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1" r:id="rId5"/>
    <p:sldId id="263" r:id="rId6"/>
    <p:sldId id="270" r:id="rId7"/>
    <p:sldId id="274" r:id="rId8"/>
    <p:sldId id="275" r:id="rId9"/>
    <p:sldId id="27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C77D42-77C9-45C3-A696-EF14DCCBD3C8}" type="datetimeFigureOut">
              <a:rPr lang="en-US" smtClean="0"/>
              <a:pPr/>
              <a:t>12/4/2012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861436-B68D-45E9-88D5-8B459CF2C6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After logging from this page, it will show new form for receiving </a:t>
            </a:r>
            <a:r>
              <a:rPr lang="en-US" sz="1200" kern="1200" dirty="0" err="1" smtClean="0">
                <a:solidFill>
                  <a:schemeClr val="tx1"/>
                </a:solidFill>
                <a:latin typeface="+mn-lt"/>
                <a:ea typeface="+mn-ea"/>
                <a:cs typeface="+mn-cs"/>
              </a:rPr>
              <a:t>sla</a:t>
            </a:r>
            <a:r>
              <a:rPr lang="en-US" sz="1200" kern="1200" dirty="0" smtClean="0">
                <a:solidFill>
                  <a:schemeClr val="tx1"/>
                </a:solidFill>
                <a:latin typeface="+mn-lt"/>
                <a:ea typeface="+mn-ea"/>
                <a:cs typeface="+mn-cs"/>
              </a:rPr>
              <a:t> copies from CSP and user.</a:t>
            </a:r>
          </a:p>
          <a:p>
            <a:endParaRPr lang="en-US" dirty="0"/>
          </a:p>
        </p:txBody>
      </p:sp>
      <p:sp>
        <p:nvSpPr>
          <p:cNvPr id="4" name="Slide Number Placeholder 3"/>
          <p:cNvSpPr>
            <a:spLocks noGrp="1"/>
          </p:cNvSpPr>
          <p:nvPr>
            <p:ph type="sldNum" sz="quarter" idx="10"/>
          </p:nvPr>
        </p:nvSpPr>
        <p:spPr/>
        <p:txBody>
          <a:bodyPr/>
          <a:lstStyle/>
          <a:p>
            <a:fld id="{ED147A7E-EAFD-476D-8B4C-1377E8C4F6E8}"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81200"/>
            <a:ext cx="8001000" cy="2123658"/>
          </a:xfrm>
          <a:prstGeom prst="rect">
            <a:avLst/>
          </a:prstGeom>
        </p:spPr>
        <p:txBody>
          <a:bodyPr wrap="square">
            <a:spAutoFit/>
          </a:bodyPr>
          <a:lstStyle/>
          <a:p>
            <a:pPr algn="ctr"/>
            <a:r>
              <a:rPr lang="en-US" sz="1600" b="1" dirty="0" smtClean="0"/>
              <a:t/>
            </a:r>
            <a:br>
              <a:rPr lang="en-US" sz="1600" b="1" dirty="0" smtClean="0"/>
            </a:br>
            <a:r>
              <a:rPr lang="en-US" sz="1600" b="1" dirty="0" smtClean="0"/>
              <a:t/>
            </a:r>
            <a:br>
              <a:rPr lang="en-US" sz="1600" b="1" dirty="0" smtClean="0"/>
            </a:br>
            <a:r>
              <a:rPr lang="en-US" sz="3200" b="1" dirty="0" smtClean="0"/>
              <a:t>THEMIS: A Mutually Verifiable Billing System</a:t>
            </a:r>
          </a:p>
          <a:p>
            <a:pPr algn="ctr"/>
            <a:r>
              <a:rPr lang="en-US" sz="3200" b="1" dirty="0" smtClean="0"/>
              <a:t>for the Cloud Computing Environment</a:t>
            </a:r>
            <a:r>
              <a:rPr lang="en-US" sz="1600" b="1" dirty="0" smtClean="0"/>
              <a:t/>
            </a:r>
            <a:br>
              <a:rPr lang="en-US" sz="1600" b="1" dirty="0" smtClean="0"/>
            </a:br>
            <a:r>
              <a:rPr lang="en-US" sz="1600" b="1" dirty="0" smtClean="0"/>
              <a:t> </a:t>
            </a:r>
            <a:br>
              <a:rPr lang="en-US" sz="1600" b="1" dirty="0" smtClean="0"/>
            </a:br>
            <a:endParaRPr lang="en-US" sz="1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639762"/>
          </a:xfrm>
        </p:spPr>
        <p:txBody>
          <a:bodyPr>
            <a:normAutofit fontScale="90000"/>
          </a:bodyPr>
          <a:lstStyle/>
          <a:p>
            <a:r>
              <a:rPr lang="en-US" b="1" dirty="0" smtClean="0"/>
              <a:t>Modules</a:t>
            </a:r>
            <a:endParaRPr lang="en-US" dirty="0"/>
          </a:p>
        </p:txBody>
      </p:sp>
      <p:sp>
        <p:nvSpPr>
          <p:cNvPr id="3" name="Content Placeholder 2"/>
          <p:cNvSpPr>
            <a:spLocks noGrp="1"/>
          </p:cNvSpPr>
          <p:nvPr>
            <p:ph idx="1"/>
          </p:nvPr>
        </p:nvSpPr>
        <p:spPr>
          <a:xfrm>
            <a:off x="533400" y="1295400"/>
            <a:ext cx="7696200" cy="4525963"/>
          </a:xfrm>
        </p:spPr>
        <p:txBody>
          <a:bodyPr/>
          <a:lstStyle/>
          <a:p>
            <a:pPr lvl="0">
              <a:buNone/>
            </a:pPr>
            <a:endParaRPr lang="en-US" dirty="0" smtClean="0">
              <a:latin typeface="Times New Roman" pitchFamily="18" charset="0"/>
              <a:cs typeface="Times New Roman" pitchFamily="18" charset="0"/>
            </a:endParaRPr>
          </a:p>
          <a:p>
            <a:r>
              <a:rPr lang="en-US" dirty="0" smtClean="0"/>
              <a:t>Cloud Notary	 Authority (CNA)</a:t>
            </a:r>
          </a:p>
          <a:p>
            <a:pPr lvl="0"/>
            <a:endParaRPr lang="en-US" dirty="0" smtClean="0">
              <a:latin typeface="Times New Roman" pitchFamily="18" charset="0"/>
              <a:cs typeface="Times New Roman" pitchFamily="18" charset="0"/>
            </a:endParaRPr>
          </a:p>
          <a:p>
            <a:pPr lvl="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Module Description</a:t>
            </a:r>
            <a:endParaRPr lang="en-US" sz="3600" b="1"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Cloud Notary Authority (CNA)</a:t>
            </a:r>
            <a:endParaRPr lang="en-US" dirty="0" smtClean="0"/>
          </a:p>
          <a:p>
            <a:r>
              <a:rPr lang="en-US" dirty="0" smtClean="0"/>
              <a:t>Cloud Notary Authority acts as a THEMIS in our cloud billing transaction. He is an authority to generate the billing transaction for the cloud service. </a:t>
            </a:r>
          </a:p>
          <a:p>
            <a:r>
              <a:rPr lang="en-US" dirty="0" smtClean="0"/>
              <a:t>The CNA provides a mutually verifiable integrity mechanism that combats the malicious behavior of users or the CSP. </a:t>
            </a:r>
          </a:p>
          <a:p>
            <a:r>
              <a:rPr lang="en-US" dirty="0" smtClean="0"/>
              <a:t>The process, which involves a generation of mutually verifiable binding information among all the involved entities on the basis of a one-way hash chain (One time key), is computationally efficient for a user and the CSP. </a:t>
            </a:r>
          </a:p>
          <a:p>
            <a:r>
              <a:rPr lang="en-US" dirty="0" smtClean="0"/>
              <a:t>If user wants billing for the service then it sends the contract of the user and contract of CSP to the CNA. </a:t>
            </a:r>
          </a:p>
          <a:p>
            <a:r>
              <a:rPr lang="en-US" dirty="0" smtClean="0"/>
              <a:t>In CNA it checks both the contract; if it is found as identical then it generates the bill as binding information and sends the confirmation message to the user and the CSP. If it is not identical then it receives the log details from the monitor. </a:t>
            </a:r>
          </a:p>
          <a:p>
            <a:r>
              <a:rPr lang="en-US" dirty="0" smtClean="0"/>
              <a:t>If forgery found at user side it sends the penalty to the user. If it found at CSP side it cancels the payment to the CSP. CNA provide the billing transaction which can be verifiable and also forgery resistive in cloud environment.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8229600" cy="228599"/>
          </a:xfrm>
        </p:spPr>
        <p:txBody>
          <a:bodyPr>
            <a:normAutofit fontScale="90000"/>
          </a:bodyPr>
          <a:lstStyle/>
          <a:p>
            <a:r>
              <a:rPr lang="en-US" sz="3600" b="1" dirty="0" smtClean="0"/>
              <a:t/>
            </a:r>
            <a:br>
              <a:rPr lang="en-US" sz="3600" b="1" dirty="0" smtClean="0"/>
            </a:br>
            <a:r>
              <a:rPr lang="en-US" sz="3600" b="1" dirty="0" smtClean="0"/>
              <a:t>Cloud Notary Authority (CNA)</a:t>
            </a:r>
            <a:r>
              <a:rPr lang="en-US" dirty="0" smtClean="0"/>
              <a:t/>
            </a:r>
            <a:br>
              <a:rPr lang="en-US" dirty="0" smtClean="0"/>
            </a:br>
            <a:endParaRPr lang="en-US" dirty="0"/>
          </a:p>
        </p:txBody>
      </p:sp>
      <p:grpSp>
        <p:nvGrpSpPr>
          <p:cNvPr id="3" name="Group 2"/>
          <p:cNvGrpSpPr>
            <a:grpSpLocks/>
          </p:cNvGrpSpPr>
          <p:nvPr/>
        </p:nvGrpSpPr>
        <p:grpSpPr bwMode="auto">
          <a:xfrm>
            <a:off x="1676400" y="1600200"/>
            <a:ext cx="6477000" cy="3790950"/>
            <a:chOff x="1620" y="2445"/>
            <a:chExt cx="8670" cy="4530"/>
          </a:xfrm>
        </p:grpSpPr>
        <p:sp>
          <p:nvSpPr>
            <p:cNvPr id="1027" name="Rectangle 3"/>
            <p:cNvSpPr>
              <a:spLocks noChangeArrowheads="1"/>
            </p:cNvSpPr>
            <p:nvPr/>
          </p:nvSpPr>
          <p:spPr bwMode="auto">
            <a:xfrm>
              <a:off x="1620" y="2445"/>
              <a:ext cx="4035" cy="2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Arial" pitchFamily="34" charset="0"/>
                </a:rPr>
                <a:t>CNA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2040" y="3030"/>
              <a:ext cx="900" cy="6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CSP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4065" y="3030"/>
              <a:ext cx="900" cy="6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User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2115" y="4155"/>
              <a:ext cx="1245"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Bill Generation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8820" y="2700"/>
              <a:ext cx="1245"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9045" y="4515"/>
              <a:ext cx="1245"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AutoShape 9"/>
            <p:cNvSpPr>
              <a:spLocks noChangeArrowheads="1"/>
            </p:cNvSpPr>
            <p:nvPr/>
          </p:nvSpPr>
          <p:spPr bwMode="auto">
            <a:xfrm>
              <a:off x="2775" y="5745"/>
              <a:ext cx="1170" cy="1230"/>
            </a:xfrm>
            <a:prstGeom prst="can">
              <a:avLst>
                <a:gd name="adj" fmla="val 26282"/>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1" i="0" u="none" strike="noStrike" cap="none" normalizeH="0" baseline="0" smtClean="0">
                  <a:ln>
                    <a:noFill/>
                  </a:ln>
                  <a:solidFill>
                    <a:schemeClr val="tx1"/>
                  </a:solidFill>
                  <a:effectLst/>
                  <a:latin typeface="Calibri" pitchFamily="34" charset="0"/>
                  <a:cs typeface="Arial" pitchFamily="34" charset="0"/>
                </a:rPr>
                <a:t>Local Repository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4" name="AutoShape 10"/>
            <p:cNvCxnSpPr>
              <a:cxnSpLocks noChangeShapeType="1"/>
            </p:cNvCxnSpPr>
            <p:nvPr/>
          </p:nvCxnSpPr>
          <p:spPr bwMode="auto">
            <a:xfrm flipH="1">
              <a:off x="5655" y="2880"/>
              <a:ext cx="3165" cy="150"/>
            </a:xfrm>
            <a:prstGeom prst="straightConnector1">
              <a:avLst/>
            </a:prstGeom>
            <a:noFill/>
            <a:ln w="9525">
              <a:solidFill>
                <a:srgbClr val="000000"/>
              </a:solidFill>
              <a:round/>
              <a:headEnd/>
              <a:tailEnd type="triangle" w="med" len="med"/>
            </a:ln>
          </p:spPr>
        </p:cxnSp>
        <p:sp>
          <p:nvSpPr>
            <p:cNvPr id="1035" name="Text Box 11"/>
            <p:cNvSpPr txBox="1">
              <a:spLocks noChangeArrowheads="1"/>
            </p:cNvSpPr>
            <p:nvPr/>
          </p:nvSpPr>
          <p:spPr bwMode="auto">
            <a:xfrm>
              <a:off x="6315" y="2445"/>
              <a:ext cx="1170" cy="4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6" name="AutoShape 12"/>
            <p:cNvCxnSpPr>
              <a:cxnSpLocks noChangeShapeType="1"/>
            </p:cNvCxnSpPr>
            <p:nvPr/>
          </p:nvCxnSpPr>
          <p:spPr bwMode="auto">
            <a:xfrm flipV="1">
              <a:off x="5655" y="2880"/>
              <a:ext cx="3165" cy="1035"/>
            </a:xfrm>
            <a:prstGeom prst="straightConnector1">
              <a:avLst/>
            </a:prstGeom>
            <a:noFill/>
            <a:ln w="9525">
              <a:solidFill>
                <a:srgbClr val="000000"/>
              </a:solidFill>
              <a:round/>
              <a:headEnd/>
              <a:tailEnd type="triangle" w="med" len="med"/>
            </a:ln>
          </p:spPr>
        </p:cxnSp>
        <p:cxnSp>
          <p:nvCxnSpPr>
            <p:cNvPr id="1037" name="AutoShape 13"/>
            <p:cNvCxnSpPr>
              <a:cxnSpLocks noChangeShapeType="1"/>
            </p:cNvCxnSpPr>
            <p:nvPr/>
          </p:nvCxnSpPr>
          <p:spPr bwMode="auto">
            <a:xfrm>
              <a:off x="5655" y="3915"/>
              <a:ext cx="3390" cy="840"/>
            </a:xfrm>
            <a:prstGeom prst="straightConnector1">
              <a:avLst/>
            </a:prstGeom>
            <a:noFill/>
            <a:ln w="9525">
              <a:solidFill>
                <a:srgbClr val="000000"/>
              </a:solidFill>
              <a:round/>
              <a:headEnd/>
              <a:tailEnd type="triangle" w="med" len="med"/>
            </a:ln>
          </p:spPr>
        </p:cxnSp>
        <p:sp>
          <p:nvSpPr>
            <p:cNvPr id="1038" name="Text Box 14"/>
            <p:cNvSpPr txBox="1">
              <a:spLocks noChangeArrowheads="1"/>
            </p:cNvSpPr>
            <p:nvPr/>
          </p:nvSpPr>
          <p:spPr bwMode="auto">
            <a:xfrm>
              <a:off x="7155" y="3495"/>
              <a:ext cx="1320" cy="6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BILL Transaction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Text Box 15"/>
            <p:cNvSpPr txBox="1">
              <a:spLocks noChangeArrowheads="1"/>
            </p:cNvSpPr>
            <p:nvPr/>
          </p:nvSpPr>
          <p:spPr bwMode="auto">
            <a:xfrm>
              <a:off x="7065" y="4755"/>
              <a:ext cx="1320" cy="6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Arial" pitchFamily="34" charset="0"/>
                </a:rPr>
                <a:t>BILL Transaction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0" name="AutoShape 16"/>
            <p:cNvCxnSpPr>
              <a:cxnSpLocks noChangeShapeType="1"/>
            </p:cNvCxnSpPr>
            <p:nvPr/>
          </p:nvCxnSpPr>
          <p:spPr bwMode="auto">
            <a:xfrm>
              <a:off x="3360" y="5145"/>
              <a:ext cx="0" cy="780"/>
            </a:xfrm>
            <a:prstGeom prst="straightConnector1">
              <a:avLst/>
            </a:prstGeom>
            <a:noFill/>
            <a:ln w="9525">
              <a:solidFill>
                <a:srgbClr val="000000"/>
              </a:solidFill>
              <a:round/>
              <a:headEnd type="triangle" w="med" len="med"/>
              <a:tailEnd type="triangl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GIVEN INPUT EXPECTED OUTPUT</a:t>
            </a:r>
            <a:endParaRPr lang="en-US" dirty="0"/>
          </a:p>
        </p:txBody>
      </p:sp>
      <p:sp>
        <p:nvSpPr>
          <p:cNvPr id="3" name="Content Placeholder 2"/>
          <p:cNvSpPr>
            <a:spLocks noGrp="1"/>
          </p:cNvSpPr>
          <p:nvPr>
            <p:ph idx="1"/>
          </p:nvPr>
        </p:nvSpPr>
        <p:spPr/>
        <p:txBody>
          <a:bodyPr>
            <a:noAutofit/>
          </a:bodyPr>
          <a:lstStyle/>
          <a:p>
            <a:r>
              <a:rPr lang="en-US" sz="1400" b="1" dirty="0" smtClean="0">
                <a:latin typeface="Times New Roman" pitchFamily="18" charset="0"/>
                <a:cs typeface="Times New Roman" pitchFamily="18" charset="0"/>
              </a:rPr>
              <a:t>Cloud Notary Authority (CNA)</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Input:</a:t>
            </a:r>
          </a:p>
          <a:p>
            <a:r>
              <a:rPr lang="en-US" sz="1400" dirty="0" smtClean="0">
                <a:latin typeface="Times New Roman" pitchFamily="18" charset="0"/>
                <a:cs typeface="Times New Roman" pitchFamily="18" charset="0"/>
              </a:rPr>
              <a:t> contract of user and CSP  from user</a:t>
            </a:r>
          </a:p>
          <a:p>
            <a:pPr>
              <a:buNone/>
            </a:pPr>
            <a:r>
              <a:rPr lang="en-US" sz="1400" dirty="0" smtClean="0">
                <a:latin typeface="Times New Roman" pitchFamily="18" charset="0"/>
                <a:cs typeface="Times New Roman" pitchFamily="18" charset="0"/>
              </a:rPr>
              <a:t> Output: </a:t>
            </a:r>
          </a:p>
          <a:p>
            <a:pPr lvl="2"/>
            <a:r>
              <a:rPr lang="en-US" sz="1400" dirty="0" smtClean="0">
                <a:latin typeface="Times New Roman" pitchFamily="18" charset="0"/>
                <a:cs typeface="Times New Roman" pitchFamily="18" charset="0"/>
              </a:rPr>
              <a:t>Generation of billing transaction</a:t>
            </a:r>
          </a:p>
          <a:p>
            <a:pPr lvl="2"/>
            <a:r>
              <a:rPr lang="en-US" sz="1400" dirty="0" smtClean="0">
                <a:latin typeface="Times New Roman" pitchFamily="18" charset="0"/>
                <a:cs typeface="Times New Roman" pitchFamily="18" charset="0"/>
              </a:rPr>
              <a:t>Send confirmation message to CSP and user</a:t>
            </a:r>
          </a:p>
          <a:p>
            <a:pPr>
              <a:buNone/>
            </a:pPr>
            <a:r>
              <a:rPr lang="en-US" sz="1400" b="1" dirty="0" smtClean="0">
                <a:latin typeface="Times New Roman" pitchFamily="18" charset="0"/>
                <a:cs typeface="Times New Roman" pitchFamily="18" charset="0"/>
              </a:rPr>
              <a:t>Monitor</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Input: </a:t>
            </a:r>
          </a:p>
          <a:p>
            <a:pPr lvl="2"/>
            <a:r>
              <a:rPr lang="en-US" sz="1400" dirty="0" smtClean="0">
                <a:latin typeface="Times New Roman" pitchFamily="18" charset="0"/>
                <a:cs typeface="Times New Roman" pitchFamily="18" charset="0"/>
              </a:rPr>
              <a:t>Logging details of CSP</a:t>
            </a:r>
          </a:p>
          <a:p>
            <a:pPr lvl="2"/>
            <a:r>
              <a:rPr lang="en-US" sz="1400" dirty="0" smtClean="0">
                <a:latin typeface="Times New Roman" pitchFamily="18" charset="0"/>
                <a:cs typeface="Times New Roman" pitchFamily="18" charset="0"/>
              </a:rPr>
              <a:t>Logging details of user</a:t>
            </a:r>
          </a:p>
          <a:p>
            <a:r>
              <a:rPr lang="en-US" sz="1400" dirty="0" smtClean="0">
                <a:latin typeface="Times New Roman" pitchFamily="18" charset="0"/>
                <a:cs typeface="Times New Roman" pitchFamily="18" charset="0"/>
              </a:rPr>
              <a:t>Output:</a:t>
            </a:r>
          </a:p>
          <a:p>
            <a:pPr lvl="2"/>
            <a:r>
              <a:rPr lang="en-US" sz="1400" dirty="0" smtClean="0">
                <a:latin typeface="Times New Roman" pitchFamily="18" charset="0"/>
                <a:cs typeface="Times New Roman" pitchFamily="18" charset="0"/>
              </a:rPr>
              <a:t>Stored in repository</a:t>
            </a:r>
          </a:p>
          <a:p>
            <a:pPr lvl="2"/>
            <a:r>
              <a:rPr lang="en-US" sz="1400" dirty="0" smtClean="0">
                <a:latin typeface="Times New Roman" pitchFamily="18" charset="0"/>
                <a:cs typeface="Times New Roman" pitchFamily="18" charset="0"/>
              </a:rPr>
              <a:t>Send logging details to the CNA when error occurred in contract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 @see </a:t>
            </a:r>
            <a:r>
              <a:rPr lang="en-US" sz="1600" dirty="0" err="1" smtClean="0">
                <a:latin typeface="Times New Roman" pitchFamily="18" charset="0"/>
                <a:cs typeface="Times New Roman" pitchFamily="18" charset="0"/>
              </a:rPr>
              <a:t>HttpServlet#doGet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HttpServletRequest</a:t>
            </a:r>
            <a:r>
              <a:rPr lang="en-US" sz="1600" dirty="0" smtClean="0">
                <a:latin typeface="Times New Roman" pitchFamily="18" charset="0"/>
                <a:cs typeface="Times New Roman" pitchFamily="18" charset="0"/>
              </a:rPr>
              <a:t> request, </a:t>
            </a:r>
            <a:r>
              <a:rPr lang="en-US" sz="1600" dirty="0" err="1" smtClean="0">
                <a:latin typeface="Times New Roman" pitchFamily="18" charset="0"/>
                <a:cs typeface="Times New Roman" pitchFamily="18" charset="0"/>
              </a:rPr>
              <a:t>HttpServletResponse</a:t>
            </a:r>
            <a:r>
              <a:rPr lang="en-US" sz="1600" dirty="0" smtClean="0">
                <a:latin typeface="Times New Roman" pitchFamily="18" charset="0"/>
                <a:cs typeface="Times New Roman" pitchFamily="18" charset="0"/>
              </a:rPr>
              <a:t> response)</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protected void </a:t>
            </a:r>
            <a:r>
              <a:rPr lang="en-US" sz="1600" dirty="0" err="1" smtClean="0">
                <a:latin typeface="Times New Roman" pitchFamily="18" charset="0"/>
                <a:cs typeface="Times New Roman" pitchFamily="18" charset="0"/>
              </a:rPr>
              <a:t>doGet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HttpServletRequest</a:t>
            </a:r>
            <a:r>
              <a:rPr lang="en-US" sz="1600" dirty="0" smtClean="0">
                <a:latin typeface="Times New Roman" pitchFamily="18" charset="0"/>
                <a:cs typeface="Times New Roman" pitchFamily="18" charset="0"/>
              </a:rPr>
              <a:t> request, </a:t>
            </a:r>
            <a:r>
              <a:rPr lang="en-US" sz="1600" dirty="0" err="1" smtClean="0">
                <a:latin typeface="Times New Roman" pitchFamily="18" charset="0"/>
                <a:cs typeface="Times New Roman" pitchFamily="18" charset="0"/>
              </a:rPr>
              <a:t>HttpServletResponse</a:t>
            </a:r>
            <a:r>
              <a:rPr lang="en-US" sz="1600" dirty="0" smtClean="0">
                <a:latin typeface="Times New Roman" pitchFamily="18" charset="0"/>
                <a:cs typeface="Times New Roman" pitchFamily="18" charset="0"/>
              </a:rPr>
              <a:t> response) throws </a:t>
            </a:r>
            <a:r>
              <a:rPr lang="en-US" sz="1600" dirty="0" err="1" smtClean="0">
                <a:latin typeface="Times New Roman" pitchFamily="18" charset="0"/>
                <a:cs typeface="Times New Roman" pitchFamily="18" charset="0"/>
              </a:rPr>
              <a:t>ServletException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IOException</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 TODO Auto-generated method stub</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try</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String </a:t>
            </a:r>
            <a:r>
              <a:rPr lang="en-US" sz="1600" dirty="0" err="1" smtClean="0">
                <a:latin typeface="Times New Roman" pitchFamily="18" charset="0"/>
                <a:cs typeface="Times New Roman" pitchFamily="18" charset="0"/>
              </a:rPr>
              <a:t>contentType</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request.getContentType</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("content type "+</a:t>
            </a:r>
            <a:r>
              <a:rPr lang="en-US" sz="1600" dirty="0" err="1" smtClean="0">
                <a:latin typeface="Times New Roman" pitchFamily="18" charset="0"/>
                <a:cs typeface="Times New Roman" pitchFamily="18" charset="0"/>
              </a:rPr>
              <a:t>contentType</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if ((</a:t>
            </a:r>
            <a:r>
              <a:rPr lang="en-US" sz="1600" dirty="0" err="1" smtClean="0">
                <a:latin typeface="Times New Roman" pitchFamily="18" charset="0"/>
                <a:cs typeface="Times New Roman" pitchFamily="18" charset="0"/>
              </a:rPr>
              <a:t>contentType</a:t>
            </a:r>
            <a:r>
              <a:rPr lang="en-US" sz="1600" dirty="0" smtClean="0">
                <a:latin typeface="Times New Roman" pitchFamily="18" charset="0"/>
                <a:cs typeface="Times New Roman" pitchFamily="18" charset="0"/>
              </a:rPr>
              <a:t> != null) &amp;&amp; (</a:t>
            </a:r>
            <a:r>
              <a:rPr lang="en-US" sz="1600" dirty="0" err="1" smtClean="0">
                <a:latin typeface="Times New Roman" pitchFamily="18" charset="0"/>
                <a:cs typeface="Times New Roman" pitchFamily="18" charset="0"/>
              </a:rPr>
              <a:t>contentType.indexOf</a:t>
            </a:r>
            <a:r>
              <a:rPr lang="en-US" sz="1600" dirty="0" smtClean="0">
                <a:latin typeface="Times New Roman" pitchFamily="18" charset="0"/>
                <a:cs typeface="Times New Roman" pitchFamily="18" charset="0"/>
              </a:rPr>
              <a:t>("multipart/form-data") &gt;= 0))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DataInputStream</a:t>
            </a:r>
            <a:r>
              <a:rPr lang="en-US" sz="1600" dirty="0" smtClean="0">
                <a:latin typeface="Times New Roman" pitchFamily="18" charset="0"/>
                <a:cs typeface="Times New Roman" pitchFamily="18" charset="0"/>
              </a:rPr>
              <a:t> in = new </a:t>
            </a:r>
            <a:r>
              <a:rPr lang="en-US" sz="1600" dirty="0" err="1" smtClean="0">
                <a:latin typeface="Times New Roman" pitchFamily="18" charset="0"/>
                <a:cs typeface="Times New Roman" pitchFamily="18" charset="0"/>
              </a:rPr>
              <a:t>DataInputStream</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request.getInputStream</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b="1" dirty="0"/>
              <a:t>Cloud </a:t>
            </a:r>
            <a:r>
              <a:rPr lang="en-US" b="1" dirty="0" smtClean="0"/>
              <a:t>Notary </a:t>
            </a:r>
            <a:r>
              <a:rPr lang="en-US" b="1" dirty="0"/>
              <a:t>Authority (CNA)</a:t>
            </a:r>
            <a:r>
              <a:rPr lang="en-US" dirty="0"/>
              <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na.GIF"/>
          <p:cNvPicPr/>
          <p:nvPr/>
        </p:nvPicPr>
        <p:blipFill>
          <a:blip r:embed="rId3"/>
          <a:stretch>
            <a:fillRect/>
          </a:stretch>
        </p:blipFill>
        <p:spPr>
          <a:xfrm>
            <a:off x="914400" y="609600"/>
            <a:ext cx="7467600" cy="5257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la.GIF"/>
          <p:cNvPicPr/>
          <p:nvPr/>
        </p:nvPicPr>
        <p:blipFill>
          <a:blip r:embed="rId2"/>
          <a:stretch>
            <a:fillRect/>
          </a:stretch>
        </p:blipFill>
        <p:spPr>
          <a:xfrm>
            <a:off x="609600" y="762000"/>
            <a:ext cx="7848600" cy="48005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270</Words>
  <Application>Microsoft Office PowerPoint</Application>
  <PresentationFormat>On-screen Show (4:3)</PresentationFormat>
  <Paragraphs>57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Modules</vt:lpstr>
      <vt:lpstr>Module Description</vt:lpstr>
      <vt:lpstr> Cloud Notary Authority (CNA) </vt:lpstr>
      <vt:lpstr>GIVEN INPUT EXPECTED OUTPUT</vt:lpstr>
      <vt:lpstr>Slide 6</vt:lpstr>
      <vt:lpstr>Cloud Notary Authority (CNA) </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spiro9</dc:creator>
  <cp:lastModifiedBy>spiro10 java</cp:lastModifiedBy>
  <cp:revision>5</cp:revision>
  <dcterms:created xsi:type="dcterms:W3CDTF">2006-08-16T00:00:00Z</dcterms:created>
  <dcterms:modified xsi:type="dcterms:W3CDTF">2012-12-04T11:06:55Z</dcterms:modified>
</cp:coreProperties>
</file>