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421" r:id="rId3"/>
    <p:sldId id="257" r:id="rId4"/>
    <p:sldId id="259" r:id="rId5"/>
    <p:sldId id="260" r:id="rId6"/>
    <p:sldId id="264" r:id="rId7"/>
    <p:sldId id="261" r:id="rId8"/>
    <p:sldId id="262" r:id="rId9"/>
    <p:sldId id="266" r:id="rId10"/>
    <p:sldId id="267" r:id="rId11"/>
    <p:sldId id="268" r:id="rId12"/>
    <p:sldId id="434" r:id="rId13"/>
    <p:sldId id="435" r:id="rId14"/>
    <p:sldId id="276" r:id="rId15"/>
    <p:sldId id="408" r:id="rId16"/>
    <p:sldId id="409" r:id="rId17"/>
    <p:sldId id="265" r:id="rId18"/>
    <p:sldId id="277" r:id="rId19"/>
    <p:sldId id="436" r:id="rId20"/>
    <p:sldId id="446" r:id="rId21"/>
    <p:sldId id="447" r:id="rId22"/>
    <p:sldId id="448" r:id="rId23"/>
    <p:sldId id="449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280" r:id="rId34"/>
    <p:sldId id="281" r:id="rId35"/>
    <p:sldId id="335" r:id="rId36"/>
    <p:sldId id="336" r:id="rId37"/>
    <p:sldId id="337" r:id="rId38"/>
    <p:sldId id="338" r:id="rId39"/>
    <p:sldId id="339" r:id="rId40"/>
    <p:sldId id="2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C1E6-AAA5-324D-BB67-376EAD7A43BB}" type="datetimeFigureOut">
              <a:rPr lang="en-US" smtClean="0"/>
              <a:pPr/>
              <a:t>2/28/2010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02F9-CD9D-DB4C-88E3-F3B088A69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Boldface</a:t>
            </a:r>
          </a:p>
          <a:p>
            <a:r>
              <a:rPr lang="en-US" dirty="0" smtClean="0"/>
              <a:t>Stack, queue, shift, reduce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902F9-CD9D-DB4C-88E3-F3B088A690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top two bullets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902F9-CD9D-DB4C-88E3-F3B088A690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902F9-CD9D-DB4C-88E3-F3B088A690D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bg_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2088"/>
            <a:ext cx="914082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743200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9" name="Picture 18" descr="ict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4338" y="5486400"/>
            <a:ext cx="2074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usc_logo_bw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867400"/>
            <a:ext cx="6842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 txBox="1">
            <a:spLocks noChangeArrowheads="1"/>
          </p:cNvSpPr>
          <p:nvPr userDrawn="1"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sz="3000">
                <a:solidFill>
                  <a:srgbClr val="FF66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057400"/>
            <a:ext cx="8077200" cy="6858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ct val="0"/>
              </a:spcBef>
              <a:buFont typeface="Wingdings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g_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2088"/>
            <a:ext cx="914082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743200"/>
          </a:xfrm>
          <a:prstGeom prst="rect">
            <a:avLst/>
          </a:prstGeom>
          <a:solidFill>
            <a:srgbClr val="2D2D2D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ict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4338" y="5486400"/>
            <a:ext cx="20748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0" descr="usc_logo_bw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867400"/>
            <a:ext cx="6842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8077200" cy="914400"/>
          </a:xfrm>
        </p:spPr>
        <p:txBody>
          <a:bodyPr anchor="b"/>
          <a:lstStyle>
            <a:lvl1pPr>
              <a:lnSpc>
                <a:spcPts val="3200"/>
              </a:lnSpc>
              <a:defRPr sz="30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685800"/>
          </a:xfrm>
        </p:spPr>
        <p:txBody>
          <a:bodyPr/>
          <a:lstStyle>
            <a:lvl1pPr marL="0" indent="0">
              <a:lnSpc>
                <a:spcPts val="2600"/>
              </a:lnSpc>
              <a:spcBef>
                <a:spcPct val="0"/>
              </a:spcBef>
              <a:buFont typeface="Wingdings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180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180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8" descr="bg_header_botto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6134100"/>
            <a:ext cx="9140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675438"/>
            <a:ext cx="9144000" cy="182562"/>
          </a:xfrm>
          <a:prstGeom prst="rect">
            <a:avLst/>
          </a:prstGeom>
          <a:solidFill>
            <a:srgbClr val="3C3C3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514350" y="6411913"/>
            <a:ext cx="3079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1F276904-2661-A747-AE38-3828B2CC0FA7}" type="slidenum">
              <a:rPr lang="en-US" sz="800">
                <a:solidFill>
                  <a:srgbClr val="5A5A5A"/>
                </a:solidFill>
                <a:latin typeface="Helvetica" charset="0"/>
              </a:rPr>
              <a:pPr>
                <a:defRPr/>
              </a:pPr>
              <a:t>‹#›</a:t>
            </a:fld>
            <a:endParaRPr lang="en-US" sz="800">
              <a:solidFill>
                <a:srgbClr val="5A5A5A"/>
              </a:solidFill>
              <a:latin typeface="Helvetica" charset="0"/>
            </a:endParaRPr>
          </a:p>
        </p:txBody>
      </p:sp>
      <p:pic>
        <p:nvPicPr>
          <p:cNvPr id="10" name="Picture 14" descr="ict_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5825" y="6019800"/>
            <a:ext cx="129857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usc_logo_bw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95363" y="6361113"/>
            <a:ext cx="3476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66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g_header_botto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6134100"/>
            <a:ext cx="9140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675438"/>
            <a:ext cx="9144000" cy="182562"/>
          </a:xfrm>
          <a:prstGeom prst="rect">
            <a:avLst/>
          </a:prstGeom>
          <a:solidFill>
            <a:srgbClr val="3C3C3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bg_header_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91408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09600" y="1143000"/>
            <a:ext cx="7924800" cy="0"/>
          </a:xfrm>
          <a:prstGeom prst="line">
            <a:avLst/>
          </a:prstGeom>
          <a:noFill/>
          <a:ln w="12700">
            <a:solidFill>
              <a:srgbClr val="3C3C3C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514350" y="6411913"/>
            <a:ext cx="3079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1F276904-2661-A747-AE38-3828B2CC0FA7}" type="slidenum">
              <a:rPr lang="en-US" sz="800">
                <a:solidFill>
                  <a:srgbClr val="5A5A5A"/>
                </a:solidFill>
                <a:latin typeface="Helvetica" charset="0"/>
              </a:rPr>
              <a:pPr>
                <a:defRPr/>
              </a:pPr>
              <a:t>‹#›</a:t>
            </a:fld>
            <a:endParaRPr lang="en-US" sz="800">
              <a:solidFill>
                <a:srgbClr val="5A5A5A"/>
              </a:solidFill>
              <a:latin typeface="Helvetica" charset="0"/>
            </a:endParaRPr>
          </a:p>
        </p:txBody>
      </p:sp>
      <p:pic>
        <p:nvPicPr>
          <p:cNvPr id="2" name="Picture 14" descr="ict_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5825" y="6019800"/>
            <a:ext cx="129857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1828800" y="685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35" name="Picture 17" descr="STTC_official_logo20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348163" y="6172200"/>
            <a:ext cx="45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8" descr="usc_logo_bw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95363" y="6361113"/>
            <a:ext cx="3476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 b="1">
          <a:solidFill>
            <a:srgbClr val="E15300"/>
          </a:solidFill>
          <a:latin typeface="Helvetic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5A5A5A"/>
        </a:buClr>
        <a:buSzPct val="80000"/>
        <a:buFont typeface="Wingdings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A5A5A"/>
        </a:buClr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5A5A5A"/>
        </a:buClr>
        <a:buSzPct val="80000"/>
        <a:buFont typeface="Wingdings" charset="2"/>
        <a:buChar char="§"/>
        <a:defRPr sz="18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5A5A5A"/>
        </a:buClr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5A5A5A"/>
        </a:buClr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5A5A5A"/>
        </a:buClr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5A5A5A"/>
        </a:buClr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5A5A5A"/>
        </a:buClr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5A5A5A"/>
        </a:buClr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52400"/>
            <a:ext cx="8382000" cy="1828800"/>
          </a:xfrm>
          <a:solidFill>
            <a:srgbClr val="FFFFFF">
              <a:alpha val="0"/>
            </a:srgb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a:rPr>
              <a:t>Data-Driven Dependency Parsing</a:t>
            </a:r>
            <a:endParaRPr lang="en-US" sz="3600" dirty="0">
              <a:ln w="12700">
                <a:noFill/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chemeClr val="bg1">
                    <a:lumMod val="65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447800"/>
            <a:ext cx="83820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Kenji </a:t>
            </a:r>
            <a:r>
              <a:rPr lang="en-US" sz="3200" b="1" dirty="0" err="1" smtClean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Sagae</a:t>
            </a:r>
            <a:r>
              <a:rPr lang="en-US" sz="3200" b="1" dirty="0" smtClean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      </a:t>
            </a:r>
            <a:r>
              <a:rPr lang="en-US" dirty="0" smtClean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CSCI-544</a:t>
            </a:r>
            <a:endParaRPr lang="en-US" sz="2000" b="1" dirty="0" smtClean="0">
              <a:ln>
                <a:solidFill>
                  <a:schemeClr val="accent6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/>
          <p:cNvSpPr txBox="1">
            <a:spLocks/>
          </p:cNvSpPr>
          <p:nvPr/>
        </p:nvSpPr>
        <p:spPr>
          <a:xfrm>
            <a:off x="1676400" y="61722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429000" y="6172201"/>
            <a:ext cx="6646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4445000" y="6172201"/>
            <a:ext cx="660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362200" y="61722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boy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283200" y="6172200"/>
            <a:ext cx="1193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cheese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426200" y="6172200"/>
            <a:ext cx="1422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sandwich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Arc 63"/>
          <p:cNvSpPr/>
          <p:nvPr/>
        </p:nvSpPr>
        <p:spPr>
          <a:xfrm>
            <a:off x="3810000" y="4953000"/>
            <a:ext cx="3429000" cy="2286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4724400" y="5334000"/>
            <a:ext cx="2209800" cy="1494504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5715000" y="5638800"/>
            <a:ext cx="914400" cy="929148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H="1">
            <a:off x="1905000" y="5638800"/>
            <a:ext cx="6858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flipH="1">
            <a:off x="2743200" y="5592096"/>
            <a:ext cx="838200" cy="1037304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37679" y="34290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438400" y="2133600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67400" y="34290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cheese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267200" y="342900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8600" y="990600"/>
            <a:ext cx="48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29200" y="20574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sandwich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2895600" y="1447800"/>
            <a:ext cx="990600" cy="6096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2286000" y="2895600"/>
            <a:ext cx="7620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4400" y="1447800"/>
            <a:ext cx="762000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4533900" y="2628900"/>
            <a:ext cx="838200" cy="6096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5600700" y="2705100"/>
            <a:ext cx="83820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95600" y="138326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67200" y="25908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81200" y="2667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12954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43600" y="25908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981200" y="5181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95600" y="519326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5400" y="45074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24400" y="51054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34000" y="5421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 rot="19590852">
            <a:off x="2134119" y="920704"/>
            <a:ext cx="2618534" cy="1460521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ular Callout 87"/>
          <p:cNvSpPr/>
          <p:nvPr/>
        </p:nvSpPr>
        <p:spPr>
          <a:xfrm>
            <a:off x="5243052" y="653024"/>
            <a:ext cx="1219200" cy="457200"/>
          </a:xfrm>
          <a:prstGeom prst="wedgeRoundRectCallout">
            <a:avLst>
              <a:gd name="adj1" fmla="val -108275"/>
              <a:gd name="adj2" fmla="val 52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HEAD</a:t>
            </a:r>
            <a:endParaRPr lang="en-US" b="1" dirty="0"/>
          </a:p>
        </p:txBody>
      </p:sp>
      <p:sp>
        <p:nvSpPr>
          <p:cNvPr id="89" name="Rounded Rectangular Callout 88"/>
          <p:cNvSpPr/>
          <p:nvPr/>
        </p:nvSpPr>
        <p:spPr>
          <a:xfrm>
            <a:off x="518652" y="1415024"/>
            <a:ext cx="1600200" cy="457200"/>
          </a:xfrm>
          <a:prstGeom prst="wedgeRoundRectCallout">
            <a:avLst>
              <a:gd name="adj1" fmla="val 69144"/>
              <a:gd name="adj2" fmla="val 127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DEPENDENT</a:t>
            </a:r>
            <a:endParaRPr lang="en-US" b="1" dirty="0"/>
          </a:p>
        </p:txBody>
      </p:sp>
      <p:sp>
        <p:nvSpPr>
          <p:cNvPr id="90" name="Rounded Rectangular Callout 89"/>
          <p:cNvSpPr/>
          <p:nvPr/>
        </p:nvSpPr>
        <p:spPr>
          <a:xfrm>
            <a:off x="1128252" y="576824"/>
            <a:ext cx="1600200" cy="457200"/>
          </a:xfrm>
          <a:prstGeom prst="wedgeRoundRectCallout">
            <a:avLst>
              <a:gd name="adj1" fmla="val 69144"/>
              <a:gd name="adj2" fmla="val 127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LABEL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6" grpId="0"/>
      <p:bldP spid="57" grpId="0"/>
      <p:bldP spid="69" grpId="0"/>
      <p:bldP spid="70" grpId="0"/>
      <p:bldP spid="71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Linear </a:t>
            </a:r>
            <a:r>
              <a:rPr lang="en-US" dirty="0" smtClean="0"/>
              <a:t>Classification with the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99"/>
          </a:xfrm>
        </p:spPr>
        <p:txBody>
          <a:bodyPr/>
          <a:lstStyle/>
          <a:p>
            <a:r>
              <a:rPr lang="en-US" dirty="0" smtClean="0"/>
              <a:t>Classification: g</a:t>
            </a:r>
            <a:r>
              <a:rPr lang="en-US" dirty="0" smtClean="0"/>
              <a:t>iven </a:t>
            </a:r>
            <a:r>
              <a:rPr lang="en-US" dirty="0" smtClean="0"/>
              <a:t>an input </a:t>
            </a:r>
            <a:r>
              <a:rPr lang="en-US" dirty="0" smtClean="0">
                <a:latin typeface="Lucida Calligraphy" pitchFamily="66" charset="0"/>
              </a:rPr>
              <a:t>x </a:t>
            </a:r>
            <a:r>
              <a:rPr lang="en-US" dirty="0" smtClean="0"/>
              <a:t>predict </a:t>
            </a:r>
            <a:r>
              <a:rPr lang="en-US" dirty="0" smtClean="0"/>
              <a:t>output</a:t>
            </a:r>
            <a:r>
              <a:rPr lang="en-US" dirty="0" smtClean="0">
                <a:latin typeface="Lucida Calligraphy" pitchFamily="66" charset="0"/>
              </a:rPr>
              <a:t> y</a:t>
            </a:r>
            <a:endParaRPr lang="en-US" b="1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Lucida Calligraphy" pitchFamily="66" charset="0"/>
              </a:rPr>
              <a:t>x</a:t>
            </a:r>
            <a:r>
              <a:rPr lang="en-US" dirty="0" smtClean="0"/>
              <a:t> is a document, </a:t>
            </a:r>
            <a:r>
              <a:rPr lang="en-US" dirty="0" smtClean="0">
                <a:latin typeface="Lucida Calligraphy" pitchFamily="66" charset="0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∈ </a:t>
            </a:r>
            <a:r>
              <a:rPr lang="en-US" dirty="0" smtClean="0"/>
              <a:t>{Sports, Politics, Science}</a:t>
            </a:r>
          </a:p>
          <a:p>
            <a:r>
              <a:rPr lang="en-US" dirty="0" smtClean="0">
                <a:latin typeface="Lucida Calligraphy" pitchFamily="66" charset="0"/>
              </a:rPr>
              <a:t>x </a:t>
            </a:r>
            <a:r>
              <a:rPr lang="en-US" dirty="0" smtClean="0"/>
              <a:t>is represented as a feature vector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(x)</a:t>
            </a:r>
          </a:p>
          <a:p>
            <a:pPr lvl="1"/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         x		       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(x)		     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Just add feature weights given in a vector </a:t>
            </a:r>
            <a:r>
              <a:rPr lang="en-US" b="1" dirty="0" smtClean="0">
                <a:latin typeface="Lucida Calligraphy" pitchFamily="66" charset="0"/>
              </a:rPr>
              <a:t>w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Wednesday night, when the Lakers play the Mavericks at American Airlines Center, they get to see first hand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34290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games:		5</a:t>
            </a:r>
          </a:p>
          <a:p>
            <a:r>
              <a:rPr lang="en-US" dirty="0" smtClean="0"/>
              <a:t># Lakers:		4</a:t>
            </a:r>
          </a:p>
          <a:p>
            <a:r>
              <a:rPr lang="en-US" dirty="0" smtClean="0"/>
              <a:t># said:		3</a:t>
            </a:r>
          </a:p>
          <a:p>
            <a:r>
              <a:rPr lang="en-US" dirty="0" smtClean="0"/>
              <a:t># rebounds:	3</a:t>
            </a:r>
          </a:p>
          <a:p>
            <a:r>
              <a:rPr lang="en-US" dirty="0" smtClean="0"/>
              <a:t># democrat:	0</a:t>
            </a:r>
          </a:p>
          <a:p>
            <a:r>
              <a:rPr lang="en-US" dirty="0" smtClean="0"/>
              <a:t># republican:	0</a:t>
            </a:r>
          </a:p>
          <a:p>
            <a:r>
              <a:rPr lang="en-US" dirty="0" smtClean="0"/>
              <a:t># science:		0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429000" y="3429000"/>
            <a:ext cx="76200" cy="1981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 flipH="1">
            <a:off x="5486400" y="3429000"/>
            <a:ext cx="76200" cy="1981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vectors of feature weights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class</a:t>
            </a:r>
            <a:endParaRPr lang="en-US" b="1" dirty="0" smtClean="0">
              <a:latin typeface="Lucida Calligraphy" pitchFamily="66" charset="0"/>
            </a:endParaRPr>
          </a:p>
          <a:p>
            <a:pPr lvl="1">
              <a:buNone/>
            </a:pPr>
            <a:r>
              <a:rPr lang="en-US" dirty="0" smtClean="0"/>
              <a:t>for each class </a:t>
            </a:r>
            <a:r>
              <a:rPr lang="en-US" dirty="0" smtClean="0">
                <a:latin typeface="Lucida Calligraphy" pitchFamily="66" charset="0"/>
              </a:rPr>
              <a:t>c</a:t>
            </a: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</a:t>
            </a:r>
            <a:r>
              <a:rPr lang="en-US" b="1" dirty="0" smtClean="0">
                <a:latin typeface="Lucida Calligraphy" pitchFamily="66" charset="0"/>
              </a:rPr>
              <a:t>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c</a:t>
            </a:r>
            <a:r>
              <a:rPr lang="en-US" b="1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= 0</a:t>
            </a:r>
          </a:p>
          <a:p>
            <a:pPr lvl="1">
              <a:buNone/>
            </a:pPr>
            <a:r>
              <a:rPr lang="en-US" dirty="0" smtClean="0"/>
              <a:t>For N iterations</a:t>
            </a:r>
          </a:p>
          <a:p>
            <a:pPr lvl="1">
              <a:buNone/>
            </a:pPr>
            <a:r>
              <a:rPr lang="en-US" dirty="0" smtClean="0"/>
              <a:t>	For each training example </a:t>
            </a:r>
            <a:r>
              <a:rPr lang="en-US" dirty="0" smtClean="0">
                <a:latin typeface="Lucida Calligraphy" pitchFamily="66" charset="0"/>
              </a:rPr>
              <a:t>(</a:t>
            </a:r>
            <a:r>
              <a:rPr lang="en-US" dirty="0" smtClean="0">
                <a:latin typeface="Lucida Calligraphy" pitchFamily="66" charset="0"/>
              </a:rPr>
              <a:t>x</a:t>
            </a:r>
            <a:r>
              <a:rPr lang="en-US" baseline="-25000" dirty="0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, </a:t>
            </a:r>
            <a:r>
              <a:rPr lang="en-US" dirty="0" err="1" smtClean="0">
                <a:latin typeface="Lucida Calligraphy" pitchFamily="66" charset="0"/>
              </a:rPr>
              <a:t>y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</a:t>
            </a:r>
            <a:r>
              <a:rPr lang="en-US" dirty="0" err="1" smtClean="0">
                <a:latin typeface="Lucida Calligraphy" pitchFamily="66" charset="0"/>
              </a:rPr>
              <a:t>z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= </a:t>
            </a:r>
            <a:r>
              <a:rPr lang="en-US" dirty="0" err="1" smtClean="0"/>
              <a:t>argmax</a:t>
            </a:r>
            <a:r>
              <a:rPr lang="en-US" baseline="-25000" dirty="0" err="1" smtClean="0">
                <a:latin typeface="Lucida Calligraphy" pitchFamily="66" charset="0"/>
              </a:rPr>
              <a:t>z</a:t>
            </a:r>
            <a:r>
              <a:rPr lang="en-US" baseline="-25000" dirty="0" smtClean="0">
                <a:latin typeface="Lucida Calligraphy" pitchFamily="66" charset="0"/>
              </a:rPr>
              <a:t>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z</a:t>
            </a:r>
            <a:r>
              <a:rPr lang="en-US" dirty="0" smtClean="0">
                <a:latin typeface="Lucida Calligraphy" pitchFamily="66" charset="0"/>
              </a:rPr>
              <a:t>•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(x</a:t>
            </a:r>
            <a:r>
              <a:rPr lang="en-US" baseline="-25000" dirty="0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 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</a:t>
            </a:r>
            <a:r>
              <a:rPr lang="en-US" dirty="0" smtClean="0"/>
              <a:t>if </a:t>
            </a:r>
            <a:r>
              <a:rPr lang="en-US" dirty="0" err="1" smtClean="0">
                <a:latin typeface="Lucida Calligraphy" pitchFamily="66" charset="0"/>
              </a:rPr>
              <a:t>z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≠ </a:t>
            </a:r>
            <a:r>
              <a:rPr lang="en-US" dirty="0" err="1" smtClean="0">
                <a:latin typeface="Lucida Calligraphy" pitchFamily="66" charset="0"/>
              </a:rPr>
              <a:t>y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   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z</a:t>
            </a:r>
            <a:r>
              <a:rPr lang="en-US" sz="2000" baseline="-36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=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z</a:t>
            </a:r>
            <a:r>
              <a:rPr lang="en-US" sz="2000" baseline="-36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–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(x</a:t>
            </a:r>
            <a:r>
              <a:rPr lang="en-US" baseline="-25000" dirty="0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r>
              <a:rPr lang="en-US" b="1" dirty="0" smtClean="0">
                <a:latin typeface="Lucida Calligraphy" pitchFamily="66" charset="0"/>
              </a:rPr>
              <a:t>		     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y</a:t>
            </a:r>
            <a:r>
              <a:rPr lang="en-US" sz="2000" baseline="-36000" dirty="0" err="1" smtClean="0">
                <a:latin typeface="Lucida Calligraphy" pitchFamily="66" charset="0"/>
              </a:rPr>
              <a:t>i</a:t>
            </a:r>
            <a:r>
              <a:rPr lang="en-US" baseline="-25000" dirty="0" smtClean="0">
                <a:latin typeface="Lucida Calligraphy" pitchFamily="66" charset="0"/>
              </a:rPr>
              <a:t>  </a:t>
            </a:r>
            <a:r>
              <a:rPr lang="en-US" dirty="0" smtClean="0">
                <a:latin typeface="Lucida Calligraphy" pitchFamily="66" charset="0"/>
              </a:rPr>
              <a:t>= </a:t>
            </a:r>
            <a:r>
              <a:rPr lang="en-US" b="1" dirty="0" err="1" smtClean="0">
                <a:latin typeface="Lucida Calligraphy" pitchFamily="66" charset="0"/>
              </a:rPr>
              <a:t>w</a:t>
            </a:r>
            <a:r>
              <a:rPr lang="en-US" baseline="-25000" dirty="0" err="1" smtClean="0">
                <a:latin typeface="Lucida Calligraphy" pitchFamily="66" charset="0"/>
              </a:rPr>
              <a:t>y</a:t>
            </a:r>
            <a:r>
              <a:rPr lang="en-US" sz="2000" baseline="-36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+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(x</a:t>
            </a:r>
            <a:r>
              <a:rPr lang="en-US" baseline="-25000" dirty="0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Try to classify each example.  If a mistake is made, update the weights.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Dependency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Two main data structures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(initially empty)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Queue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(initialized to contain each word in the input sentence)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Two types of actions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Shift</a:t>
            </a:r>
            <a:r>
              <a:rPr lang="en-US" dirty="0" smtClean="0"/>
              <a:t>: removes a word from </a:t>
            </a:r>
            <a:r>
              <a:rPr lang="en-US" i="1" dirty="0" smtClean="0"/>
              <a:t>Q</a:t>
            </a:r>
            <a:r>
              <a:rPr lang="en-US" dirty="0" smtClean="0"/>
              <a:t>, pushes onto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Reduce</a:t>
            </a:r>
            <a:r>
              <a:rPr lang="en-US" dirty="0" smtClean="0"/>
              <a:t>: pops two items from </a:t>
            </a:r>
            <a:r>
              <a:rPr lang="en-US" i="1" dirty="0" smtClean="0"/>
              <a:t>S</a:t>
            </a:r>
            <a:r>
              <a:rPr lang="en-US" dirty="0" smtClean="0"/>
              <a:t>, pushes a new item onto </a:t>
            </a:r>
            <a:r>
              <a:rPr lang="en-US" i="1" dirty="0" smtClean="0"/>
              <a:t>S</a:t>
            </a:r>
            <a:endParaRPr lang="en-US" dirty="0" smtClean="0"/>
          </a:p>
          <a:p>
            <a:pPr lvl="2"/>
            <a:r>
              <a:rPr lang="en-US" dirty="0" smtClean="0"/>
              <a:t>New item is a tree that contains the two popped items</a:t>
            </a:r>
          </a:p>
          <a:p>
            <a:pPr lvl="2"/>
            <a:endParaRPr lang="en-US" sz="2162" dirty="0" smtClean="0"/>
          </a:p>
          <a:p>
            <a:r>
              <a:rPr lang="en-US" dirty="0" smtClean="0"/>
              <a:t>This can be applied to either dependencies (</a:t>
            </a:r>
            <a:r>
              <a:rPr lang="en-US" dirty="0" err="1" smtClean="0"/>
              <a:t>Nivre</a:t>
            </a:r>
            <a:r>
              <a:rPr lang="en-US" dirty="0" smtClean="0"/>
              <a:t>, 2004) or constituents (</a:t>
            </a:r>
            <a:r>
              <a:rPr lang="en-US" dirty="0" err="1" smtClean="0"/>
              <a:t>Sagae</a:t>
            </a:r>
            <a:r>
              <a:rPr lang="en-US" dirty="0" smtClean="0"/>
              <a:t> &amp; </a:t>
            </a:r>
            <a:r>
              <a:rPr lang="en-US" dirty="0" err="1" smtClean="0"/>
              <a:t>Lavie</a:t>
            </a:r>
            <a:r>
              <a:rPr lang="en-US" dirty="0" smtClean="0"/>
              <a:t>, 2005)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0" y="1936750"/>
            <a:ext cx="9144000" cy="3168650"/>
            <a:chOff x="10256837" y="22967950"/>
            <a:chExt cx="17235488" cy="4572000"/>
          </a:xfrm>
        </p:grpSpPr>
        <p:sp>
          <p:nvSpPr>
            <p:cNvPr id="4" name="Rectangle 155"/>
            <p:cNvSpPr>
              <a:spLocks noChangeArrowheads="1"/>
            </p:cNvSpPr>
            <p:nvPr/>
          </p:nvSpPr>
          <p:spPr bwMode="auto">
            <a:xfrm>
              <a:off x="10256837" y="22967950"/>
              <a:ext cx="8411278" cy="45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ctangle 156"/>
            <p:cNvSpPr>
              <a:spLocks noChangeArrowheads="1"/>
            </p:cNvSpPr>
            <p:nvPr/>
          </p:nvSpPr>
          <p:spPr bwMode="auto">
            <a:xfrm>
              <a:off x="19263576" y="22967950"/>
              <a:ext cx="8228749" cy="45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4" name="Rectangle 129"/>
            <p:cNvSpPr>
              <a:spLocks noChangeArrowheads="1"/>
            </p:cNvSpPr>
            <p:nvPr/>
          </p:nvSpPr>
          <p:spPr bwMode="auto">
            <a:xfrm>
              <a:off x="10972800" y="25344438"/>
              <a:ext cx="2011363" cy="12811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049713"/>
              <a:endParaRPr lang="en-US" sz="900">
                <a:latin typeface="Helvetica" pitchFamily="34" charset="0"/>
              </a:endParaRPr>
            </a:p>
            <a:p>
              <a:pPr algn="ctr" defTabSz="4049713"/>
              <a:endParaRPr lang="en-US" sz="900">
                <a:latin typeface="Helvetica" pitchFamily="34" charset="0"/>
              </a:endParaRPr>
            </a:p>
            <a:p>
              <a:pPr algn="ctr" defTabSz="4049713"/>
              <a:r>
                <a:rPr lang="en-US" sz="900">
                  <a:latin typeface="Helvetica" pitchFamily="34" charset="0"/>
                </a:rPr>
                <a:t>Under a proposal…</a:t>
              </a:r>
            </a:p>
          </p:txBody>
        </p:sp>
        <p:sp>
          <p:nvSpPr>
            <p:cNvPr id="7" name="Rectangle 131"/>
            <p:cNvSpPr>
              <a:spLocks noChangeArrowheads="1"/>
            </p:cNvSpPr>
            <p:nvPr/>
          </p:nvSpPr>
          <p:spPr bwMode="auto">
            <a:xfrm>
              <a:off x="13533376" y="25893023"/>
              <a:ext cx="1098163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to</a:t>
              </a:r>
              <a:endParaRPr lang="en-US" sz="8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6" name="Text Box 148"/>
            <p:cNvSpPr txBox="1">
              <a:spLocks noChangeArrowheads="1"/>
            </p:cNvSpPr>
            <p:nvPr/>
          </p:nvSpPr>
          <p:spPr bwMode="auto">
            <a:xfrm>
              <a:off x="11026776" y="26909712"/>
              <a:ext cx="1012805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 i="1">
                  <a:latin typeface="Helvetica" pitchFamily="34" charset="0"/>
                </a:rPr>
                <a:t>Stack</a:t>
              </a:r>
            </a:p>
          </p:txBody>
        </p:sp>
        <p:sp>
          <p:nvSpPr>
            <p:cNvPr id="22537" name="Text Box 149"/>
            <p:cNvSpPr txBox="1">
              <a:spLocks noChangeArrowheads="1"/>
            </p:cNvSpPr>
            <p:nvPr/>
          </p:nvSpPr>
          <p:spPr bwMode="auto">
            <a:xfrm>
              <a:off x="13642975" y="26909712"/>
              <a:ext cx="1659404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 i="1">
                  <a:latin typeface="Helvetica" pitchFamily="34" charset="0"/>
                </a:rPr>
                <a:t>Input string</a:t>
              </a:r>
            </a:p>
          </p:txBody>
        </p:sp>
        <p:sp>
          <p:nvSpPr>
            <p:cNvPr id="22538" name="Text Box 150"/>
            <p:cNvSpPr txBox="1">
              <a:spLocks noChangeArrowheads="1"/>
            </p:cNvSpPr>
            <p:nvPr/>
          </p:nvSpPr>
          <p:spPr bwMode="auto">
            <a:xfrm>
              <a:off x="20148612" y="26940528"/>
              <a:ext cx="1012805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 i="1">
                  <a:latin typeface="Helvetica" pitchFamily="34" charset="0"/>
                </a:rPr>
                <a:t>Stack</a:t>
              </a:r>
            </a:p>
          </p:txBody>
        </p:sp>
        <p:sp>
          <p:nvSpPr>
            <p:cNvPr id="22539" name="Text Box 151"/>
            <p:cNvSpPr txBox="1">
              <a:spLocks noChangeArrowheads="1"/>
            </p:cNvSpPr>
            <p:nvPr/>
          </p:nvSpPr>
          <p:spPr bwMode="auto">
            <a:xfrm>
              <a:off x="22936200" y="26930348"/>
              <a:ext cx="1659404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 i="1">
                  <a:latin typeface="Helvetica" pitchFamily="34" charset="0"/>
                </a:rPr>
                <a:t>Input string</a:t>
              </a:r>
            </a:p>
          </p:txBody>
        </p:sp>
        <p:sp>
          <p:nvSpPr>
            <p:cNvPr id="22540" name="Text Box 153"/>
            <p:cNvSpPr txBox="1">
              <a:spLocks noChangeArrowheads="1"/>
            </p:cNvSpPr>
            <p:nvPr/>
          </p:nvSpPr>
          <p:spPr bwMode="auto">
            <a:xfrm>
              <a:off x="13350877" y="23150513"/>
              <a:ext cx="1973641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>
                  <a:latin typeface="Helvetica" pitchFamily="34" charset="0"/>
                </a:rPr>
                <a:t>Before SHIFT</a:t>
              </a:r>
            </a:p>
          </p:txBody>
        </p:sp>
        <p:sp>
          <p:nvSpPr>
            <p:cNvPr id="22541" name="Text Box 154"/>
            <p:cNvSpPr txBox="1">
              <a:spLocks noChangeArrowheads="1"/>
            </p:cNvSpPr>
            <p:nvPr/>
          </p:nvSpPr>
          <p:spPr bwMode="auto">
            <a:xfrm>
              <a:off x="22572664" y="23150513"/>
              <a:ext cx="1750049" cy="377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>
                  <a:latin typeface="Helvetica" pitchFamily="34" charset="0"/>
                </a:rPr>
                <a:t>After SHIFT</a:t>
              </a:r>
            </a:p>
          </p:txBody>
        </p:sp>
        <p:sp>
          <p:nvSpPr>
            <p:cNvPr id="14" name="AutoShape 157"/>
            <p:cNvSpPr>
              <a:spLocks noChangeArrowheads="1"/>
            </p:cNvSpPr>
            <p:nvPr/>
          </p:nvSpPr>
          <p:spPr bwMode="auto">
            <a:xfrm>
              <a:off x="17740511" y="23151196"/>
              <a:ext cx="2375864" cy="1097189"/>
            </a:xfrm>
            <a:prstGeom prst="rightArrow">
              <a:avLst>
                <a:gd name="adj1" fmla="val 50000"/>
                <a:gd name="adj2" fmla="val 5416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latin typeface="+mn-lt"/>
                  <a:ea typeface="+mn-ea"/>
                  <a:cs typeface="+mn-cs"/>
                </a:rPr>
                <a:t>SHIFT</a:t>
              </a:r>
            </a:p>
          </p:txBody>
        </p:sp>
        <p:sp>
          <p:nvSpPr>
            <p:cNvPr id="15" name="Rectangle 174"/>
            <p:cNvSpPr>
              <a:spLocks noChangeArrowheads="1"/>
            </p:cNvSpPr>
            <p:nvPr/>
          </p:nvSpPr>
          <p:spPr bwMode="auto">
            <a:xfrm>
              <a:off x="14631539" y="25893023"/>
              <a:ext cx="1095172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expand</a:t>
              </a:r>
            </a:p>
          </p:txBody>
        </p:sp>
        <p:sp>
          <p:nvSpPr>
            <p:cNvPr id="16" name="Rectangle 175"/>
            <p:cNvSpPr>
              <a:spLocks noChangeArrowheads="1"/>
            </p:cNvSpPr>
            <p:nvPr/>
          </p:nvSpPr>
          <p:spPr bwMode="auto">
            <a:xfrm>
              <a:off x="15726711" y="25893023"/>
              <a:ext cx="1098165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IRAs</a:t>
              </a:r>
            </a:p>
          </p:txBody>
        </p:sp>
        <p:sp>
          <p:nvSpPr>
            <p:cNvPr id="17" name="Rectangle 176"/>
            <p:cNvSpPr>
              <a:spLocks noChangeArrowheads="1"/>
            </p:cNvSpPr>
            <p:nvPr/>
          </p:nvSpPr>
          <p:spPr bwMode="auto">
            <a:xfrm>
              <a:off x="16824875" y="25893023"/>
              <a:ext cx="1095172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546" name="AutoShape 235"/>
            <p:cNvSpPr>
              <a:spLocks/>
            </p:cNvSpPr>
            <p:nvPr/>
          </p:nvSpPr>
          <p:spPr bwMode="auto">
            <a:xfrm rot="-5400000">
              <a:off x="13808075" y="24888826"/>
              <a:ext cx="547687" cy="1096962"/>
            </a:xfrm>
            <a:prstGeom prst="rightBrace">
              <a:avLst>
                <a:gd name="adj1" fmla="val 166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>
                <a:latin typeface="Helvetica" pitchFamily="34" charset="0"/>
              </a:endParaRPr>
            </a:p>
          </p:txBody>
        </p:sp>
        <p:sp>
          <p:nvSpPr>
            <p:cNvPr id="19" name="Text Box 236"/>
            <p:cNvSpPr txBox="1">
              <a:spLocks noChangeArrowheads="1"/>
            </p:cNvSpPr>
            <p:nvPr/>
          </p:nvSpPr>
          <p:spPr bwMode="auto">
            <a:xfrm>
              <a:off x="13533376" y="24340009"/>
              <a:ext cx="4485415" cy="6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latin typeface="+mn-lt"/>
                  <a:ea typeface="+mn-ea"/>
                  <a:cs typeface="+mn-cs"/>
                </a:rPr>
                <a:t>a shift action removes the next token</a:t>
              </a:r>
            </a:p>
            <a:p>
              <a:pPr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latin typeface="+mn-lt"/>
                  <a:ea typeface="+mn-ea"/>
                  <a:cs typeface="+mn-cs"/>
                </a:rPr>
                <a:t>from the input list…</a:t>
              </a:r>
            </a:p>
          </p:txBody>
        </p:sp>
        <p:sp>
          <p:nvSpPr>
            <p:cNvPr id="22548" name="AutoShape 238"/>
            <p:cNvSpPr>
              <a:spLocks/>
            </p:cNvSpPr>
            <p:nvPr/>
          </p:nvSpPr>
          <p:spPr bwMode="auto">
            <a:xfrm>
              <a:off x="22964775" y="24063325"/>
              <a:ext cx="365125" cy="1281113"/>
            </a:xfrm>
            <a:prstGeom prst="rightBrace">
              <a:avLst>
                <a:gd name="adj1" fmla="val 292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>
                <a:latin typeface="Helvetica" pitchFamily="34" charset="0"/>
              </a:endParaRPr>
            </a:p>
          </p:txBody>
        </p:sp>
        <p:sp>
          <p:nvSpPr>
            <p:cNvPr id="21" name="Text Box 239"/>
            <p:cNvSpPr txBox="1">
              <a:spLocks noChangeArrowheads="1"/>
            </p:cNvSpPr>
            <p:nvPr/>
          </p:nvSpPr>
          <p:spPr bwMode="auto">
            <a:xfrm>
              <a:off x="23512603" y="24264419"/>
              <a:ext cx="2465632" cy="83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latin typeface="+mn-lt"/>
                  <a:ea typeface="+mn-ea"/>
                  <a:cs typeface="+mn-cs"/>
                </a:rPr>
                <a:t>… and pushes</a:t>
              </a:r>
            </a:p>
            <a:p>
              <a:pPr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latin typeface="+mn-lt"/>
                  <a:ea typeface="+mn-ea"/>
                  <a:cs typeface="+mn-cs"/>
                </a:rPr>
                <a:t>this new item onto </a:t>
              </a:r>
            </a:p>
            <a:p>
              <a:pPr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latin typeface="+mn-lt"/>
                  <a:ea typeface="+mn-ea"/>
                  <a:cs typeface="+mn-cs"/>
                </a:rPr>
                <a:t>the stack</a:t>
              </a:r>
            </a:p>
          </p:txBody>
        </p:sp>
        <p:sp>
          <p:nvSpPr>
            <p:cNvPr id="22" name="Arc 21"/>
            <p:cNvSpPr/>
            <p:nvPr/>
          </p:nvSpPr>
          <p:spPr>
            <a:xfrm flipH="1">
              <a:off x="11735019" y="25863245"/>
              <a:ext cx="610424" cy="533706"/>
            </a:xfrm>
            <a:prstGeom prst="arc">
              <a:avLst>
                <a:gd name="adj1" fmla="val 10815950"/>
                <a:gd name="adj2" fmla="val 0"/>
              </a:avLst>
            </a:prstGeom>
            <a:ln w="127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/>
            </a:p>
          </p:txBody>
        </p:sp>
        <p:sp>
          <p:nvSpPr>
            <p:cNvPr id="23" name="Arc 22"/>
            <p:cNvSpPr/>
            <p:nvPr/>
          </p:nvSpPr>
          <p:spPr>
            <a:xfrm>
              <a:off x="11429808" y="25712066"/>
              <a:ext cx="1068242" cy="838353"/>
            </a:xfrm>
            <a:prstGeom prst="arc">
              <a:avLst>
                <a:gd name="adj1" fmla="val 10815950"/>
                <a:gd name="adj2" fmla="val 0"/>
              </a:avLst>
            </a:prstGeom>
            <a:ln w="127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7626" y="25483008"/>
              <a:ext cx="1217854" cy="3115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PMOD</a:t>
              </a:r>
            </a:p>
          </p:txBody>
        </p:sp>
        <p:sp>
          <p:nvSpPr>
            <p:cNvPr id="22553" name="Rectangle 129"/>
            <p:cNvSpPr>
              <a:spLocks noChangeArrowheads="1"/>
            </p:cNvSpPr>
            <p:nvPr/>
          </p:nvSpPr>
          <p:spPr bwMode="auto">
            <a:xfrm>
              <a:off x="20040600" y="25330150"/>
              <a:ext cx="2011363" cy="12811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049713"/>
              <a:endParaRPr lang="en-US" sz="900">
                <a:latin typeface="Helvetica" pitchFamily="34" charset="0"/>
              </a:endParaRPr>
            </a:p>
            <a:p>
              <a:pPr algn="ctr" defTabSz="4049713"/>
              <a:endParaRPr lang="en-US" sz="900">
                <a:latin typeface="Helvetica" pitchFamily="34" charset="0"/>
              </a:endParaRPr>
            </a:p>
            <a:p>
              <a:pPr algn="ctr" defTabSz="4049713"/>
              <a:r>
                <a:rPr lang="en-US" sz="900">
                  <a:latin typeface="Helvetica" pitchFamily="34" charset="0"/>
                </a:rPr>
                <a:t>Under a proposal…</a:t>
              </a:r>
            </a:p>
          </p:txBody>
        </p:sp>
        <p:sp>
          <p:nvSpPr>
            <p:cNvPr id="26" name="Arc 25"/>
            <p:cNvSpPr/>
            <p:nvPr/>
          </p:nvSpPr>
          <p:spPr>
            <a:xfrm flipH="1">
              <a:off x="20849481" y="25849501"/>
              <a:ext cx="607432" cy="533706"/>
            </a:xfrm>
            <a:prstGeom prst="arc">
              <a:avLst>
                <a:gd name="adj1" fmla="val 10815950"/>
                <a:gd name="adj2" fmla="val 0"/>
              </a:avLst>
            </a:prstGeom>
            <a:ln w="127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/>
            </a:p>
          </p:txBody>
        </p:sp>
        <p:sp>
          <p:nvSpPr>
            <p:cNvPr id="27" name="Arc 26"/>
            <p:cNvSpPr/>
            <p:nvPr/>
          </p:nvSpPr>
          <p:spPr>
            <a:xfrm>
              <a:off x="20544269" y="25696033"/>
              <a:ext cx="1065249" cy="838353"/>
            </a:xfrm>
            <a:prstGeom prst="arc">
              <a:avLst>
                <a:gd name="adj1" fmla="val 10815950"/>
                <a:gd name="adj2" fmla="val 0"/>
              </a:avLst>
            </a:prstGeom>
            <a:ln w="12700">
              <a:solidFill>
                <a:schemeClr val="accent3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00"/>
            </a:p>
          </p:txBody>
        </p:sp>
        <p:sp>
          <p:nvSpPr>
            <p:cNvPr id="22556" name="Rectangle 129"/>
            <p:cNvSpPr>
              <a:spLocks noChangeArrowheads="1"/>
            </p:cNvSpPr>
            <p:nvPr/>
          </p:nvSpPr>
          <p:spPr bwMode="auto">
            <a:xfrm>
              <a:off x="20040600" y="24049038"/>
              <a:ext cx="2011363" cy="12811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049713"/>
              <a:r>
                <a:rPr lang="en-US" sz="1000">
                  <a:latin typeface="Helvetica" pitchFamily="34" charset="0"/>
                </a:rPr>
                <a:t>to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106816" y="25407420"/>
              <a:ext cx="1220847" cy="3092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PMOD</a:t>
              </a:r>
            </a:p>
          </p:txBody>
        </p:sp>
        <p:sp>
          <p:nvSpPr>
            <p:cNvPr id="34" name="Rectangle 174"/>
            <p:cNvSpPr>
              <a:spLocks noChangeArrowheads="1"/>
            </p:cNvSpPr>
            <p:nvPr/>
          </p:nvSpPr>
          <p:spPr bwMode="auto">
            <a:xfrm>
              <a:off x="23012894" y="25888442"/>
              <a:ext cx="1095172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expand</a:t>
              </a:r>
            </a:p>
          </p:txBody>
        </p:sp>
        <p:sp>
          <p:nvSpPr>
            <p:cNvPr id="35" name="Rectangle 175"/>
            <p:cNvSpPr>
              <a:spLocks noChangeArrowheads="1"/>
            </p:cNvSpPr>
            <p:nvPr/>
          </p:nvSpPr>
          <p:spPr bwMode="auto">
            <a:xfrm>
              <a:off x="24108066" y="25888442"/>
              <a:ext cx="1098163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IRAs</a:t>
              </a:r>
            </a:p>
          </p:txBody>
        </p:sp>
        <p:sp>
          <p:nvSpPr>
            <p:cNvPr id="36" name="Rectangle 176"/>
            <p:cNvSpPr>
              <a:spLocks noChangeArrowheads="1"/>
            </p:cNvSpPr>
            <p:nvPr/>
          </p:nvSpPr>
          <p:spPr bwMode="auto">
            <a:xfrm>
              <a:off x="25206229" y="25888442"/>
              <a:ext cx="1098165" cy="73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latin typeface="+mn-lt"/>
                  <a:ea typeface="+mn-ea"/>
                  <a:cs typeface="+mn-cs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04800" y="1371600"/>
            <a:ext cx="8382000" cy="4159250"/>
            <a:chOff x="10210800" y="29063950"/>
            <a:chExt cx="14263688" cy="7131050"/>
          </a:xfrm>
        </p:grpSpPr>
        <p:sp>
          <p:nvSpPr>
            <p:cNvPr id="4" name="Rectangle 227"/>
            <p:cNvSpPr>
              <a:spLocks noChangeArrowheads="1"/>
            </p:cNvSpPr>
            <p:nvPr/>
          </p:nvSpPr>
          <p:spPr bwMode="auto">
            <a:xfrm>
              <a:off x="17891040" y="29063950"/>
              <a:ext cx="6583448" cy="7131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ctangle 226"/>
            <p:cNvSpPr>
              <a:spLocks noChangeArrowheads="1"/>
            </p:cNvSpPr>
            <p:nvPr/>
          </p:nvSpPr>
          <p:spPr bwMode="auto">
            <a:xfrm>
              <a:off x="10210800" y="29063950"/>
              <a:ext cx="6583449" cy="7131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7" name="Text Box 182"/>
            <p:cNvSpPr txBox="1">
              <a:spLocks noChangeArrowheads="1"/>
            </p:cNvSpPr>
            <p:nvPr/>
          </p:nvSpPr>
          <p:spPr bwMode="auto">
            <a:xfrm>
              <a:off x="10758488" y="35493317"/>
              <a:ext cx="1055269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 i="1">
                  <a:latin typeface="Helvetica" pitchFamily="34" charset="0"/>
                </a:rPr>
                <a:t>Stack</a:t>
              </a:r>
            </a:p>
          </p:txBody>
        </p:sp>
        <p:sp>
          <p:nvSpPr>
            <p:cNvPr id="23578" name="Text Box 183"/>
            <p:cNvSpPr txBox="1">
              <a:spLocks noChangeArrowheads="1"/>
            </p:cNvSpPr>
            <p:nvPr/>
          </p:nvSpPr>
          <p:spPr bwMode="auto">
            <a:xfrm>
              <a:off x="13374688" y="35493317"/>
              <a:ext cx="975054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 i="1">
                  <a:latin typeface="Helvetica" pitchFamily="34" charset="0"/>
                </a:rPr>
                <a:t>Input</a:t>
              </a:r>
            </a:p>
          </p:txBody>
        </p:sp>
        <p:sp>
          <p:nvSpPr>
            <p:cNvPr id="23579" name="Text Box 194"/>
            <p:cNvSpPr txBox="1">
              <a:spLocks noChangeArrowheads="1"/>
            </p:cNvSpPr>
            <p:nvPr/>
          </p:nvSpPr>
          <p:spPr bwMode="auto">
            <a:xfrm>
              <a:off x="18988089" y="35494905"/>
              <a:ext cx="1055269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 i="1">
                  <a:latin typeface="Helvetica" pitchFamily="34" charset="0"/>
                </a:rPr>
                <a:t>Stack</a:t>
              </a:r>
            </a:p>
          </p:txBody>
        </p:sp>
        <p:sp>
          <p:nvSpPr>
            <p:cNvPr id="23580" name="Text Box 195"/>
            <p:cNvSpPr txBox="1">
              <a:spLocks noChangeArrowheads="1"/>
            </p:cNvSpPr>
            <p:nvPr/>
          </p:nvSpPr>
          <p:spPr bwMode="auto">
            <a:xfrm>
              <a:off x="21604288" y="35494905"/>
              <a:ext cx="975054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 i="1">
                  <a:latin typeface="Helvetica" pitchFamily="34" charset="0"/>
                </a:rPr>
                <a:t>Input</a:t>
              </a:r>
            </a:p>
          </p:txBody>
        </p:sp>
        <p:sp>
          <p:nvSpPr>
            <p:cNvPr id="23581" name="Text Box 220"/>
            <p:cNvSpPr txBox="1">
              <a:spLocks noChangeArrowheads="1"/>
            </p:cNvSpPr>
            <p:nvPr/>
          </p:nvSpPr>
          <p:spPr bwMode="auto">
            <a:xfrm>
              <a:off x="12222163" y="29246507"/>
              <a:ext cx="2460511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>
                  <a:latin typeface="Helvetica" pitchFamily="34" charset="0"/>
                </a:rPr>
                <a:t>Before REDUCE</a:t>
              </a:r>
            </a:p>
          </p:txBody>
        </p:sp>
        <p:sp>
          <p:nvSpPr>
            <p:cNvPr id="23582" name="Text Box 224"/>
            <p:cNvSpPr txBox="1">
              <a:spLocks noChangeArrowheads="1"/>
            </p:cNvSpPr>
            <p:nvPr/>
          </p:nvSpPr>
          <p:spPr bwMode="auto">
            <a:xfrm>
              <a:off x="20085050" y="29246507"/>
              <a:ext cx="2225808" cy="474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200">
                  <a:latin typeface="Helvetica" pitchFamily="34" charset="0"/>
                </a:rPr>
                <a:t>After REDUCE</a:t>
              </a:r>
            </a:p>
          </p:txBody>
        </p:sp>
        <p:sp>
          <p:nvSpPr>
            <p:cNvPr id="18" name="AutoShape 225"/>
            <p:cNvSpPr>
              <a:spLocks noChangeArrowheads="1"/>
            </p:cNvSpPr>
            <p:nvPr/>
          </p:nvSpPr>
          <p:spPr bwMode="auto">
            <a:xfrm>
              <a:off x="14416968" y="29793386"/>
              <a:ext cx="5119258" cy="1279234"/>
            </a:xfrm>
            <a:prstGeom prst="rightArrow">
              <a:avLst>
                <a:gd name="adj1" fmla="val 39509"/>
                <a:gd name="adj2" fmla="val 5533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defTabSz="404971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>
                  <a:latin typeface="+mn-lt"/>
                  <a:ea typeface="+mn-ea"/>
                  <a:cs typeface="+mn-cs"/>
                </a:rPr>
                <a:t>REDUCE-RIGHT-VMOD</a:t>
              </a:r>
            </a:p>
          </p:txBody>
        </p:sp>
        <p:sp>
          <p:nvSpPr>
            <p:cNvPr id="23584" name="AutoShape 229"/>
            <p:cNvSpPr>
              <a:spLocks/>
            </p:cNvSpPr>
            <p:nvPr/>
          </p:nvSpPr>
          <p:spPr bwMode="auto">
            <a:xfrm>
              <a:off x="12933868" y="30631692"/>
              <a:ext cx="385257" cy="3004839"/>
            </a:xfrm>
            <a:prstGeom prst="rightBrace">
              <a:avLst>
                <a:gd name="adj1" fmla="val 584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>
                <a:latin typeface="Helvetica" pitchFamily="34" charset="0"/>
              </a:endParaRPr>
            </a:p>
          </p:txBody>
        </p:sp>
        <p:sp>
          <p:nvSpPr>
            <p:cNvPr id="23585" name="Text Box 230"/>
            <p:cNvSpPr txBox="1">
              <a:spLocks noChangeArrowheads="1"/>
            </p:cNvSpPr>
            <p:nvPr/>
          </p:nvSpPr>
          <p:spPr bwMode="auto">
            <a:xfrm>
              <a:off x="13684250" y="31075306"/>
              <a:ext cx="184150" cy="79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049713">
                <a:spcBef>
                  <a:spcPct val="50000"/>
                </a:spcBef>
              </a:pPr>
              <a:endParaRPr lang="en-US" sz="2400">
                <a:latin typeface="Helvetica" pitchFamily="34" charset="0"/>
              </a:endParaRPr>
            </a:p>
          </p:txBody>
        </p:sp>
        <p:sp>
          <p:nvSpPr>
            <p:cNvPr id="23586" name="Text Box 231"/>
            <p:cNvSpPr txBox="1">
              <a:spLocks noChangeArrowheads="1"/>
            </p:cNvSpPr>
            <p:nvPr/>
          </p:nvSpPr>
          <p:spPr bwMode="auto">
            <a:xfrm>
              <a:off x="13717205" y="31562386"/>
              <a:ext cx="2199070" cy="1028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>
                  <a:latin typeface="Helvetica" pitchFamily="34" charset="0"/>
                </a:rPr>
                <a:t>a reduce action </a:t>
              </a:r>
            </a:p>
            <a:p>
              <a:pPr defTabSz="4049713"/>
              <a:r>
                <a:rPr lang="en-US" sz="1100">
                  <a:latin typeface="Helvetica" pitchFamily="34" charset="0"/>
                </a:rPr>
                <a:t>pops these </a:t>
              </a:r>
            </a:p>
            <a:p>
              <a:pPr defTabSz="4049713"/>
              <a:r>
                <a:rPr lang="en-US" sz="1100">
                  <a:latin typeface="Helvetica" pitchFamily="34" charset="0"/>
                </a:rPr>
                <a:t>two items…</a:t>
              </a:r>
            </a:p>
          </p:txBody>
        </p:sp>
        <p:sp>
          <p:nvSpPr>
            <p:cNvPr id="23587" name="AutoShape 232"/>
            <p:cNvSpPr>
              <a:spLocks/>
            </p:cNvSpPr>
            <p:nvPr/>
          </p:nvSpPr>
          <p:spPr bwMode="auto">
            <a:xfrm>
              <a:off x="21183601" y="32199434"/>
              <a:ext cx="365125" cy="1281111"/>
            </a:xfrm>
            <a:prstGeom prst="rightBrace">
              <a:avLst>
                <a:gd name="adj1" fmla="val 292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>
                <a:latin typeface="Helvetica" pitchFamily="34" charset="0"/>
              </a:endParaRPr>
            </a:p>
          </p:txBody>
        </p:sp>
        <p:sp>
          <p:nvSpPr>
            <p:cNvPr id="23588" name="Text Box 233"/>
            <p:cNvSpPr txBox="1">
              <a:spLocks noChangeArrowheads="1"/>
            </p:cNvSpPr>
            <p:nvPr/>
          </p:nvSpPr>
          <p:spPr bwMode="auto">
            <a:xfrm>
              <a:off x="21731287" y="32505838"/>
              <a:ext cx="2026757" cy="738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49713"/>
              <a:r>
                <a:rPr lang="en-US" sz="1100">
                  <a:latin typeface="Helvetica" pitchFamily="34" charset="0"/>
                </a:rPr>
                <a:t>… and pushes</a:t>
              </a:r>
            </a:p>
            <a:p>
              <a:pPr defTabSz="4049713"/>
              <a:r>
                <a:rPr lang="en-US" sz="1100">
                  <a:latin typeface="Helvetica" pitchFamily="34" charset="0"/>
                </a:rPr>
                <a:t>this new item</a:t>
              </a:r>
            </a:p>
          </p:txBody>
        </p:sp>
      </p:grpSp>
      <p:sp>
        <p:nvSpPr>
          <p:cNvPr id="23556" name="Rectangle 129"/>
          <p:cNvSpPr>
            <a:spLocks noChangeArrowheads="1"/>
          </p:cNvSpPr>
          <p:nvPr/>
        </p:nvSpPr>
        <p:spPr bwMode="auto">
          <a:xfrm>
            <a:off x="533400" y="4087813"/>
            <a:ext cx="1066800" cy="889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049713"/>
            <a:endParaRPr lang="en-US" sz="900">
              <a:latin typeface="Helvetica" pitchFamily="34" charset="0"/>
            </a:endParaRPr>
          </a:p>
          <a:p>
            <a:pPr algn="ctr" defTabSz="4049713"/>
            <a:endParaRPr lang="en-US" sz="900">
              <a:latin typeface="Helvetica" pitchFamily="34" charset="0"/>
            </a:endParaRPr>
          </a:p>
          <a:p>
            <a:pPr algn="ctr" defTabSz="4049713"/>
            <a:r>
              <a:rPr lang="en-US" sz="900">
                <a:latin typeface="Helvetica" pitchFamily="34" charset="0"/>
              </a:rPr>
              <a:t>Under a proposal…</a:t>
            </a:r>
          </a:p>
        </p:txBody>
      </p:sp>
      <p:sp>
        <p:nvSpPr>
          <p:cNvPr id="23557" name="Rectangle 129"/>
          <p:cNvSpPr>
            <a:spLocks noChangeArrowheads="1"/>
          </p:cNvSpPr>
          <p:nvPr/>
        </p:nvSpPr>
        <p:spPr bwMode="auto">
          <a:xfrm>
            <a:off x="533400" y="3200400"/>
            <a:ext cx="1066800" cy="887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049713"/>
            <a:r>
              <a:rPr lang="en-US" sz="1000">
                <a:latin typeface="Helvetica" pitchFamily="34" charset="0"/>
              </a:rPr>
              <a:t>to</a:t>
            </a:r>
          </a:p>
        </p:txBody>
      </p:sp>
      <p:sp>
        <p:nvSpPr>
          <p:cNvPr id="23558" name="Rectangle 129"/>
          <p:cNvSpPr>
            <a:spLocks noChangeArrowheads="1"/>
          </p:cNvSpPr>
          <p:nvPr/>
        </p:nvSpPr>
        <p:spPr bwMode="auto">
          <a:xfrm>
            <a:off x="533400" y="2312988"/>
            <a:ext cx="1066800" cy="8874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049713"/>
            <a:r>
              <a:rPr lang="en-US" sz="1000">
                <a:latin typeface="Helvetica" pitchFamily="34" charset="0"/>
              </a:rPr>
              <a:t>expand</a:t>
            </a:r>
          </a:p>
        </p:txBody>
      </p:sp>
      <p:sp>
        <p:nvSpPr>
          <p:cNvPr id="30" name="Arc 29"/>
          <p:cNvSpPr/>
          <p:nvPr/>
        </p:nvSpPr>
        <p:spPr>
          <a:xfrm flipH="1">
            <a:off x="968375" y="4402138"/>
            <a:ext cx="323850" cy="368300"/>
          </a:xfrm>
          <a:prstGeom prst="arc">
            <a:avLst>
              <a:gd name="adj1" fmla="val 10815950"/>
              <a:gd name="adj2" fmla="val 0"/>
            </a:avLst>
          </a:prstGeom>
          <a:ln w="127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31" name="Arc 30"/>
          <p:cNvSpPr/>
          <p:nvPr/>
        </p:nvSpPr>
        <p:spPr>
          <a:xfrm>
            <a:off x="806450" y="4295775"/>
            <a:ext cx="566738" cy="581025"/>
          </a:xfrm>
          <a:prstGeom prst="arc">
            <a:avLst>
              <a:gd name="adj1" fmla="val 10815950"/>
              <a:gd name="adj2" fmla="val 0"/>
            </a:avLst>
          </a:prstGeom>
          <a:ln w="127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1106488" y="4094163"/>
            <a:ext cx="646112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PMOD</a:t>
            </a:r>
          </a:p>
        </p:txBody>
      </p:sp>
      <p:sp>
        <p:nvSpPr>
          <p:cNvPr id="23562" name="Rectangle 129"/>
          <p:cNvSpPr>
            <a:spLocks noChangeArrowheads="1"/>
          </p:cNvSpPr>
          <p:nvPr/>
        </p:nvSpPr>
        <p:spPr bwMode="auto">
          <a:xfrm>
            <a:off x="5181600" y="4087813"/>
            <a:ext cx="1066800" cy="889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049713"/>
            <a:endParaRPr lang="en-US" sz="900">
              <a:latin typeface="Helvetica" pitchFamily="34" charset="0"/>
            </a:endParaRPr>
          </a:p>
          <a:p>
            <a:pPr algn="ctr" defTabSz="4049713"/>
            <a:endParaRPr lang="en-US" sz="900">
              <a:latin typeface="Helvetica" pitchFamily="34" charset="0"/>
            </a:endParaRPr>
          </a:p>
          <a:p>
            <a:pPr algn="ctr" defTabSz="4049713"/>
            <a:r>
              <a:rPr lang="en-US" sz="900">
                <a:latin typeface="Helvetica" pitchFamily="34" charset="0"/>
              </a:rPr>
              <a:t>Under a proposal…</a:t>
            </a:r>
          </a:p>
        </p:txBody>
      </p:sp>
      <p:sp>
        <p:nvSpPr>
          <p:cNvPr id="23563" name="Rectangle 129"/>
          <p:cNvSpPr>
            <a:spLocks noChangeArrowheads="1"/>
          </p:cNvSpPr>
          <p:nvPr/>
        </p:nvSpPr>
        <p:spPr bwMode="auto">
          <a:xfrm>
            <a:off x="5181600" y="3200400"/>
            <a:ext cx="1066800" cy="887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049713"/>
            <a:r>
              <a:rPr lang="en-US" sz="1000">
                <a:latin typeface="Helvetica" pitchFamily="34" charset="0"/>
              </a:rPr>
              <a:t>to expand</a:t>
            </a:r>
          </a:p>
        </p:txBody>
      </p:sp>
      <p:sp>
        <p:nvSpPr>
          <p:cNvPr id="35" name="Arc 34"/>
          <p:cNvSpPr/>
          <p:nvPr/>
        </p:nvSpPr>
        <p:spPr>
          <a:xfrm flipH="1">
            <a:off x="5616575" y="4402138"/>
            <a:ext cx="323850" cy="368300"/>
          </a:xfrm>
          <a:prstGeom prst="arc">
            <a:avLst>
              <a:gd name="adj1" fmla="val 10815950"/>
              <a:gd name="adj2" fmla="val 0"/>
            </a:avLst>
          </a:prstGeom>
          <a:ln w="127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36" name="Arc 35"/>
          <p:cNvSpPr/>
          <p:nvPr/>
        </p:nvSpPr>
        <p:spPr>
          <a:xfrm>
            <a:off x="5454650" y="4295775"/>
            <a:ext cx="566738" cy="581025"/>
          </a:xfrm>
          <a:prstGeom prst="arc">
            <a:avLst>
              <a:gd name="adj1" fmla="val 10815950"/>
              <a:gd name="adj2" fmla="val 0"/>
            </a:avLst>
          </a:prstGeom>
          <a:ln w="127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37" name="TextBox 36"/>
          <p:cNvSpPr txBox="1"/>
          <p:nvPr/>
        </p:nvSpPr>
        <p:spPr>
          <a:xfrm>
            <a:off x="5754688" y="4094163"/>
            <a:ext cx="646112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PMOD</a:t>
            </a:r>
          </a:p>
        </p:txBody>
      </p:sp>
      <p:sp>
        <p:nvSpPr>
          <p:cNvPr id="38" name="Arc 37"/>
          <p:cNvSpPr/>
          <p:nvPr/>
        </p:nvSpPr>
        <p:spPr>
          <a:xfrm flipH="1">
            <a:off x="5543550" y="3363913"/>
            <a:ext cx="323850" cy="369887"/>
          </a:xfrm>
          <a:prstGeom prst="arc">
            <a:avLst>
              <a:gd name="adj1" fmla="val 10815950"/>
              <a:gd name="adj2" fmla="val 0"/>
            </a:avLst>
          </a:prstGeom>
          <a:ln w="127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5715000" y="3200400"/>
            <a:ext cx="64611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VMOD</a:t>
            </a:r>
          </a:p>
        </p:txBody>
      </p:sp>
      <p:sp>
        <p:nvSpPr>
          <p:cNvPr id="40" name="Rectangle 175"/>
          <p:cNvSpPr>
            <a:spLocks noChangeArrowheads="1"/>
          </p:cNvSpPr>
          <p:nvPr/>
        </p:nvSpPr>
        <p:spPr bwMode="auto">
          <a:xfrm>
            <a:off x="2112963" y="4446588"/>
            <a:ext cx="581025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IRAs</a:t>
            </a:r>
          </a:p>
        </p:txBody>
      </p:sp>
      <p:sp>
        <p:nvSpPr>
          <p:cNvPr id="41" name="Rectangle 176"/>
          <p:cNvSpPr>
            <a:spLocks noChangeArrowheads="1"/>
          </p:cNvSpPr>
          <p:nvPr/>
        </p:nvSpPr>
        <p:spPr bwMode="auto">
          <a:xfrm>
            <a:off x="2693988" y="4446588"/>
            <a:ext cx="582612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2" name="Rectangle 176"/>
          <p:cNvSpPr>
            <a:spLocks noChangeArrowheads="1"/>
          </p:cNvSpPr>
          <p:nvPr/>
        </p:nvSpPr>
        <p:spPr bwMode="auto">
          <a:xfrm>
            <a:off x="3276600" y="4446588"/>
            <a:ext cx="582613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$2000</a:t>
            </a:r>
          </a:p>
        </p:txBody>
      </p:sp>
      <p:sp>
        <p:nvSpPr>
          <p:cNvPr id="43" name="Rectangle 175"/>
          <p:cNvSpPr>
            <a:spLocks noChangeArrowheads="1"/>
          </p:cNvSpPr>
          <p:nvPr/>
        </p:nvSpPr>
        <p:spPr bwMode="auto">
          <a:xfrm>
            <a:off x="6711950" y="4446588"/>
            <a:ext cx="582613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IRAs</a:t>
            </a:r>
          </a:p>
        </p:txBody>
      </p:sp>
      <p:sp>
        <p:nvSpPr>
          <p:cNvPr id="44" name="Rectangle 176"/>
          <p:cNvSpPr>
            <a:spLocks noChangeArrowheads="1"/>
          </p:cNvSpPr>
          <p:nvPr/>
        </p:nvSpPr>
        <p:spPr bwMode="auto">
          <a:xfrm>
            <a:off x="7294563" y="4446588"/>
            <a:ext cx="581025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45" name="Rectangle 176"/>
          <p:cNvSpPr>
            <a:spLocks noChangeArrowheads="1"/>
          </p:cNvSpPr>
          <p:nvPr/>
        </p:nvSpPr>
        <p:spPr bwMode="auto">
          <a:xfrm>
            <a:off x="7875588" y="4446588"/>
            <a:ext cx="582612" cy="5064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0497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ea typeface="+mn-ea"/>
                <a:cs typeface="+mn-cs"/>
              </a:rPr>
              <a:t>$2000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46482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832765" y="46482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likes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1628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228600"/>
            <a:ext cx="1981200" cy="685800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SHIFT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9400" y="228600"/>
            <a:ext cx="3352800" cy="685800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REDUCE-RIGHT-SUBJ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228600"/>
            <a:ext cx="1981200" cy="685800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SHIFT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29000" y="228600"/>
            <a:ext cx="1981200" cy="685800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SHIFT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19400" y="228600"/>
            <a:ext cx="3352800" cy="685800"/>
          </a:xfrm>
          <a:prstGeom prst="round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REDUCE-LEFT-OBJ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4191000"/>
            <a:ext cx="3276600" cy="914400"/>
            <a:chOff x="152400" y="4267200"/>
            <a:chExt cx="32766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152400" y="4267200"/>
              <a:ext cx="32766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  </a:t>
              </a:r>
              <a:r>
                <a:rPr lang="en-US" sz="2000" b="1" dirty="0" smtClean="0"/>
                <a:t>SUBJ                               OBJ</a:t>
              </a:r>
            </a:p>
            <a:p>
              <a:pPr algn="ctr"/>
              <a:r>
                <a:rPr lang="en-US" sz="2800" b="1" dirty="0" smtClean="0"/>
                <a:t>He   likes   fish</a:t>
              </a:r>
              <a:endParaRPr lang="en-US" sz="2400" b="1" dirty="0"/>
            </a:p>
          </p:txBody>
        </p:sp>
        <p:sp>
          <p:nvSpPr>
            <p:cNvPr id="19" name="Arc 18"/>
            <p:cNvSpPr/>
            <p:nvPr/>
          </p:nvSpPr>
          <p:spPr>
            <a:xfrm>
              <a:off x="1905000" y="4343400"/>
              <a:ext cx="685800" cy="762000"/>
            </a:xfrm>
            <a:prstGeom prst="arc">
              <a:avLst>
                <a:gd name="adj1" fmla="val 10776132"/>
                <a:gd name="adj2" fmla="val 0"/>
              </a:avLst>
            </a:prstGeom>
            <a:ln w="158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flipH="1">
              <a:off x="990600" y="4343400"/>
              <a:ext cx="609600" cy="762000"/>
            </a:xfrm>
            <a:prstGeom prst="arc">
              <a:avLst>
                <a:gd name="adj1" fmla="val 10776132"/>
                <a:gd name="adj2" fmla="val 0"/>
              </a:avLst>
            </a:prstGeom>
            <a:ln w="158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4191000"/>
            <a:ext cx="2438400" cy="914400"/>
            <a:chOff x="381000" y="4191000"/>
            <a:chExt cx="24384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381000" y="4191000"/>
              <a:ext cx="2438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  </a:t>
              </a:r>
              <a:r>
                <a:rPr lang="en-US" sz="2000" b="1" dirty="0" smtClean="0"/>
                <a:t>SUBJ</a:t>
              </a:r>
              <a:endParaRPr lang="en-US" sz="2800" b="1" dirty="0" smtClean="0"/>
            </a:p>
            <a:p>
              <a:pPr algn="ctr"/>
              <a:r>
                <a:rPr lang="en-US" sz="2800" b="1" dirty="0" smtClean="0"/>
                <a:t>He   likes</a:t>
              </a:r>
              <a:endParaRPr lang="en-US" sz="2400" b="1" dirty="0"/>
            </a:p>
          </p:txBody>
        </p:sp>
        <p:sp>
          <p:nvSpPr>
            <p:cNvPr id="23" name="Arc 22"/>
            <p:cNvSpPr/>
            <p:nvPr/>
          </p:nvSpPr>
          <p:spPr>
            <a:xfrm flipH="1">
              <a:off x="1219200" y="4313904"/>
              <a:ext cx="609600" cy="762000"/>
            </a:xfrm>
            <a:prstGeom prst="arc">
              <a:avLst>
                <a:gd name="adj1" fmla="val 10776132"/>
                <a:gd name="adj2" fmla="val 0"/>
              </a:avLst>
            </a:prstGeom>
            <a:ln w="158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" y="304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Parser Action: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40417 -1.1111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2.77778E-6 -0.1 " pathEditMode="relative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 L -0.525 -0.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1666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16667 L -0.675 -0.1666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Parser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grammar, no action table</a:t>
            </a:r>
          </a:p>
          <a:p>
            <a:endParaRPr lang="en-US" dirty="0" smtClean="0"/>
          </a:p>
          <a:p>
            <a:r>
              <a:rPr lang="en-US" dirty="0" smtClean="0"/>
              <a:t>Learn to associate stack/queue configurations with appropriate parser actions</a:t>
            </a:r>
          </a:p>
          <a:p>
            <a:endParaRPr lang="en-US" dirty="0" smtClean="0"/>
          </a:p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Treated as a black-box</a:t>
            </a:r>
          </a:p>
          <a:p>
            <a:pPr lvl="1"/>
            <a:r>
              <a:rPr lang="en-US" dirty="0" err="1" smtClean="0"/>
              <a:t>Perceptron</a:t>
            </a:r>
            <a:r>
              <a:rPr lang="en-US" dirty="0" smtClean="0"/>
              <a:t>, SVM, maximum entropy, memory-based learning, etc</a:t>
            </a:r>
          </a:p>
          <a:p>
            <a:pPr lvl="1"/>
            <a:r>
              <a:rPr lang="en-US" dirty="0" smtClean="0"/>
              <a:t>Features: top two items on the stack, next input token, context, </a:t>
            </a:r>
            <a:r>
              <a:rPr lang="en-US" dirty="0" err="1" smtClean="0"/>
              <a:t>lookahead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Classes: parser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46482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4038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likes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04800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Features:</a:t>
            </a:r>
          </a:p>
          <a:p>
            <a:r>
              <a:rPr lang="en-US" sz="2400" dirty="0" smtClean="0"/>
              <a:t>stack(0) = likes 	stack(0).POS = VBZ</a:t>
            </a:r>
          </a:p>
          <a:p>
            <a:r>
              <a:rPr lang="en-US" sz="2400" dirty="0" smtClean="0"/>
              <a:t>stack(1) = He		stack(1).POS = PRP</a:t>
            </a:r>
          </a:p>
          <a:p>
            <a:r>
              <a:rPr lang="en-US" sz="2400" dirty="0" smtClean="0"/>
              <a:t>stack(2) = 0		stack(2).POS = 0</a:t>
            </a:r>
          </a:p>
          <a:p>
            <a:r>
              <a:rPr lang="en-US" sz="2400" dirty="0" smtClean="0"/>
              <a:t>queue(0) = fish	queue(0).POS = NN</a:t>
            </a:r>
          </a:p>
          <a:p>
            <a:r>
              <a:rPr lang="en-US" sz="2400" dirty="0" smtClean="0"/>
              <a:t>queue(1) = 0		queue(1).POS = 0</a:t>
            </a:r>
          </a:p>
          <a:p>
            <a:r>
              <a:rPr lang="en-US" sz="2400" dirty="0" smtClean="0"/>
              <a:t>queue(2) = 0		queue(2).POS = 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46482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4038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likes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048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Features:</a:t>
            </a:r>
          </a:p>
          <a:p>
            <a:r>
              <a:rPr lang="en-US" sz="2400" dirty="0" smtClean="0"/>
              <a:t>stack(0) = likes 	stack(0).POS = VBZ</a:t>
            </a:r>
          </a:p>
          <a:p>
            <a:r>
              <a:rPr lang="en-US" sz="2400" dirty="0" smtClean="0"/>
              <a:t>stack(1) = He		stack(1).POS = PRP</a:t>
            </a:r>
          </a:p>
          <a:p>
            <a:r>
              <a:rPr lang="en-US" sz="2400" dirty="0" smtClean="0"/>
              <a:t>stack(2) = 0		stack(2).POS = 0</a:t>
            </a:r>
          </a:p>
          <a:p>
            <a:r>
              <a:rPr lang="en-US" sz="2400" dirty="0" smtClean="0"/>
              <a:t>queue(0) = fish	queue(0).POS = NN</a:t>
            </a:r>
          </a:p>
          <a:p>
            <a:r>
              <a:rPr lang="en-US" sz="2400" dirty="0" smtClean="0"/>
              <a:t>queue(1) = 0		queue(1).POS = 0</a:t>
            </a:r>
          </a:p>
          <a:p>
            <a:r>
              <a:rPr lang="en-US" sz="2400" dirty="0" smtClean="0"/>
              <a:t>queue(2) = 0		queue(2).POS = 0</a:t>
            </a:r>
          </a:p>
          <a:p>
            <a:endParaRPr lang="en-US" sz="2400" dirty="0" smtClean="0"/>
          </a:p>
          <a:p>
            <a:r>
              <a:rPr lang="en-US" sz="2400" dirty="0" smtClean="0"/>
              <a:t>	Class: Reduce-Right-SUBJ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Natural Language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599"/>
          </a:xfrm>
        </p:spPr>
        <p:txBody>
          <a:bodyPr/>
          <a:lstStyle/>
          <a:p>
            <a:r>
              <a:rPr lang="en-US" dirty="0" smtClean="0"/>
              <a:t>Syntactic analysis</a:t>
            </a:r>
          </a:p>
          <a:p>
            <a:pPr lvl="1"/>
            <a:r>
              <a:rPr lang="en-US" dirty="0" smtClean="0"/>
              <a:t>String to (tree) structure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429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2971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553200" y="2438400"/>
            <a:ext cx="2743200" cy="2743200"/>
            <a:chOff x="5867400" y="1981200"/>
            <a:chExt cx="2743200" cy="27432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Arrow 52"/>
          <p:cNvSpPr/>
          <p:nvPr/>
        </p:nvSpPr>
        <p:spPr>
          <a:xfrm>
            <a:off x="2057400" y="3491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486400" y="3491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ular Callout 54"/>
          <p:cNvSpPr/>
          <p:nvPr/>
        </p:nvSpPr>
        <p:spPr>
          <a:xfrm>
            <a:off x="762000" y="4800600"/>
            <a:ext cx="1600200" cy="685800"/>
          </a:xfrm>
          <a:prstGeom prst="wedgeRoundRectCallout">
            <a:avLst>
              <a:gd name="adj1" fmla="val -25899"/>
              <a:gd name="adj2" fmla="val -165531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</a:t>
            </a:r>
            <a:endParaRPr lang="en-US" sz="2400" b="1" dirty="0">
              <a:ln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5410200" y="5638800"/>
            <a:ext cx="1600200" cy="685800"/>
          </a:xfrm>
          <a:prstGeom prst="wedgeRoundRectCallout">
            <a:avLst>
              <a:gd name="adj1" fmla="val 37561"/>
              <a:gd name="adj2" fmla="val -94526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Output</a:t>
            </a:r>
            <a:endParaRPr lang="en-US" sz="2400" b="1" dirty="0">
              <a:ln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048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Features:</a:t>
            </a:r>
          </a:p>
          <a:p>
            <a:r>
              <a:rPr lang="en-US" sz="2400" dirty="0" smtClean="0"/>
              <a:t>stack(0) = likes 	stack(0).POS = VBZ</a:t>
            </a:r>
          </a:p>
          <a:p>
            <a:r>
              <a:rPr lang="en-US" sz="2400" dirty="0" smtClean="0"/>
              <a:t>stack(1) = He		stack(1).POS = PRP</a:t>
            </a:r>
          </a:p>
          <a:p>
            <a:r>
              <a:rPr lang="en-US" sz="2400" dirty="0" smtClean="0"/>
              <a:t>stack(2) = 0		stack(2).POS = 0</a:t>
            </a:r>
          </a:p>
          <a:p>
            <a:r>
              <a:rPr lang="en-US" sz="2400" dirty="0" smtClean="0"/>
              <a:t>queue(0) = fish	queue(0).POS = NN</a:t>
            </a:r>
          </a:p>
          <a:p>
            <a:r>
              <a:rPr lang="en-US" sz="2400" dirty="0" smtClean="0"/>
              <a:t>queue(1) = 0		queue(1).POS = 0</a:t>
            </a:r>
          </a:p>
          <a:p>
            <a:r>
              <a:rPr lang="en-US" sz="2400" dirty="0" smtClean="0"/>
              <a:t>queue(2) = 0		queue(2).POS = 0</a:t>
            </a:r>
          </a:p>
          <a:p>
            <a:endParaRPr lang="en-US" sz="2400" dirty="0" smtClean="0"/>
          </a:p>
          <a:p>
            <a:r>
              <a:rPr lang="en-US" sz="2400" dirty="0" smtClean="0"/>
              <a:t>	Class: </a:t>
            </a:r>
            <a:r>
              <a:rPr lang="en-US" sz="2400" b="1" dirty="0" smtClean="0"/>
              <a:t>Reduce</a:t>
            </a:r>
            <a:r>
              <a:rPr lang="en-US" sz="2400" dirty="0" smtClean="0"/>
              <a:t>-Right-SUBJ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81000" y="4191000"/>
            <a:ext cx="2438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  </a:t>
            </a:r>
          </a:p>
          <a:p>
            <a:pPr algn="ctr"/>
            <a:r>
              <a:rPr lang="en-US" sz="2800" b="1" dirty="0" smtClean="0"/>
              <a:t>He   likes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048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Features:</a:t>
            </a:r>
          </a:p>
          <a:p>
            <a:r>
              <a:rPr lang="en-US" sz="2400" dirty="0" smtClean="0"/>
              <a:t>stack(0) = likes 	stack(0).POS = VBZ</a:t>
            </a:r>
          </a:p>
          <a:p>
            <a:r>
              <a:rPr lang="en-US" sz="2400" dirty="0" smtClean="0"/>
              <a:t>stack(1) = He		stack(1).POS = PRP</a:t>
            </a:r>
          </a:p>
          <a:p>
            <a:r>
              <a:rPr lang="en-US" sz="2400" dirty="0" smtClean="0"/>
              <a:t>stack(2) = 0		stack(2).POS = 0</a:t>
            </a:r>
          </a:p>
          <a:p>
            <a:r>
              <a:rPr lang="en-US" sz="2400" dirty="0" smtClean="0"/>
              <a:t>queue(0) = fish	queue(0).POS = NN</a:t>
            </a:r>
          </a:p>
          <a:p>
            <a:r>
              <a:rPr lang="en-US" sz="2400" dirty="0" smtClean="0"/>
              <a:t>queue(1) = 0		queue(1).POS = 0</a:t>
            </a:r>
          </a:p>
          <a:p>
            <a:r>
              <a:rPr lang="en-US" sz="2400" dirty="0" smtClean="0"/>
              <a:t>queue(2) = 0		queue(2).POS = 0</a:t>
            </a:r>
          </a:p>
          <a:p>
            <a:endParaRPr lang="en-US" sz="2400" dirty="0" smtClean="0"/>
          </a:p>
          <a:p>
            <a:r>
              <a:rPr lang="en-US" sz="2400" dirty="0" smtClean="0"/>
              <a:t>	Class: </a:t>
            </a:r>
            <a:r>
              <a:rPr lang="en-US" sz="2400" b="1" dirty="0" smtClean="0"/>
              <a:t>Reduce-Right</a:t>
            </a:r>
            <a:r>
              <a:rPr lang="en-US" sz="2400" dirty="0" smtClean="0"/>
              <a:t>-SUBJ</a:t>
            </a:r>
            <a:endParaRPr lang="en-US" sz="2400" dirty="0"/>
          </a:p>
        </p:txBody>
      </p:sp>
      <p:grpSp>
        <p:nvGrpSpPr>
          <p:cNvPr id="2" name="Group 9"/>
          <p:cNvGrpSpPr/>
          <p:nvPr/>
        </p:nvGrpSpPr>
        <p:grpSpPr>
          <a:xfrm>
            <a:off x="381000" y="4191000"/>
            <a:ext cx="2438400" cy="914400"/>
            <a:chOff x="381000" y="4191000"/>
            <a:chExt cx="24384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381000" y="4191000"/>
              <a:ext cx="2438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  </a:t>
              </a:r>
            </a:p>
            <a:p>
              <a:pPr algn="ctr"/>
              <a:r>
                <a:rPr lang="en-US" sz="2800" b="1" dirty="0" smtClean="0"/>
                <a:t>He   likes</a:t>
              </a:r>
              <a:endParaRPr lang="en-US" sz="2400" b="1" dirty="0"/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219200" y="4313904"/>
              <a:ext cx="609600" cy="762000"/>
            </a:xfrm>
            <a:prstGeom prst="arc">
              <a:avLst>
                <a:gd name="adj1" fmla="val 10776132"/>
                <a:gd name="adj2" fmla="val 0"/>
              </a:avLst>
            </a:prstGeom>
            <a:ln w="158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410200"/>
            <a:ext cx="82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354" y="5410200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QUEUE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46482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fish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048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	Features:</a:t>
            </a:r>
          </a:p>
          <a:p>
            <a:r>
              <a:rPr lang="en-US" sz="2400" dirty="0" smtClean="0"/>
              <a:t>stack(0) = likes 	stack(0).POS = VBZ</a:t>
            </a:r>
          </a:p>
          <a:p>
            <a:r>
              <a:rPr lang="en-US" sz="2400" dirty="0" smtClean="0"/>
              <a:t>stack(1) = He		stack(1).POS = PRP</a:t>
            </a:r>
          </a:p>
          <a:p>
            <a:r>
              <a:rPr lang="en-US" sz="2400" dirty="0" smtClean="0"/>
              <a:t>stack(2) = 0		stack(2).POS = 0</a:t>
            </a:r>
          </a:p>
          <a:p>
            <a:r>
              <a:rPr lang="en-US" sz="2400" dirty="0" smtClean="0"/>
              <a:t>queue(0) = fish	queue(0).POS = NN</a:t>
            </a:r>
          </a:p>
          <a:p>
            <a:r>
              <a:rPr lang="en-US" sz="2400" dirty="0" smtClean="0"/>
              <a:t>queue(1) = 0		queue(1).POS = 0</a:t>
            </a:r>
          </a:p>
          <a:p>
            <a:r>
              <a:rPr lang="en-US" sz="2400" dirty="0" smtClean="0"/>
              <a:t>queue(2) = 0		queue(2).POS = 0</a:t>
            </a:r>
          </a:p>
          <a:p>
            <a:endParaRPr lang="en-US" sz="2400" dirty="0" smtClean="0"/>
          </a:p>
          <a:p>
            <a:r>
              <a:rPr lang="en-US" sz="2400" dirty="0" smtClean="0"/>
              <a:t>	Class:</a:t>
            </a:r>
            <a:r>
              <a:rPr lang="en-US" sz="2400" b="1" dirty="0" smtClean="0"/>
              <a:t> Reduce-Right-SUBJ</a:t>
            </a:r>
            <a:endParaRPr lang="en-US" sz="2400" b="1" dirty="0"/>
          </a:p>
        </p:txBody>
      </p:sp>
      <p:grpSp>
        <p:nvGrpSpPr>
          <p:cNvPr id="2" name="Group 9"/>
          <p:cNvGrpSpPr/>
          <p:nvPr/>
        </p:nvGrpSpPr>
        <p:grpSpPr>
          <a:xfrm>
            <a:off x="381000" y="4191000"/>
            <a:ext cx="2438400" cy="914400"/>
            <a:chOff x="381000" y="4191000"/>
            <a:chExt cx="24384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381000" y="4191000"/>
              <a:ext cx="2438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  </a:t>
              </a:r>
              <a:r>
                <a:rPr lang="en-US" sz="2000" b="1" dirty="0" smtClean="0"/>
                <a:t>SUBJ</a:t>
              </a:r>
              <a:endParaRPr lang="en-US" sz="2800" b="1" dirty="0" smtClean="0"/>
            </a:p>
            <a:p>
              <a:pPr algn="ctr"/>
              <a:r>
                <a:rPr lang="en-US" sz="2800" b="1" dirty="0" smtClean="0"/>
                <a:t>He   likes</a:t>
              </a:r>
              <a:endParaRPr lang="en-US" sz="2400" b="1" dirty="0"/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219200" y="4313904"/>
              <a:ext cx="609600" cy="762000"/>
            </a:xfrm>
            <a:prstGeom prst="arc">
              <a:avLst>
                <a:gd name="adj1" fmla="val 10776132"/>
                <a:gd name="adj2" fmla="val 0"/>
              </a:avLst>
            </a:prstGeom>
            <a:ln w="158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Parsing with 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Experiments: </a:t>
            </a:r>
          </a:p>
          <a:p>
            <a:pPr lvl="1"/>
            <a:r>
              <a:rPr lang="en-US" dirty="0" smtClean="0"/>
              <a:t>WSJ Penn Treebank</a:t>
            </a:r>
          </a:p>
          <a:p>
            <a:pPr lvl="2"/>
            <a:r>
              <a:rPr lang="en-US" dirty="0" smtClean="0"/>
              <a:t>1M words of WSJ text</a:t>
            </a:r>
          </a:p>
          <a:p>
            <a:pPr lvl="2"/>
            <a:r>
              <a:rPr lang="en-US" dirty="0" smtClean="0"/>
              <a:t>Accuracy: ~90% (unlabeled dependency links)</a:t>
            </a:r>
          </a:p>
          <a:p>
            <a:pPr lvl="1"/>
            <a:r>
              <a:rPr lang="en-US" dirty="0" smtClean="0"/>
              <a:t>Other languages (</a:t>
            </a:r>
            <a:r>
              <a:rPr lang="en-US" dirty="0" err="1" smtClean="0"/>
              <a:t>CoNLL</a:t>
            </a:r>
            <a:r>
              <a:rPr lang="en-US" dirty="0" smtClean="0"/>
              <a:t> 2006, 2007 shared tasks)</a:t>
            </a:r>
          </a:p>
          <a:p>
            <a:pPr lvl="2"/>
            <a:r>
              <a:rPr lang="en-US" dirty="0" smtClean="0"/>
              <a:t>Arabic, Basque, Chinese, Czech, Japanese, Greek, Hungarian, Turkish, …</a:t>
            </a:r>
          </a:p>
          <a:p>
            <a:pPr lvl="2"/>
            <a:r>
              <a:rPr lang="en-US" dirty="0" smtClean="0"/>
              <a:t>about 75% to 92%</a:t>
            </a:r>
          </a:p>
          <a:p>
            <a:endParaRPr lang="en-US" dirty="0" smtClean="0"/>
          </a:p>
          <a:p>
            <a:r>
              <a:rPr lang="en-US" dirty="0" smtClean="0"/>
              <a:t>Good accuracy, fast (linear time), easy to implement!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Spanning Tree Parsing</a:t>
            </a:r>
            <a:br>
              <a:rPr lang="en-US" dirty="0" smtClean="0"/>
            </a:br>
            <a:r>
              <a:rPr lang="en-US" sz="1800" dirty="0" smtClean="0"/>
              <a:t>(McDonald et al., 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Dependency tree is a graph (obviously)</a:t>
            </a:r>
          </a:p>
          <a:p>
            <a:pPr lvl="1"/>
            <a:r>
              <a:rPr lang="en-US" dirty="0" smtClean="0"/>
              <a:t>Words are vertices, dependency links are edges</a:t>
            </a:r>
          </a:p>
          <a:p>
            <a:r>
              <a:rPr lang="en-US" dirty="0" smtClean="0"/>
              <a:t>Imagine </a:t>
            </a:r>
            <a:r>
              <a:rPr lang="en-US" dirty="0" smtClean="0"/>
              <a:t>instead a fully connected weighted graph</a:t>
            </a:r>
          </a:p>
          <a:p>
            <a:pPr lvl="1"/>
            <a:r>
              <a:rPr lang="en-US" dirty="0" smtClean="0"/>
              <a:t>Each weight is the score for the dependency link</a:t>
            </a:r>
          </a:p>
          <a:p>
            <a:pPr lvl="1"/>
            <a:r>
              <a:rPr lang="en-US" dirty="0" smtClean="0"/>
              <a:t>Each scores is independent  of other dependencies</a:t>
            </a:r>
          </a:p>
          <a:p>
            <a:pPr lvl="2"/>
            <a:r>
              <a:rPr lang="en-US" dirty="0" smtClean="0"/>
              <a:t>Edge-factored model</a:t>
            </a:r>
          </a:p>
          <a:p>
            <a:r>
              <a:rPr lang="en-US" dirty="0" smtClean="0"/>
              <a:t>Find the Maximum Spanning Tree</a:t>
            </a:r>
          </a:p>
          <a:p>
            <a:pPr lvl="1"/>
            <a:r>
              <a:rPr lang="en-US" dirty="0" smtClean="0"/>
              <a:t>Score for the tree is the sum of the scores of its individual dependencies</a:t>
            </a:r>
          </a:p>
          <a:p>
            <a:r>
              <a:rPr lang="en-US" dirty="0" smtClean="0"/>
              <a:t>How are edge weights determined?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3048000" y="51816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1828800" y="3733800"/>
            <a:ext cx="1752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3048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40386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88" name="Arc 8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V="1">
            <a:off x="43434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V="1">
            <a:off x="3048000" y="5257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 flipV="1">
            <a:off x="1828800" y="4800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1600200" y="49530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flipV="1">
            <a:off x="1905000" y="3810000"/>
            <a:ext cx="1828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 flipV="1">
            <a:off x="2209800" y="3886200"/>
            <a:ext cx="76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>
            <a:off x="2438400" y="3886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524000" y="37338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13716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H="1">
            <a:off x="2895600" y="3962400"/>
            <a:ext cx="11430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2667000" y="3886200"/>
            <a:ext cx="1143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590800" y="3810000"/>
            <a:ext cx="1219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 flipV="1">
            <a:off x="2895600" y="373380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905000" y="4724400"/>
            <a:ext cx="1752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 flipV="1">
            <a:off x="1828800" y="4572000"/>
            <a:ext cx="1828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3048000" y="3581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87" grpId="0"/>
      <p:bldP spid="88" grpId="0" animBg="1"/>
      <p:bldP spid="89" grpId="0" animBg="1"/>
      <p:bldP spid="90" grpId="0" animBg="1"/>
      <p:bldP spid="9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3048000" y="51816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1828800" y="3733800"/>
            <a:ext cx="1752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3048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40386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88" name="Arc 8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V="1">
            <a:off x="43434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V="1">
            <a:off x="3048000" y="5257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 flipV="1">
            <a:off x="1828800" y="4800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1600200" y="49530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flipV="1">
            <a:off x="1905000" y="3810000"/>
            <a:ext cx="1828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 flipV="1">
            <a:off x="2209800" y="3886200"/>
            <a:ext cx="76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>
            <a:off x="2438400" y="3886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524000" y="37338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13716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H="1">
            <a:off x="2895600" y="3962400"/>
            <a:ext cx="11430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2667000" y="3886200"/>
            <a:ext cx="1143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590800" y="3810000"/>
            <a:ext cx="1219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 flipV="1">
            <a:off x="2895600" y="373380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905000" y="4724400"/>
            <a:ext cx="1752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 flipV="1">
            <a:off x="1828800" y="4572000"/>
            <a:ext cx="1828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3048000" y="3581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447800" y="3505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52600" y="3852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3352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3852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90800" y="40810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00200" y="5071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4876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43400" y="4157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4267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9000" y="533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0400" y="5147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57400" y="4309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62200" y="4309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76600" y="39286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24200" y="4038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48000" y="4385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76600" y="4538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438400" y="4690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90800" y="44620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1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3048000" y="51816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1828800" y="3733800"/>
            <a:ext cx="1752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3048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40386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88" name="Arc 8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V="1">
            <a:off x="4343400" y="4038600"/>
            <a:ext cx="76200" cy="6096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 flipV="1">
            <a:off x="3048000" y="5257800"/>
            <a:ext cx="762000" cy="2286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 flipV="1">
            <a:off x="1828800" y="4800600"/>
            <a:ext cx="304800" cy="3048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1600200" y="4953000"/>
            <a:ext cx="457200" cy="3048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1"/>
          <p:cNvSpPr>
            <a:spLocks noChangeShapeType="1"/>
          </p:cNvSpPr>
          <p:nvPr/>
        </p:nvSpPr>
        <p:spPr bwMode="auto">
          <a:xfrm flipV="1">
            <a:off x="1905000" y="3810000"/>
            <a:ext cx="1828800" cy="6858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H="1" flipV="1">
            <a:off x="2209800" y="3886200"/>
            <a:ext cx="76200" cy="12192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H="1">
            <a:off x="2438400" y="3886200"/>
            <a:ext cx="0" cy="11430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524000" y="3733800"/>
            <a:ext cx="457200" cy="4572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1371600" y="3657600"/>
            <a:ext cx="533400" cy="4572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H="1">
            <a:off x="2895600" y="3962400"/>
            <a:ext cx="1143000" cy="11430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2667000" y="3886200"/>
            <a:ext cx="1143000" cy="12192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590800" y="3810000"/>
            <a:ext cx="1219200" cy="9906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 flipV="1">
            <a:off x="2895600" y="3733800"/>
            <a:ext cx="990600" cy="9906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905000" y="4724400"/>
            <a:ext cx="1752600" cy="3048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H="1" flipV="1">
            <a:off x="1828800" y="4572000"/>
            <a:ext cx="1828800" cy="3048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3048000" y="3581400"/>
            <a:ext cx="5334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0" y="3505200"/>
            <a:ext cx="533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-11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2600" y="38524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3352800"/>
            <a:ext cx="457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0" y="38524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90800" y="4081046"/>
            <a:ext cx="304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5071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8800" y="48768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3400" y="4157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8600" y="42672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9000" y="533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00400" y="51478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057400" y="4309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2200" y="4309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6600" y="39286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40386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8000" y="4385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76600" y="45382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38400" y="46906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0800" y="44620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Lucida Calligraphy" pitchFamily="66" charset="0"/>
              </a:rPr>
              <a:t>x</a:t>
            </a:r>
            <a:r>
              <a:rPr lang="en-US" dirty="0" smtClean="0"/>
              <a:t> is a sentence, </a:t>
            </a:r>
            <a:r>
              <a:rPr lang="en-US" dirty="0" smtClean="0">
                <a:latin typeface="Lucida Calligraphy" pitchFamily="66" charset="0"/>
              </a:rPr>
              <a:t>G </a:t>
            </a:r>
            <a:r>
              <a:rPr lang="en-US" dirty="0" smtClean="0"/>
              <a:t>is a dependency tree,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(G)</a:t>
            </a:r>
            <a:r>
              <a:rPr lang="en-US" dirty="0" smtClean="0"/>
              <a:t> is a vector of features for the entire tree</a:t>
            </a:r>
          </a:p>
          <a:p>
            <a:r>
              <a:rPr lang="en-US" dirty="0" smtClean="0"/>
              <a:t>Features: </a:t>
            </a:r>
          </a:p>
          <a:p>
            <a:pPr>
              <a:buNone/>
            </a:pPr>
            <a:r>
              <a:rPr lang="en-US" dirty="0" smtClean="0"/>
              <a:t>		h(ate):d(sandwich) 	</a:t>
            </a:r>
            <a:r>
              <a:rPr lang="en-US" dirty="0" err="1" smtClean="0"/>
              <a:t>hPOS</a:t>
            </a:r>
            <a:r>
              <a:rPr lang="en-US" dirty="0" smtClean="0"/>
              <a:t>(VBD):</a:t>
            </a:r>
            <a:r>
              <a:rPr lang="en-US" dirty="0" err="1" smtClean="0"/>
              <a:t>dPOS</a:t>
            </a:r>
            <a:r>
              <a:rPr lang="en-US" dirty="0" smtClean="0"/>
              <a:t>(NN)			h(ate):d(I)		</a:t>
            </a:r>
            <a:r>
              <a:rPr lang="en-US" dirty="0" err="1" smtClean="0"/>
              <a:t>hPOS</a:t>
            </a:r>
            <a:r>
              <a:rPr lang="en-US" dirty="0" smtClean="0"/>
              <a:t>(VBD):</a:t>
            </a:r>
            <a:r>
              <a:rPr lang="en-US" dirty="0" err="1" smtClean="0"/>
              <a:t>dPOS</a:t>
            </a:r>
            <a:r>
              <a:rPr lang="en-US" dirty="0" smtClean="0"/>
              <a:t>(PRP)		h(sandwich):d(a)	</a:t>
            </a:r>
            <a:r>
              <a:rPr lang="en-US" dirty="0" err="1" smtClean="0"/>
              <a:t>hPOS</a:t>
            </a:r>
            <a:r>
              <a:rPr lang="en-US" dirty="0" smtClean="0"/>
              <a:t>(NN):</a:t>
            </a:r>
            <a:r>
              <a:rPr lang="en-US" dirty="0" err="1" smtClean="0"/>
              <a:t>dPOS</a:t>
            </a:r>
            <a:r>
              <a:rPr lang="en-US" dirty="0" smtClean="0"/>
              <a:t>(DT)			</a:t>
            </a:r>
            <a:r>
              <a:rPr lang="en-US" dirty="0" err="1" smtClean="0"/>
              <a:t>hPOS</a:t>
            </a:r>
            <a:r>
              <a:rPr lang="en-US" dirty="0" smtClean="0"/>
              <a:t>(VBD)	</a:t>
            </a:r>
            <a:r>
              <a:rPr lang="en-US" dirty="0" err="1" smtClean="0"/>
              <a:t>hPOS</a:t>
            </a:r>
            <a:r>
              <a:rPr lang="en-US" dirty="0" smtClean="0"/>
              <a:t>(NN)	</a:t>
            </a:r>
            <a:r>
              <a:rPr lang="en-US" dirty="0" err="1" smtClean="0"/>
              <a:t>dPOS</a:t>
            </a:r>
            <a:r>
              <a:rPr lang="en-US" dirty="0" smtClean="0"/>
              <a:t>(NN)			</a:t>
            </a:r>
            <a:r>
              <a:rPr lang="en-US" dirty="0" err="1" smtClean="0"/>
              <a:t>dPOS</a:t>
            </a:r>
            <a:r>
              <a:rPr lang="en-US" dirty="0" smtClean="0"/>
              <a:t>(DT)	</a:t>
            </a:r>
            <a:r>
              <a:rPr lang="en-US" dirty="0" err="1" smtClean="0"/>
              <a:t>dPOS</a:t>
            </a:r>
            <a:r>
              <a:rPr lang="en-US" dirty="0" smtClean="0"/>
              <a:t>(NN)	</a:t>
            </a:r>
            <a:r>
              <a:rPr lang="en-US" dirty="0" err="1" smtClean="0"/>
              <a:t>dPOS</a:t>
            </a:r>
            <a:r>
              <a:rPr lang="en-US" dirty="0" smtClean="0"/>
              <a:t>(PRP)</a:t>
            </a:r>
          </a:p>
          <a:p>
            <a:pPr>
              <a:buNone/>
            </a:pPr>
            <a:r>
              <a:rPr lang="en-US" dirty="0" smtClean="0"/>
              <a:t>		h(ate)		h(sandwich)	d(sandwich)</a:t>
            </a:r>
          </a:p>
          <a:p>
            <a:pPr>
              <a:buNone/>
            </a:pPr>
            <a:r>
              <a:rPr lang="en-US" dirty="0" smtClean="0"/>
              <a:t>		… (many more)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assign edge weights, we learn a feature weight vector </a:t>
            </a:r>
            <a:r>
              <a:rPr lang="en-US" b="1" dirty="0" smtClean="0">
                <a:latin typeface="Lucida Calligraphy" pitchFamily="66" charset="0"/>
              </a:rPr>
              <a:t>w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Learn a vector of feature weights </a:t>
            </a:r>
            <a:r>
              <a:rPr lang="en-US" b="1" dirty="0" smtClean="0">
                <a:latin typeface="Lucida Calligraphy" pitchFamily="66" charset="0"/>
              </a:rPr>
              <a:t>w</a:t>
            </a:r>
          </a:p>
          <a:p>
            <a:pPr lvl="1">
              <a:buNone/>
            </a:pPr>
            <a:r>
              <a:rPr lang="en-US" b="1" dirty="0" smtClean="0">
                <a:latin typeface="Lucida Calligraphy" pitchFamily="66" charset="0"/>
              </a:rPr>
              <a:t>w </a:t>
            </a:r>
            <a:r>
              <a:rPr lang="en-US" dirty="0" smtClean="0">
                <a:latin typeface="Lucida Calligraphy" pitchFamily="66" charset="0"/>
              </a:rPr>
              <a:t>= 0</a:t>
            </a:r>
          </a:p>
          <a:p>
            <a:pPr lvl="1">
              <a:buNone/>
            </a:pPr>
            <a:r>
              <a:rPr lang="en-US" dirty="0" smtClean="0"/>
              <a:t>For N iterations</a:t>
            </a:r>
          </a:p>
          <a:p>
            <a:pPr lvl="1">
              <a:buNone/>
            </a:pPr>
            <a:r>
              <a:rPr lang="en-US" dirty="0" smtClean="0"/>
              <a:t>	For each training example </a:t>
            </a:r>
            <a:r>
              <a:rPr lang="en-US" dirty="0" smtClean="0">
                <a:latin typeface="Lucida Calligraphy" pitchFamily="66" charset="0"/>
              </a:rPr>
              <a:t>(x</a:t>
            </a:r>
            <a:r>
              <a:rPr lang="en-US" baseline="-25000" dirty="0" smtClean="0">
                <a:latin typeface="Lucida Calligraphy" pitchFamily="66" charset="0"/>
              </a:rPr>
              <a:t>i,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err="1" smtClean="0">
                <a:latin typeface="Lucida Calligraphy" pitchFamily="66" charset="0"/>
              </a:rPr>
              <a:t>G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</a:t>
            </a:r>
            <a:r>
              <a:rPr lang="en-US" dirty="0" err="1" smtClean="0">
                <a:latin typeface="Lucida Calligraphy" pitchFamily="66" charset="0"/>
              </a:rPr>
              <a:t>G’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= </a:t>
            </a:r>
            <a:r>
              <a:rPr lang="en-US" dirty="0" err="1" smtClean="0"/>
              <a:t>argmax</a:t>
            </a:r>
            <a:r>
              <a:rPr lang="en-US" baseline="-25000" dirty="0" err="1" smtClean="0">
                <a:latin typeface="Lucida Calligraphy" pitchFamily="66" charset="0"/>
              </a:rPr>
              <a:t>G</a:t>
            </a:r>
            <a:r>
              <a:rPr lang="en-US" baseline="-25000" dirty="0" smtClean="0">
                <a:latin typeface="Lucida Calligraphy" pitchFamily="66" charset="0"/>
              </a:rPr>
              <a:t>’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∈</a:t>
            </a:r>
            <a:r>
              <a:rPr lang="en-US" baseline="-25000" dirty="0" smtClean="0">
                <a:latin typeface="Lucida Calligraphy" pitchFamily="66" charset="0"/>
              </a:rPr>
              <a:t> </a:t>
            </a:r>
            <a:r>
              <a:rPr lang="en-US" b="1" baseline="-25000" dirty="0" smtClean="0"/>
              <a:t>GEN</a:t>
            </a:r>
            <a:r>
              <a:rPr lang="en-US" baseline="-25000" dirty="0" smtClean="0">
                <a:latin typeface="Lucida Calligraphy" pitchFamily="66" charset="0"/>
              </a:rPr>
              <a:t>(x</a:t>
            </a:r>
            <a:r>
              <a:rPr lang="en-US" sz="2000" baseline="-36000" dirty="0" smtClean="0">
                <a:latin typeface="Lucida Calligraphy" pitchFamily="66" charset="0"/>
              </a:rPr>
              <a:t>i</a:t>
            </a:r>
            <a:r>
              <a:rPr lang="en-US" baseline="-25000" dirty="0" smtClean="0">
                <a:latin typeface="Lucida Calligraphy" pitchFamily="66" charset="0"/>
              </a:rPr>
              <a:t>)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b="1" dirty="0" smtClean="0">
                <a:latin typeface="Lucida Calligraphy" pitchFamily="66" charset="0"/>
              </a:rPr>
              <a:t>w</a:t>
            </a:r>
            <a:r>
              <a:rPr lang="en-US" dirty="0" smtClean="0">
                <a:latin typeface="Lucida Calligraphy" pitchFamily="66" charset="0"/>
              </a:rPr>
              <a:t>•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(G’) </a:t>
            </a: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</a:t>
            </a:r>
            <a:r>
              <a:rPr lang="en-US" dirty="0" smtClean="0"/>
              <a:t>if </a:t>
            </a:r>
            <a:r>
              <a:rPr lang="en-US" dirty="0" err="1" smtClean="0">
                <a:latin typeface="Lucida Calligraphy" pitchFamily="66" charset="0"/>
              </a:rPr>
              <a:t>G’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dirty="0" smtClean="0">
                <a:latin typeface="Lucida Calligraphy" pitchFamily="66" charset="0"/>
              </a:rPr>
              <a:t>≠ </a:t>
            </a:r>
            <a:r>
              <a:rPr lang="en-US" dirty="0" err="1" smtClean="0">
                <a:latin typeface="Lucida Calligraphy" pitchFamily="66" charset="0"/>
              </a:rPr>
              <a:t>G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r>
              <a:rPr lang="en-US" dirty="0" smtClean="0">
                <a:latin typeface="Lucida Calligraphy" pitchFamily="66" charset="0"/>
              </a:rPr>
              <a:t>		      </a:t>
            </a:r>
            <a:r>
              <a:rPr lang="en-US" b="1" dirty="0" smtClean="0">
                <a:latin typeface="Lucida Calligraphy" pitchFamily="66" charset="0"/>
              </a:rPr>
              <a:t>w</a:t>
            </a:r>
            <a:r>
              <a:rPr lang="en-US" dirty="0" smtClean="0">
                <a:latin typeface="Lucida Calligraphy" pitchFamily="66" charset="0"/>
              </a:rPr>
              <a:t> = </a:t>
            </a:r>
            <a:r>
              <a:rPr lang="en-US" b="1" dirty="0" smtClean="0">
                <a:latin typeface="Lucida Calligraphy" pitchFamily="66" charset="0"/>
              </a:rPr>
              <a:t>w</a:t>
            </a:r>
            <a:r>
              <a:rPr lang="en-US" dirty="0" smtClean="0">
                <a:latin typeface="Lucida Calligraphy" pitchFamily="66" charset="0"/>
              </a:rPr>
              <a:t> +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</a:t>
            </a:r>
            <a:r>
              <a:rPr lang="en-US" dirty="0" err="1" smtClean="0">
                <a:latin typeface="Lucida Calligraphy" pitchFamily="66" charset="0"/>
              </a:rPr>
              <a:t>G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 </a:t>
            </a:r>
            <a:r>
              <a:rPr lang="en-US" dirty="0" smtClean="0">
                <a:latin typeface="Lucida Calligraphy" pitchFamily="66" charset="0"/>
              </a:rPr>
              <a:t>– </a:t>
            </a:r>
            <a:r>
              <a:rPr lang="en-US" b="1" dirty="0" smtClean="0">
                <a:latin typeface="Lucida Calligraphy" pitchFamily="66" charset="0"/>
              </a:rPr>
              <a:t>f</a:t>
            </a:r>
            <a:r>
              <a:rPr lang="en-US" dirty="0" smtClean="0">
                <a:latin typeface="Lucida Calligraphy" pitchFamily="66" charset="0"/>
              </a:rPr>
              <a:t>(</a:t>
            </a:r>
            <a:r>
              <a:rPr lang="en-US" dirty="0" err="1" smtClean="0">
                <a:latin typeface="Lucida Calligraphy" pitchFamily="66" charset="0"/>
              </a:rPr>
              <a:t>G’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>
                <a:latin typeface="Lucida Calligraphy" pitchFamily="66" charset="0"/>
              </a:rPr>
              <a:t>)</a:t>
            </a:r>
            <a:endParaRPr lang="en-US" dirty="0" smtClean="0">
              <a:latin typeface="Lucida Calligraphy" pitchFamily="66" charset="0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same as before, but to find </a:t>
            </a:r>
            <a:r>
              <a:rPr lang="en-US" dirty="0" smtClean="0"/>
              <a:t>the </a:t>
            </a:r>
            <a:r>
              <a:rPr lang="en-US" dirty="0" err="1" smtClean="0"/>
              <a:t>argmax</a:t>
            </a:r>
            <a:r>
              <a:rPr lang="en-US" dirty="0" smtClean="0"/>
              <a:t> </a:t>
            </a:r>
            <a:r>
              <a:rPr lang="en-US" dirty="0" smtClean="0"/>
              <a:t>we use MST, since </a:t>
            </a:r>
            <a:r>
              <a:rPr lang="en-US" dirty="0" smtClean="0"/>
              <a:t>eac</a:t>
            </a:r>
            <a:r>
              <a:rPr lang="en-US" dirty="0" smtClean="0"/>
              <a:t>h </a:t>
            </a:r>
            <a:r>
              <a:rPr lang="en-US" dirty="0" smtClean="0">
                <a:latin typeface="Lucida Calligraphy" pitchFamily="66" charset="0"/>
              </a:rPr>
              <a:t>G</a:t>
            </a:r>
            <a:r>
              <a:rPr lang="en-US" dirty="0" smtClean="0"/>
              <a:t> </a:t>
            </a:r>
            <a:r>
              <a:rPr lang="en-US" dirty="0" smtClean="0"/>
              <a:t>is a </a:t>
            </a:r>
            <a:r>
              <a:rPr lang="en-US" dirty="0" smtClean="0"/>
              <a:t>tree (which also contains the </a:t>
            </a:r>
            <a:r>
              <a:rPr lang="en-US" dirty="0" smtClean="0"/>
              <a:t>corresponding input </a:t>
            </a:r>
            <a:r>
              <a:rPr lang="en-US" dirty="0" smtClean="0">
                <a:latin typeface="Lucida Calligraphy" pitchFamily="66" charset="0"/>
              </a:rPr>
              <a:t>x</a:t>
            </a:r>
            <a:r>
              <a:rPr lang="en-US" dirty="0" smtClean="0"/>
              <a:t>)</a:t>
            </a:r>
            <a:r>
              <a:rPr lang="en-US" dirty="0" smtClean="0"/>
              <a:t>.  </a:t>
            </a:r>
            <a:r>
              <a:rPr lang="en-US" dirty="0" smtClean="0"/>
              <a:t>If </a:t>
            </a:r>
            <a:r>
              <a:rPr lang="en-US" dirty="0" err="1" smtClean="0">
                <a:latin typeface="Lucida Calligraphy" pitchFamily="66" charset="0"/>
              </a:rPr>
              <a:t>G’</a:t>
            </a:r>
            <a:r>
              <a:rPr lang="en-US" baseline="-25000" dirty="0" err="1" smtClean="0">
                <a:latin typeface="Lucida Calligraphy" pitchFamily="66" charset="0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is not the right tree, update the feature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429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2971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2438400"/>
            <a:ext cx="2743200" cy="2743200"/>
            <a:chOff x="5867400" y="1981200"/>
            <a:chExt cx="2743200" cy="2743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57400" y="3491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6400" y="3491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Question: Are there trees that an MST parser can find, but a Shift-Reduce parser* can’t?</a:t>
            </a:r>
            <a:br>
              <a:rPr lang="en-US" dirty="0" smtClean="0"/>
            </a:br>
            <a:r>
              <a:rPr lang="en-US" sz="2000" b="0" dirty="0" smtClean="0"/>
              <a:t>(*shift-reduce parser as described in slides 13-19)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Parsing with Edge-Factored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Maximum Spanning Tree algorithm for directed trees (Chu &amp; Liu, 1965; Edmonds, 1967) runs in quadratic time</a:t>
            </a:r>
          </a:p>
          <a:p>
            <a:r>
              <a:rPr lang="en-US" dirty="0" smtClean="0"/>
              <a:t>Finds the best out of exponentially many trees</a:t>
            </a:r>
          </a:p>
          <a:p>
            <a:pPr lvl="1"/>
            <a:r>
              <a:rPr lang="en-US" dirty="0" smtClean="0"/>
              <a:t>Exact inference!</a:t>
            </a:r>
          </a:p>
          <a:p>
            <a:r>
              <a:rPr lang="en-US" dirty="0" smtClean="0"/>
              <a:t>Edge-factored: each dependency link is considered independently from the others</a:t>
            </a:r>
          </a:p>
          <a:p>
            <a:pPr lvl="1"/>
            <a:r>
              <a:rPr lang="en-US" dirty="0" smtClean="0"/>
              <a:t>Compare to Shift-Reduce parsing</a:t>
            </a:r>
          </a:p>
          <a:p>
            <a:pPr lvl="2"/>
            <a:r>
              <a:rPr lang="en-US" dirty="0" smtClean="0"/>
              <a:t>Greedy inference</a:t>
            </a:r>
          </a:p>
          <a:p>
            <a:pPr lvl="2"/>
            <a:r>
              <a:rPr lang="en-US" dirty="0" smtClean="0"/>
              <a:t>Rich set of features includes partially built trees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McDonald and </a:t>
            </a:r>
            <a:r>
              <a:rPr lang="en-US" dirty="0" err="1" smtClean="0"/>
              <a:t>Nivre</a:t>
            </a:r>
            <a:r>
              <a:rPr lang="en-US" dirty="0" smtClean="0"/>
              <a:t> (2007) show that shift-reduce and MST parsing get similar accuracy, but have different strengths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Ensembles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By using different types of classifiers and algorithms, we get several different parsers</a:t>
            </a:r>
          </a:p>
          <a:p>
            <a:r>
              <a:rPr lang="en-US" dirty="0" smtClean="0"/>
              <a:t>Ensemble idea: combine the output of several parsers to obtain a single more accurate result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248089"/>
            <a:ext cx="1449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 like cheese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3047999"/>
            <a:ext cx="1627910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  A</a:t>
            </a:r>
            <a:endParaRPr lang="en-US" sz="24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00" y="4038599"/>
            <a:ext cx="1627910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  B</a:t>
            </a:r>
            <a:endParaRPr lang="en-US" sz="24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4090" y="5029199"/>
            <a:ext cx="1627910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  C</a:t>
            </a:r>
            <a:endParaRPr lang="en-US" sz="24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200" y="4343399"/>
            <a:ext cx="914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144918">
            <a:off x="1962271" y="3821800"/>
            <a:ext cx="914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52320">
            <a:off x="1998759" y="4802824"/>
            <a:ext cx="914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724400" y="3262744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724400" y="4267199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648200" y="5320144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257800" y="358139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 like cheese</a:t>
            </a:r>
            <a:endParaRPr lang="en-US" dirty="0"/>
          </a:p>
        </p:txBody>
      </p:sp>
      <p:sp>
        <p:nvSpPr>
          <p:cNvPr id="53" name="Arc 52"/>
          <p:cNvSpPr/>
          <p:nvPr/>
        </p:nvSpPr>
        <p:spPr>
          <a:xfrm flipH="1">
            <a:off x="5410200" y="3048000"/>
            <a:ext cx="914400" cy="990599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5715000" y="3276599"/>
            <a:ext cx="457200" cy="609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57800" y="45528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 like cheese</a:t>
            </a:r>
            <a:endParaRPr lang="en-US" dirty="0"/>
          </a:p>
        </p:txBody>
      </p:sp>
      <p:sp>
        <p:nvSpPr>
          <p:cNvPr id="59" name="Arc 58"/>
          <p:cNvSpPr/>
          <p:nvPr/>
        </p:nvSpPr>
        <p:spPr>
          <a:xfrm flipH="1">
            <a:off x="5486400" y="4267200"/>
            <a:ext cx="228600" cy="514288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5334000" y="3962400"/>
            <a:ext cx="914400" cy="1077186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44167">
            <a:off x="6628608" y="3508607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6553200" y="4267199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9447331">
            <a:off x="6551317" y="5103414"/>
            <a:ext cx="533400" cy="16625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315200" y="439010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 like cheese</a:t>
            </a:r>
            <a:endParaRPr lang="en-US" dirty="0"/>
          </a:p>
        </p:txBody>
      </p:sp>
      <p:sp>
        <p:nvSpPr>
          <p:cNvPr id="65" name="Arc 64"/>
          <p:cNvSpPr/>
          <p:nvPr/>
        </p:nvSpPr>
        <p:spPr>
          <a:xfrm>
            <a:off x="7924800" y="4038600"/>
            <a:ext cx="457200" cy="580103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7391400" y="4038599"/>
            <a:ext cx="304800" cy="609599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57800" y="5543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 like cheese</a:t>
            </a:r>
            <a:endParaRPr lang="en-US" dirty="0"/>
          </a:p>
        </p:txBody>
      </p:sp>
      <p:sp>
        <p:nvSpPr>
          <p:cNvPr id="68" name="Arc 67"/>
          <p:cNvSpPr/>
          <p:nvPr/>
        </p:nvSpPr>
        <p:spPr>
          <a:xfrm>
            <a:off x="5867400" y="5181600"/>
            <a:ext cx="533400" cy="590489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flipH="1">
            <a:off x="5334000" y="5181600"/>
            <a:ext cx="457200" cy="619985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2" grpId="0"/>
      <p:bldP spid="53" grpId="0" animBg="1"/>
      <p:bldP spid="54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Parser Ensembles with Maximum Spanning Trees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Sagae</a:t>
            </a:r>
            <a:r>
              <a:rPr lang="en-US" sz="2400" dirty="0" smtClean="0"/>
              <a:t> and </a:t>
            </a:r>
            <a:r>
              <a:rPr lang="en-US" sz="2400" dirty="0" err="1" smtClean="0"/>
              <a:t>Lavie</a:t>
            </a:r>
            <a:r>
              <a:rPr lang="en-US" sz="2400" dirty="0" smtClean="0"/>
              <a:t>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First, build a graph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Create a node for each word in the input sentence (plus one extra “root” node)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dependency proposed by any of the parsers is an weighted edge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multiple parsers propose the same dependency, add weight to the corresponding edge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Then, simply find the MST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Maximizes the votes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Structure guaranteed to be a dependency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3048000" y="51816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1828800" y="3733800"/>
            <a:ext cx="1752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3048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40386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88" name="Arc 8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87" grpId="0"/>
      <p:bldP spid="88" grpId="0" animBg="1"/>
      <p:bldP spid="89" grpId="0" animBg="1"/>
      <p:bldP spid="90" grpId="0" animBg="1"/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3048000" y="51816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1828800" y="3733800"/>
            <a:ext cx="1752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30480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 flipV="1">
            <a:off x="4038600" y="40386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88" name="Arc 8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4" grpId="0" animBg="1"/>
      <p:bldP spid="88" grpId="0" animBg="1"/>
      <p:bldP spid="89" grpId="0" animBg="1"/>
      <p:bldP spid="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2971800" y="5181600"/>
            <a:ext cx="685800" cy="152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1905000" y="4572000"/>
            <a:ext cx="1752600" cy="304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 flipV="1">
            <a:off x="2971800" y="3733800"/>
            <a:ext cx="990600" cy="990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4343400" y="3962400"/>
            <a:ext cx="762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Parser A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24339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Parser B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 flipV="1">
            <a:off x="3124200" y="3535680"/>
            <a:ext cx="457200" cy="45719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1828800" y="3764280"/>
            <a:ext cx="1752600" cy="579119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V="1">
            <a:off x="2743200" y="3962399"/>
            <a:ext cx="990600" cy="1066799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H="1" flipV="1">
            <a:off x="4038600" y="3962400"/>
            <a:ext cx="76200" cy="685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48400" y="28911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Parser C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 flipV="1">
            <a:off x="3124200" y="3429000"/>
            <a:ext cx="457200" cy="4571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191000" y="3962399"/>
            <a:ext cx="76200" cy="685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1905000" y="3886200"/>
            <a:ext cx="1752600" cy="533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2895600" y="5059680"/>
            <a:ext cx="685800" cy="12191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4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2971800" y="5181600"/>
            <a:ext cx="685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1905000" y="4572000"/>
            <a:ext cx="1752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 flipV="1">
            <a:off x="2971800" y="373380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4343400" y="3962400"/>
            <a:ext cx="76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 flipH="1" flipV="1">
            <a:off x="3124200" y="3535680"/>
            <a:ext cx="457200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1828800" y="3764280"/>
            <a:ext cx="1752600" cy="5791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V="1">
            <a:off x="2743200" y="3962399"/>
            <a:ext cx="990600" cy="10667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H="1" flipV="1">
            <a:off x="4038600" y="3962400"/>
            <a:ext cx="76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 flipV="1">
            <a:off x="3124200" y="3429000"/>
            <a:ext cx="457200" cy="457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191000" y="3962399"/>
            <a:ext cx="76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V="1">
            <a:off x="1905000" y="3886200"/>
            <a:ext cx="1752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V="1">
            <a:off x="2895600" y="5059680"/>
            <a:ext cx="685800" cy="1219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0" y="3276600"/>
            <a:ext cx="60960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2000"/>
                </a:schemeClr>
              </a:gs>
              <a:gs pos="80000">
                <a:schemeClr val="accent1">
                  <a:shade val="93000"/>
                  <a:satMod val="130000"/>
                  <a:alpha val="32000"/>
                </a:schemeClr>
              </a:gs>
              <a:gs pos="100000">
                <a:schemeClr val="accent1">
                  <a:shade val="94000"/>
                  <a:satMod val="135000"/>
                  <a:alpha val="32000"/>
                </a:schemeClr>
              </a:gs>
            </a:gsLst>
            <a:lin ang="16200000" scaled="0"/>
            <a:tileRect/>
          </a:gradFill>
          <a:ln w="127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990600" y="4267200"/>
            <a:ext cx="7620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 (I)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3657600" y="3276600"/>
            <a:ext cx="10668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 (ate)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133600" y="5181600"/>
            <a:ext cx="762000" cy="4572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 (a)</a:t>
            </a:r>
          </a:p>
        </p:txBody>
      </p:sp>
      <p:sp>
        <p:nvSpPr>
          <p:cNvPr id="46" name="Oval 23"/>
          <p:cNvSpPr>
            <a:spLocks noChangeArrowheads="1"/>
          </p:cNvSpPr>
          <p:nvPr/>
        </p:nvSpPr>
        <p:spPr bwMode="auto">
          <a:xfrm>
            <a:off x="3733800" y="4724400"/>
            <a:ext cx="1752600" cy="6096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4 (sandwich)</a:t>
            </a:r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1905000" y="3200400"/>
            <a:ext cx="1066800" cy="533400"/>
          </a:xfrm>
          <a:prstGeom prst="ellipse">
            <a:avLst/>
          </a:prstGeom>
          <a:solidFill>
            <a:srgbClr val="FFC000">
              <a:alpha val="30000"/>
            </a:srgbClr>
          </a:solidFill>
          <a:ln w="285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 (</a:t>
            </a:r>
            <a:r>
              <a:rPr lang="en-US" i="1"/>
              <a:t>root</a:t>
            </a:r>
            <a:r>
              <a:rPr lang="en-US"/>
              <a:t>)</a:t>
            </a:r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 flipV="1">
            <a:off x="2971800" y="5181600"/>
            <a:ext cx="685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1905000" y="4572000"/>
            <a:ext cx="1752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 flipV="1">
            <a:off x="2971800" y="3733800"/>
            <a:ext cx="990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4343400" y="3962400"/>
            <a:ext cx="76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3021" y="1066800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       ate        a         sandwich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914400" y="1367135"/>
            <a:ext cx="419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1         2         3           4</a:t>
            </a:r>
            <a:endParaRPr lang="en-US" sz="2000" dirty="0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1828800" y="3764280"/>
            <a:ext cx="1752600" cy="5791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V="1">
            <a:off x="2743200" y="3962399"/>
            <a:ext cx="990600" cy="10667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 flipV="1">
            <a:off x="3124200" y="3429000"/>
            <a:ext cx="457200" cy="4571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038600" y="3962399"/>
            <a:ext cx="762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23452" y="3048000"/>
            <a:ext cx="4815348" cy="2654709"/>
          </a:xfrm>
          <a:custGeom>
            <a:avLst/>
            <a:gdLst>
              <a:gd name="connsiteX0" fmla="*/ 1150374 w 4815348"/>
              <a:gd name="connsiteY0" fmla="*/ 61451 h 2654709"/>
              <a:gd name="connsiteX1" fmla="*/ 973393 w 4815348"/>
              <a:gd name="connsiteY1" fmla="*/ 164690 h 2654709"/>
              <a:gd name="connsiteX2" fmla="*/ 914399 w 4815348"/>
              <a:gd name="connsiteY2" fmla="*/ 356419 h 2654709"/>
              <a:gd name="connsiteX3" fmla="*/ 988141 w 4815348"/>
              <a:gd name="connsiteY3" fmla="*/ 533399 h 2654709"/>
              <a:gd name="connsiteX4" fmla="*/ 1224115 w 4815348"/>
              <a:gd name="connsiteY4" fmla="*/ 710380 h 2654709"/>
              <a:gd name="connsiteX5" fmla="*/ 1519083 w 4815348"/>
              <a:gd name="connsiteY5" fmla="*/ 784122 h 2654709"/>
              <a:gd name="connsiteX6" fmla="*/ 1946786 w 4815348"/>
              <a:gd name="connsiteY6" fmla="*/ 725128 h 2654709"/>
              <a:gd name="connsiteX7" fmla="*/ 2359741 w 4815348"/>
              <a:gd name="connsiteY7" fmla="*/ 533399 h 2654709"/>
              <a:gd name="connsiteX8" fmla="*/ 2536722 w 4815348"/>
              <a:gd name="connsiteY8" fmla="*/ 489154 h 2654709"/>
              <a:gd name="connsiteX9" fmla="*/ 2625212 w 4815348"/>
              <a:gd name="connsiteY9" fmla="*/ 577644 h 2654709"/>
              <a:gd name="connsiteX10" fmla="*/ 2492477 w 4815348"/>
              <a:gd name="connsiteY10" fmla="*/ 666135 h 2654709"/>
              <a:gd name="connsiteX11" fmla="*/ 2138515 w 4815348"/>
              <a:gd name="connsiteY11" fmla="*/ 813619 h 2654709"/>
              <a:gd name="connsiteX12" fmla="*/ 929148 w 4815348"/>
              <a:gd name="connsiteY12" fmla="*/ 1108586 h 2654709"/>
              <a:gd name="connsiteX13" fmla="*/ 545690 w 4815348"/>
              <a:gd name="connsiteY13" fmla="*/ 1108586 h 2654709"/>
              <a:gd name="connsiteX14" fmla="*/ 176980 w 4815348"/>
              <a:gd name="connsiteY14" fmla="*/ 1182328 h 2654709"/>
              <a:gd name="connsiteX15" fmla="*/ 14748 w 4815348"/>
              <a:gd name="connsiteY15" fmla="*/ 1492044 h 2654709"/>
              <a:gd name="connsiteX16" fmla="*/ 88490 w 4815348"/>
              <a:gd name="connsiteY16" fmla="*/ 1742767 h 2654709"/>
              <a:gd name="connsiteX17" fmla="*/ 383457 w 4815348"/>
              <a:gd name="connsiteY17" fmla="*/ 1934496 h 2654709"/>
              <a:gd name="connsiteX18" fmla="*/ 1017638 w 4815348"/>
              <a:gd name="connsiteY18" fmla="*/ 1846006 h 2654709"/>
              <a:gd name="connsiteX19" fmla="*/ 1327354 w 4815348"/>
              <a:gd name="connsiteY19" fmla="*/ 1403554 h 2654709"/>
              <a:gd name="connsiteX20" fmla="*/ 1828799 w 4815348"/>
              <a:gd name="connsiteY20" fmla="*/ 1152832 h 2654709"/>
              <a:gd name="connsiteX21" fmla="*/ 2728451 w 4815348"/>
              <a:gd name="connsiteY21" fmla="*/ 857864 h 2654709"/>
              <a:gd name="connsiteX22" fmla="*/ 3038167 w 4815348"/>
              <a:gd name="connsiteY22" fmla="*/ 872612 h 2654709"/>
              <a:gd name="connsiteX23" fmla="*/ 3141406 w 4815348"/>
              <a:gd name="connsiteY23" fmla="*/ 1197077 h 2654709"/>
              <a:gd name="connsiteX24" fmla="*/ 3038167 w 4815348"/>
              <a:gd name="connsiteY24" fmla="*/ 1565786 h 2654709"/>
              <a:gd name="connsiteX25" fmla="*/ 2802193 w 4815348"/>
              <a:gd name="connsiteY25" fmla="*/ 1831257 h 2654709"/>
              <a:gd name="connsiteX26" fmla="*/ 2507225 w 4815348"/>
              <a:gd name="connsiteY26" fmla="*/ 2022986 h 2654709"/>
              <a:gd name="connsiteX27" fmla="*/ 2256503 w 4815348"/>
              <a:gd name="connsiteY27" fmla="*/ 2052483 h 2654709"/>
              <a:gd name="connsiteX28" fmla="*/ 1917290 w 4815348"/>
              <a:gd name="connsiteY28" fmla="*/ 2022986 h 2654709"/>
              <a:gd name="connsiteX29" fmla="*/ 1563328 w 4815348"/>
              <a:gd name="connsiteY29" fmla="*/ 2037735 h 2654709"/>
              <a:gd name="connsiteX30" fmla="*/ 1238864 w 4815348"/>
              <a:gd name="connsiteY30" fmla="*/ 2170470 h 2654709"/>
              <a:gd name="connsiteX31" fmla="*/ 1150374 w 4815348"/>
              <a:gd name="connsiteY31" fmla="*/ 2450690 h 2654709"/>
              <a:gd name="connsiteX32" fmla="*/ 1327354 w 4815348"/>
              <a:gd name="connsiteY32" fmla="*/ 2583425 h 2654709"/>
              <a:gd name="connsiteX33" fmla="*/ 1637070 w 4815348"/>
              <a:gd name="connsiteY33" fmla="*/ 2642419 h 2654709"/>
              <a:gd name="connsiteX34" fmla="*/ 2094270 w 4815348"/>
              <a:gd name="connsiteY34" fmla="*/ 2612922 h 2654709"/>
              <a:gd name="connsiteX35" fmla="*/ 2389238 w 4815348"/>
              <a:gd name="connsiteY35" fmla="*/ 2391696 h 2654709"/>
              <a:gd name="connsiteX36" fmla="*/ 2875935 w 4815348"/>
              <a:gd name="connsiteY36" fmla="*/ 2258961 h 2654709"/>
              <a:gd name="connsiteX37" fmla="*/ 3628103 w 4815348"/>
              <a:gd name="connsiteY37" fmla="*/ 2406444 h 2654709"/>
              <a:gd name="connsiteX38" fmla="*/ 4336025 w 4815348"/>
              <a:gd name="connsiteY38" fmla="*/ 2347451 h 2654709"/>
              <a:gd name="connsiteX39" fmla="*/ 4748980 w 4815348"/>
              <a:gd name="connsiteY39" fmla="*/ 2067232 h 2654709"/>
              <a:gd name="connsiteX40" fmla="*/ 4734232 w 4815348"/>
              <a:gd name="connsiteY40" fmla="*/ 1816509 h 2654709"/>
              <a:gd name="connsiteX41" fmla="*/ 4365522 w 4815348"/>
              <a:gd name="connsiteY41" fmla="*/ 1595283 h 2654709"/>
              <a:gd name="connsiteX42" fmla="*/ 3937819 w 4815348"/>
              <a:gd name="connsiteY42" fmla="*/ 1551038 h 2654709"/>
              <a:gd name="connsiteX43" fmla="*/ 3406877 w 4815348"/>
              <a:gd name="connsiteY43" fmla="*/ 1447799 h 2654709"/>
              <a:gd name="connsiteX44" fmla="*/ 3318386 w 4815348"/>
              <a:gd name="connsiteY44" fmla="*/ 1182328 h 2654709"/>
              <a:gd name="connsiteX45" fmla="*/ 3480619 w 4815348"/>
              <a:gd name="connsiteY45" fmla="*/ 1005348 h 2654709"/>
              <a:gd name="connsiteX46" fmla="*/ 3864077 w 4815348"/>
              <a:gd name="connsiteY46" fmla="*/ 872612 h 2654709"/>
              <a:gd name="connsiteX47" fmla="*/ 4041057 w 4815348"/>
              <a:gd name="connsiteY47" fmla="*/ 607141 h 2654709"/>
              <a:gd name="connsiteX48" fmla="*/ 3923070 w 4815348"/>
              <a:gd name="connsiteY48" fmla="*/ 282677 h 2654709"/>
              <a:gd name="connsiteX49" fmla="*/ 3436374 w 4815348"/>
              <a:gd name="connsiteY49" fmla="*/ 135193 h 2654709"/>
              <a:gd name="connsiteX50" fmla="*/ 2787444 w 4815348"/>
              <a:gd name="connsiteY50" fmla="*/ 194186 h 2654709"/>
              <a:gd name="connsiteX51" fmla="*/ 2492477 w 4815348"/>
              <a:gd name="connsiteY51" fmla="*/ 194186 h 2654709"/>
              <a:gd name="connsiteX52" fmla="*/ 2153264 w 4815348"/>
              <a:gd name="connsiteY52" fmla="*/ 120444 h 2654709"/>
              <a:gd name="connsiteX53" fmla="*/ 1637070 w 4815348"/>
              <a:gd name="connsiteY53" fmla="*/ 17206 h 2654709"/>
              <a:gd name="connsiteX54" fmla="*/ 1386348 w 4815348"/>
              <a:gd name="connsiteY54" fmla="*/ 17206 h 2654709"/>
              <a:gd name="connsiteX55" fmla="*/ 1150374 w 4815348"/>
              <a:gd name="connsiteY55" fmla="*/ 61451 h 26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15348" h="2654709">
                <a:moveTo>
                  <a:pt x="1150374" y="61451"/>
                </a:moveTo>
                <a:cubicBezTo>
                  <a:pt x="1081548" y="86032"/>
                  <a:pt x="1012722" y="115529"/>
                  <a:pt x="973393" y="164690"/>
                </a:cubicBezTo>
                <a:cubicBezTo>
                  <a:pt x="934064" y="213851"/>
                  <a:pt x="911941" y="294968"/>
                  <a:pt x="914399" y="356419"/>
                </a:cubicBezTo>
                <a:cubicBezTo>
                  <a:pt x="916857" y="417870"/>
                  <a:pt x="936522" y="474406"/>
                  <a:pt x="988141" y="533399"/>
                </a:cubicBezTo>
                <a:cubicBezTo>
                  <a:pt x="1039760" y="592392"/>
                  <a:pt x="1135625" y="668593"/>
                  <a:pt x="1224115" y="710380"/>
                </a:cubicBezTo>
                <a:cubicBezTo>
                  <a:pt x="1312605" y="752167"/>
                  <a:pt x="1398638" y="781664"/>
                  <a:pt x="1519083" y="784122"/>
                </a:cubicBezTo>
                <a:cubicBezTo>
                  <a:pt x="1639528" y="786580"/>
                  <a:pt x="1806676" y="766915"/>
                  <a:pt x="1946786" y="725128"/>
                </a:cubicBezTo>
                <a:cubicBezTo>
                  <a:pt x="2086896" y="683341"/>
                  <a:pt x="2261418" y="572728"/>
                  <a:pt x="2359741" y="533399"/>
                </a:cubicBezTo>
                <a:cubicBezTo>
                  <a:pt x="2458064" y="494070"/>
                  <a:pt x="2492477" y="481780"/>
                  <a:pt x="2536722" y="489154"/>
                </a:cubicBezTo>
                <a:cubicBezTo>
                  <a:pt x="2580967" y="496528"/>
                  <a:pt x="2632586" y="548147"/>
                  <a:pt x="2625212" y="577644"/>
                </a:cubicBezTo>
                <a:cubicBezTo>
                  <a:pt x="2617838" y="607141"/>
                  <a:pt x="2573593" y="626806"/>
                  <a:pt x="2492477" y="666135"/>
                </a:cubicBezTo>
                <a:cubicBezTo>
                  <a:pt x="2411361" y="705464"/>
                  <a:pt x="2399070" y="739877"/>
                  <a:pt x="2138515" y="813619"/>
                </a:cubicBezTo>
                <a:cubicBezTo>
                  <a:pt x="1877960" y="887361"/>
                  <a:pt x="1194619" y="1059425"/>
                  <a:pt x="929148" y="1108586"/>
                </a:cubicBezTo>
                <a:cubicBezTo>
                  <a:pt x="663677" y="1157747"/>
                  <a:pt x="671051" y="1096296"/>
                  <a:pt x="545690" y="1108586"/>
                </a:cubicBezTo>
                <a:cubicBezTo>
                  <a:pt x="420329" y="1120876"/>
                  <a:pt x="265470" y="1118418"/>
                  <a:pt x="176980" y="1182328"/>
                </a:cubicBezTo>
                <a:cubicBezTo>
                  <a:pt x="88490" y="1246238"/>
                  <a:pt x="29496" y="1398638"/>
                  <a:pt x="14748" y="1492044"/>
                </a:cubicBezTo>
                <a:cubicBezTo>
                  <a:pt x="0" y="1585451"/>
                  <a:pt x="27039" y="1669025"/>
                  <a:pt x="88490" y="1742767"/>
                </a:cubicBezTo>
                <a:cubicBezTo>
                  <a:pt x="149941" y="1816509"/>
                  <a:pt x="228599" y="1917290"/>
                  <a:pt x="383457" y="1934496"/>
                </a:cubicBezTo>
                <a:cubicBezTo>
                  <a:pt x="538315" y="1951703"/>
                  <a:pt x="860322" y="1934496"/>
                  <a:pt x="1017638" y="1846006"/>
                </a:cubicBezTo>
                <a:cubicBezTo>
                  <a:pt x="1174954" y="1757516"/>
                  <a:pt x="1192161" y="1519083"/>
                  <a:pt x="1327354" y="1403554"/>
                </a:cubicBezTo>
                <a:cubicBezTo>
                  <a:pt x="1462548" y="1288025"/>
                  <a:pt x="1595283" y="1243780"/>
                  <a:pt x="1828799" y="1152832"/>
                </a:cubicBezTo>
                <a:cubicBezTo>
                  <a:pt x="2062315" y="1061884"/>
                  <a:pt x="2526890" y="904567"/>
                  <a:pt x="2728451" y="857864"/>
                </a:cubicBezTo>
                <a:cubicBezTo>
                  <a:pt x="2930012" y="811161"/>
                  <a:pt x="2969341" y="816077"/>
                  <a:pt x="3038167" y="872612"/>
                </a:cubicBezTo>
                <a:cubicBezTo>
                  <a:pt x="3106993" y="929147"/>
                  <a:pt x="3141406" y="1081548"/>
                  <a:pt x="3141406" y="1197077"/>
                </a:cubicBezTo>
                <a:cubicBezTo>
                  <a:pt x="3141406" y="1312606"/>
                  <a:pt x="3094702" y="1460089"/>
                  <a:pt x="3038167" y="1565786"/>
                </a:cubicBezTo>
                <a:cubicBezTo>
                  <a:pt x="2981632" y="1671483"/>
                  <a:pt x="2890683" y="1755057"/>
                  <a:pt x="2802193" y="1831257"/>
                </a:cubicBezTo>
                <a:cubicBezTo>
                  <a:pt x="2713703" y="1907457"/>
                  <a:pt x="2598173" y="1986115"/>
                  <a:pt x="2507225" y="2022986"/>
                </a:cubicBezTo>
                <a:cubicBezTo>
                  <a:pt x="2416277" y="2059857"/>
                  <a:pt x="2354825" y="2052483"/>
                  <a:pt x="2256503" y="2052483"/>
                </a:cubicBezTo>
                <a:cubicBezTo>
                  <a:pt x="2158181" y="2052483"/>
                  <a:pt x="2032819" y="2025444"/>
                  <a:pt x="1917290" y="2022986"/>
                </a:cubicBezTo>
                <a:cubicBezTo>
                  <a:pt x="1801761" y="2020528"/>
                  <a:pt x="1676399" y="2013154"/>
                  <a:pt x="1563328" y="2037735"/>
                </a:cubicBezTo>
                <a:cubicBezTo>
                  <a:pt x="1450257" y="2062316"/>
                  <a:pt x="1307690" y="2101644"/>
                  <a:pt x="1238864" y="2170470"/>
                </a:cubicBezTo>
                <a:cubicBezTo>
                  <a:pt x="1170038" y="2239296"/>
                  <a:pt x="1135626" y="2381864"/>
                  <a:pt x="1150374" y="2450690"/>
                </a:cubicBezTo>
                <a:cubicBezTo>
                  <a:pt x="1165122" y="2519516"/>
                  <a:pt x="1246238" y="2551470"/>
                  <a:pt x="1327354" y="2583425"/>
                </a:cubicBezTo>
                <a:cubicBezTo>
                  <a:pt x="1408470" y="2615380"/>
                  <a:pt x="1509251" y="2637503"/>
                  <a:pt x="1637070" y="2642419"/>
                </a:cubicBezTo>
                <a:cubicBezTo>
                  <a:pt x="1764889" y="2647335"/>
                  <a:pt x="1968909" y="2654709"/>
                  <a:pt x="2094270" y="2612922"/>
                </a:cubicBezTo>
                <a:cubicBezTo>
                  <a:pt x="2219631" y="2571135"/>
                  <a:pt x="2258961" y="2450690"/>
                  <a:pt x="2389238" y="2391696"/>
                </a:cubicBezTo>
                <a:cubicBezTo>
                  <a:pt x="2519516" y="2332703"/>
                  <a:pt x="2669458" y="2256503"/>
                  <a:pt x="2875935" y="2258961"/>
                </a:cubicBezTo>
                <a:cubicBezTo>
                  <a:pt x="3082413" y="2261419"/>
                  <a:pt x="3384755" y="2391696"/>
                  <a:pt x="3628103" y="2406444"/>
                </a:cubicBezTo>
                <a:cubicBezTo>
                  <a:pt x="3871451" y="2421192"/>
                  <a:pt x="4149212" y="2403986"/>
                  <a:pt x="4336025" y="2347451"/>
                </a:cubicBezTo>
                <a:cubicBezTo>
                  <a:pt x="4522838" y="2290916"/>
                  <a:pt x="4682612" y="2155722"/>
                  <a:pt x="4748980" y="2067232"/>
                </a:cubicBezTo>
                <a:cubicBezTo>
                  <a:pt x="4815348" y="1978742"/>
                  <a:pt x="4798142" y="1895167"/>
                  <a:pt x="4734232" y="1816509"/>
                </a:cubicBezTo>
                <a:cubicBezTo>
                  <a:pt x="4670322" y="1737851"/>
                  <a:pt x="4498257" y="1639528"/>
                  <a:pt x="4365522" y="1595283"/>
                </a:cubicBezTo>
                <a:cubicBezTo>
                  <a:pt x="4232787" y="1551038"/>
                  <a:pt x="4097593" y="1575619"/>
                  <a:pt x="3937819" y="1551038"/>
                </a:cubicBezTo>
                <a:cubicBezTo>
                  <a:pt x="3778045" y="1526457"/>
                  <a:pt x="3510116" y="1509251"/>
                  <a:pt x="3406877" y="1447799"/>
                </a:cubicBezTo>
                <a:cubicBezTo>
                  <a:pt x="3303638" y="1386347"/>
                  <a:pt x="3306096" y="1256070"/>
                  <a:pt x="3318386" y="1182328"/>
                </a:cubicBezTo>
                <a:cubicBezTo>
                  <a:pt x="3330676" y="1108586"/>
                  <a:pt x="3389670" y="1056967"/>
                  <a:pt x="3480619" y="1005348"/>
                </a:cubicBezTo>
                <a:cubicBezTo>
                  <a:pt x="3571568" y="953729"/>
                  <a:pt x="3770671" y="938980"/>
                  <a:pt x="3864077" y="872612"/>
                </a:cubicBezTo>
                <a:cubicBezTo>
                  <a:pt x="3957483" y="806244"/>
                  <a:pt x="4031225" y="705464"/>
                  <a:pt x="4041057" y="607141"/>
                </a:cubicBezTo>
                <a:cubicBezTo>
                  <a:pt x="4050889" y="508819"/>
                  <a:pt x="4023850" y="361335"/>
                  <a:pt x="3923070" y="282677"/>
                </a:cubicBezTo>
                <a:cubicBezTo>
                  <a:pt x="3822290" y="204019"/>
                  <a:pt x="3625645" y="149941"/>
                  <a:pt x="3436374" y="135193"/>
                </a:cubicBezTo>
                <a:cubicBezTo>
                  <a:pt x="3247103" y="120445"/>
                  <a:pt x="2944760" y="184354"/>
                  <a:pt x="2787444" y="194186"/>
                </a:cubicBezTo>
                <a:cubicBezTo>
                  <a:pt x="2630128" y="204018"/>
                  <a:pt x="2598174" y="206476"/>
                  <a:pt x="2492477" y="194186"/>
                </a:cubicBezTo>
                <a:cubicBezTo>
                  <a:pt x="2386780" y="181896"/>
                  <a:pt x="2153264" y="120444"/>
                  <a:pt x="2153264" y="120444"/>
                </a:cubicBezTo>
                <a:cubicBezTo>
                  <a:pt x="2010696" y="90947"/>
                  <a:pt x="1764889" y="34412"/>
                  <a:pt x="1637070" y="17206"/>
                </a:cubicBezTo>
                <a:cubicBezTo>
                  <a:pt x="1509251" y="0"/>
                  <a:pt x="1467464" y="9832"/>
                  <a:pt x="1386348" y="17206"/>
                </a:cubicBezTo>
                <a:cubicBezTo>
                  <a:pt x="1305232" y="24580"/>
                  <a:pt x="1219200" y="36870"/>
                  <a:pt x="1150374" y="6145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3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flipH="1">
            <a:off x="1905000" y="76200"/>
            <a:ext cx="2057400" cy="1905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H="1">
            <a:off x="2667000" y="533400"/>
            <a:ext cx="990600" cy="9906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flipH="1">
            <a:off x="1066800" y="533400"/>
            <a:ext cx="6096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 Parser Ensembles Are Very 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Highest accuracy in </a:t>
            </a:r>
            <a:r>
              <a:rPr lang="en-US" dirty="0" err="1" smtClean="0"/>
              <a:t>CoNLL</a:t>
            </a:r>
            <a:r>
              <a:rPr lang="en-US" dirty="0" smtClean="0"/>
              <a:t> 2007 shared task on multilingual dependency parsing (a parser bake-off with 22 teams)</a:t>
            </a:r>
          </a:p>
          <a:p>
            <a:pPr lvl="1"/>
            <a:r>
              <a:rPr lang="en-US" dirty="0" err="1" smtClean="0"/>
              <a:t>Nilson</a:t>
            </a:r>
            <a:r>
              <a:rPr lang="en-US" dirty="0" smtClean="0"/>
              <a:t> et al. (2007); </a:t>
            </a:r>
            <a:r>
              <a:rPr lang="en-US" dirty="0" err="1" smtClean="0"/>
              <a:t>Sagae</a:t>
            </a:r>
            <a:r>
              <a:rPr lang="en-US" dirty="0" smtClean="0"/>
              <a:t> and </a:t>
            </a:r>
            <a:r>
              <a:rPr lang="en-US" dirty="0" err="1" smtClean="0"/>
              <a:t>Tsujii</a:t>
            </a:r>
            <a:r>
              <a:rPr lang="en-US" dirty="0" smtClean="0"/>
              <a:t> (2007)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Improvement depends on selection of parsers for the ensemble</a:t>
            </a:r>
          </a:p>
          <a:p>
            <a:pPr lvl="1"/>
            <a:r>
              <a:rPr lang="en-US" dirty="0" smtClean="0"/>
              <a:t>With four parsers with accuracy between 89 and 91, ensemble accuracy = 92.7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43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685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152400"/>
            <a:ext cx="2743200" cy="2743200"/>
            <a:chOff x="5867400" y="1981200"/>
            <a:chExt cx="2743200" cy="2743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57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6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200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in Natural Language Understanding</a:t>
            </a:r>
          </a:p>
          <a:p>
            <a:pPr lvl="1"/>
            <a:r>
              <a:rPr lang="en-US" sz="2200" dirty="0" smtClean="0"/>
              <a:t>NL interfaces, conversational agents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Language technology applications</a:t>
            </a:r>
          </a:p>
          <a:p>
            <a:pPr lvl="1"/>
            <a:r>
              <a:rPr lang="en-US" sz="2200" dirty="0" smtClean="0"/>
              <a:t>Machine translation, question answering, information extraction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Scientific study of language</a:t>
            </a:r>
          </a:p>
          <a:p>
            <a:pPr lvl="1"/>
            <a:r>
              <a:rPr lang="en-US" sz="2200" dirty="0" smtClean="0"/>
              <a:t>Syntax</a:t>
            </a:r>
          </a:p>
          <a:p>
            <a:pPr lvl="1"/>
            <a:r>
              <a:rPr lang="en-US" sz="2200" dirty="0" smtClean="0"/>
              <a:t>Language processing models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43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685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553200" y="152400"/>
            <a:ext cx="2743200" cy="2743200"/>
            <a:chOff x="5867400" y="1981200"/>
            <a:chExt cx="2743200" cy="2743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57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6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Vertical Scroll 28"/>
          <p:cNvSpPr/>
          <p:nvPr/>
        </p:nvSpPr>
        <p:spPr>
          <a:xfrm>
            <a:off x="609600" y="3200400"/>
            <a:ext cx="2286000" cy="2819400"/>
          </a:xfrm>
          <a:prstGeom prst="verticalScroll">
            <a:avLst/>
          </a:prstGeom>
          <a:solidFill>
            <a:srgbClr val="FFC000">
              <a:alpha val="4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S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VP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PP</a:t>
            </a:r>
          </a:p>
          <a:p>
            <a:pPr algn="ctr"/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…</a:t>
            </a: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2133601" y="3048000"/>
            <a:ext cx="2438400" cy="762001"/>
          </a:xfrm>
          <a:prstGeom prst="ben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24000" y="5791200"/>
            <a:ext cx="2057400" cy="6096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657600"/>
            <a:ext cx="2243733" cy="2290572"/>
          </a:xfrm>
          <a:prstGeom prst="rect">
            <a:avLst/>
          </a:prstGeom>
          <a:noFill/>
        </p:spPr>
      </p:pic>
      <p:sp>
        <p:nvSpPr>
          <p:cNvPr id="38" name="Right Arrow 37"/>
          <p:cNvSpPr/>
          <p:nvPr/>
        </p:nvSpPr>
        <p:spPr>
          <a:xfrm flipH="1">
            <a:off x="2971800" y="4800600"/>
            <a:ext cx="19050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1"/>
          <p:cNvGrpSpPr/>
          <p:nvPr/>
        </p:nvGrpSpPr>
        <p:grpSpPr>
          <a:xfrm>
            <a:off x="0" y="0"/>
            <a:ext cx="8915400" cy="4724400"/>
            <a:chOff x="0" y="0"/>
            <a:chExt cx="8915400" cy="4724400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8915400" cy="312420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25096" y="3124200"/>
              <a:ext cx="961104" cy="160020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ounded Rectangular Callout 38"/>
          <p:cNvSpPr/>
          <p:nvPr/>
        </p:nvSpPr>
        <p:spPr>
          <a:xfrm>
            <a:off x="4953000" y="2667000"/>
            <a:ext cx="3429000" cy="1295400"/>
          </a:xfrm>
          <a:prstGeom prst="wedgeRoundRectCallout">
            <a:avLst>
              <a:gd name="adj1" fmla="val -109340"/>
              <a:gd name="adj2" fmla="val 44146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enough coverage,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Too much ambiguity</a:t>
            </a:r>
            <a:endParaRPr lang="en-US" sz="24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4" grpId="0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711828-4BAC-49FF-8702-88D426428F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43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685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53200" y="152400"/>
            <a:ext cx="2743200" cy="2743200"/>
            <a:chOff x="5867400" y="1981200"/>
            <a:chExt cx="2743200" cy="2743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57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6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Vertical Scroll 28"/>
          <p:cNvSpPr/>
          <p:nvPr/>
        </p:nvSpPr>
        <p:spPr>
          <a:xfrm>
            <a:off x="609600" y="3200400"/>
            <a:ext cx="2286000" cy="2819400"/>
          </a:xfrm>
          <a:prstGeom prst="verticalScroll">
            <a:avLst/>
          </a:prstGeom>
          <a:solidFill>
            <a:srgbClr val="FFC000">
              <a:alpha val="4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S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VP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PP</a:t>
            </a:r>
          </a:p>
          <a:p>
            <a:pPr algn="ctr"/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…</a:t>
            </a:r>
          </a:p>
        </p:txBody>
      </p:sp>
      <p:sp>
        <p:nvSpPr>
          <p:cNvPr id="30" name="Bent Arrow 29"/>
          <p:cNvSpPr/>
          <p:nvPr/>
        </p:nvSpPr>
        <p:spPr>
          <a:xfrm rot="16200000" flipV="1">
            <a:off x="2133601" y="3048000"/>
            <a:ext cx="2438400" cy="762001"/>
          </a:xfrm>
          <a:prstGeom prst="ben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24000" y="5791200"/>
            <a:ext cx="2057400" cy="6096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724400" y="2895600"/>
            <a:ext cx="2667000" cy="2667000"/>
            <a:chOff x="4800600" y="3733800"/>
            <a:chExt cx="2667000" cy="2667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00600" y="3733800"/>
              <a:ext cx="2667000" cy="2667000"/>
              <a:chOff x="4800593" y="3200400"/>
              <a:chExt cx="2667000" cy="2667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8006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35"/>
              <p:cNvGrpSpPr/>
              <p:nvPr/>
            </p:nvGrpSpPr>
            <p:grpSpPr>
              <a:xfrm>
                <a:off x="4800593" y="3276600"/>
                <a:ext cx="2667000" cy="2286000"/>
                <a:chOff x="5610222" y="1981200"/>
                <a:chExt cx="3000378" cy="2743200"/>
              </a:xfrm>
            </p:grpSpPr>
            <p:sp>
              <p:nvSpPr>
                <p:cNvPr id="100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Content Placeholder 2"/>
                <p:cNvSpPr txBox="1">
                  <a:spLocks/>
                </p:cNvSpPr>
                <p:nvPr/>
              </p:nvSpPr>
              <p:spPr>
                <a:xfrm>
                  <a:off x="6019806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Content Placeholder 2"/>
                <p:cNvSpPr txBox="1">
                  <a:spLocks/>
                </p:cNvSpPr>
                <p:nvPr/>
              </p:nvSpPr>
              <p:spPr>
                <a:xfrm>
                  <a:off x="7363690" y="2625436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Content Placeholder 2"/>
                <p:cNvSpPr txBox="1">
                  <a:spLocks/>
                </p:cNvSpPr>
                <p:nvPr/>
              </p:nvSpPr>
              <p:spPr>
                <a:xfrm>
                  <a:off x="7565309" y="3200401"/>
                  <a:ext cx="942974" cy="4267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1700" dirty="0" err="1" smtClean="0"/>
                    <a:t>AdvP</a:t>
                  </a:r>
                  <a:endPara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Content Placeholder 2"/>
                <p:cNvSpPr txBox="1">
                  <a:spLocks/>
                </p:cNvSpPr>
                <p:nvPr/>
              </p:nvSpPr>
              <p:spPr>
                <a:xfrm>
                  <a:off x="685800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05" name="Content Placeholder 2"/>
                <p:cNvSpPr txBox="1">
                  <a:spLocks/>
                </p:cNvSpPr>
                <p:nvPr/>
              </p:nvSpPr>
              <p:spPr>
                <a:xfrm>
                  <a:off x="7753351" y="3810001"/>
                  <a:ext cx="628650" cy="3657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Adv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Content Placeholder 2"/>
                <p:cNvSpPr txBox="1">
                  <a:spLocks/>
                </p:cNvSpPr>
                <p:nvPr/>
              </p:nvSpPr>
              <p:spPr>
                <a:xfrm>
                  <a:off x="5610222" y="3810001"/>
                  <a:ext cx="685809" cy="3657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Det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Content Placeholder 2"/>
                <p:cNvSpPr txBox="1">
                  <a:spLocks/>
                </p:cNvSpPr>
                <p:nvPr/>
              </p:nvSpPr>
              <p:spPr>
                <a:xfrm>
                  <a:off x="5695956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The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Content Placeholder 2"/>
                <p:cNvSpPr txBox="1">
                  <a:spLocks/>
                </p:cNvSpPr>
                <p:nvPr/>
              </p:nvSpPr>
              <p:spPr>
                <a:xfrm>
                  <a:off x="6705600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Content Placeholder 2"/>
                <p:cNvSpPr txBox="1">
                  <a:spLocks/>
                </p:cNvSpPr>
                <p:nvPr/>
              </p:nvSpPr>
              <p:spPr>
                <a:xfrm>
                  <a:off x="7696200" y="4343401"/>
                  <a:ext cx="914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fast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rot="5400000">
                  <a:off x="5876136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5400000">
                  <a:off x="6948849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7953304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endCxn id="106" idx="0"/>
                </p:cNvCxnSpPr>
                <p:nvPr/>
              </p:nvCxnSpPr>
              <p:spPr>
                <a:xfrm rot="5400000">
                  <a:off x="5741339" y="3453754"/>
                  <a:ext cx="568036" cy="1444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5400000">
                  <a:off x="6846816" y="3161506"/>
                  <a:ext cx="810490" cy="4310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7696202" y="2971802"/>
                  <a:ext cx="228599" cy="2285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3" idx="2"/>
                </p:cNvCxnSpPr>
                <p:nvPr/>
              </p:nvCxnSpPr>
              <p:spPr>
                <a:xfrm rot="5400000">
                  <a:off x="7946087" y="3705434"/>
                  <a:ext cx="169022" cy="123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5400000">
                  <a:off x="6279836" y="2302196"/>
                  <a:ext cx="518160" cy="4857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934200" y="2286000"/>
                  <a:ext cx="533400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5486400" y="5334000"/>
              <a:ext cx="3810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N 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5334000" y="5778501"/>
              <a:ext cx="685799" cy="3174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boy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606550" y="5650794"/>
              <a:ext cx="1270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9" idx="0"/>
            </p:cNvCxnSpPr>
            <p:nvPr/>
          </p:nvCxnSpPr>
          <p:spPr>
            <a:xfrm rot="16200000" flipH="1">
              <a:off x="5353050" y="5010150"/>
              <a:ext cx="45720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953000" y="3124200"/>
            <a:ext cx="2667000" cy="2667000"/>
            <a:chOff x="4800600" y="3200400"/>
            <a:chExt cx="2667000" cy="2667000"/>
          </a:xfrm>
        </p:grpSpPr>
        <p:sp>
          <p:nvSpPr>
            <p:cNvPr id="35" name="Rectangle 34"/>
            <p:cNvSpPr/>
            <p:nvPr/>
          </p:nvSpPr>
          <p:spPr>
            <a:xfrm>
              <a:off x="4800600" y="3200400"/>
              <a:ext cx="25146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953000" y="3276600"/>
              <a:ext cx="2514600" cy="2286000"/>
              <a:chOff x="5781675" y="1981200"/>
              <a:chExt cx="2828925" cy="2743200"/>
            </a:xfrm>
          </p:grpSpPr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05600" y="19812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5867400" y="28956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7363690" y="2625436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7565309" y="3200401"/>
                <a:ext cx="942974" cy="426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700" dirty="0" err="1" smtClean="0"/>
                  <a:t>AdvP</a:t>
                </a: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6858000" y="3810001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7753351" y="3810001"/>
                <a:ext cx="628650" cy="365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Adv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867400" y="3810001"/>
                <a:ext cx="6858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5781675" y="4343401"/>
                <a:ext cx="771525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Dogs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6705600" y="4343401"/>
                <a:ext cx="8382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run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7696200" y="4343401"/>
                <a:ext cx="914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fast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>
                <a:off x="6019006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948849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953304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5830094" y="3507871"/>
                <a:ext cx="533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6846816" y="3161506"/>
                <a:ext cx="810490" cy="4310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696202" y="2971802"/>
                <a:ext cx="228599" cy="2285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0" idx="2"/>
              </p:cNvCxnSpPr>
              <p:nvPr/>
            </p:nvCxnSpPr>
            <p:spPr>
              <a:xfrm rot="5400000">
                <a:off x="7946087" y="3705434"/>
                <a:ext cx="169022" cy="123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 flipV="1">
                <a:off x="6096000" y="2286000"/>
                <a:ext cx="6858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934200" y="2286000"/>
                <a:ext cx="5334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5181600" y="3352800"/>
            <a:ext cx="2514600" cy="2667000"/>
            <a:chOff x="4876800" y="3352800"/>
            <a:chExt cx="2514600" cy="2667000"/>
          </a:xfrm>
        </p:grpSpPr>
        <p:grpSp>
          <p:nvGrpSpPr>
            <p:cNvPr id="66" name="Group 65"/>
            <p:cNvGrpSpPr/>
            <p:nvPr/>
          </p:nvGrpSpPr>
          <p:grpSpPr>
            <a:xfrm>
              <a:off x="4876800" y="3352800"/>
              <a:ext cx="2514600" cy="2667000"/>
              <a:chOff x="4724400" y="3200400"/>
              <a:chExt cx="25146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244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35"/>
              <p:cNvGrpSpPr/>
              <p:nvPr/>
            </p:nvGrpSpPr>
            <p:grpSpPr>
              <a:xfrm>
                <a:off x="4952995" y="3276600"/>
                <a:ext cx="2040471" cy="2286000"/>
                <a:chOff x="5781675" y="1981200"/>
                <a:chExt cx="2295532" cy="2743200"/>
              </a:xfrm>
            </p:grpSpPr>
            <p:sp>
              <p:nvSpPr>
                <p:cNvPr id="69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Content Placeholder 2"/>
                <p:cNvSpPr txBox="1">
                  <a:spLocks/>
                </p:cNvSpPr>
                <p:nvPr/>
              </p:nvSpPr>
              <p:spPr>
                <a:xfrm>
                  <a:off x="5867400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Content Placeholder 2"/>
                <p:cNvSpPr txBox="1">
                  <a:spLocks/>
                </p:cNvSpPr>
                <p:nvPr/>
              </p:nvSpPr>
              <p:spPr>
                <a:xfrm>
                  <a:off x="7363687" y="288036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Content Placeholder 2"/>
                <p:cNvSpPr txBox="1">
                  <a:spLocks/>
                </p:cNvSpPr>
                <p:nvPr/>
              </p:nvSpPr>
              <p:spPr>
                <a:xfrm>
                  <a:off x="741046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75" name="Content Placeholder 2"/>
                <p:cNvSpPr txBox="1">
                  <a:spLocks/>
                </p:cNvSpPr>
                <p:nvPr/>
              </p:nvSpPr>
              <p:spPr>
                <a:xfrm>
                  <a:off x="5867400" y="3810001"/>
                  <a:ext cx="6858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5781675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Dogs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Content Placeholder 2"/>
                <p:cNvSpPr txBox="1">
                  <a:spLocks/>
                </p:cNvSpPr>
                <p:nvPr/>
              </p:nvSpPr>
              <p:spPr>
                <a:xfrm>
                  <a:off x="7239007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6019006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7506504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5830094" y="3507871"/>
                  <a:ext cx="533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0800000" flipV="1">
                  <a:off x="6096000" y="2286000"/>
                  <a:ext cx="685800" cy="533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934197" y="2286000"/>
                  <a:ext cx="561985" cy="426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3" name="Straight Connector 92"/>
            <p:cNvCxnSpPr/>
            <p:nvPr/>
          </p:nvCxnSpPr>
          <p:spPr>
            <a:xfrm rot="5400000">
              <a:off x="6482644" y="4717344"/>
              <a:ext cx="4445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410200" y="3581400"/>
            <a:ext cx="2667000" cy="2667000"/>
            <a:chOff x="4800600" y="3733800"/>
            <a:chExt cx="2667000" cy="2667000"/>
          </a:xfrm>
        </p:grpSpPr>
        <p:grpSp>
          <p:nvGrpSpPr>
            <p:cNvPr id="131" name="Group 96"/>
            <p:cNvGrpSpPr/>
            <p:nvPr/>
          </p:nvGrpSpPr>
          <p:grpSpPr>
            <a:xfrm>
              <a:off x="4800598" y="3733800"/>
              <a:ext cx="2666999" cy="2667000"/>
              <a:chOff x="4800591" y="3200400"/>
              <a:chExt cx="2666999" cy="2667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8006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35"/>
              <p:cNvGrpSpPr/>
              <p:nvPr/>
            </p:nvGrpSpPr>
            <p:grpSpPr>
              <a:xfrm>
                <a:off x="4800591" y="3276600"/>
                <a:ext cx="2666999" cy="2286000"/>
                <a:chOff x="5610222" y="1981200"/>
                <a:chExt cx="3000378" cy="2743200"/>
              </a:xfrm>
            </p:grpSpPr>
            <p:sp>
              <p:nvSpPr>
                <p:cNvPr id="138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Content Placeholder 2"/>
                <p:cNvSpPr txBox="1">
                  <a:spLocks/>
                </p:cNvSpPr>
                <p:nvPr/>
              </p:nvSpPr>
              <p:spPr>
                <a:xfrm>
                  <a:off x="6019806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ontent Placeholder 2"/>
                <p:cNvSpPr txBox="1">
                  <a:spLocks/>
                </p:cNvSpPr>
                <p:nvPr/>
              </p:nvSpPr>
              <p:spPr>
                <a:xfrm>
                  <a:off x="7363690" y="2625436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Content Placeholder 2"/>
                <p:cNvSpPr txBox="1">
                  <a:spLocks/>
                </p:cNvSpPr>
                <p:nvPr/>
              </p:nvSpPr>
              <p:spPr>
                <a:xfrm>
                  <a:off x="7565309" y="3200401"/>
                  <a:ext cx="942974" cy="4267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1700" dirty="0" err="1" smtClean="0"/>
                    <a:t>AdvP</a:t>
                  </a:r>
                  <a:endPara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ontent Placeholder 2"/>
                <p:cNvSpPr txBox="1">
                  <a:spLocks/>
                </p:cNvSpPr>
                <p:nvPr/>
              </p:nvSpPr>
              <p:spPr>
                <a:xfrm>
                  <a:off x="685800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43" name="Content Placeholder 2"/>
                <p:cNvSpPr txBox="1">
                  <a:spLocks/>
                </p:cNvSpPr>
                <p:nvPr/>
              </p:nvSpPr>
              <p:spPr>
                <a:xfrm>
                  <a:off x="7753351" y="3810001"/>
                  <a:ext cx="628650" cy="3657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Adv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ontent Placeholder 2"/>
                <p:cNvSpPr txBox="1">
                  <a:spLocks/>
                </p:cNvSpPr>
                <p:nvPr/>
              </p:nvSpPr>
              <p:spPr>
                <a:xfrm>
                  <a:off x="5610222" y="3810001"/>
                  <a:ext cx="685809" cy="3657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Det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Content Placeholder 2"/>
                <p:cNvSpPr txBox="1">
                  <a:spLocks/>
                </p:cNvSpPr>
                <p:nvPr/>
              </p:nvSpPr>
              <p:spPr>
                <a:xfrm>
                  <a:off x="5695956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The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ontent Placeholder 2"/>
                <p:cNvSpPr txBox="1">
                  <a:spLocks/>
                </p:cNvSpPr>
                <p:nvPr/>
              </p:nvSpPr>
              <p:spPr>
                <a:xfrm>
                  <a:off x="6705600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Content Placeholder 2"/>
                <p:cNvSpPr txBox="1">
                  <a:spLocks/>
                </p:cNvSpPr>
                <p:nvPr/>
              </p:nvSpPr>
              <p:spPr>
                <a:xfrm>
                  <a:off x="7696200" y="4343401"/>
                  <a:ext cx="914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fast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5876136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6948849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7953304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endCxn id="144" idx="0"/>
                </p:cNvCxnSpPr>
                <p:nvPr/>
              </p:nvCxnSpPr>
              <p:spPr>
                <a:xfrm rot="5400000">
                  <a:off x="5741339" y="3453754"/>
                  <a:ext cx="568036" cy="1444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846816" y="3161506"/>
                  <a:ext cx="810490" cy="4310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7696202" y="2971802"/>
                  <a:ext cx="228599" cy="2285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stCxn id="141" idx="2"/>
                </p:cNvCxnSpPr>
                <p:nvPr/>
              </p:nvCxnSpPr>
              <p:spPr>
                <a:xfrm rot="5400000">
                  <a:off x="7946087" y="3705434"/>
                  <a:ext cx="169022" cy="123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6279836" y="2302196"/>
                  <a:ext cx="518160" cy="4857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934200" y="2286000"/>
                  <a:ext cx="533400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5486400" y="5334000"/>
              <a:ext cx="3810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N 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5334000" y="5778501"/>
              <a:ext cx="685799" cy="3174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boy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5606550" y="5650794"/>
              <a:ext cx="1270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32" idx="0"/>
            </p:cNvCxnSpPr>
            <p:nvPr/>
          </p:nvCxnSpPr>
          <p:spPr>
            <a:xfrm rot="16200000" flipH="1">
              <a:off x="5353050" y="5010150"/>
              <a:ext cx="45720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38800" y="3810000"/>
            <a:ext cx="2667000" cy="2667000"/>
            <a:chOff x="4800600" y="3200400"/>
            <a:chExt cx="2667000" cy="2667000"/>
          </a:xfrm>
        </p:grpSpPr>
        <p:sp>
          <p:nvSpPr>
            <p:cNvPr id="158" name="Rectangle 157"/>
            <p:cNvSpPr/>
            <p:nvPr/>
          </p:nvSpPr>
          <p:spPr>
            <a:xfrm>
              <a:off x="4800600" y="3200400"/>
              <a:ext cx="25146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35"/>
            <p:cNvGrpSpPr/>
            <p:nvPr/>
          </p:nvGrpSpPr>
          <p:grpSpPr>
            <a:xfrm>
              <a:off x="4952993" y="3276600"/>
              <a:ext cx="2514597" cy="2286000"/>
              <a:chOff x="5781675" y="1981200"/>
              <a:chExt cx="2828925" cy="2743200"/>
            </a:xfrm>
          </p:grpSpPr>
          <p:sp>
            <p:nvSpPr>
              <p:cNvPr id="160" name="Content Placeholder 2"/>
              <p:cNvSpPr txBox="1">
                <a:spLocks/>
              </p:cNvSpPr>
              <p:nvPr/>
            </p:nvSpPr>
            <p:spPr>
              <a:xfrm>
                <a:off x="6705600" y="19812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Content Placeholder 2"/>
              <p:cNvSpPr txBox="1">
                <a:spLocks/>
              </p:cNvSpPr>
              <p:nvPr/>
            </p:nvSpPr>
            <p:spPr>
              <a:xfrm>
                <a:off x="5867400" y="28956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2" name="Content Placeholder 2"/>
              <p:cNvSpPr txBox="1">
                <a:spLocks/>
              </p:cNvSpPr>
              <p:nvPr/>
            </p:nvSpPr>
            <p:spPr>
              <a:xfrm>
                <a:off x="7363690" y="2625436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Content Placeholder 2"/>
              <p:cNvSpPr txBox="1">
                <a:spLocks/>
              </p:cNvSpPr>
              <p:nvPr/>
            </p:nvSpPr>
            <p:spPr>
              <a:xfrm>
                <a:off x="7565309" y="3200401"/>
                <a:ext cx="942974" cy="426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700" dirty="0" err="1" smtClean="0"/>
                  <a:t>AdvP</a:t>
                </a: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Content Placeholder 2"/>
              <p:cNvSpPr txBox="1">
                <a:spLocks/>
              </p:cNvSpPr>
              <p:nvPr/>
            </p:nvSpPr>
            <p:spPr>
              <a:xfrm>
                <a:off x="6858000" y="3810001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165" name="Content Placeholder 2"/>
              <p:cNvSpPr txBox="1">
                <a:spLocks/>
              </p:cNvSpPr>
              <p:nvPr/>
            </p:nvSpPr>
            <p:spPr>
              <a:xfrm>
                <a:off x="7753351" y="3810001"/>
                <a:ext cx="628650" cy="365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Adv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Content Placeholder 2"/>
              <p:cNvSpPr txBox="1">
                <a:spLocks/>
              </p:cNvSpPr>
              <p:nvPr/>
            </p:nvSpPr>
            <p:spPr>
              <a:xfrm>
                <a:off x="5867400" y="3810001"/>
                <a:ext cx="6858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Content Placeholder 2"/>
              <p:cNvSpPr txBox="1">
                <a:spLocks/>
              </p:cNvSpPr>
              <p:nvPr/>
            </p:nvSpPr>
            <p:spPr>
              <a:xfrm>
                <a:off x="5781675" y="4343401"/>
                <a:ext cx="771525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Dogs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Content Placeholder 2"/>
              <p:cNvSpPr txBox="1">
                <a:spLocks/>
              </p:cNvSpPr>
              <p:nvPr/>
            </p:nvSpPr>
            <p:spPr>
              <a:xfrm>
                <a:off x="6705600" y="4343401"/>
                <a:ext cx="8382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run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Content Placeholder 2"/>
              <p:cNvSpPr txBox="1">
                <a:spLocks/>
              </p:cNvSpPr>
              <p:nvPr/>
            </p:nvSpPr>
            <p:spPr>
              <a:xfrm>
                <a:off x="7696200" y="4343401"/>
                <a:ext cx="914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fast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rot="5400000">
                <a:off x="6019006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6948849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7953304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5830094" y="3507871"/>
                <a:ext cx="533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>
                <a:off x="6846816" y="3161506"/>
                <a:ext cx="810490" cy="4310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96202" y="2971802"/>
                <a:ext cx="228599" cy="2285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63" idx="2"/>
              </p:cNvCxnSpPr>
              <p:nvPr/>
            </p:nvCxnSpPr>
            <p:spPr>
              <a:xfrm rot="5400000">
                <a:off x="7946087" y="3705434"/>
                <a:ext cx="169022" cy="123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0800000" flipV="1">
                <a:off x="6096000" y="2286000"/>
                <a:ext cx="6858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6934200" y="2286000"/>
                <a:ext cx="5334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>
            <a:off x="5867400" y="4038600"/>
            <a:ext cx="2514600" cy="2667000"/>
            <a:chOff x="4876800" y="3352800"/>
            <a:chExt cx="2514600" cy="2667000"/>
          </a:xfrm>
        </p:grpSpPr>
        <p:grpSp>
          <p:nvGrpSpPr>
            <p:cNvPr id="180" name="Group 65"/>
            <p:cNvGrpSpPr/>
            <p:nvPr/>
          </p:nvGrpSpPr>
          <p:grpSpPr>
            <a:xfrm>
              <a:off x="4876800" y="3352800"/>
              <a:ext cx="2514600" cy="2667000"/>
              <a:chOff x="4724400" y="3200400"/>
              <a:chExt cx="2514600" cy="26670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47244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35"/>
              <p:cNvGrpSpPr/>
              <p:nvPr/>
            </p:nvGrpSpPr>
            <p:grpSpPr>
              <a:xfrm>
                <a:off x="4952997" y="3276600"/>
                <a:ext cx="2040472" cy="2286000"/>
                <a:chOff x="5781675" y="1981200"/>
                <a:chExt cx="2295532" cy="2743200"/>
              </a:xfrm>
            </p:grpSpPr>
            <p:sp>
              <p:nvSpPr>
                <p:cNvPr id="184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ontent Placeholder 2"/>
                <p:cNvSpPr txBox="1">
                  <a:spLocks/>
                </p:cNvSpPr>
                <p:nvPr/>
              </p:nvSpPr>
              <p:spPr>
                <a:xfrm>
                  <a:off x="5867400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Content Placeholder 2"/>
                <p:cNvSpPr txBox="1">
                  <a:spLocks/>
                </p:cNvSpPr>
                <p:nvPr/>
              </p:nvSpPr>
              <p:spPr>
                <a:xfrm>
                  <a:off x="7363687" y="288036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Content Placeholder 2"/>
                <p:cNvSpPr txBox="1">
                  <a:spLocks/>
                </p:cNvSpPr>
                <p:nvPr/>
              </p:nvSpPr>
              <p:spPr>
                <a:xfrm>
                  <a:off x="741046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88" name="Content Placeholder 2"/>
                <p:cNvSpPr txBox="1">
                  <a:spLocks/>
                </p:cNvSpPr>
                <p:nvPr/>
              </p:nvSpPr>
              <p:spPr>
                <a:xfrm>
                  <a:off x="5867400" y="3810001"/>
                  <a:ext cx="6858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Content Placeholder 2"/>
                <p:cNvSpPr txBox="1">
                  <a:spLocks/>
                </p:cNvSpPr>
                <p:nvPr/>
              </p:nvSpPr>
              <p:spPr>
                <a:xfrm>
                  <a:off x="5781675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Dogs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ontent Placeholder 2"/>
                <p:cNvSpPr txBox="1">
                  <a:spLocks/>
                </p:cNvSpPr>
                <p:nvPr/>
              </p:nvSpPr>
              <p:spPr>
                <a:xfrm>
                  <a:off x="7239007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 rot="5400000">
                  <a:off x="6019006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5400000">
                  <a:off x="7506504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rot="5400000">
                  <a:off x="5830094" y="3507871"/>
                  <a:ext cx="533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rot="10800000" flipV="1">
                  <a:off x="6096000" y="2286000"/>
                  <a:ext cx="685800" cy="533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34197" y="2286000"/>
                  <a:ext cx="561985" cy="426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/>
            <p:cNvCxnSpPr/>
            <p:nvPr/>
          </p:nvCxnSpPr>
          <p:spPr>
            <a:xfrm rot="5400000">
              <a:off x="6482644" y="4717344"/>
              <a:ext cx="4445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0" y="0"/>
            <a:ext cx="8915400" cy="4724400"/>
            <a:chOff x="0" y="0"/>
            <a:chExt cx="8915400" cy="4724400"/>
          </a:xfrm>
        </p:grpSpPr>
        <p:sp>
          <p:nvSpPr>
            <p:cNvPr id="197" name="Rectangle 196"/>
            <p:cNvSpPr/>
            <p:nvPr/>
          </p:nvSpPr>
          <p:spPr>
            <a:xfrm>
              <a:off x="0" y="0"/>
              <a:ext cx="8915400" cy="289560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96" y="2819400"/>
              <a:ext cx="961104" cy="1905000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Rounded Rectangle 198"/>
          <p:cNvSpPr/>
          <p:nvPr/>
        </p:nvSpPr>
        <p:spPr>
          <a:xfrm>
            <a:off x="4343400" y="6172200"/>
            <a:ext cx="2057400" cy="6096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TREEBANK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ight Arrow 199"/>
          <p:cNvSpPr/>
          <p:nvPr/>
        </p:nvSpPr>
        <p:spPr>
          <a:xfrm flipH="1">
            <a:off x="2971800" y="4800600"/>
            <a:ext cx="14478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2438400" y="2514600"/>
            <a:ext cx="2438400" cy="18288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Charniak (1996);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Collins (1996);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Charniak (1997)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201" grpId="0" animBg="1"/>
      <p:bldP spid="20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143001"/>
            <a:ext cx="1676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likes fish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2690" y="685800"/>
            <a:ext cx="2057400" cy="1295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553200" y="152400"/>
            <a:ext cx="2743200" cy="2743200"/>
            <a:chOff x="5867400" y="1981200"/>
            <a:chExt cx="2743200" cy="2743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705600" y="19812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867400" y="28956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7363690" y="2625436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772400" y="3200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6858000" y="38100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848600" y="3810000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5867400" y="3810001"/>
              <a:ext cx="6858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err="1" smtClean="0"/>
                <a:t>Prn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5867400" y="4343401"/>
              <a:ext cx="533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705600" y="4343401"/>
              <a:ext cx="8382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likes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696200" y="4343401"/>
              <a:ext cx="914400" cy="380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fish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6019006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948849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953304" y="4217916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830094" y="3507871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6846816" y="3161506"/>
              <a:ext cx="810490" cy="4310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96202" y="2971802"/>
              <a:ext cx="228599" cy="2285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rot="16200000" flipH="1">
              <a:off x="7932666" y="3687833"/>
              <a:ext cx="214745" cy="1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 flipV="1">
              <a:off x="6096000" y="2286000"/>
              <a:ext cx="685800" cy="533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34200" y="2286000"/>
              <a:ext cx="53340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57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6400" y="1205345"/>
            <a:ext cx="838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Vertical Scroll 28"/>
          <p:cNvSpPr/>
          <p:nvPr/>
        </p:nvSpPr>
        <p:spPr>
          <a:xfrm>
            <a:off x="609600" y="3200400"/>
            <a:ext cx="2286000" cy="2819400"/>
          </a:xfrm>
          <a:prstGeom prst="verticalScroll">
            <a:avLst/>
          </a:prstGeom>
          <a:solidFill>
            <a:srgbClr val="FFC000">
              <a:alpha val="4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S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VP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 NP PP</a:t>
            </a:r>
          </a:p>
          <a:p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latin typeface="Times New Roman"/>
                <a:cs typeface="Times New Roman"/>
              </a:rPr>
              <a:t>→ 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VP PP</a:t>
            </a:r>
          </a:p>
          <a:p>
            <a:pPr algn="ctr"/>
            <a:r>
              <a:rPr lang="en-US" sz="2000" b="1" dirty="0" smtClean="0">
                <a:ln>
                  <a:solidFill>
                    <a:schemeClr val="tx1"/>
                  </a:solidFill>
                </a:ln>
              </a:rPr>
              <a:t>…</a:t>
            </a:r>
          </a:p>
        </p:txBody>
      </p:sp>
      <p:sp>
        <p:nvSpPr>
          <p:cNvPr id="30" name="Bent Arrow 29"/>
          <p:cNvSpPr/>
          <p:nvPr/>
        </p:nvSpPr>
        <p:spPr>
          <a:xfrm rot="16200000" flipV="1">
            <a:off x="2133601" y="3048000"/>
            <a:ext cx="2438400" cy="762001"/>
          </a:xfrm>
          <a:prstGeom prst="ben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24000" y="5791200"/>
            <a:ext cx="2057400" cy="6096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GRAMMAR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28"/>
          <p:cNvGrpSpPr/>
          <p:nvPr/>
        </p:nvGrpSpPr>
        <p:grpSpPr>
          <a:xfrm>
            <a:off x="4724400" y="2895600"/>
            <a:ext cx="2667000" cy="2667000"/>
            <a:chOff x="4800600" y="3733800"/>
            <a:chExt cx="2667000" cy="2667000"/>
          </a:xfrm>
        </p:grpSpPr>
        <p:grpSp>
          <p:nvGrpSpPr>
            <p:cNvPr id="7" name="Group 96"/>
            <p:cNvGrpSpPr/>
            <p:nvPr/>
          </p:nvGrpSpPr>
          <p:grpSpPr>
            <a:xfrm>
              <a:off x="4800600" y="3733800"/>
              <a:ext cx="2667000" cy="2667000"/>
              <a:chOff x="4800593" y="3200400"/>
              <a:chExt cx="2667000" cy="2667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8006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5"/>
              <p:cNvGrpSpPr/>
              <p:nvPr/>
            </p:nvGrpSpPr>
            <p:grpSpPr>
              <a:xfrm>
                <a:off x="4800593" y="3276600"/>
                <a:ext cx="2667000" cy="2286000"/>
                <a:chOff x="5610222" y="1981200"/>
                <a:chExt cx="3000378" cy="2743200"/>
              </a:xfrm>
            </p:grpSpPr>
            <p:sp>
              <p:nvSpPr>
                <p:cNvPr id="100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Content Placeholder 2"/>
                <p:cNvSpPr txBox="1">
                  <a:spLocks/>
                </p:cNvSpPr>
                <p:nvPr/>
              </p:nvSpPr>
              <p:spPr>
                <a:xfrm>
                  <a:off x="6019806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Content Placeholder 2"/>
                <p:cNvSpPr txBox="1">
                  <a:spLocks/>
                </p:cNvSpPr>
                <p:nvPr/>
              </p:nvSpPr>
              <p:spPr>
                <a:xfrm>
                  <a:off x="7363690" y="2625436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Content Placeholder 2"/>
                <p:cNvSpPr txBox="1">
                  <a:spLocks/>
                </p:cNvSpPr>
                <p:nvPr/>
              </p:nvSpPr>
              <p:spPr>
                <a:xfrm>
                  <a:off x="7565309" y="3200401"/>
                  <a:ext cx="942974" cy="4267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1700" dirty="0" err="1" smtClean="0"/>
                    <a:t>AdvP</a:t>
                  </a:r>
                  <a:endPara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Content Placeholder 2"/>
                <p:cNvSpPr txBox="1">
                  <a:spLocks/>
                </p:cNvSpPr>
                <p:nvPr/>
              </p:nvSpPr>
              <p:spPr>
                <a:xfrm>
                  <a:off x="685800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05" name="Content Placeholder 2"/>
                <p:cNvSpPr txBox="1">
                  <a:spLocks/>
                </p:cNvSpPr>
                <p:nvPr/>
              </p:nvSpPr>
              <p:spPr>
                <a:xfrm>
                  <a:off x="7753351" y="3810001"/>
                  <a:ext cx="628650" cy="3657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Adv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Content Placeholder 2"/>
                <p:cNvSpPr txBox="1">
                  <a:spLocks/>
                </p:cNvSpPr>
                <p:nvPr/>
              </p:nvSpPr>
              <p:spPr>
                <a:xfrm>
                  <a:off x="5610222" y="3810001"/>
                  <a:ext cx="685809" cy="3657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Det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Content Placeholder 2"/>
                <p:cNvSpPr txBox="1">
                  <a:spLocks/>
                </p:cNvSpPr>
                <p:nvPr/>
              </p:nvSpPr>
              <p:spPr>
                <a:xfrm>
                  <a:off x="5695956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The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Content Placeholder 2"/>
                <p:cNvSpPr txBox="1">
                  <a:spLocks/>
                </p:cNvSpPr>
                <p:nvPr/>
              </p:nvSpPr>
              <p:spPr>
                <a:xfrm>
                  <a:off x="6705600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Content Placeholder 2"/>
                <p:cNvSpPr txBox="1">
                  <a:spLocks/>
                </p:cNvSpPr>
                <p:nvPr/>
              </p:nvSpPr>
              <p:spPr>
                <a:xfrm>
                  <a:off x="7696200" y="4343401"/>
                  <a:ext cx="914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fast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 rot="5400000">
                  <a:off x="5876136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5400000">
                  <a:off x="6948849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7953304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endCxn id="106" idx="0"/>
                </p:cNvCxnSpPr>
                <p:nvPr/>
              </p:nvCxnSpPr>
              <p:spPr>
                <a:xfrm rot="5400000">
                  <a:off x="5741339" y="3453754"/>
                  <a:ext cx="568036" cy="1444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5400000">
                  <a:off x="6846816" y="3161506"/>
                  <a:ext cx="810490" cy="4310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7696202" y="2971802"/>
                  <a:ext cx="228599" cy="2285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stCxn id="103" idx="2"/>
                </p:cNvCxnSpPr>
                <p:nvPr/>
              </p:nvCxnSpPr>
              <p:spPr>
                <a:xfrm rot="5400000">
                  <a:off x="7946087" y="3705434"/>
                  <a:ext cx="169022" cy="123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5400000">
                  <a:off x="6279836" y="2302196"/>
                  <a:ext cx="518160" cy="4857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6934200" y="2286000"/>
                  <a:ext cx="533400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5486400" y="5334000"/>
              <a:ext cx="3810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N 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5334000" y="5778501"/>
              <a:ext cx="685799" cy="3174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boy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>
              <a:off x="5606550" y="5650794"/>
              <a:ext cx="1270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9" idx="0"/>
            </p:cNvCxnSpPr>
            <p:nvPr/>
          </p:nvCxnSpPr>
          <p:spPr>
            <a:xfrm rot="16200000" flipH="1">
              <a:off x="5353050" y="5010150"/>
              <a:ext cx="45720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64"/>
          <p:cNvGrpSpPr/>
          <p:nvPr/>
        </p:nvGrpSpPr>
        <p:grpSpPr>
          <a:xfrm>
            <a:off x="4953000" y="3124200"/>
            <a:ext cx="2667000" cy="2667000"/>
            <a:chOff x="4800600" y="3200400"/>
            <a:chExt cx="2667000" cy="2667000"/>
          </a:xfrm>
        </p:grpSpPr>
        <p:sp>
          <p:nvSpPr>
            <p:cNvPr id="35" name="Rectangle 34"/>
            <p:cNvSpPr/>
            <p:nvPr/>
          </p:nvSpPr>
          <p:spPr>
            <a:xfrm>
              <a:off x="4800600" y="3200400"/>
              <a:ext cx="25146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5"/>
            <p:cNvGrpSpPr/>
            <p:nvPr/>
          </p:nvGrpSpPr>
          <p:grpSpPr>
            <a:xfrm>
              <a:off x="4953000" y="3276600"/>
              <a:ext cx="2514600" cy="2286000"/>
              <a:chOff x="5781675" y="1981200"/>
              <a:chExt cx="2828925" cy="2743200"/>
            </a:xfrm>
          </p:grpSpPr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05600" y="19812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5867400" y="28956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7363690" y="2625436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7565309" y="3200401"/>
                <a:ext cx="942974" cy="426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700" dirty="0" err="1" smtClean="0"/>
                  <a:t>AdvP</a:t>
                </a: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6858000" y="3810001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7753351" y="3810001"/>
                <a:ext cx="628650" cy="365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Adv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867400" y="3810001"/>
                <a:ext cx="6858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5781675" y="4343401"/>
                <a:ext cx="771525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Dogs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6705600" y="4343401"/>
                <a:ext cx="8382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run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7696200" y="4343401"/>
                <a:ext cx="914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fast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>
                <a:off x="6019006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948849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953304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5830094" y="3507871"/>
                <a:ext cx="533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6846816" y="3161506"/>
                <a:ext cx="810490" cy="4310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696202" y="2971802"/>
                <a:ext cx="228599" cy="2285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0" idx="2"/>
              </p:cNvCxnSpPr>
              <p:nvPr/>
            </p:nvCxnSpPr>
            <p:spPr>
              <a:xfrm rot="5400000">
                <a:off x="7946087" y="3705434"/>
                <a:ext cx="169022" cy="123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0800000" flipV="1">
                <a:off x="6096000" y="2286000"/>
                <a:ext cx="6858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934200" y="2286000"/>
                <a:ext cx="5334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95"/>
          <p:cNvGrpSpPr/>
          <p:nvPr/>
        </p:nvGrpSpPr>
        <p:grpSpPr>
          <a:xfrm>
            <a:off x="5181600" y="3352800"/>
            <a:ext cx="2514600" cy="2667000"/>
            <a:chOff x="4876800" y="3352800"/>
            <a:chExt cx="2514600" cy="2667000"/>
          </a:xfrm>
        </p:grpSpPr>
        <p:grpSp>
          <p:nvGrpSpPr>
            <p:cNvPr id="56" name="Group 65"/>
            <p:cNvGrpSpPr/>
            <p:nvPr/>
          </p:nvGrpSpPr>
          <p:grpSpPr>
            <a:xfrm>
              <a:off x="4876800" y="3352800"/>
              <a:ext cx="2514600" cy="2667000"/>
              <a:chOff x="4724400" y="3200400"/>
              <a:chExt cx="25146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7244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35"/>
              <p:cNvGrpSpPr/>
              <p:nvPr/>
            </p:nvGrpSpPr>
            <p:grpSpPr>
              <a:xfrm>
                <a:off x="4952995" y="3276600"/>
                <a:ext cx="2040471" cy="2286000"/>
                <a:chOff x="5781675" y="1981200"/>
                <a:chExt cx="2295532" cy="2743200"/>
              </a:xfrm>
            </p:grpSpPr>
            <p:sp>
              <p:nvSpPr>
                <p:cNvPr id="69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Content Placeholder 2"/>
                <p:cNvSpPr txBox="1">
                  <a:spLocks/>
                </p:cNvSpPr>
                <p:nvPr/>
              </p:nvSpPr>
              <p:spPr>
                <a:xfrm>
                  <a:off x="5867400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Content Placeholder 2"/>
                <p:cNvSpPr txBox="1">
                  <a:spLocks/>
                </p:cNvSpPr>
                <p:nvPr/>
              </p:nvSpPr>
              <p:spPr>
                <a:xfrm>
                  <a:off x="7363687" y="288036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Content Placeholder 2"/>
                <p:cNvSpPr txBox="1">
                  <a:spLocks/>
                </p:cNvSpPr>
                <p:nvPr/>
              </p:nvSpPr>
              <p:spPr>
                <a:xfrm>
                  <a:off x="741046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75" name="Content Placeholder 2"/>
                <p:cNvSpPr txBox="1">
                  <a:spLocks/>
                </p:cNvSpPr>
                <p:nvPr/>
              </p:nvSpPr>
              <p:spPr>
                <a:xfrm>
                  <a:off x="5867400" y="3810001"/>
                  <a:ext cx="6858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5781675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Dogs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Content Placeholder 2"/>
                <p:cNvSpPr txBox="1">
                  <a:spLocks/>
                </p:cNvSpPr>
                <p:nvPr/>
              </p:nvSpPr>
              <p:spPr>
                <a:xfrm>
                  <a:off x="7239007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6019006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7506504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5400000">
                  <a:off x="5830094" y="3507871"/>
                  <a:ext cx="533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0800000" flipV="1">
                  <a:off x="6096000" y="2286000"/>
                  <a:ext cx="685800" cy="533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934197" y="2286000"/>
                  <a:ext cx="561985" cy="426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3" name="Straight Connector 92"/>
            <p:cNvCxnSpPr/>
            <p:nvPr/>
          </p:nvCxnSpPr>
          <p:spPr>
            <a:xfrm rot="5400000">
              <a:off x="6482644" y="4717344"/>
              <a:ext cx="4445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129"/>
          <p:cNvGrpSpPr/>
          <p:nvPr/>
        </p:nvGrpSpPr>
        <p:grpSpPr>
          <a:xfrm>
            <a:off x="5410200" y="3581400"/>
            <a:ext cx="2667000" cy="2667000"/>
            <a:chOff x="4800600" y="3733800"/>
            <a:chExt cx="2667000" cy="2667000"/>
          </a:xfrm>
        </p:grpSpPr>
        <p:grpSp>
          <p:nvGrpSpPr>
            <p:cNvPr id="59" name="Group 96"/>
            <p:cNvGrpSpPr/>
            <p:nvPr/>
          </p:nvGrpSpPr>
          <p:grpSpPr>
            <a:xfrm>
              <a:off x="4800598" y="3733800"/>
              <a:ext cx="2666999" cy="2667000"/>
              <a:chOff x="4800591" y="3200400"/>
              <a:chExt cx="2666999" cy="2667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48006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35"/>
              <p:cNvGrpSpPr/>
              <p:nvPr/>
            </p:nvGrpSpPr>
            <p:grpSpPr>
              <a:xfrm>
                <a:off x="4800591" y="3276600"/>
                <a:ext cx="2666999" cy="2286000"/>
                <a:chOff x="5610222" y="1981200"/>
                <a:chExt cx="3000378" cy="2743200"/>
              </a:xfrm>
            </p:grpSpPr>
            <p:sp>
              <p:nvSpPr>
                <p:cNvPr id="138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Content Placeholder 2"/>
                <p:cNvSpPr txBox="1">
                  <a:spLocks/>
                </p:cNvSpPr>
                <p:nvPr/>
              </p:nvSpPr>
              <p:spPr>
                <a:xfrm>
                  <a:off x="6019806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ontent Placeholder 2"/>
                <p:cNvSpPr txBox="1">
                  <a:spLocks/>
                </p:cNvSpPr>
                <p:nvPr/>
              </p:nvSpPr>
              <p:spPr>
                <a:xfrm>
                  <a:off x="7363690" y="2625436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Content Placeholder 2"/>
                <p:cNvSpPr txBox="1">
                  <a:spLocks/>
                </p:cNvSpPr>
                <p:nvPr/>
              </p:nvSpPr>
              <p:spPr>
                <a:xfrm>
                  <a:off x="7565309" y="3200401"/>
                  <a:ext cx="942974" cy="42671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1700" dirty="0" err="1" smtClean="0"/>
                    <a:t>AdvP</a:t>
                  </a:r>
                  <a:endParaRPr kumimoji="0" 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ontent Placeholder 2"/>
                <p:cNvSpPr txBox="1">
                  <a:spLocks/>
                </p:cNvSpPr>
                <p:nvPr/>
              </p:nvSpPr>
              <p:spPr>
                <a:xfrm>
                  <a:off x="685800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43" name="Content Placeholder 2"/>
                <p:cNvSpPr txBox="1">
                  <a:spLocks/>
                </p:cNvSpPr>
                <p:nvPr/>
              </p:nvSpPr>
              <p:spPr>
                <a:xfrm>
                  <a:off x="7753351" y="3810001"/>
                  <a:ext cx="628650" cy="36576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Adv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ontent Placeholder 2"/>
                <p:cNvSpPr txBox="1">
                  <a:spLocks/>
                </p:cNvSpPr>
                <p:nvPr/>
              </p:nvSpPr>
              <p:spPr>
                <a:xfrm>
                  <a:off x="5610222" y="3810001"/>
                  <a:ext cx="685809" cy="36575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Det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Content Placeholder 2"/>
                <p:cNvSpPr txBox="1">
                  <a:spLocks/>
                </p:cNvSpPr>
                <p:nvPr/>
              </p:nvSpPr>
              <p:spPr>
                <a:xfrm>
                  <a:off x="5695956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The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ontent Placeholder 2"/>
                <p:cNvSpPr txBox="1">
                  <a:spLocks/>
                </p:cNvSpPr>
                <p:nvPr/>
              </p:nvSpPr>
              <p:spPr>
                <a:xfrm>
                  <a:off x="6705600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Content Placeholder 2"/>
                <p:cNvSpPr txBox="1">
                  <a:spLocks/>
                </p:cNvSpPr>
                <p:nvPr/>
              </p:nvSpPr>
              <p:spPr>
                <a:xfrm>
                  <a:off x="7696200" y="4343401"/>
                  <a:ext cx="914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fast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>
                <a:xfrm rot="5400000">
                  <a:off x="5876136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5400000">
                  <a:off x="6948849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7953304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endCxn id="144" idx="0"/>
                </p:cNvCxnSpPr>
                <p:nvPr/>
              </p:nvCxnSpPr>
              <p:spPr>
                <a:xfrm rot="5400000">
                  <a:off x="5741339" y="3453754"/>
                  <a:ext cx="568036" cy="1444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846816" y="3161506"/>
                  <a:ext cx="810490" cy="4310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7696202" y="2971802"/>
                  <a:ext cx="228599" cy="2285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stCxn id="141" idx="2"/>
                </p:cNvCxnSpPr>
                <p:nvPr/>
              </p:nvCxnSpPr>
              <p:spPr>
                <a:xfrm rot="5400000">
                  <a:off x="7946087" y="3705434"/>
                  <a:ext cx="169022" cy="123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6279836" y="2302196"/>
                  <a:ext cx="518160" cy="4857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934200" y="2286000"/>
                  <a:ext cx="533400" cy="304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5486400" y="5334000"/>
              <a:ext cx="381000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N 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5334000" y="5778501"/>
              <a:ext cx="685799" cy="3174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 smtClean="0"/>
                <a:t>boy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5606550" y="5650794"/>
              <a:ext cx="1270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32" idx="0"/>
            </p:cNvCxnSpPr>
            <p:nvPr/>
          </p:nvCxnSpPr>
          <p:spPr>
            <a:xfrm rot="16200000" flipH="1">
              <a:off x="5353050" y="5010150"/>
              <a:ext cx="45720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56"/>
          <p:cNvGrpSpPr/>
          <p:nvPr/>
        </p:nvGrpSpPr>
        <p:grpSpPr>
          <a:xfrm>
            <a:off x="5638800" y="3810000"/>
            <a:ext cx="2667000" cy="2667000"/>
            <a:chOff x="4800600" y="3200400"/>
            <a:chExt cx="2667000" cy="2667000"/>
          </a:xfrm>
        </p:grpSpPr>
        <p:sp>
          <p:nvSpPr>
            <p:cNvPr id="158" name="Rectangle 157"/>
            <p:cNvSpPr/>
            <p:nvPr/>
          </p:nvSpPr>
          <p:spPr>
            <a:xfrm>
              <a:off x="4800600" y="3200400"/>
              <a:ext cx="25146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35"/>
            <p:cNvGrpSpPr/>
            <p:nvPr/>
          </p:nvGrpSpPr>
          <p:grpSpPr>
            <a:xfrm>
              <a:off x="4952993" y="3276600"/>
              <a:ext cx="2514597" cy="2286000"/>
              <a:chOff x="5781675" y="1981200"/>
              <a:chExt cx="2828925" cy="2743200"/>
            </a:xfrm>
          </p:grpSpPr>
          <p:sp>
            <p:nvSpPr>
              <p:cNvPr id="160" name="Content Placeholder 2"/>
              <p:cNvSpPr txBox="1">
                <a:spLocks/>
              </p:cNvSpPr>
              <p:nvPr/>
            </p:nvSpPr>
            <p:spPr>
              <a:xfrm>
                <a:off x="6705600" y="19812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Content Placeholder 2"/>
              <p:cNvSpPr txBox="1">
                <a:spLocks/>
              </p:cNvSpPr>
              <p:nvPr/>
            </p:nvSpPr>
            <p:spPr>
              <a:xfrm>
                <a:off x="5867400" y="2895600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NP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2" name="Content Placeholder 2"/>
              <p:cNvSpPr txBox="1">
                <a:spLocks/>
              </p:cNvSpPr>
              <p:nvPr/>
            </p:nvSpPr>
            <p:spPr>
              <a:xfrm>
                <a:off x="7363690" y="2625436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Content Placeholder 2"/>
              <p:cNvSpPr txBox="1">
                <a:spLocks/>
              </p:cNvSpPr>
              <p:nvPr/>
            </p:nvSpPr>
            <p:spPr>
              <a:xfrm>
                <a:off x="7565309" y="3200401"/>
                <a:ext cx="942974" cy="426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700" dirty="0" err="1" smtClean="0"/>
                  <a:t>AdvP</a:t>
                </a: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Content Placeholder 2"/>
              <p:cNvSpPr txBox="1">
                <a:spLocks/>
              </p:cNvSpPr>
              <p:nvPr/>
            </p:nvSpPr>
            <p:spPr>
              <a:xfrm>
                <a:off x="6858000" y="3810001"/>
                <a:ext cx="533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165" name="Content Placeholder 2"/>
              <p:cNvSpPr txBox="1">
                <a:spLocks/>
              </p:cNvSpPr>
              <p:nvPr/>
            </p:nvSpPr>
            <p:spPr>
              <a:xfrm>
                <a:off x="7753351" y="3810001"/>
                <a:ext cx="628650" cy="365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Adv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Content Placeholder 2"/>
              <p:cNvSpPr txBox="1">
                <a:spLocks/>
              </p:cNvSpPr>
              <p:nvPr/>
            </p:nvSpPr>
            <p:spPr>
              <a:xfrm>
                <a:off x="5867400" y="3810001"/>
                <a:ext cx="6858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Content Placeholder 2"/>
              <p:cNvSpPr txBox="1">
                <a:spLocks/>
              </p:cNvSpPr>
              <p:nvPr/>
            </p:nvSpPr>
            <p:spPr>
              <a:xfrm>
                <a:off x="5781675" y="4343401"/>
                <a:ext cx="771525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 smtClean="0"/>
                  <a:t>Dogs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Content Placeholder 2"/>
              <p:cNvSpPr txBox="1">
                <a:spLocks/>
              </p:cNvSpPr>
              <p:nvPr/>
            </p:nvSpPr>
            <p:spPr>
              <a:xfrm>
                <a:off x="6705600" y="4343401"/>
                <a:ext cx="8382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run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Content Placeholder 2"/>
              <p:cNvSpPr txBox="1">
                <a:spLocks/>
              </p:cNvSpPr>
              <p:nvPr/>
            </p:nvSpPr>
            <p:spPr>
              <a:xfrm>
                <a:off x="7696200" y="4343401"/>
                <a:ext cx="914400" cy="38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fast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rot="5400000">
                <a:off x="6019006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6948849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7953304" y="4217916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5830094" y="3507871"/>
                <a:ext cx="533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>
                <a:off x="6846816" y="3161506"/>
                <a:ext cx="810490" cy="4310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7696202" y="2971802"/>
                <a:ext cx="228599" cy="2285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63" idx="2"/>
              </p:cNvCxnSpPr>
              <p:nvPr/>
            </p:nvCxnSpPr>
            <p:spPr>
              <a:xfrm rot="5400000">
                <a:off x="7946087" y="3705434"/>
                <a:ext cx="169022" cy="123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0800000" flipV="1">
                <a:off x="6096000" y="2286000"/>
                <a:ext cx="685800" cy="533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6934200" y="2286000"/>
                <a:ext cx="5334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178"/>
          <p:cNvGrpSpPr/>
          <p:nvPr/>
        </p:nvGrpSpPr>
        <p:grpSpPr>
          <a:xfrm>
            <a:off x="5867400" y="4038600"/>
            <a:ext cx="2514600" cy="2667000"/>
            <a:chOff x="4876800" y="3352800"/>
            <a:chExt cx="2514600" cy="2667000"/>
          </a:xfrm>
        </p:grpSpPr>
        <p:grpSp>
          <p:nvGrpSpPr>
            <p:cNvPr id="64" name="Group 65"/>
            <p:cNvGrpSpPr/>
            <p:nvPr/>
          </p:nvGrpSpPr>
          <p:grpSpPr>
            <a:xfrm>
              <a:off x="4876800" y="3352800"/>
              <a:ext cx="2514600" cy="2667000"/>
              <a:chOff x="4724400" y="3200400"/>
              <a:chExt cx="2514600" cy="26670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4724400" y="3200400"/>
                <a:ext cx="2514600" cy="2667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35"/>
              <p:cNvGrpSpPr/>
              <p:nvPr/>
            </p:nvGrpSpPr>
            <p:grpSpPr>
              <a:xfrm>
                <a:off x="4952997" y="3276600"/>
                <a:ext cx="2040472" cy="2286000"/>
                <a:chOff x="5781675" y="1981200"/>
                <a:chExt cx="2295532" cy="2743200"/>
              </a:xfrm>
            </p:grpSpPr>
            <p:sp>
              <p:nvSpPr>
                <p:cNvPr id="184" name="Content Placeholder 2"/>
                <p:cNvSpPr txBox="1">
                  <a:spLocks/>
                </p:cNvSpPr>
                <p:nvPr/>
              </p:nvSpPr>
              <p:spPr>
                <a:xfrm>
                  <a:off x="6705600" y="19812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ontent Placeholder 2"/>
                <p:cNvSpPr txBox="1">
                  <a:spLocks/>
                </p:cNvSpPr>
                <p:nvPr/>
              </p:nvSpPr>
              <p:spPr>
                <a:xfrm>
                  <a:off x="5867400" y="2895600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NP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Content Placeholder 2"/>
                <p:cNvSpPr txBox="1">
                  <a:spLocks/>
                </p:cNvSpPr>
                <p:nvPr/>
              </p:nvSpPr>
              <p:spPr>
                <a:xfrm>
                  <a:off x="7363687" y="288036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VP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Content Placeholder 2"/>
                <p:cNvSpPr txBox="1">
                  <a:spLocks/>
                </p:cNvSpPr>
                <p:nvPr/>
              </p:nvSpPr>
              <p:spPr>
                <a:xfrm>
                  <a:off x="7410460" y="3810001"/>
                  <a:ext cx="5334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V</a:t>
                  </a:r>
                </a:p>
              </p:txBody>
            </p:sp>
            <p:sp>
              <p:nvSpPr>
                <p:cNvPr id="188" name="Content Placeholder 2"/>
                <p:cNvSpPr txBox="1">
                  <a:spLocks/>
                </p:cNvSpPr>
                <p:nvPr/>
              </p:nvSpPr>
              <p:spPr>
                <a:xfrm>
                  <a:off x="5867400" y="3810001"/>
                  <a:ext cx="6858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Content Placeholder 2"/>
                <p:cNvSpPr txBox="1">
                  <a:spLocks/>
                </p:cNvSpPr>
                <p:nvPr/>
              </p:nvSpPr>
              <p:spPr>
                <a:xfrm>
                  <a:off x="5781675" y="4343401"/>
                  <a:ext cx="771525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sz="2400" dirty="0" smtClean="0"/>
                    <a:t>Dogs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ontent Placeholder 2"/>
                <p:cNvSpPr txBox="1">
                  <a:spLocks/>
                </p:cNvSpPr>
                <p:nvPr/>
              </p:nvSpPr>
              <p:spPr>
                <a:xfrm>
                  <a:off x="7239007" y="4343401"/>
                  <a:ext cx="838200" cy="3809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0000" lnSpcReduction="20000"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 run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 rot="5400000">
                  <a:off x="6019006" y="4217916"/>
                  <a:ext cx="152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rot="5400000">
                  <a:off x="7506504" y="4217916"/>
                  <a:ext cx="152400" cy="15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rot="5400000">
                  <a:off x="5830094" y="3507871"/>
                  <a:ext cx="5334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rot="10800000" flipV="1">
                  <a:off x="6096000" y="2286000"/>
                  <a:ext cx="685800" cy="533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6934197" y="2286000"/>
                  <a:ext cx="561985" cy="4267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/>
            <p:cNvCxnSpPr/>
            <p:nvPr/>
          </p:nvCxnSpPr>
          <p:spPr>
            <a:xfrm rot="5400000">
              <a:off x="6482644" y="4717344"/>
              <a:ext cx="444500" cy="1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0" y="0"/>
            <a:ext cx="2971800" cy="28194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925096" y="2133600"/>
            <a:ext cx="1037304" cy="25908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>
            <a:off x="4343400" y="6172200"/>
            <a:ext cx="2057400" cy="6096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TREEBANK</a:t>
            </a:r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Right Arrow 199"/>
          <p:cNvSpPr/>
          <p:nvPr/>
        </p:nvSpPr>
        <p:spPr>
          <a:xfrm flipH="1">
            <a:off x="2971800" y="4800600"/>
            <a:ext cx="14478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124200" y="609600"/>
            <a:ext cx="2209800" cy="1524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410200" y="152400"/>
            <a:ext cx="3505200" cy="27432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Bent Arrow 182"/>
          <p:cNvSpPr/>
          <p:nvPr/>
        </p:nvSpPr>
        <p:spPr>
          <a:xfrm rot="16200000">
            <a:off x="3048000" y="3048000"/>
            <a:ext cx="2438400" cy="762000"/>
          </a:xfrm>
          <a:prstGeom prst="bentArrow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00" grpId="0" animBg="1"/>
      <p:bldP spid="179" grpId="0" animBg="1"/>
      <p:bldP spid="1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30967" y="152400"/>
            <a:ext cx="359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3896" y="2057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304" y="961105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2057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32004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0767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3200401"/>
            <a:ext cx="685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38100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0" y="3810001"/>
            <a:ext cx="6646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02000" y="3810001"/>
            <a:ext cx="660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09600" y="2667000"/>
            <a:ext cx="6858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057402" y="1752602"/>
            <a:ext cx="1828798" cy="914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295400"/>
            <a:ext cx="914400" cy="68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71551" y="666749"/>
            <a:ext cx="1523999" cy="1104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14600" y="457200"/>
            <a:ext cx="969433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276600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 smtClean="0"/>
              <a:t>Det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95400" y="3200401"/>
            <a:ext cx="685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19200" y="38100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boy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40200" y="3810000"/>
            <a:ext cx="1193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cheese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83200" y="3810000"/>
            <a:ext cx="1422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sandwich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659967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631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370497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4395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504097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69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7161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995891" y="2661708"/>
            <a:ext cx="685801" cy="239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3581400" y="2438400"/>
            <a:ext cx="83820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229100" y="2781300"/>
            <a:ext cx="685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24400" y="2438400"/>
            <a:ext cx="106680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676400" y="61722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429000" y="6172201"/>
            <a:ext cx="6646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4445000" y="6172201"/>
            <a:ext cx="660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362200" y="61722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boy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283200" y="6172200"/>
            <a:ext cx="1193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cheese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426200" y="6172200"/>
            <a:ext cx="1422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sandwich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Arc 63"/>
          <p:cNvSpPr/>
          <p:nvPr/>
        </p:nvSpPr>
        <p:spPr>
          <a:xfrm>
            <a:off x="3810000" y="4953000"/>
            <a:ext cx="3429000" cy="2286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H="1">
            <a:off x="1905000" y="5715000"/>
            <a:ext cx="609600" cy="762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152400" y="152400"/>
            <a:ext cx="8763000" cy="411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Phrase Structure Tree</a:t>
            </a:r>
          </a:p>
          <a:p>
            <a:pPr algn="r"/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(Constituent Structure)</a:t>
            </a:r>
          </a:p>
          <a:p>
            <a:pPr algn="r"/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43000" y="4343400"/>
            <a:ext cx="6781800" cy="22860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Structure</a:t>
            </a:r>
          </a:p>
          <a:p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 smtClean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>
                <a:solidFill>
                  <a:schemeClr val="tx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Arc 46"/>
          <p:cNvSpPr/>
          <p:nvPr/>
        </p:nvSpPr>
        <p:spPr>
          <a:xfrm flipH="1">
            <a:off x="2743200" y="5638800"/>
            <a:ext cx="8382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H="1">
            <a:off x="5791200" y="5638800"/>
            <a:ext cx="8382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flipH="1">
            <a:off x="4724400" y="5334000"/>
            <a:ext cx="2209800" cy="1524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7" grpId="0" animBg="1"/>
      <p:bldP spid="70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30967" y="152400"/>
            <a:ext cx="359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3896" y="2057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304" y="961105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2057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62200" y="32004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0767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3200401"/>
            <a:ext cx="685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38100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0" y="3810001"/>
            <a:ext cx="6646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02000" y="3810001"/>
            <a:ext cx="660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09600" y="2667000"/>
            <a:ext cx="6858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057402" y="1752602"/>
            <a:ext cx="1828798" cy="914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295400"/>
            <a:ext cx="914400" cy="689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71551" y="666749"/>
            <a:ext cx="1523999" cy="1104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14600" y="457200"/>
            <a:ext cx="969433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3276600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err="1" smtClean="0"/>
              <a:t>Det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295400" y="3200401"/>
            <a:ext cx="685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219200" y="38100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boy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40200" y="3810000"/>
            <a:ext cx="1193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cheese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83200" y="3810000"/>
            <a:ext cx="1422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sandwich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659967" y="32004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631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370497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4395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504097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969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716103" y="3656497"/>
            <a:ext cx="152400" cy="2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995891" y="2661708"/>
            <a:ext cx="685801" cy="239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3581400" y="2438400"/>
            <a:ext cx="83820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229100" y="2781300"/>
            <a:ext cx="685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724400" y="2438400"/>
            <a:ext cx="1066800" cy="68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676400" y="6172201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429000" y="6172201"/>
            <a:ext cx="6646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4445000" y="6172201"/>
            <a:ext cx="660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362200" y="6172200"/>
            <a:ext cx="740833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boy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283200" y="6172200"/>
            <a:ext cx="1193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cheese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6426200" y="6172200"/>
            <a:ext cx="14224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sandwich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Arc 63"/>
          <p:cNvSpPr/>
          <p:nvPr/>
        </p:nvSpPr>
        <p:spPr>
          <a:xfrm>
            <a:off x="3810000" y="4953000"/>
            <a:ext cx="3429000" cy="22860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H="1">
            <a:off x="4724400" y="5334000"/>
            <a:ext cx="2209800" cy="1494504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H="1">
            <a:off x="5715000" y="5638800"/>
            <a:ext cx="9144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H="1">
            <a:off x="1905000" y="5638800"/>
            <a:ext cx="685800" cy="914400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flipH="1">
            <a:off x="2743200" y="5592096"/>
            <a:ext cx="838200" cy="1037304"/>
          </a:xfrm>
          <a:prstGeom prst="arc">
            <a:avLst>
              <a:gd name="adj1" fmla="val 10699728"/>
              <a:gd name="adj2" fmla="val 0"/>
            </a:avLst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092244" y="2010696"/>
            <a:ext cx="3539613" cy="2227007"/>
          </a:xfrm>
          <a:custGeom>
            <a:avLst/>
            <a:gdLst>
              <a:gd name="connsiteX0" fmla="*/ 1401097 w 3539613"/>
              <a:gd name="connsiteY0" fmla="*/ 0 h 2227007"/>
              <a:gd name="connsiteX1" fmla="*/ 103239 w 3539613"/>
              <a:gd name="connsiteY1" fmla="*/ 1047136 h 2227007"/>
              <a:gd name="connsiteX2" fmla="*/ 14748 w 3539613"/>
              <a:gd name="connsiteY2" fmla="*/ 1238865 h 2227007"/>
              <a:gd name="connsiteX3" fmla="*/ 14748 w 3539613"/>
              <a:gd name="connsiteY3" fmla="*/ 1401097 h 2227007"/>
              <a:gd name="connsiteX4" fmla="*/ 0 w 3539613"/>
              <a:gd name="connsiteY4" fmla="*/ 2035278 h 2227007"/>
              <a:gd name="connsiteX5" fmla="*/ 103239 w 3539613"/>
              <a:gd name="connsiteY5" fmla="*/ 2168013 h 2227007"/>
              <a:gd name="connsiteX6" fmla="*/ 309716 w 3539613"/>
              <a:gd name="connsiteY6" fmla="*/ 2227007 h 2227007"/>
              <a:gd name="connsiteX7" fmla="*/ 3229897 w 3539613"/>
              <a:gd name="connsiteY7" fmla="*/ 2227007 h 2227007"/>
              <a:gd name="connsiteX8" fmla="*/ 3465871 w 3539613"/>
              <a:gd name="connsiteY8" fmla="*/ 2138517 h 2227007"/>
              <a:gd name="connsiteX9" fmla="*/ 3539613 w 3539613"/>
              <a:gd name="connsiteY9" fmla="*/ 1961536 h 2227007"/>
              <a:gd name="connsiteX10" fmla="*/ 3539613 w 3539613"/>
              <a:gd name="connsiteY10" fmla="*/ 1548581 h 2227007"/>
              <a:gd name="connsiteX11" fmla="*/ 3421626 w 3539613"/>
              <a:gd name="connsiteY11" fmla="*/ 1283110 h 2227007"/>
              <a:gd name="connsiteX12" fmla="*/ 2153265 w 3539613"/>
              <a:gd name="connsiteY12" fmla="*/ 412955 h 2227007"/>
              <a:gd name="connsiteX13" fmla="*/ 1592826 w 3539613"/>
              <a:gd name="connsiteY13" fmla="*/ 29497 h 2227007"/>
              <a:gd name="connsiteX14" fmla="*/ 1401097 w 3539613"/>
              <a:gd name="connsiteY14" fmla="*/ 0 h 222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9613" h="2227007">
                <a:moveTo>
                  <a:pt x="1401097" y="0"/>
                </a:moveTo>
                <a:lnTo>
                  <a:pt x="103239" y="1047136"/>
                </a:lnTo>
                <a:lnTo>
                  <a:pt x="14748" y="1238865"/>
                </a:lnTo>
                <a:lnTo>
                  <a:pt x="14748" y="1401097"/>
                </a:lnTo>
                <a:lnTo>
                  <a:pt x="0" y="2035278"/>
                </a:lnTo>
                <a:lnTo>
                  <a:pt x="103239" y="2168013"/>
                </a:lnTo>
                <a:lnTo>
                  <a:pt x="309716" y="2227007"/>
                </a:lnTo>
                <a:lnTo>
                  <a:pt x="3229897" y="2227007"/>
                </a:lnTo>
                <a:lnTo>
                  <a:pt x="3465871" y="2138517"/>
                </a:lnTo>
                <a:lnTo>
                  <a:pt x="3539613" y="1961536"/>
                </a:lnTo>
                <a:lnTo>
                  <a:pt x="3539613" y="1548581"/>
                </a:lnTo>
                <a:lnTo>
                  <a:pt x="3421626" y="1283110"/>
                </a:lnTo>
                <a:lnTo>
                  <a:pt x="2153265" y="412955"/>
                </a:lnTo>
                <a:lnTo>
                  <a:pt x="1592826" y="29497"/>
                </a:lnTo>
                <a:lnTo>
                  <a:pt x="1401097" y="0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168013" y="870155"/>
            <a:ext cx="4542503" cy="3436374"/>
          </a:xfrm>
          <a:custGeom>
            <a:avLst/>
            <a:gdLst>
              <a:gd name="connsiteX0" fmla="*/ 1430593 w 4542503"/>
              <a:gd name="connsiteY0" fmla="*/ 0 h 3436374"/>
              <a:gd name="connsiteX1" fmla="*/ 1268361 w 4542503"/>
              <a:gd name="connsiteY1" fmla="*/ 0 h 3436374"/>
              <a:gd name="connsiteX2" fmla="*/ 1106129 w 4542503"/>
              <a:gd name="connsiteY2" fmla="*/ 103239 h 3436374"/>
              <a:gd name="connsiteX3" fmla="*/ 988142 w 4542503"/>
              <a:gd name="connsiteY3" fmla="*/ 280219 h 3436374"/>
              <a:gd name="connsiteX4" fmla="*/ 73742 w 4542503"/>
              <a:gd name="connsiteY4" fmla="*/ 2094271 h 3436374"/>
              <a:gd name="connsiteX5" fmla="*/ 14748 w 4542503"/>
              <a:gd name="connsiteY5" fmla="*/ 2359742 h 3436374"/>
              <a:gd name="connsiteX6" fmla="*/ 0 w 4542503"/>
              <a:gd name="connsiteY6" fmla="*/ 2536722 h 3436374"/>
              <a:gd name="connsiteX7" fmla="*/ 14748 w 4542503"/>
              <a:gd name="connsiteY7" fmla="*/ 3082413 h 3436374"/>
              <a:gd name="connsiteX8" fmla="*/ 103239 w 4542503"/>
              <a:gd name="connsiteY8" fmla="*/ 3274142 h 3436374"/>
              <a:gd name="connsiteX9" fmla="*/ 250722 w 4542503"/>
              <a:gd name="connsiteY9" fmla="*/ 3377380 h 3436374"/>
              <a:gd name="connsiteX10" fmla="*/ 427703 w 4542503"/>
              <a:gd name="connsiteY10" fmla="*/ 3421626 h 3436374"/>
              <a:gd name="connsiteX11" fmla="*/ 4114800 w 4542503"/>
              <a:gd name="connsiteY11" fmla="*/ 3436374 h 3436374"/>
              <a:gd name="connsiteX12" fmla="*/ 4365522 w 4542503"/>
              <a:gd name="connsiteY12" fmla="*/ 3377380 h 3436374"/>
              <a:gd name="connsiteX13" fmla="*/ 4468761 w 4542503"/>
              <a:gd name="connsiteY13" fmla="*/ 3274142 h 3436374"/>
              <a:gd name="connsiteX14" fmla="*/ 4513006 w 4542503"/>
              <a:gd name="connsiteY14" fmla="*/ 3141406 h 3436374"/>
              <a:gd name="connsiteX15" fmla="*/ 4542503 w 4542503"/>
              <a:gd name="connsiteY15" fmla="*/ 3008671 h 3436374"/>
              <a:gd name="connsiteX16" fmla="*/ 4542503 w 4542503"/>
              <a:gd name="connsiteY16" fmla="*/ 2831690 h 3436374"/>
              <a:gd name="connsiteX17" fmla="*/ 4513006 w 4542503"/>
              <a:gd name="connsiteY17" fmla="*/ 2625213 h 3436374"/>
              <a:gd name="connsiteX18" fmla="*/ 4439264 w 4542503"/>
              <a:gd name="connsiteY18" fmla="*/ 2418735 h 3436374"/>
              <a:gd name="connsiteX19" fmla="*/ 4321277 w 4542503"/>
              <a:gd name="connsiteY19" fmla="*/ 2271251 h 3436374"/>
              <a:gd name="connsiteX20" fmla="*/ 3893574 w 4542503"/>
              <a:gd name="connsiteY20" fmla="*/ 1961535 h 3436374"/>
              <a:gd name="connsiteX21" fmla="*/ 1563329 w 4542503"/>
              <a:gd name="connsiteY21" fmla="*/ 44245 h 3436374"/>
              <a:gd name="connsiteX22" fmla="*/ 1430593 w 4542503"/>
              <a:gd name="connsiteY22" fmla="*/ 0 h 343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42503" h="3436374">
                <a:moveTo>
                  <a:pt x="1430593" y="0"/>
                </a:moveTo>
                <a:lnTo>
                  <a:pt x="1268361" y="0"/>
                </a:lnTo>
                <a:lnTo>
                  <a:pt x="1106129" y="103239"/>
                </a:lnTo>
                <a:lnTo>
                  <a:pt x="988142" y="280219"/>
                </a:lnTo>
                <a:lnTo>
                  <a:pt x="73742" y="2094271"/>
                </a:lnTo>
                <a:lnTo>
                  <a:pt x="14748" y="2359742"/>
                </a:lnTo>
                <a:lnTo>
                  <a:pt x="0" y="2536722"/>
                </a:lnTo>
                <a:lnTo>
                  <a:pt x="14748" y="3082413"/>
                </a:lnTo>
                <a:lnTo>
                  <a:pt x="103239" y="3274142"/>
                </a:lnTo>
                <a:lnTo>
                  <a:pt x="250722" y="3377380"/>
                </a:lnTo>
                <a:lnTo>
                  <a:pt x="427703" y="3421626"/>
                </a:lnTo>
                <a:lnTo>
                  <a:pt x="4114800" y="3436374"/>
                </a:lnTo>
                <a:lnTo>
                  <a:pt x="4365522" y="3377380"/>
                </a:lnTo>
                <a:lnTo>
                  <a:pt x="4468761" y="3274142"/>
                </a:lnTo>
                <a:lnTo>
                  <a:pt x="4513006" y="3141406"/>
                </a:lnTo>
                <a:lnTo>
                  <a:pt x="4542503" y="3008671"/>
                </a:lnTo>
                <a:lnTo>
                  <a:pt x="4542503" y="2831690"/>
                </a:lnTo>
                <a:lnTo>
                  <a:pt x="4513006" y="2625213"/>
                </a:lnTo>
                <a:lnTo>
                  <a:pt x="4439264" y="2418735"/>
                </a:lnTo>
                <a:lnTo>
                  <a:pt x="4321277" y="2271251"/>
                </a:lnTo>
                <a:lnTo>
                  <a:pt x="3893574" y="1961535"/>
                </a:lnTo>
                <a:lnTo>
                  <a:pt x="1563329" y="44245"/>
                </a:lnTo>
                <a:lnTo>
                  <a:pt x="1430593" y="0"/>
                </a:lnTo>
                <a:close/>
              </a:path>
            </a:pathLst>
          </a:cu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800600" y="1981200"/>
            <a:ext cx="12954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sandwich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0000" y="914400"/>
            <a:ext cx="6858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90800" y="76200"/>
            <a:ext cx="6858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47800" y="1981200"/>
            <a:ext cx="6858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49" grpId="0" animBg="1"/>
      <p:bldP spid="49" grpId="1" animBg="1"/>
      <p:bldP spid="52" grpId="0" animBg="1"/>
      <p:bldP spid="52" grpId="1" animBg="1"/>
      <p:bldP spid="50" grpId="0" animBg="1"/>
      <p:bldP spid="53" grpId="1" animBg="1"/>
      <p:bldP spid="54" grpId="1" animBg="1"/>
      <p:bldP spid="55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ＭＳ Ｐゴシック"/>
        <a:cs typeface="ＭＳ Ｐゴシック"/>
      </a:majorFont>
      <a:minorFont>
        <a:latin typeface="Helvetic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1606</Words>
  <Application>Microsoft Office PowerPoint</Application>
  <PresentationFormat>On-screen Show (4:3)</PresentationFormat>
  <Paragraphs>695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1_Office Theme</vt:lpstr>
      <vt:lpstr>Blank Presentation</vt:lpstr>
      <vt:lpstr>Data-Driven Dependency Parsing</vt:lpstr>
      <vt:lpstr>Background: Natural Language Parsing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Background: Linear Classification with the Perceptron</vt:lpstr>
      <vt:lpstr>Multiclass Perceptron</vt:lpstr>
      <vt:lpstr>Shift-Reduce Dependency Parsing</vt:lpstr>
      <vt:lpstr>Shift</vt:lpstr>
      <vt:lpstr>Reduce</vt:lpstr>
      <vt:lpstr>Slide 16</vt:lpstr>
      <vt:lpstr>Choosing Parser Actions</vt:lpstr>
      <vt:lpstr>Slide 18</vt:lpstr>
      <vt:lpstr>Slide 19</vt:lpstr>
      <vt:lpstr>Slide 20</vt:lpstr>
      <vt:lpstr>Slide 21</vt:lpstr>
      <vt:lpstr>Slide 22</vt:lpstr>
      <vt:lpstr>Accurate Parsing with Greedy Search</vt:lpstr>
      <vt:lpstr>Maximum Spanning Tree Parsing (McDonald et al., 2005)</vt:lpstr>
      <vt:lpstr>Slide 25</vt:lpstr>
      <vt:lpstr>Slide 26</vt:lpstr>
      <vt:lpstr>Slide 27</vt:lpstr>
      <vt:lpstr>Structured Classification</vt:lpstr>
      <vt:lpstr>Structured Perceptron</vt:lpstr>
      <vt:lpstr>Question: Are there trees that an MST parser can find, but a Shift-Reduce parser* can’t? (*shift-reduce parser as described in slides 13-19)</vt:lpstr>
      <vt:lpstr>Accurate Parsing with Edge-Factored Models</vt:lpstr>
      <vt:lpstr>Parser Ensembles</vt:lpstr>
      <vt:lpstr>Parser Ensembles with Maximum Spanning Trees (Sagae and Lavie, 2006)</vt:lpstr>
      <vt:lpstr>Slide 34</vt:lpstr>
      <vt:lpstr>Slide 35</vt:lpstr>
      <vt:lpstr>Slide 36</vt:lpstr>
      <vt:lpstr>Slide 37</vt:lpstr>
      <vt:lpstr>Slide 38</vt:lpstr>
      <vt:lpstr>MST Parser Ensembles Are Very Accurate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Natural Language Analysis with Dependency Parsing and Data-Driven LR Models</dc:title>
  <dc:creator>User</dc:creator>
  <cp:lastModifiedBy>OkayG</cp:lastModifiedBy>
  <cp:revision>292</cp:revision>
  <dcterms:created xsi:type="dcterms:W3CDTF">2009-06-16T04:03:38Z</dcterms:created>
  <dcterms:modified xsi:type="dcterms:W3CDTF">2010-03-01T01:13:00Z</dcterms:modified>
</cp:coreProperties>
</file>