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3640" r:id="rId2"/>
    <p:sldId id="3694" r:id="rId3"/>
    <p:sldId id="3697" r:id="rId4"/>
    <p:sldId id="3707" r:id="rId5"/>
    <p:sldId id="3701" r:id="rId6"/>
    <p:sldId id="3708" r:id="rId7"/>
    <p:sldId id="3702" r:id="rId8"/>
    <p:sldId id="3714" r:id="rId9"/>
    <p:sldId id="364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36FF"/>
    <a:srgbClr val="4AAEFC"/>
    <a:srgbClr val="434ACF"/>
    <a:srgbClr val="BF2CFE"/>
    <a:srgbClr val="46B0FA"/>
    <a:srgbClr val="27D4F8"/>
    <a:srgbClr val="D9FF00"/>
    <a:srgbClr val="E0E600"/>
    <a:srgbClr val="0B2F3E"/>
    <a:srgbClr val="B1B1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13" autoAdjust="0"/>
    <p:restoredTop sz="96327"/>
  </p:normalViewPr>
  <p:slideViewPr>
    <p:cSldViewPr snapToGrid="0" snapToObjects="1">
      <p:cViewPr varScale="1">
        <p:scale>
          <a:sx n="85" d="100"/>
          <a:sy n="85" d="100"/>
        </p:scale>
        <p:origin x="48" y="4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10-Feb-25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10-Feb-25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10-Feb-25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145/3528579.3529171" TargetMode="External"/><Relationship Id="rId2" Type="http://schemas.openxmlformats.org/officeDocument/2006/relationships/hyperlink" Target="https://doi.org/10.22214/ijraset.2024.59296" TargetMode="External"/><Relationship Id="rId1" Type="http://schemas.openxmlformats.org/officeDocument/2006/relationships/slideLayout" Target="../slideLayouts/slideLayout2.xml"/><Relationship Id="rId4" Type="http://schemas.openxmlformats.org/officeDocument/2006/relationships/hyperlink" Target="https://doi.org/10.1016/j.procs.2021.12.018"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3"/>
          <a:stretch>
            <a:fillRect/>
          </a:stretch>
        </p:blipFill>
        <p:spPr>
          <a:xfrm>
            <a:off x="7485017" y="143688"/>
            <a:ext cx="4564228" cy="1474098"/>
          </a:xfrm>
          <a:prstGeom prst="rect">
            <a:avLst/>
          </a:prstGeom>
        </p:spPr>
      </p:pic>
      <p:sp>
        <p:nvSpPr>
          <p:cNvPr id="2" name="TextBox 1"/>
          <p:cNvSpPr txBox="1"/>
          <p:nvPr/>
        </p:nvSpPr>
        <p:spPr>
          <a:xfrm>
            <a:off x="3540035" y="1575576"/>
            <a:ext cx="6701245" cy="923330"/>
          </a:xfrm>
          <a:prstGeom prst="rect">
            <a:avLst/>
          </a:prstGeom>
          <a:noFill/>
        </p:spPr>
        <p:txBody>
          <a:bodyPr wrap="square" rtlCol="0">
            <a:spAutoFit/>
          </a:bodyPr>
          <a:lstStyle/>
          <a:p>
            <a:r>
              <a:rPr lang="en-IN" sz="5400" dirty="0"/>
              <a:t>Minor Project -2 </a:t>
            </a:r>
          </a:p>
        </p:txBody>
      </p:sp>
      <p:sp>
        <p:nvSpPr>
          <p:cNvPr id="4" name="TextBox 3"/>
          <p:cNvSpPr txBox="1"/>
          <p:nvPr/>
        </p:nvSpPr>
        <p:spPr>
          <a:xfrm>
            <a:off x="860817" y="2648710"/>
            <a:ext cx="9948555" cy="584775"/>
          </a:xfrm>
          <a:prstGeom prst="rect">
            <a:avLst/>
          </a:prstGeom>
          <a:noFill/>
        </p:spPr>
        <p:txBody>
          <a:bodyPr wrap="square" rtlCol="0">
            <a:spAutoFit/>
          </a:bodyPr>
          <a:lstStyle/>
          <a:p>
            <a:pPr algn="ctr"/>
            <a:r>
              <a:rPr lang="en-US" sz="3200" b="1" dirty="0" err="1">
                <a:latin typeface="Times New Roman" panose="02020603050405020304" pitchFamily="18" charset="0"/>
                <a:ea typeface="Times New Roman" panose="02020603050405020304" pitchFamily="18" charset="0"/>
              </a:rPr>
              <a:t>ConvergeHub</a:t>
            </a:r>
            <a:r>
              <a:rPr lang="en-US" sz="3200" b="1" dirty="0">
                <a:latin typeface="Times New Roman" panose="02020603050405020304" pitchFamily="18" charset="0"/>
                <a:ea typeface="Times New Roman" panose="02020603050405020304" pitchFamily="18" charset="0"/>
              </a:rPr>
              <a:t> – A Collaborative App</a:t>
            </a:r>
          </a:p>
        </p:txBody>
      </p:sp>
      <p:sp>
        <p:nvSpPr>
          <p:cNvPr id="10" name="TextBox 9">
            <a:extLst>
              <a:ext uri="{FF2B5EF4-FFF2-40B4-BE49-F238E27FC236}">
                <a16:creationId xmlns:a16="http://schemas.microsoft.com/office/drawing/2014/main" id="{C2F12844-7D7B-9449-9B33-46EA047F7017}"/>
              </a:ext>
            </a:extLst>
          </p:cNvPr>
          <p:cNvSpPr txBox="1"/>
          <p:nvPr/>
        </p:nvSpPr>
        <p:spPr>
          <a:xfrm>
            <a:off x="260430" y="5145530"/>
            <a:ext cx="6097656" cy="1754326"/>
          </a:xfrm>
          <a:prstGeom prst="rect">
            <a:avLst/>
          </a:prstGeom>
          <a:noFill/>
        </p:spPr>
        <p:txBody>
          <a:bodyPr wrap="square">
            <a:spAutoFit/>
          </a:bodyPr>
          <a:lstStyle/>
          <a:p>
            <a:pPr marL="0" marR="0" lvl="0" indent="0" algn="l" rtl="0">
              <a:spcBef>
                <a:spcPts val="0"/>
              </a:spcBef>
              <a:spcAft>
                <a:spcPts val="0"/>
              </a:spcAft>
              <a:buNone/>
            </a:pPr>
            <a:r>
              <a:rPr lang="en-IN" sz="1800" b="1" i="0" u="none" strike="noStrike" dirty="0">
                <a:solidFill>
                  <a:srgbClr val="000000"/>
                </a:solidFill>
                <a:latin typeface="Calibri"/>
                <a:ea typeface="Calibri"/>
                <a:cs typeface="Calibri"/>
                <a:sym typeface="Calibri"/>
              </a:rPr>
              <a:t>Presented by:</a:t>
            </a:r>
            <a:endParaRPr lang="en-IN" sz="1800" b="0" dirty="0">
              <a:solidFill>
                <a:schemeClr val="dk1"/>
              </a:solidFill>
              <a:latin typeface="Calibri"/>
              <a:ea typeface="Calibri"/>
              <a:cs typeface="Calibri"/>
              <a:sym typeface="Calibri"/>
            </a:endParaRPr>
          </a:p>
          <a:p>
            <a:pPr marL="0" marR="0" lvl="0" indent="0" rtl="0">
              <a:spcBef>
                <a:spcPts val="0"/>
              </a:spcBef>
              <a:spcAft>
                <a:spcPts val="0"/>
              </a:spcAft>
              <a:buNone/>
            </a:pPr>
            <a:r>
              <a:rPr lang="en-IN" dirty="0" err="1">
                <a:solidFill>
                  <a:schemeClr val="dk1"/>
                </a:solidFill>
                <a:latin typeface="Calibri"/>
                <a:ea typeface="Calibri"/>
                <a:cs typeface="Calibri"/>
                <a:sym typeface="Calibri"/>
              </a:rPr>
              <a:t>Uday</a:t>
            </a:r>
            <a:r>
              <a:rPr lang="en-IN" dirty="0">
                <a:solidFill>
                  <a:schemeClr val="dk1"/>
                </a:solidFill>
                <a:latin typeface="Calibri"/>
                <a:ea typeface="Calibri"/>
                <a:cs typeface="Calibri"/>
                <a:sym typeface="Calibri"/>
              </a:rPr>
              <a:t> </a:t>
            </a:r>
            <a:r>
              <a:rPr lang="en-IN" dirty="0" err="1" smtClean="0">
                <a:solidFill>
                  <a:schemeClr val="dk1"/>
                </a:solidFill>
                <a:latin typeface="Calibri"/>
                <a:ea typeface="Calibri"/>
                <a:cs typeface="Calibri"/>
                <a:sym typeface="Calibri"/>
              </a:rPr>
              <a:t>Surothiya</a:t>
            </a:r>
            <a:r>
              <a:rPr lang="en-IN" dirty="0" smtClean="0">
                <a:solidFill>
                  <a:schemeClr val="dk1"/>
                </a:solidFill>
                <a:latin typeface="Calibri"/>
                <a:ea typeface="Calibri"/>
                <a:cs typeface="Calibri"/>
                <a:sym typeface="Calibri"/>
              </a:rPr>
              <a:t> (</a:t>
            </a:r>
            <a:r>
              <a:rPr lang="en-IN" dirty="0">
                <a:solidFill>
                  <a:schemeClr val="dk1"/>
                </a:solidFill>
                <a:latin typeface="Calibri"/>
                <a:ea typeface="Calibri"/>
                <a:cs typeface="Calibri"/>
                <a:sym typeface="Calibri"/>
              </a:rPr>
              <a:t>B-1 CCVT)</a:t>
            </a:r>
            <a:r>
              <a:rPr lang="en-IN" sz="1800" dirty="0">
                <a:solidFill>
                  <a:schemeClr val="dk1"/>
                </a:solidFill>
                <a:latin typeface="Calibri"/>
                <a:ea typeface="Calibri"/>
                <a:cs typeface="Calibri"/>
                <a:sym typeface="Calibri"/>
              </a:rPr>
              <a:t>  </a:t>
            </a:r>
            <a:r>
              <a:rPr lang="en-IN"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R2142220683</a:t>
            </a:r>
          </a:p>
          <a:p>
            <a:pPr marL="0" marR="0" lvl="0" indent="0" rtl="0">
              <a:spcBef>
                <a:spcPts val="0"/>
              </a:spcBef>
              <a:spcAft>
                <a:spcPts val="0"/>
              </a:spcAft>
              <a:buNone/>
            </a:pPr>
            <a:r>
              <a:rPr lang="en-IN" dirty="0" err="1">
                <a:solidFill>
                  <a:schemeClr val="dk1"/>
                </a:solidFill>
                <a:latin typeface="Calibri"/>
                <a:ea typeface="Calibri"/>
                <a:cs typeface="Calibri"/>
                <a:sym typeface="Calibri"/>
              </a:rPr>
              <a:t>Hardik</a:t>
            </a:r>
            <a:r>
              <a:rPr lang="en-IN" dirty="0">
                <a:solidFill>
                  <a:schemeClr val="dk1"/>
                </a:solidFill>
                <a:latin typeface="Calibri"/>
                <a:ea typeface="Calibri"/>
                <a:cs typeface="Calibri"/>
                <a:sym typeface="Calibri"/>
              </a:rPr>
              <a:t> </a:t>
            </a:r>
            <a:r>
              <a:rPr lang="en-IN" dirty="0" smtClean="0">
                <a:solidFill>
                  <a:schemeClr val="dk1"/>
                </a:solidFill>
                <a:latin typeface="Calibri"/>
                <a:ea typeface="Calibri"/>
                <a:cs typeface="Calibri"/>
                <a:sym typeface="Calibri"/>
              </a:rPr>
              <a:t>Rai (</a:t>
            </a:r>
            <a:r>
              <a:rPr lang="en-IN" dirty="0">
                <a:solidFill>
                  <a:schemeClr val="dk1"/>
                </a:solidFill>
                <a:latin typeface="Calibri"/>
                <a:ea typeface="Calibri"/>
                <a:cs typeface="Calibri"/>
                <a:sym typeface="Calibri"/>
              </a:rPr>
              <a:t>B-2 CCVT)                        R2142220787</a:t>
            </a:r>
          </a:p>
          <a:p>
            <a:pPr marL="0" marR="0" lvl="0" indent="0" rtl="0">
              <a:spcBef>
                <a:spcPts val="0"/>
              </a:spcBef>
              <a:spcAft>
                <a:spcPts val="0"/>
              </a:spcAft>
              <a:buNone/>
            </a:pPr>
            <a:r>
              <a:rPr lang="en-IN" dirty="0" err="1">
                <a:solidFill>
                  <a:schemeClr val="dk1"/>
                </a:solidFill>
                <a:latin typeface="Calibri"/>
                <a:ea typeface="Calibri"/>
                <a:cs typeface="Calibri"/>
                <a:sym typeface="Calibri"/>
              </a:rPr>
              <a:t>Priyanshu</a:t>
            </a:r>
            <a:r>
              <a:rPr lang="en-IN" dirty="0">
                <a:solidFill>
                  <a:schemeClr val="dk1"/>
                </a:solidFill>
                <a:latin typeface="Calibri"/>
                <a:ea typeface="Calibri"/>
                <a:cs typeface="Calibri"/>
                <a:sym typeface="Calibri"/>
              </a:rPr>
              <a:t> </a:t>
            </a:r>
            <a:r>
              <a:rPr lang="en-IN" dirty="0" smtClean="0">
                <a:solidFill>
                  <a:schemeClr val="dk1"/>
                </a:solidFill>
                <a:latin typeface="Calibri"/>
                <a:ea typeface="Calibri"/>
                <a:cs typeface="Calibri"/>
                <a:sym typeface="Calibri"/>
              </a:rPr>
              <a:t>Chauhan (</a:t>
            </a:r>
            <a:r>
              <a:rPr lang="en-IN" dirty="0">
                <a:solidFill>
                  <a:schemeClr val="dk1"/>
                </a:solidFill>
                <a:latin typeface="Calibri"/>
                <a:ea typeface="Calibri"/>
                <a:cs typeface="Calibri"/>
                <a:sym typeface="Calibri"/>
              </a:rPr>
              <a:t>B-2 CCVT)</a:t>
            </a:r>
            <a:r>
              <a:rPr lang="en-IN" sz="1800" dirty="0">
                <a:solidFill>
                  <a:schemeClr val="dk1"/>
                </a:solidFill>
                <a:latin typeface="Calibri"/>
                <a:ea typeface="Calibri"/>
                <a:cs typeface="Calibri"/>
                <a:sym typeface="Calibri"/>
              </a:rPr>
              <a:t>      </a:t>
            </a:r>
            <a:r>
              <a:rPr lang="en-IN" dirty="0">
                <a:solidFill>
                  <a:schemeClr val="dk1"/>
                </a:solidFill>
                <a:latin typeface="Calibri"/>
                <a:ea typeface="Calibri"/>
                <a:cs typeface="Calibri"/>
                <a:sym typeface="Calibri"/>
              </a:rPr>
              <a:t>  </a:t>
            </a:r>
            <a:r>
              <a:rPr lang="en-IN" sz="1800" dirty="0">
                <a:solidFill>
                  <a:schemeClr val="dk1"/>
                </a:solidFill>
                <a:latin typeface="Calibri"/>
                <a:ea typeface="Calibri"/>
                <a:cs typeface="Calibri"/>
                <a:sym typeface="Calibri"/>
              </a:rPr>
              <a:t>R2142220605</a:t>
            </a:r>
          </a:p>
          <a:p>
            <a:pPr marL="0" marR="0" lvl="0" indent="0" rtl="0">
              <a:spcBef>
                <a:spcPts val="0"/>
              </a:spcBef>
              <a:spcAft>
                <a:spcPts val="0"/>
              </a:spcAft>
              <a:buNone/>
            </a:pPr>
            <a:r>
              <a:rPr lang="en-IN" dirty="0">
                <a:solidFill>
                  <a:schemeClr val="dk1"/>
                </a:solidFill>
                <a:latin typeface="Calibri"/>
                <a:ea typeface="Calibri"/>
                <a:cs typeface="Calibri"/>
                <a:sym typeface="Calibri"/>
              </a:rPr>
              <a:t>Manav Rajput (B-1 CCVT)                 R2142220565</a:t>
            </a:r>
            <a:r>
              <a:rPr lang="en-IN" sz="1800" dirty="0">
                <a:solidFill>
                  <a:schemeClr val="dk1"/>
                </a:solidFill>
                <a:latin typeface="Calibri"/>
                <a:ea typeface="Calibri"/>
                <a:cs typeface="Calibri"/>
                <a:sym typeface="Calibri"/>
              </a:rPr>
              <a:t/>
            </a:r>
            <a:br>
              <a:rPr lang="en-IN" sz="1800" dirty="0">
                <a:solidFill>
                  <a:schemeClr val="dk1"/>
                </a:solidFill>
                <a:latin typeface="Calibri"/>
                <a:ea typeface="Calibri"/>
                <a:cs typeface="Calibri"/>
                <a:sym typeface="Calibri"/>
              </a:rPr>
            </a:br>
            <a:endParaRPr lang="en-IN" sz="1800" dirty="0">
              <a:solidFill>
                <a:schemeClr val="dk1"/>
              </a:solidFill>
              <a:latin typeface="Calibri"/>
              <a:ea typeface="Calibri"/>
              <a:cs typeface="Calibri"/>
              <a:sym typeface="Calibri"/>
            </a:endParaRPr>
          </a:p>
        </p:txBody>
      </p:sp>
      <p:sp>
        <p:nvSpPr>
          <p:cNvPr id="12" name="TextBox 11">
            <a:extLst>
              <a:ext uri="{FF2B5EF4-FFF2-40B4-BE49-F238E27FC236}">
                <a16:creationId xmlns:a16="http://schemas.microsoft.com/office/drawing/2014/main" id="{0581529D-3593-AE4E-9F50-CD8F5082B00A}"/>
              </a:ext>
            </a:extLst>
          </p:cNvPr>
          <p:cNvSpPr txBox="1"/>
          <p:nvPr/>
        </p:nvSpPr>
        <p:spPr>
          <a:xfrm>
            <a:off x="9300541" y="5145530"/>
            <a:ext cx="6097656" cy="1477328"/>
          </a:xfrm>
          <a:prstGeom prst="rect">
            <a:avLst/>
          </a:prstGeom>
          <a:noFill/>
        </p:spPr>
        <p:txBody>
          <a:bodyPr wrap="square">
            <a:spAutoFit/>
          </a:bodyPr>
          <a:lstStyle/>
          <a:p>
            <a:pPr rtl="0">
              <a:spcBef>
                <a:spcPts val="0"/>
              </a:spcBef>
              <a:spcAft>
                <a:spcPts val="0"/>
              </a:spcAft>
            </a:pPr>
            <a:r>
              <a:rPr lang="en-IN" sz="1800" b="1" i="0" u="none" strike="noStrike" dirty="0">
                <a:solidFill>
                  <a:srgbClr val="000000"/>
                </a:solidFill>
                <a:effectLst/>
                <a:latin typeface="Calibri" panose="020F0502020204030204" pitchFamily="34" charset="0"/>
              </a:rPr>
              <a:t>Guided by:</a:t>
            </a:r>
            <a:endParaRPr lang="en-US" sz="1800" b="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Dr. </a:t>
            </a:r>
            <a:r>
              <a:rPr lang="en-US" dirty="0" err="1">
                <a:solidFill>
                  <a:schemeClr val="dk1"/>
                </a:solidFill>
                <a:latin typeface="Calibri"/>
                <a:ea typeface="Calibri"/>
                <a:cs typeface="Calibri"/>
                <a:sym typeface="Calibri"/>
              </a:rPr>
              <a:t>Avita</a:t>
            </a:r>
            <a:r>
              <a:rPr lang="en-US" dirty="0">
                <a:solidFill>
                  <a:schemeClr val="dk1"/>
                </a:solidFill>
                <a:latin typeface="Calibri"/>
                <a:ea typeface="Calibri"/>
                <a:cs typeface="Calibri"/>
                <a:sym typeface="Calibri"/>
              </a:rPr>
              <a:t> </a:t>
            </a:r>
            <a:r>
              <a:rPr lang="en-US" dirty="0" err="1">
                <a:solidFill>
                  <a:schemeClr val="dk1"/>
                </a:solidFill>
                <a:latin typeface="Calibri"/>
                <a:ea typeface="Calibri"/>
                <a:cs typeface="Calibri"/>
                <a:sym typeface="Calibri"/>
              </a:rPr>
              <a:t>Katal</a:t>
            </a:r>
            <a:endParaRPr lang="en-US"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IN" sz="1800" b="0" i="0" u="none" strike="noStrike" dirty="0">
                <a:solidFill>
                  <a:srgbClr val="000000"/>
                </a:solidFill>
                <a:effectLst/>
                <a:latin typeface="Calibri" panose="020F0502020204030204" pitchFamily="34" charset="0"/>
              </a:rPr>
              <a:t>School of Computer Science</a:t>
            </a:r>
            <a:endParaRPr lang="en-IN" b="0" dirty="0">
              <a:effectLst/>
            </a:endParaRPr>
          </a:p>
          <a:p>
            <a:r>
              <a:rPr lang="en-IN" dirty="0"/>
              <a:t/>
            </a:r>
            <a:br>
              <a:rPr lang="en-IN" dirty="0"/>
            </a:br>
            <a:endParaRPr lang="en-US" dirty="0"/>
          </a:p>
        </p:txBody>
      </p:sp>
    </p:spTree>
    <p:extLst>
      <p:ext uri="{BB962C8B-B14F-4D97-AF65-F5344CB8AC3E}">
        <p14:creationId xmlns:p14="http://schemas.microsoft.com/office/powerpoint/2010/main" val="162779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Content</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554319" y="1509262"/>
            <a:ext cx="4650377"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Introduction</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Problem Statement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Objectives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Technology Stack</a:t>
            </a:r>
          </a:p>
          <a:p>
            <a:endParaRPr lang="en-US" sz="2000" dirty="0"/>
          </a:p>
          <a:p>
            <a:pPr marL="342900" indent="-342900">
              <a:buFont typeface="Arial" panose="020B0604020202020204" pitchFamily="34" charset="0"/>
              <a:buChar char="•"/>
            </a:pPr>
            <a:r>
              <a:rPr lang="en-US" sz="2000" dirty="0"/>
              <a:t>Swot analysis</a:t>
            </a:r>
          </a:p>
          <a:p>
            <a:endParaRPr lang="en-US" sz="2000" dirty="0"/>
          </a:p>
          <a:p>
            <a:pPr marL="342900" indent="-342900">
              <a:buFont typeface="Arial" panose="020B0604020202020204" pitchFamily="34" charset="0"/>
              <a:buChar char="•"/>
            </a:pPr>
            <a:r>
              <a:rPr lang="en-US" sz="2000" dirty="0"/>
              <a:t>References</a:t>
            </a: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06172"/>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1. Introduction</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3E7EF55-E154-C841-A31A-99D5EBA425EC}"/>
              </a:ext>
            </a:extLst>
          </p:cNvPr>
          <p:cNvSpPr txBox="1"/>
          <p:nvPr/>
        </p:nvSpPr>
        <p:spPr>
          <a:xfrm>
            <a:off x="735495" y="1262270"/>
            <a:ext cx="10714383" cy="4401205"/>
          </a:xfrm>
          <a:prstGeom prst="rect">
            <a:avLst/>
          </a:prstGeom>
          <a:noFill/>
        </p:spPr>
        <p:txBody>
          <a:bodyPr wrap="square">
            <a:spAutoFit/>
          </a:bodyPr>
          <a:lstStyle/>
          <a:p>
            <a:pPr algn="just">
              <a:spcAft>
                <a:spcPts val="1200"/>
              </a:spcAft>
            </a:pPr>
            <a:r>
              <a:rPr lang="en-US" sz="2000" dirty="0"/>
              <a:t>In today's fast-changing business world, organizations need a platform that will facilitate smooth communication and collaboration to be competitive. This solution is designed to address these needs by providing an integrated, real-time communication system that centralizes messaging, secure file sharing, and organized project channels. It helps to eliminate dependency on traditional email methods, promoting greater transparency, quicker decision-making, and improved workflow management.</a:t>
            </a:r>
          </a:p>
          <a:p>
            <a:pPr algn="just">
              <a:spcAft>
                <a:spcPts val="1200"/>
              </a:spcAft>
            </a:pPr>
            <a:r>
              <a:rPr lang="en-US" sz="2000" dirty="0"/>
              <a:t> </a:t>
            </a:r>
          </a:p>
          <a:p>
            <a:pPr algn="just">
              <a:spcAft>
                <a:spcPts val="1200"/>
              </a:spcAft>
            </a:pPr>
            <a:r>
              <a:rPr lang="en-US" sz="2000" dirty="0"/>
              <a:t>The platform is designed to simplify and optimize everyday tasks, allowing teams to focus on innovation and achieving organizational goals. With robust security features and a scalable architecture, it adapts to the dynamic needs of businesses, empowering them to respond efficiently to changing demands, enhance collaboration, and drive productivity across all levels. This approach ensures organizations can meet new challenges with agility while maintaining a high level of operational excellence.</a:t>
            </a: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15988" y="282135"/>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2. Problem statement</a:t>
            </a:r>
            <a:endParaRPr lang="en-IN" sz="3200" b="1" dirty="0">
              <a:solidFill>
                <a:srgbClr val="46B0FA"/>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10387D3C-EDDC-AD4D-BA74-B162EE933E32}"/>
              </a:ext>
            </a:extLst>
          </p:cNvPr>
          <p:cNvSpPr txBox="1"/>
          <p:nvPr/>
        </p:nvSpPr>
        <p:spPr>
          <a:xfrm>
            <a:off x="684143" y="1755140"/>
            <a:ext cx="10823713" cy="1323439"/>
          </a:xfrm>
          <a:prstGeom prst="rect">
            <a:avLst/>
          </a:prstGeom>
          <a:noFill/>
        </p:spPr>
        <p:txBody>
          <a:bodyPr wrap="square">
            <a:spAutoFit/>
          </a:bodyPr>
          <a:lstStyle/>
          <a:p>
            <a:r>
              <a:rPr lang="en-US" sz="2000" dirty="0"/>
              <a:t>Effective communication and collaboration are key to productivity, yet many businesses rely on fragmented tools like emails and disconnected platforms, leading to inefficiencies. Our project addresses this by developing a unified platform that integrates real-time messaging, file sharing, and task management, streamlining workflows and enhancing team collaboration.</a:t>
            </a:r>
            <a:endParaRPr lang="en-IN" sz="2000" dirty="0"/>
          </a:p>
        </p:txBody>
      </p:sp>
    </p:spTree>
    <p:extLst>
      <p:ext uri="{BB962C8B-B14F-4D97-AF65-F5344CB8AC3E}">
        <p14:creationId xmlns:p14="http://schemas.microsoft.com/office/powerpoint/2010/main" val="3164883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3. Objectives</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93467" y="2219183"/>
            <a:ext cx="10720204" cy="1938992"/>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000" dirty="0">
                <a:latin typeface="Arial" panose="020B0604020202020204" pitchFamily="34" charset="0"/>
              </a:rPr>
              <a:t>Develop an integrated platform for real-time messaging, file sharing, and structured communication channels.</a:t>
            </a:r>
          </a:p>
          <a:p>
            <a:pPr lvl="0" eaLnBrk="0" fontAlgn="base" hangingPunct="0">
              <a:spcBef>
                <a:spcPct val="0"/>
              </a:spcBef>
              <a:spcAft>
                <a:spcPct val="0"/>
              </a:spcAft>
              <a:buFontTx/>
              <a:buChar char="•"/>
            </a:pPr>
            <a:r>
              <a:rPr lang="en-US" altLang="en-US" sz="2000" dirty="0">
                <a:latin typeface="Arial" panose="020B0604020202020204" pitchFamily="34" charset="0"/>
              </a:rPr>
              <a:t>Optimize workflow management by centralizing communication and task tracking.</a:t>
            </a:r>
          </a:p>
          <a:p>
            <a:pPr lvl="0" eaLnBrk="0" fontAlgn="base" hangingPunct="0">
              <a:spcBef>
                <a:spcPct val="0"/>
              </a:spcBef>
              <a:spcAft>
                <a:spcPct val="0"/>
              </a:spcAft>
              <a:buFontTx/>
              <a:buChar char="•"/>
            </a:pPr>
            <a:r>
              <a:rPr lang="en-US" altLang="en-US" sz="2000" dirty="0">
                <a:latin typeface="Arial" panose="020B0604020202020204" pitchFamily="34" charset="0"/>
              </a:rPr>
              <a:t>Ensure secure collaboration with encrypted communication and role-based access control.</a:t>
            </a:r>
          </a:p>
          <a:p>
            <a:pPr lvl="0" eaLnBrk="0" fontAlgn="base" hangingPunct="0">
              <a:spcBef>
                <a:spcPct val="0"/>
              </a:spcBef>
              <a:spcAft>
                <a:spcPct val="0"/>
              </a:spcAft>
              <a:buFontTx/>
              <a:buChar char="•"/>
            </a:pPr>
            <a:r>
              <a:rPr lang="en-US" altLang="en-US" sz="2000" dirty="0">
                <a:latin typeface="Arial" panose="020B0604020202020204" pitchFamily="34" charset="0"/>
              </a:rPr>
              <a:t>Provide a user-friendly interface to enhance adoption and usability.</a:t>
            </a:r>
          </a:p>
          <a:p>
            <a:pPr lvl="0" eaLnBrk="0" fontAlgn="base" hangingPunct="0">
              <a:spcBef>
                <a:spcPct val="0"/>
              </a:spcBef>
              <a:spcAft>
                <a:spcPct val="0"/>
              </a:spcAft>
              <a:buFontTx/>
              <a:buChar char="•"/>
            </a:pPr>
            <a:r>
              <a:rPr lang="en-US" altLang="en-US" sz="2000" dirty="0">
                <a:latin typeface="Arial" panose="020B0604020202020204" pitchFamily="34" charset="0"/>
              </a:rPr>
              <a:t>Enable seamless remote collaboration across multiple devices and locations. </a:t>
            </a:r>
          </a:p>
        </p:txBody>
      </p:sp>
    </p:spTree>
    <p:extLst>
      <p:ext uri="{BB962C8B-B14F-4D97-AF65-F5344CB8AC3E}">
        <p14:creationId xmlns:p14="http://schemas.microsoft.com/office/powerpoint/2010/main" val="2314005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4. Technology Stack</a:t>
            </a:r>
            <a:endParaRPr lang="en-IN" sz="3200" b="1" dirty="0">
              <a:solidFill>
                <a:srgbClr val="46B0FA"/>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1021458" y="1770858"/>
            <a:ext cx="9901002" cy="2862322"/>
          </a:xfrm>
          <a:prstGeom prst="rect">
            <a:avLst/>
          </a:prstGeom>
          <a:noFill/>
        </p:spPr>
        <p:txBody>
          <a:bodyPr wrap="square" rtlCol="0">
            <a:spAutoFit/>
          </a:bodyPr>
          <a:lstStyle/>
          <a:p>
            <a:pPr lvl="0" eaLnBrk="0" fontAlgn="base" hangingPunct="0">
              <a:spcBef>
                <a:spcPct val="0"/>
              </a:spcBef>
              <a:spcAft>
                <a:spcPct val="0"/>
              </a:spcAft>
              <a:buFontTx/>
              <a:buChar char="•"/>
            </a:pPr>
            <a:r>
              <a:rPr lang="en-US" altLang="en-US" sz="2000" b="1" dirty="0">
                <a:latin typeface="Arial" panose="020B0604020202020204" pitchFamily="34" charset="0"/>
              </a:rPr>
              <a:t>Frontend:</a:t>
            </a:r>
            <a:r>
              <a:rPr lang="en-US" altLang="en-US" sz="2000" dirty="0">
                <a:latin typeface="Arial" panose="020B0604020202020204" pitchFamily="34" charset="0"/>
              </a:rPr>
              <a:t> React.js </a:t>
            </a:r>
          </a:p>
          <a:p>
            <a:pPr lvl="0" eaLnBrk="0" fontAlgn="base" hangingPunct="0">
              <a:spcBef>
                <a:spcPct val="0"/>
              </a:spcBef>
              <a:spcAft>
                <a:spcPct val="0"/>
              </a:spcAft>
              <a:buFontTx/>
              <a:buChar char="•"/>
            </a:pPr>
            <a:r>
              <a:rPr lang="en-US" altLang="en-US" sz="2000" b="1" dirty="0">
                <a:latin typeface="Arial" panose="020B0604020202020204" pitchFamily="34" charset="0"/>
              </a:rPr>
              <a:t>Backend:</a:t>
            </a:r>
            <a:r>
              <a:rPr lang="en-US" altLang="en-US" sz="2000" dirty="0">
                <a:latin typeface="Arial" panose="020B0604020202020204" pitchFamily="34" charset="0"/>
              </a:rPr>
              <a:t> Node.js with </a:t>
            </a:r>
            <a:r>
              <a:rPr lang="en-US" altLang="en-US" sz="2000" dirty="0" smtClean="0">
                <a:latin typeface="Arial" panose="020B0604020202020204" pitchFamily="34" charset="0"/>
              </a:rPr>
              <a:t>Express.js</a:t>
            </a:r>
            <a:endParaRPr lang="en-US" altLang="en-US" sz="2000" dirty="0">
              <a:latin typeface="Arial" panose="020B0604020202020204" pitchFamily="34" charset="0"/>
            </a:endParaRPr>
          </a:p>
          <a:p>
            <a:pPr lvl="0" eaLnBrk="0" fontAlgn="base" hangingPunct="0">
              <a:spcBef>
                <a:spcPct val="0"/>
              </a:spcBef>
              <a:spcAft>
                <a:spcPct val="0"/>
              </a:spcAft>
              <a:buFontTx/>
              <a:buChar char="•"/>
            </a:pPr>
            <a:r>
              <a:rPr lang="en-US" altLang="en-US" sz="2000" b="1" dirty="0">
                <a:latin typeface="Arial" panose="020B0604020202020204" pitchFamily="34" charset="0"/>
              </a:rPr>
              <a:t>Database:</a:t>
            </a:r>
            <a:r>
              <a:rPr lang="en-US" altLang="en-US" sz="2000" dirty="0">
                <a:latin typeface="Arial" panose="020B0604020202020204" pitchFamily="34" charset="0"/>
              </a:rPr>
              <a:t> MongoDB or Firebase</a:t>
            </a:r>
          </a:p>
          <a:p>
            <a:pPr lvl="0" eaLnBrk="0" fontAlgn="base" hangingPunct="0">
              <a:spcBef>
                <a:spcPct val="0"/>
              </a:spcBef>
              <a:spcAft>
                <a:spcPct val="0"/>
              </a:spcAft>
              <a:buFontTx/>
              <a:buChar char="•"/>
            </a:pPr>
            <a:r>
              <a:rPr lang="en-US" altLang="en-US" sz="2000" b="1" dirty="0">
                <a:latin typeface="Arial" panose="020B0604020202020204" pitchFamily="34" charset="0"/>
              </a:rPr>
              <a:t>Real-time Communication:</a:t>
            </a:r>
            <a:r>
              <a:rPr lang="en-US" altLang="en-US" sz="2000" dirty="0">
                <a:latin typeface="Arial" panose="020B0604020202020204" pitchFamily="34" charset="0"/>
              </a:rPr>
              <a:t> </a:t>
            </a:r>
            <a:r>
              <a:rPr lang="en-US" altLang="en-US" sz="2000" dirty="0" err="1">
                <a:latin typeface="Arial" panose="020B0604020202020204" pitchFamily="34" charset="0"/>
              </a:rPr>
              <a:t>WebSockets</a:t>
            </a:r>
            <a:r>
              <a:rPr lang="en-US" altLang="en-US" sz="2000" dirty="0">
                <a:latin typeface="Arial" panose="020B0604020202020204" pitchFamily="34" charset="0"/>
              </a:rPr>
              <a:t> (Socket.io)</a:t>
            </a:r>
          </a:p>
          <a:p>
            <a:pPr lvl="0" eaLnBrk="0" fontAlgn="base" hangingPunct="0">
              <a:spcBef>
                <a:spcPct val="0"/>
              </a:spcBef>
              <a:spcAft>
                <a:spcPct val="0"/>
              </a:spcAft>
              <a:buFontTx/>
              <a:buChar char="•"/>
            </a:pPr>
            <a:r>
              <a:rPr lang="en-US" altLang="en-US" sz="2000" b="1" dirty="0">
                <a:latin typeface="Arial" panose="020B0604020202020204" pitchFamily="34" charset="0"/>
              </a:rPr>
              <a:t>Authentication:</a:t>
            </a:r>
            <a:r>
              <a:rPr lang="en-US" altLang="en-US" sz="2000" dirty="0">
                <a:latin typeface="Arial" panose="020B0604020202020204" pitchFamily="34" charset="0"/>
              </a:rPr>
              <a:t> JWT &amp; OAuth (Google, GitHub)</a:t>
            </a:r>
          </a:p>
          <a:p>
            <a:pPr lvl="0" eaLnBrk="0" fontAlgn="base" hangingPunct="0">
              <a:spcBef>
                <a:spcPct val="0"/>
              </a:spcBef>
              <a:spcAft>
                <a:spcPct val="0"/>
              </a:spcAft>
              <a:buFontTx/>
              <a:buChar char="•"/>
            </a:pPr>
            <a:r>
              <a:rPr lang="en-US" altLang="en-US" sz="2000" b="1" dirty="0">
                <a:latin typeface="Arial" panose="020B0604020202020204" pitchFamily="34" charset="0"/>
              </a:rPr>
              <a:t>Deployment:</a:t>
            </a:r>
            <a:r>
              <a:rPr lang="en-US" altLang="en-US" sz="2000" dirty="0">
                <a:latin typeface="Arial" panose="020B0604020202020204" pitchFamily="34" charset="0"/>
              </a:rPr>
              <a:t> Docker, AWS, Firebase Hosting</a:t>
            </a:r>
          </a:p>
          <a:p>
            <a:pPr lvl="0" eaLnBrk="0" fontAlgn="base" hangingPunct="0">
              <a:spcBef>
                <a:spcPct val="0"/>
              </a:spcBef>
              <a:spcAft>
                <a:spcPct val="0"/>
              </a:spcAft>
              <a:buFontTx/>
              <a:buChar char="•"/>
            </a:pPr>
            <a:r>
              <a:rPr lang="en-US" altLang="en-US" sz="2000" b="1" dirty="0">
                <a:latin typeface="Arial" panose="020B0604020202020204" pitchFamily="34" charset="0"/>
              </a:rPr>
              <a:t>File Storage:</a:t>
            </a:r>
            <a:r>
              <a:rPr lang="en-US" altLang="en-US" sz="2000" dirty="0">
                <a:latin typeface="Arial" panose="020B0604020202020204" pitchFamily="34" charset="0"/>
              </a:rPr>
              <a:t> AWS S3 / Firebase Storage</a:t>
            </a:r>
          </a:p>
          <a:p>
            <a:pPr lvl="0" eaLnBrk="0" fontAlgn="base" hangingPunct="0">
              <a:spcBef>
                <a:spcPct val="0"/>
              </a:spcBef>
              <a:spcAft>
                <a:spcPct val="0"/>
              </a:spcAft>
              <a:buFontTx/>
              <a:buChar char="•"/>
            </a:pPr>
            <a:r>
              <a:rPr lang="en-US" altLang="en-US" sz="2000" b="1" dirty="0" smtClean="0">
                <a:latin typeface="Arial" panose="020B0604020202020204" pitchFamily="34" charset="0"/>
              </a:rPr>
              <a:t>Security: </a:t>
            </a:r>
            <a:r>
              <a:rPr lang="en-US" altLang="en-US" sz="2000" dirty="0" smtClean="0">
                <a:latin typeface="Arial" panose="020B0604020202020204" pitchFamily="34" charset="0"/>
              </a:rPr>
              <a:t>Encryption</a:t>
            </a:r>
            <a:r>
              <a:rPr lang="en-US" altLang="en-US" sz="2000" dirty="0">
                <a:latin typeface="Arial" panose="020B0604020202020204" pitchFamily="34" charset="0"/>
              </a:rPr>
              <a:t>, and OAuth login</a:t>
            </a:r>
          </a:p>
          <a:p>
            <a:pPr lvl="0" eaLnBrk="0" fontAlgn="base" hangingPunct="0">
              <a:spcBef>
                <a:spcPct val="0"/>
              </a:spcBef>
              <a:spcAft>
                <a:spcPct val="0"/>
              </a:spcAft>
              <a:buFontTx/>
              <a:buChar char="•"/>
            </a:pPr>
            <a:r>
              <a:rPr lang="en-US" altLang="en-US" sz="2000" b="1" dirty="0">
                <a:latin typeface="Arial" panose="020B0604020202020204" pitchFamily="34" charset="0"/>
              </a:rPr>
              <a:t>Monitoring:</a:t>
            </a:r>
            <a:r>
              <a:rPr lang="en-US" altLang="en-US" sz="2000" dirty="0">
                <a:latin typeface="Arial" panose="020B0604020202020204" pitchFamily="34" charset="0"/>
              </a:rPr>
              <a:t> Firebase Analytics, MongoDB Atlas Monitoring </a:t>
            </a:r>
          </a:p>
        </p:txBody>
      </p:sp>
    </p:spTree>
    <p:extLst>
      <p:ext uri="{BB962C8B-B14F-4D97-AF65-F5344CB8AC3E}">
        <p14:creationId xmlns:p14="http://schemas.microsoft.com/office/powerpoint/2010/main" val="16178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712103"/>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5. Swot analysis</a:t>
            </a:r>
            <a:endParaRPr lang="en-IN" sz="3200" b="1" dirty="0">
              <a:solidFill>
                <a:srgbClr val="46B0FA"/>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FFF4C72-30E6-1C41-A563-244A86C44048}"/>
              </a:ext>
            </a:extLst>
          </p:cNvPr>
          <p:cNvSpPr txBox="1"/>
          <p:nvPr/>
        </p:nvSpPr>
        <p:spPr>
          <a:xfrm>
            <a:off x="663437" y="1744824"/>
            <a:ext cx="10841208" cy="4031873"/>
          </a:xfrm>
          <a:prstGeom prst="rect">
            <a:avLst/>
          </a:prstGeom>
          <a:noFill/>
        </p:spPr>
        <p:txBody>
          <a:bodyPr wrap="square">
            <a:spAutoFit/>
          </a:bodyPr>
          <a:lstStyle/>
          <a:p>
            <a:pPr marL="0" indent="0">
              <a:buNone/>
            </a:pPr>
            <a:endParaRPr lang="en-US" sz="2400" dirty="0"/>
          </a:p>
          <a:p>
            <a:pPr>
              <a:buFont typeface="Wingdings" panose="05000000000000000000" pitchFamily="2" charset="2"/>
              <a:buChar char="q"/>
            </a:pPr>
            <a:r>
              <a:rPr lang="en-US" sz="2400" dirty="0"/>
              <a:t>Strengths  – </a:t>
            </a:r>
            <a:r>
              <a:rPr lang="en-US" sz="2000" b="1" dirty="0"/>
              <a:t>Seamless Real-Time Collaboration</a:t>
            </a:r>
            <a:r>
              <a:rPr lang="en-US" sz="2000" dirty="0"/>
              <a:t> – Uses </a:t>
            </a:r>
            <a:r>
              <a:rPr lang="en-US" sz="2000" dirty="0" err="1"/>
              <a:t>WebSockets</a:t>
            </a:r>
            <a:r>
              <a:rPr lang="en-US" sz="2000" dirty="0"/>
              <a:t> &amp; OT for smooth messaging.</a:t>
            </a:r>
          </a:p>
          <a:p>
            <a:endParaRPr lang="en-US" sz="2000" dirty="0"/>
          </a:p>
          <a:p>
            <a:pPr>
              <a:buFont typeface="Wingdings" panose="05000000000000000000" pitchFamily="2" charset="2"/>
              <a:buChar char="q"/>
            </a:pPr>
            <a:r>
              <a:rPr lang="en-US" sz="2400" dirty="0"/>
              <a:t>Weakness </a:t>
            </a:r>
            <a:r>
              <a:rPr lang="en-US" sz="3200" dirty="0"/>
              <a:t>–  </a:t>
            </a:r>
            <a:r>
              <a:rPr lang="en-US" sz="2000" b="1" dirty="0"/>
              <a:t>High Development Complexity</a:t>
            </a:r>
            <a:r>
              <a:rPr lang="en-US" sz="2000" dirty="0"/>
              <a:t> – Requires expertise in </a:t>
            </a:r>
            <a:r>
              <a:rPr lang="en-US" sz="2000" dirty="0" err="1"/>
              <a:t>WebSockets</a:t>
            </a:r>
            <a:r>
              <a:rPr lang="en-US" sz="2000" dirty="0"/>
              <a:t>, OT, and cloud deployment.</a:t>
            </a:r>
          </a:p>
          <a:p>
            <a:endParaRPr lang="en-US" sz="2000" dirty="0"/>
          </a:p>
          <a:p>
            <a:pPr>
              <a:buFont typeface="Wingdings" panose="05000000000000000000" pitchFamily="2" charset="2"/>
              <a:buChar char="q"/>
            </a:pPr>
            <a:r>
              <a:rPr lang="en-US" sz="2000" dirty="0"/>
              <a:t> </a:t>
            </a:r>
            <a:r>
              <a:rPr lang="en-US" sz="2400" dirty="0"/>
              <a:t>Opportunity</a:t>
            </a:r>
            <a:r>
              <a:rPr lang="en-US" sz="3200" dirty="0"/>
              <a:t> –  </a:t>
            </a:r>
            <a:r>
              <a:rPr lang="en-US" sz="2000" b="1" dirty="0"/>
              <a:t>Rising Demand for Remote Collaboration</a:t>
            </a:r>
            <a:r>
              <a:rPr lang="en-US" sz="2000" dirty="0"/>
              <a:t> – Increasing need for efficient team communication tools.</a:t>
            </a:r>
          </a:p>
          <a:p>
            <a:endParaRPr lang="en-US" sz="2000" dirty="0"/>
          </a:p>
          <a:p>
            <a:pPr>
              <a:buFont typeface="Wingdings" panose="05000000000000000000" pitchFamily="2" charset="2"/>
              <a:buChar char="q"/>
            </a:pPr>
            <a:r>
              <a:rPr lang="en-US" sz="2400" dirty="0"/>
              <a:t>Threats – </a:t>
            </a:r>
            <a:r>
              <a:rPr lang="en-US" sz="2000" b="1" dirty="0"/>
              <a:t>Strong Market Competition</a:t>
            </a:r>
            <a:r>
              <a:rPr lang="en-US" sz="2000" dirty="0"/>
              <a:t> – Established players like Slack, Teams, and Discord dominate the industry.</a:t>
            </a:r>
            <a:endParaRPr lang="en-US" sz="3200" dirty="0"/>
          </a:p>
        </p:txBody>
      </p:sp>
    </p:spTree>
    <p:extLst>
      <p:ext uri="{BB962C8B-B14F-4D97-AF65-F5344CB8AC3E}">
        <p14:creationId xmlns:p14="http://schemas.microsoft.com/office/powerpoint/2010/main" val="57966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US" sz="3200" b="1" dirty="0">
                <a:solidFill>
                  <a:srgbClr val="46B0FA"/>
                </a:solidFill>
                <a:latin typeface="Arial" panose="020B0604020202020204" pitchFamily="34" charset="0"/>
                <a:cs typeface="Arial" panose="020B0604020202020204" pitchFamily="34" charset="0"/>
              </a:rPr>
              <a:t>6. References</a:t>
            </a:r>
            <a:endParaRPr lang="en-IN" sz="3200" b="1" dirty="0">
              <a:solidFill>
                <a:srgbClr val="46B0FA"/>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9478719A-C6C0-3F4D-84C6-DC759FCA87AB}"/>
              </a:ext>
            </a:extLst>
          </p:cNvPr>
          <p:cNvSpPr txBox="1"/>
          <p:nvPr/>
        </p:nvSpPr>
        <p:spPr>
          <a:xfrm>
            <a:off x="325927" y="1664105"/>
            <a:ext cx="11003924" cy="3970318"/>
          </a:xfrm>
          <a:prstGeom prst="rect">
            <a:avLst/>
          </a:prstGeom>
          <a:noFill/>
        </p:spPr>
        <p:txBody>
          <a:bodyPr wrap="square">
            <a:spAutoFit/>
          </a:bodyPr>
          <a:lstStyle/>
          <a:p>
            <a:pPr marL="342900" lvl="0" indent="-342900">
              <a:buAutoNum type="arabicPeriod"/>
            </a:pPr>
            <a:r>
              <a:rPr lang="en-US" dirty="0" err="1" smtClean="0"/>
              <a:t>Moorthy</a:t>
            </a:r>
            <a:r>
              <a:rPr lang="en-US" dirty="0"/>
              <a:t>, M., </a:t>
            </a:r>
            <a:r>
              <a:rPr lang="en-US" dirty="0" err="1"/>
              <a:t>Poovarasan</a:t>
            </a:r>
            <a:r>
              <a:rPr lang="en-US" dirty="0"/>
              <a:t>, S., </a:t>
            </a:r>
            <a:r>
              <a:rPr lang="en-US" dirty="0" err="1"/>
              <a:t>Sathish</a:t>
            </a:r>
            <a:r>
              <a:rPr lang="en-US" dirty="0"/>
              <a:t>, V., </a:t>
            </a:r>
            <a:r>
              <a:rPr lang="en-US" dirty="0" err="1"/>
              <a:t>Sasikala</a:t>
            </a:r>
            <a:r>
              <a:rPr lang="en-US" dirty="0"/>
              <a:t>, K., &amp; </a:t>
            </a:r>
            <a:r>
              <a:rPr lang="en-US" dirty="0" err="1"/>
              <a:t>Gayathri</a:t>
            </a:r>
            <a:r>
              <a:rPr lang="en-US" dirty="0"/>
              <a:t>, G. (2024). Unified collaborative learning platform using MERN stack and cloud environment. </a:t>
            </a:r>
            <a:r>
              <a:rPr lang="en-US" i="1" dirty="0"/>
              <a:t>International Research Journal of Modernization in Engineering Technology and Science</a:t>
            </a:r>
            <a:r>
              <a:rPr lang="en-US" dirty="0"/>
              <a:t>, 171, 829–836</a:t>
            </a:r>
            <a:r>
              <a:rPr lang="en-US" dirty="0" smtClean="0"/>
              <a:t>.</a:t>
            </a:r>
          </a:p>
          <a:p>
            <a:pPr marL="342900" lvl="0" indent="-342900">
              <a:buAutoNum type="arabicPeriod"/>
            </a:pPr>
            <a:r>
              <a:rPr lang="en-US" dirty="0"/>
              <a:t>Reddy, D. M. K., Nawaz, S. A., Naga </a:t>
            </a:r>
            <a:r>
              <a:rPr lang="en-US" dirty="0" err="1"/>
              <a:t>Durga</a:t>
            </a:r>
            <a:r>
              <a:rPr lang="en-US" dirty="0"/>
              <a:t>, T. C., Surya, P., &amp; </a:t>
            </a:r>
            <a:r>
              <a:rPr lang="en-US" dirty="0" err="1"/>
              <a:t>Sajid</a:t>
            </a:r>
            <a:r>
              <a:rPr lang="en-US" dirty="0"/>
              <a:t> Ameer, S. (2024). Design and implementation of a cloud-native application for collaborative learning. </a:t>
            </a:r>
            <a:r>
              <a:rPr lang="en-US" i="1" dirty="0"/>
              <a:t>International Journal for Research in Applied Science &amp; Engineering Technology (IJRASET)</a:t>
            </a:r>
            <a:r>
              <a:rPr lang="en-US" dirty="0"/>
              <a:t>, 12(3), 2112-2123. </a:t>
            </a:r>
            <a:r>
              <a:rPr lang="en-US" u="sng" dirty="0">
                <a:hlinkClick r:id="rId2"/>
              </a:rPr>
              <a:t>https://</a:t>
            </a:r>
            <a:r>
              <a:rPr lang="en-US" u="sng" dirty="0" smtClean="0">
                <a:hlinkClick r:id="rId2"/>
              </a:rPr>
              <a:t>doi.org/10.22214/ijraset.2024.59296</a:t>
            </a:r>
            <a:endParaRPr lang="en-US" u="sng" dirty="0" smtClean="0"/>
          </a:p>
          <a:p>
            <a:pPr marL="342900" indent="-342900">
              <a:buFontTx/>
              <a:buAutoNum type="arabicPeriod"/>
            </a:pPr>
            <a:r>
              <a:rPr lang="en-US" dirty="0"/>
              <a:t>Jackson, V., van der Hoek, A., &amp; </a:t>
            </a:r>
            <a:r>
              <a:rPr lang="en-US" dirty="0" err="1"/>
              <a:t>Prikladnicki</a:t>
            </a:r>
            <a:r>
              <a:rPr lang="en-US" dirty="0"/>
              <a:t>, R. (2022). Collaboration tool choices and use in remote software teams: Emerging results from an ongoing study. </a:t>
            </a:r>
            <a:r>
              <a:rPr lang="en-US" i="1" dirty="0"/>
              <a:t>Proceedings of the 15th International Conference on Cooperative and Human Aspects of Software Engineering (CHASE'22)</a:t>
            </a:r>
            <a:r>
              <a:rPr lang="en-US" dirty="0"/>
              <a:t>, Pittsburgh, PA, USA. </a:t>
            </a:r>
            <a:r>
              <a:rPr lang="en-US" u="sng" dirty="0">
                <a:hlinkClick r:id="rId3"/>
              </a:rPr>
              <a:t>https://doi.org/10.1145/3528579.3529171</a:t>
            </a:r>
            <a:endParaRPr lang="en-US" dirty="0"/>
          </a:p>
          <a:p>
            <a:pPr marL="342900" indent="-342900">
              <a:buFontTx/>
              <a:buAutoNum type="arabicPeriod"/>
            </a:pPr>
            <a:r>
              <a:rPr lang="en-US" dirty="0"/>
              <a:t>Schubert, P., &amp; Williams, S. P. (2021). Enterprise collaboration platforms: An empirical study of technology support for collaborative work. </a:t>
            </a:r>
            <a:r>
              <a:rPr lang="en-US" i="1" dirty="0"/>
              <a:t>Procedia Computer Science</a:t>
            </a:r>
            <a:r>
              <a:rPr lang="en-US" dirty="0"/>
              <a:t>, 196, 305–313. </a:t>
            </a:r>
            <a:r>
              <a:rPr lang="en-US" u="sng" dirty="0">
                <a:hlinkClick r:id="rId4"/>
              </a:rPr>
              <a:t>https://doi.org/10.1016/j.procs.2021.12.018</a:t>
            </a:r>
            <a:endParaRPr lang="en-US" dirty="0"/>
          </a:p>
          <a:p>
            <a:pPr marL="342900" lvl="0" indent="-342900">
              <a:buAutoNum type="arabicPeriod"/>
            </a:pPr>
            <a:r>
              <a:rPr lang="en-US" dirty="0" err="1"/>
              <a:t>Chandrasekar</a:t>
            </a:r>
            <a:r>
              <a:rPr lang="en-US" dirty="0"/>
              <a:t>, L. R. (2009). </a:t>
            </a:r>
            <a:r>
              <a:rPr lang="en-US" i="1" dirty="0"/>
              <a:t>The impact of collaboration tools on student engagement</a:t>
            </a:r>
            <a:r>
              <a:rPr lang="en-US" dirty="0"/>
              <a:t>. Memorial </a:t>
            </a:r>
            <a:r>
              <a:rPr lang="en-US" dirty="0" smtClean="0"/>
              <a:t>University.</a:t>
            </a:r>
            <a:endParaRPr lang="en-US" dirty="0"/>
          </a:p>
        </p:txBody>
      </p:sp>
    </p:spTree>
    <p:extLst>
      <p:ext uri="{BB962C8B-B14F-4D97-AF65-F5344CB8AC3E}">
        <p14:creationId xmlns:p14="http://schemas.microsoft.com/office/powerpoint/2010/main" val="3535482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Arial" panose="020B0604020202020204" pitchFamily="34" charset="0"/>
                <a:cs typeface="Arial" panose="020B0604020202020204" pitchFamily="34" charset="0"/>
              </a:rPr>
              <a:t>Thank You</a:t>
            </a:r>
            <a:endParaRPr lang="en-IN" sz="7200" b="1" dirty="0">
              <a:solidFill>
                <a:srgbClr val="46B0FA"/>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13829</TotalTime>
  <Words>710</Words>
  <Application>Microsoft Office PowerPoint</Application>
  <PresentationFormat>Widescreen</PresentationFormat>
  <Paragraphs>61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Windows User</cp:lastModifiedBy>
  <cp:revision>606</cp:revision>
  <dcterms:created xsi:type="dcterms:W3CDTF">2021-05-06T09:42:21Z</dcterms:created>
  <dcterms:modified xsi:type="dcterms:W3CDTF">2025-02-09T19:49:45Z</dcterms:modified>
</cp:coreProperties>
</file>