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9" r:id="rId12"/>
    <p:sldId id="270" r:id="rId13"/>
    <p:sldId id="266" r:id="rId14"/>
    <p:sldId id="267" r:id="rId15"/>
  </p:sldIdLst>
  <p:sldSz cx="12192000" cy="6858000"/>
  <p:notesSz cx="6858000" cy="9144000"/>
  <p:defaultTextStyle>
    <a:defPPr>
      <a:defRPr lang="en-US"/>
    </a:defPPr>
    <a:lvl1pPr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1pPr>
    <a:lvl2pPr indent="4572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2pPr>
    <a:lvl3pPr indent="9144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3pPr>
    <a:lvl4pPr indent="13716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4pPr>
    <a:lvl5pPr indent="1828800" algn="l" rtl="0" eaLnBrk="0" fontAlgn="base" hangingPunct="0">
      <a:spcBef>
        <a:spcPct val="0"/>
      </a:spcBef>
      <a:spcAft>
        <a:spcPct val="0"/>
      </a:spcAft>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n-ea"/>
        <a:cs typeface="Calibri" panose="020F0502020204030204" pitchFamily="34" charset="0"/>
        <a:sym typeface="Calibri" panose="020F050202020403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Shape 39"/>
          <p:cNvSpPr>
            <a:spLocks noGrp="1" noRot="1" noChangeAspect="1" noChangeArrowheads="1"/>
          </p:cNvSpPr>
          <p:nvPr>
            <p:ph type="sldImg"/>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4099" name="Shape 40"/>
          <p:cNvSpPr>
            <a:spLocks noGrp="1" noChangeArrowheads="1"/>
          </p:cNvSpPr>
          <p:nvPr>
            <p:ph type="body" sz="quarter" idx="1"/>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altLang="en-US" smtClean="0">
              <a:sym typeface="Calibri" panose="020F050202020403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a:solidFill>
          <a:schemeClr val="tx1"/>
        </a:solidFill>
        <a:latin typeface="+mj-lt"/>
        <a:ea typeface="+mj-ea"/>
        <a:cs typeface="+mj-cs"/>
        <a:sym typeface="Calibri" panose="020F0502020204030204" pitchFamily="34" charset="0"/>
      </a:defRPr>
    </a:lvl1pPr>
    <a:lvl2pPr marL="742950" indent="-285750" algn="l" rtl="0" eaLnBrk="0" fontAlgn="base" hangingPunct="0">
      <a:spcBef>
        <a:spcPct val="30000"/>
      </a:spcBef>
      <a:spcAft>
        <a:spcPct val="0"/>
      </a:spcAft>
      <a:defRPr sz="1200">
        <a:solidFill>
          <a:schemeClr val="tx1"/>
        </a:solidFill>
        <a:latin typeface="+mj-lt"/>
        <a:ea typeface="+mj-ea"/>
        <a:cs typeface="+mj-cs"/>
        <a:sym typeface="Calibri" panose="020F0502020204030204" pitchFamily="34" charset="0"/>
      </a:defRPr>
    </a:lvl2pPr>
    <a:lvl3pPr marL="1143000" indent="-228600" algn="l" rtl="0" eaLnBrk="0" fontAlgn="base" hangingPunct="0">
      <a:spcBef>
        <a:spcPct val="30000"/>
      </a:spcBef>
      <a:spcAft>
        <a:spcPct val="0"/>
      </a:spcAft>
      <a:defRPr sz="1200">
        <a:solidFill>
          <a:schemeClr val="tx1"/>
        </a:solidFill>
        <a:latin typeface="+mj-lt"/>
        <a:ea typeface="+mj-ea"/>
        <a:cs typeface="+mj-cs"/>
        <a:sym typeface="Calibri" panose="020F0502020204030204" pitchFamily="34" charset="0"/>
      </a:defRPr>
    </a:lvl3pPr>
    <a:lvl4pPr marL="1600200" indent="-228600" algn="l" rtl="0" eaLnBrk="0" fontAlgn="base" hangingPunct="0">
      <a:spcBef>
        <a:spcPct val="30000"/>
      </a:spcBef>
      <a:spcAft>
        <a:spcPct val="0"/>
      </a:spcAft>
      <a:defRPr sz="1200">
        <a:solidFill>
          <a:schemeClr val="tx1"/>
        </a:solidFill>
        <a:latin typeface="+mj-lt"/>
        <a:ea typeface="+mj-ea"/>
        <a:cs typeface="+mj-cs"/>
        <a:sym typeface="Calibri" panose="020F0502020204030204" pitchFamily="34" charset="0"/>
      </a:defRPr>
    </a:lvl4pPr>
    <a:lvl5pPr marL="2057400" indent="-228600" algn="l" rtl="0" eaLnBrk="0" fontAlgn="base" hangingPunct="0">
      <a:spcBef>
        <a:spcPct val="30000"/>
      </a:spcBef>
      <a:spcAft>
        <a:spcPct val="0"/>
      </a:spcAft>
      <a:defRPr sz="1200">
        <a:solidFill>
          <a:schemeClr val="tx1"/>
        </a:solidFill>
        <a:latin typeface="+mj-lt"/>
        <a:ea typeface="+mj-ea"/>
        <a:cs typeface="+mj-cs"/>
        <a:sym typeface="Calibri" panose="020F0502020204030204" pitchFamily="34" charset="0"/>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4" name="Rectangle 13"/>
          <p:cNvSpPr>
            <a:spLocks noChangeArrowheads="1"/>
          </p:cNvSpPr>
          <p:nvPr/>
        </p:nvSpPr>
        <p:spPr bwMode="auto">
          <a:xfrm>
            <a:off x="98425" y="85725"/>
            <a:ext cx="11998325" cy="6686550"/>
          </a:xfrm>
          <a:prstGeom prst="rect">
            <a:avLst/>
          </a:prstGeom>
          <a:noFill/>
          <a:ln w="28575">
            <a:solidFill>
              <a:srgbClr val="46B0F9"/>
            </a:solidFill>
            <a:miter lim="800000"/>
            <a:headEnd/>
            <a:tailEnd/>
          </a:ln>
          <a:extLst>
            <a:ext uri="{909E8E84-426E-40DD-AFC4-6F175D3DCCD1}">
              <a14:hiddenFill xmlns:a14="http://schemas.microsoft.com/office/drawing/2010/main">
                <a:solidFill>
                  <a:srgbClr val="FFFFFF"/>
                </a:solidFill>
              </a14:hiddenFill>
            </a:ext>
          </a:extLst>
        </p:spPr>
        <p:txBody>
          <a:bodyPr lIns="45719" rIns="45719" anchor="ctr"/>
          <a:lstStyle/>
          <a:p>
            <a:pPr algn="ctr" eaLnBrk="1"/>
            <a:endParaRPr lang="en-US" altLang="en-US">
              <a:solidFill>
                <a:srgbClr val="FFFFFF"/>
              </a:solidFill>
            </a:endParaRPr>
          </a:p>
        </p:txBody>
      </p:sp>
      <p:pic>
        <p:nvPicPr>
          <p:cNvPr id="5" name="Picture 2" descr="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t="12813" r="7454"/>
          <a:stretch>
            <a:fillRect/>
          </a:stretch>
        </p:blipFill>
        <p:spPr bwMode="auto">
          <a:xfrm>
            <a:off x="10718800" y="128588"/>
            <a:ext cx="13350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5" name="Title Text"/>
          <p:cNvSpPr txBox="1">
            <a:spLocks noGrp="1"/>
          </p:cNvSpPr>
          <p:nvPr>
            <p:ph type="title"/>
          </p:nvPr>
        </p:nvSpPr>
        <p:spPr>
          <a:xfrm>
            <a:off x="1524000" y="1122362"/>
            <a:ext cx="9144000" cy="2387601"/>
          </a:xfrm>
          <a:prstGeom prst="rect">
            <a:avLst/>
          </a:prstGeom>
        </p:spPr>
        <p:txBody>
          <a:bodyPr anchor="b">
            <a:normAutofit/>
          </a:bodyPr>
          <a:lstStyle>
            <a:lvl1pPr algn="ctr">
              <a:defRPr sz="6000"/>
            </a:lvl1pPr>
          </a:lstStyle>
          <a:p>
            <a:r>
              <a:t>Title Text</a:t>
            </a:r>
          </a:p>
        </p:txBody>
      </p:sp>
      <p:sp>
        <p:nvSpPr>
          <p:cNvPr id="16" name="Body Level One…"/>
          <p:cNvSpPr txBox="1">
            <a:spLocks noGrp="1"/>
          </p:cNvSpPr>
          <p:nvPr>
            <p:ph type="body" sz="quarter" idx="1"/>
          </p:nvPr>
        </p:nvSpPr>
        <p:spPr>
          <a:xfrm>
            <a:off x="1524000" y="3602037"/>
            <a:ext cx="9144000" cy="1655763"/>
          </a:xfrm>
          <a:prstGeom prst="rect">
            <a:avLst/>
          </a:prstGeom>
        </p:spPr>
        <p:txBody>
          <a:bodyPr>
            <a:normAutofit/>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6" name="Slide Number"/>
          <p:cNvSpPr txBox="1">
            <a:spLocks noGrp="1" noChangeArrowheads="1"/>
          </p:cNvSpPr>
          <p:nvPr>
            <p:ph type="sldNum" sz="quarter" idx="10"/>
          </p:nvPr>
        </p:nvSpPr>
        <p:spPr>
          <a:xfrm>
            <a:off x="8610600" y="6356350"/>
            <a:ext cx="336550" cy="333375"/>
          </a:xfrm>
        </p:spPr>
        <p:txBody>
          <a:bodyPr anchor="t"/>
          <a:lstStyle>
            <a:lvl1pPr algn="l">
              <a:defRPr sz="1800"/>
            </a:lvl1pPr>
          </a:lstStyle>
          <a:p>
            <a:fld id="{AB0AF058-3F9D-4EC3-B281-07BF563CBE84}" type="slidenum">
              <a:rPr lang="en-US" altLang="en-US"/>
              <a:pPr/>
              <a:t>‹#›</a:t>
            </a:fld>
            <a:endParaRPr lang="en-US" altLang="en-US"/>
          </a:p>
        </p:txBody>
      </p:sp>
    </p:spTree>
    <p:extLst>
      <p:ext uri="{BB962C8B-B14F-4D97-AF65-F5344CB8AC3E}">
        <p14:creationId xmlns:p14="http://schemas.microsoft.com/office/powerpoint/2010/main" val="2872527793"/>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 name="Slide Number"/>
          <p:cNvSpPr txBox="1">
            <a:spLocks noGrp="1" noChangeArrowheads="1"/>
          </p:cNvSpPr>
          <p:nvPr>
            <p:ph type="sldNum" sz="quarter" idx="10"/>
          </p:nvPr>
        </p:nvSpPr>
        <p:spPr>
          <a:ln/>
        </p:spPr>
        <p:txBody>
          <a:bodyPr/>
          <a:lstStyle>
            <a:lvl1pPr>
              <a:defRPr/>
            </a:lvl1pPr>
          </a:lstStyle>
          <a:p>
            <a:fld id="{C1F9E8B8-F461-4B4C-BB4F-1512D8A605E9}" type="slidenum">
              <a:rPr lang="en-US" altLang="en-US"/>
              <a:pPr/>
              <a:t>‹#›</a:t>
            </a:fld>
            <a:endParaRPr lang="en-US" altLang="en-US"/>
          </a:p>
        </p:txBody>
      </p:sp>
    </p:spTree>
    <p:extLst>
      <p:ext uri="{BB962C8B-B14F-4D97-AF65-F5344CB8AC3E}">
        <p14:creationId xmlns:p14="http://schemas.microsoft.com/office/powerpoint/2010/main" val="2202847932"/>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2" name="Rectangle 13"/>
          <p:cNvSpPr>
            <a:spLocks noChangeArrowheads="1"/>
          </p:cNvSpPr>
          <p:nvPr/>
        </p:nvSpPr>
        <p:spPr bwMode="auto">
          <a:xfrm>
            <a:off x="98425" y="85725"/>
            <a:ext cx="11998325" cy="6686550"/>
          </a:xfrm>
          <a:prstGeom prst="rect">
            <a:avLst/>
          </a:prstGeom>
          <a:noFill/>
          <a:ln w="28575">
            <a:solidFill>
              <a:srgbClr val="46B0F9"/>
            </a:solidFill>
            <a:miter lim="800000"/>
            <a:headEnd/>
            <a:tailEnd/>
          </a:ln>
          <a:extLst>
            <a:ext uri="{909E8E84-426E-40DD-AFC4-6F175D3DCCD1}">
              <a14:hiddenFill xmlns:a14="http://schemas.microsoft.com/office/drawing/2010/main">
                <a:solidFill>
                  <a:srgbClr val="FFFFFF"/>
                </a:solidFill>
              </a14:hiddenFill>
            </a:ext>
          </a:extLst>
        </p:spPr>
        <p:txBody>
          <a:bodyPr lIns="45719" rIns="45719" anchor="ctr"/>
          <a:lstStyle/>
          <a:p>
            <a:pPr algn="ctr" eaLnBrk="1"/>
            <a:endParaRPr lang="en-US" altLang="en-US">
              <a:solidFill>
                <a:srgbClr val="FFFFFF"/>
              </a:solidFill>
            </a:endParaRPr>
          </a:p>
        </p:txBody>
      </p:sp>
      <p:pic>
        <p:nvPicPr>
          <p:cNvPr id="3" name="Picture 2" descr="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t="12813" r="7454"/>
          <a:stretch>
            <a:fillRect/>
          </a:stretch>
        </p:blipFill>
        <p:spPr bwMode="auto">
          <a:xfrm>
            <a:off x="10718800" y="128588"/>
            <a:ext cx="13350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4" name="Slide Number"/>
          <p:cNvSpPr txBox="1">
            <a:spLocks noGrp="1" noChangeArrowheads="1"/>
          </p:cNvSpPr>
          <p:nvPr>
            <p:ph type="sldNum" sz="quarter" idx="10"/>
          </p:nvPr>
        </p:nvSpPr>
        <p:spPr>
          <a:xfrm>
            <a:off x="8610600" y="6356350"/>
            <a:ext cx="336550" cy="333375"/>
          </a:xfrm>
        </p:spPr>
        <p:txBody>
          <a:bodyPr anchor="t"/>
          <a:lstStyle>
            <a:lvl1pPr algn="l">
              <a:defRPr sz="1800"/>
            </a:lvl1pPr>
          </a:lstStyle>
          <a:p>
            <a:fld id="{27F83B33-6B2E-4418-83C9-36DB38933CB2}" type="slidenum">
              <a:rPr lang="en-US" altLang="en-US"/>
              <a:pPr/>
              <a:t>‹#›</a:t>
            </a:fld>
            <a:endParaRPr lang="en-US" altLang="en-US"/>
          </a:p>
        </p:txBody>
      </p:sp>
    </p:spTree>
    <p:extLst>
      <p:ext uri="{BB962C8B-B14F-4D97-AF65-F5344CB8AC3E}">
        <p14:creationId xmlns:p14="http://schemas.microsoft.com/office/powerpoint/2010/main" val="3424005399"/>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3"/>
          <p:cNvSpPr>
            <a:spLocks noChangeArrowheads="1"/>
          </p:cNvSpPr>
          <p:nvPr/>
        </p:nvSpPr>
        <p:spPr bwMode="auto">
          <a:xfrm>
            <a:off x="98425" y="85725"/>
            <a:ext cx="11998325" cy="6686550"/>
          </a:xfrm>
          <a:prstGeom prst="rect">
            <a:avLst/>
          </a:prstGeom>
          <a:noFill/>
          <a:ln w="28575">
            <a:solidFill>
              <a:srgbClr val="46B0F9"/>
            </a:solidFill>
            <a:miter lim="800000"/>
            <a:headEnd/>
            <a:tailEnd/>
          </a:ln>
          <a:extLst>
            <a:ext uri="{909E8E84-426E-40DD-AFC4-6F175D3DCCD1}">
              <a14:hiddenFill xmlns:a14="http://schemas.microsoft.com/office/drawing/2010/main">
                <a:solidFill>
                  <a:srgbClr val="FFFFFF"/>
                </a:solidFill>
              </a14:hiddenFill>
            </a:ext>
          </a:extLst>
        </p:spPr>
        <p:txBody>
          <a:bodyPr lIns="45719" rIns="45719" anchor="ctr"/>
          <a:lstStyle/>
          <a:p>
            <a:pPr algn="ctr" eaLnBrk="1"/>
            <a:endParaRPr lang="en-US" altLang="en-US">
              <a:solidFill>
                <a:srgbClr val="FFFFFF"/>
              </a:solidFill>
            </a:endParaRPr>
          </a:p>
        </p:txBody>
      </p:sp>
      <p:pic>
        <p:nvPicPr>
          <p:cNvPr id="1027" name="Picture 2" descr="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t="12813" r="7454"/>
          <a:stretch>
            <a:fillRect/>
          </a:stretch>
        </p:blipFill>
        <p:spPr bwMode="auto">
          <a:xfrm>
            <a:off x="10718800" y="128588"/>
            <a:ext cx="1335088" cy="53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1028" name="Title Text"/>
          <p:cNvSpPr txBox="1">
            <a:spLocks noGrp="1" noChangeArrowheads="1"/>
          </p:cNvSpPr>
          <p:nvPr>
            <p:ph type="title"/>
          </p:nvPr>
        </p:nvSpPr>
        <p:spPr bwMode="auto">
          <a:xfrm>
            <a:off x="609600" y="92075"/>
            <a:ext cx="10972800" cy="1508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ctr" anchorCtr="0" compatLnSpc="1">
            <a:prstTxWarp prst="textNoShape">
              <a:avLst/>
            </a:prstTxWarp>
          </a:bodyPr>
          <a:lstStyle/>
          <a:p>
            <a:pPr lvl="0"/>
            <a:r>
              <a:rPr lang="en-US" altLang="en-US" smtClean="0">
                <a:sym typeface="Calibri Light" panose="020F0302020204030204" pitchFamily="34" charset="0"/>
              </a:rPr>
              <a:t>Title Text</a:t>
            </a:r>
          </a:p>
        </p:txBody>
      </p:sp>
      <p:sp>
        <p:nvSpPr>
          <p:cNvPr id="1029" name="Body Level One…"/>
          <p:cNvSpPr txBox="1">
            <a:spLocks noGrp="1" noChangeArrowheads="1"/>
          </p:cNvSpPr>
          <p:nvPr>
            <p:ph type="body" idx="1"/>
          </p:nvPr>
        </p:nvSpPr>
        <p:spPr bwMode="auto">
          <a:xfrm>
            <a:off x="609600" y="1600200"/>
            <a:ext cx="109728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square" lIns="45719" tIns="45720" rIns="45719" bIns="45720" numCol="1" anchor="t" anchorCtr="0" compatLnSpc="1">
            <a:prstTxWarp prst="textNoShape">
              <a:avLst/>
            </a:prstTxWarp>
          </a:bodyPr>
          <a:lstStyle/>
          <a:p>
            <a:pPr lvl="0"/>
            <a:r>
              <a:rPr lang="en-US" altLang="en-US" smtClean="0">
                <a:sym typeface="Calibri" panose="020F0502020204030204" pitchFamily="34" charset="0"/>
              </a:rPr>
              <a:t>Body Level One</a:t>
            </a:r>
          </a:p>
          <a:p>
            <a:pPr lvl="1"/>
            <a:r>
              <a:rPr lang="en-US" altLang="en-US" smtClean="0">
                <a:sym typeface="Calibri" panose="020F0502020204030204" pitchFamily="34" charset="0"/>
              </a:rPr>
              <a:t>Body Level Two</a:t>
            </a:r>
          </a:p>
          <a:p>
            <a:pPr lvl="2"/>
            <a:r>
              <a:rPr lang="en-US" altLang="en-US" smtClean="0">
                <a:sym typeface="Calibri" panose="020F0502020204030204" pitchFamily="34" charset="0"/>
              </a:rPr>
              <a:t>Body Level Three</a:t>
            </a:r>
          </a:p>
          <a:p>
            <a:pPr lvl="3"/>
            <a:r>
              <a:rPr lang="en-US" altLang="en-US" smtClean="0">
                <a:sym typeface="Calibri" panose="020F0502020204030204" pitchFamily="34" charset="0"/>
              </a:rPr>
              <a:t>Body Level Four</a:t>
            </a:r>
          </a:p>
          <a:p>
            <a:pPr lvl="4"/>
            <a:r>
              <a:rPr lang="en-US" altLang="en-US" smtClean="0">
                <a:sym typeface="Calibri" panose="020F0502020204030204" pitchFamily="34" charset="0"/>
              </a:rPr>
              <a:t>Body Level Five</a:t>
            </a:r>
          </a:p>
        </p:txBody>
      </p:sp>
      <p:sp>
        <p:nvSpPr>
          <p:cNvPr id="1030" name="Slide Number"/>
          <p:cNvSpPr txBox="1">
            <a:spLocks noGrp="1" noChangeArrowheads="1"/>
          </p:cNvSpPr>
          <p:nvPr>
            <p:ph type="sldNum" sz="quarter" idx="2"/>
          </p:nvPr>
        </p:nvSpPr>
        <p:spPr bwMode="auto">
          <a:xfrm>
            <a:off x="5892800" y="6172200"/>
            <a:ext cx="28448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vert="horz" wrap="none" lIns="45719" tIns="45720" rIns="45719" bIns="45720" numCol="1" anchor="ctr" anchorCtr="0" compatLnSpc="1">
            <a:prstTxWarp prst="textNoShape">
              <a:avLst/>
            </a:prstTxWarp>
            <a:spAutoFit/>
          </a:bodyPr>
          <a:lstStyle>
            <a:lvl1pPr algn="r" eaLnBrk="1">
              <a:defRPr sz="1200"/>
            </a:lvl1pPr>
          </a:lstStyle>
          <a:p>
            <a:fld id="{DA04D89A-26BE-4F96-A771-E1267161979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5" r:id="rId1"/>
    <p:sldLayoutId id="2147483654" r:id="rId2"/>
    <p:sldLayoutId id="2147483656" r:id="rId3"/>
  </p:sldLayoutIdLst>
  <p:transition spd="med"/>
  <p:txStyles>
    <p:titleStyle>
      <a:lvl1pPr algn="l" rtl="0" eaLnBrk="0" fontAlgn="base" hangingPunct="0">
        <a:lnSpc>
          <a:spcPct val="90000"/>
        </a:lnSpc>
        <a:spcBef>
          <a:spcPct val="0"/>
        </a:spcBef>
        <a:spcAft>
          <a:spcPct val="0"/>
        </a:spcAft>
        <a:defRPr sz="4400">
          <a:solidFill>
            <a:srgbClr val="000000"/>
          </a:solidFill>
          <a:latin typeface="Calibri Light"/>
          <a:ea typeface="Calibri Light"/>
          <a:cs typeface="Calibri Light"/>
          <a:sym typeface="Calibri Light" panose="020F0302020204030204" pitchFamily="34" charset="0"/>
        </a:defRPr>
      </a:lvl1pPr>
      <a:lvl2pPr algn="l" rtl="0" eaLnBrk="0" fontAlgn="base" hangingPunct="0">
        <a:lnSpc>
          <a:spcPct val="90000"/>
        </a:lnSpc>
        <a:spcBef>
          <a:spcPct val="0"/>
        </a:spcBef>
        <a:spcAft>
          <a:spcPct val="0"/>
        </a:spcAft>
        <a:defRPr sz="4400">
          <a:solidFill>
            <a:srgbClr val="000000"/>
          </a:solidFill>
          <a:latin typeface="Calibri Light"/>
          <a:ea typeface="Calibri Light"/>
          <a:cs typeface="Calibri Light"/>
          <a:sym typeface="Calibri Light" panose="020F0302020204030204" pitchFamily="34" charset="0"/>
        </a:defRPr>
      </a:lvl2pPr>
      <a:lvl3pPr algn="l" rtl="0" eaLnBrk="0" fontAlgn="base" hangingPunct="0">
        <a:lnSpc>
          <a:spcPct val="90000"/>
        </a:lnSpc>
        <a:spcBef>
          <a:spcPct val="0"/>
        </a:spcBef>
        <a:spcAft>
          <a:spcPct val="0"/>
        </a:spcAft>
        <a:defRPr sz="4400">
          <a:solidFill>
            <a:srgbClr val="000000"/>
          </a:solidFill>
          <a:latin typeface="Calibri Light"/>
          <a:ea typeface="Calibri Light"/>
          <a:cs typeface="Calibri Light"/>
          <a:sym typeface="Calibri Light" panose="020F0302020204030204" pitchFamily="34" charset="0"/>
        </a:defRPr>
      </a:lvl3pPr>
      <a:lvl4pPr algn="l" rtl="0" eaLnBrk="0" fontAlgn="base" hangingPunct="0">
        <a:lnSpc>
          <a:spcPct val="90000"/>
        </a:lnSpc>
        <a:spcBef>
          <a:spcPct val="0"/>
        </a:spcBef>
        <a:spcAft>
          <a:spcPct val="0"/>
        </a:spcAft>
        <a:defRPr sz="4400">
          <a:solidFill>
            <a:srgbClr val="000000"/>
          </a:solidFill>
          <a:latin typeface="Calibri Light"/>
          <a:ea typeface="Calibri Light"/>
          <a:cs typeface="Calibri Light"/>
          <a:sym typeface="Calibri Light" panose="020F0302020204030204" pitchFamily="34" charset="0"/>
        </a:defRPr>
      </a:lvl4pPr>
      <a:lvl5pPr algn="l" rtl="0" eaLnBrk="0" fontAlgn="base" hangingPunct="0">
        <a:lnSpc>
          <a:spcPct val="90000"/>
        </a:lnSpc>
        <a:spcBef>
          <a:spcPct val="0"/>
        </a:spcBef>
        <a:spcAft>
          <a:spcPct val="0"/>
        </a:spcAft>
        <a:defRPr sz="4400">
          <a:solidFill>
            <a:srgbClr val="000000"/>
          </a:solidFill>
          <a:latin typeface="Calibri Light"/>
          <a:ea typeface="Calibri Light"/>
          <a:cs typeface="Calibri Light"/>
          <a:sym typeface="Calibri Light" panose="020F0302020204030204" pitchFamily="34" charset="0"/>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indent="-2286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1pPr>
      <a:lvl2pPr marL="723900" indent="-2667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2pPr>
      <a:lvl3pPr marL="1233488" indent="-319088"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3pPr>
      <a:lvl4pPr marL="1727200" indent="-3556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4pPr>
      <a:lvl5pPr marL="2184400" indent="-355600" algn="l" rtl="0" eaLnBrk="0" fontAlgn="base" hangingPunct="0">
        <a:lnSpc>
          <a:spcPct val="90000"/>
        </a:lnSpc>
        <a:spcBef>
          <a:spcPts val="1000"/>
        </a:spcBef>
        <a:spcAft>
          <a:spcPct val="0"/>
        </a:spcAft>
        <a:buSzPct val="100000"/>
        <a:buFont typeface="Arial" panose="020B0604020202020204" pitchFamily="34" charset="0"/>
        <a:buChar char="•"/>
        <a:defRPr sz="2800">
          <a:solidFill>
            <a:srgbClr val="000000"/>
          </a:solidFill>
          <a:latin typeface="+mj-lt"/>
          <a:ea typeface="+mj-ea"/>
          <a:cs typeface="+mj-cs"/>
          <a:sym typeface="Calibri" panose="020F0502020204030204" pitchFamily="34" charset="0"/>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145/3528579.3529171" TargetMode="External"/><Relationship Id="rId2" Type="http://schemas.openxmlformats.org/officeDocument/2006/relationships/hyperlink" Target="https://doi.org/10.22214/ijraset.2024.59296" TargetMode="External"/><Relationship Id="rId1" Type="http://schemas.openxmlformats.org/officeDocument/2006/relationships/slideLayout" Target="../slideLayouts/slideLayout2.xml"/><Relationship Id="rId4" Type="http://schemas.openxmlformats.org/officeDocument/2006/relationships/hyperlink" Target="https://doi.org/10.1016/j.procs.2021.12.018"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ChangeArrowheads="1"/>
          </p:cNvSpPr>
          <p:nvPr/>
        </p:nvSpPr>
        <p:spPr bwMode="auto">
          <a:xfrm>
            <a:off x="10668000" y="150813"/>
            <a:ext cx="1381125" cy="682625"/>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pPr algn="ctr" eaLnBrk="1"/>
            <a:endParaRPr lang="en-US" altLang="en-US">
              <a:solidFill>
                <a:srgbClr val="FFFFFF"/>
              </a:solidFill>
            </a:endParaRPr>
          </a:p>
        </p:txBody>
      </p:sp>
      <p:pic>
        <p:nvPicPr>
          <p:cNvPr id="5123" name="Picture 7" descr="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25413"/>
            <a:ext cx="876300" cy="149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pic>
        <p:nvPicPr>
          <p:cNvPr id="5124" name="Picture 4" descr="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85063" y="144463"/>
            <a:ext cx="4564062" cy="147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
        <p:nvSpPr>
          <p:cNvPr id="5125" name="TextBox 1"/>
          <p:cNvSpPr txBox="1">
            <a:spLocks noChangeArrowheads="1"/>
          </p:cNvSpPr>
          <p:nvPr/>
        </p:nvSpPr>
        <p:spPr bwMode="auto">
          <a:xfrm>
            <a:off x="3586163" y="1574800"/>
            <a:ext cx="6608762"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5400"/>
              <a:t>Minor Project -2 </a:t>
            </a:r>
          </a:p>
        </p:txBody>
      </p:sp>
      <p:sp>
        <p:nvSpPr>
          <p:cNvPr id="5126" name="TextBox 3"/>
          <p:cNvSpPr txBox="1">
            <a:spLocks noChangeArrowheads="1"/>
          </p:cNvSpPr>
          <p:nvPr/>
        </p:nvSpPr>
        <p:spPr bwMode="auto">
          <a:xfrm>
            <a:off x="906463" y="2647950"/>
            <a:ext cx="9856787"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algn="ctr" eaLnBrk="1"/>
            <a:r>
              <a:rPr lang="en-US" altLang="en-US" sz="3200" b="1">
                <a:latin typeface="Times New Roman" panose="02020603050405020304" pitchFamily="18" charset="0"/>
                <a:cs typeface="Times New Roman" panose="02020603050405020304" pitchFamily="18" charset="0"/>
                <a:sym typeface="Times New Roman" panose="02020603050405020304" pitchFamily="18" charset="0"/>
              </a:rPr>
              <a:t>ConvergeHub – A Collaborative App</a:t>
            </a:r>
          </a:p>
        </p:txBody>
      </p:sp>
      <p:sp>
        <p:nvSpPr>
          <p:cNvPr id="5127" name="TextBox 9"/>
          <p:cNvSpPr txBox="1">
            <a:spLocks noChangeArrowheads="1"/>
          </p:cNvSpPr>
          <p:nvPr/>
        </p:nvSpPr>
        <p:spPr bwMode="auto">
          <a:xfrm>
            <a:off x="306388" y="5145088"/>
            <a:ext cx="6005512"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b="1"/>
              <a:t>Presented by:</a:t>
            </a:r>
          </a:p>
          <a:p>
            <a:pPr eaLnBrk="1"/>
            <a:r>
              <a:rPr lang="en-US" altLang="en-US"/>
              <a:t>Uday Surothiya (B-1 CCVT)               R2142220683</a:t>
            </a:r>
          </a:p>
          <a:p>
            <a:pPr eaLnBrk="1"/>
            <a:r>
              <a:rPr lang="en-US" altLang="en-US"/>
              <a:t>Hardik Rai (B-2 CCVT)                        R2142220787</a:t>
            </a:r>
          </a:p>
          <a:p>
            <a:pPr eaLnBrk="1"/>
            <a:r>
              <a:rPr lang="en-US" altLang="en-US"/>
              <a:t>Priyanshu Chauhan (B-2 CCVT)        R2142220605</a:t>
            </a:r>
          </a:p>
          <a:p>
            <a:pPr eaLnBrk="1"/>
            <a:r>
              <a:rPr lang="en-US" altLang="en-US"/>
              <a:t>Manav Rajput (B-1 CCVT)                 R2142220565</a:t>
            </a:r>
            <a:br>
              <a:rPr lang="en-US" altLang="en-US"/>
            </a:br>
            <a:endParaRPr lang="en-US" altLang="en-US"/>
          </a:p>
        </p:txBody>
      </p:sp>
      <p:sp>
        <p:nvSpPr>
          <p:cNvPr id="5128" name="TextBox 11"/>
          <p:cNvSpPr txBox="1">
            <a:spLocks noChangeArrowheads="1"/>
          </p:cNvSpPr>
          <p:nvPr/>
        </p:nvSpPr>
        <p:spPr bwMode="auto">
          <a:xfrm>
            <a:off x="9345613" y="5145088"/>
            <a:ext cx="60071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b="1"/>
              <a:t>Guided by:</a:t>
            </a:r>
          </a:p>
          <a:p>
            <a:pPr eaLnBrk="1"/>
            <a:r>
              <a:rPr lang="en-US" altLang="en-US"/>
              <a:t>Dr. Avita Katal</a:t>
            </a:r>
          </a:p>
          <a:p>
            <a:pPr eaLnBrk="1"/>
            <a:r>
              <a:rPr lang="en-US" altLang="en-US"/>
              <a:t>School of Computer Science</a:t>
            </a:r>
          </a:p>
          <a:p>
            <a:pPr eaLnBrk="1"/>
            <a:r>
              <a:rPr lang="en-US" altLang="en-US"/>
              <a:t/>
            </a:r>
            <a:br>
              <a:rPr lang="en-US" altLang="en-US"/>
            </a:br>
            <a:endParaRPr lang="en-US" alt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Box 1"/>
          <p:cNvSpPr txBox="1">
            <a:spLocks noChangeArrowheads="1"/>
          </p:cNvSpPr>
          <p:nvPr/>
        </p:nvSpPr>
        <p:spPr bwMode="auto">
          <a:xfrm>
            <a:off x="288925" y="227013"/>
            <a:ext cx="743902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200" b="1">
                <a:solidFill>
                  <a:srgbClr val="46B0FA"/>
                </a:solidFill>
                <a:latin typeface="Arial" panose="020B0604020202020204" pitchFamily="34" charset="0"/>
                <a:cs typeface="Arial" panose="020B0604020202020204" pitchFamily="34" charset="0"/>
                <a:sym typeface="Arial" panose="020B0604020202020204" pitchFamily="34" charset="0"/>
              </a:rPr>
              <a:t>8.  Pert Chart</a:t>
            </a:r>
          </a:p>
        </p:txBody>
      </p:sp>
      <p:pic>
        <p:nvPicPr>
          <p:cNvPr id="14339" name="WhatsApp Image 2025-02-12 at 23.16.44.jpeg" descr="WhatsApp Image 2025-02-12 at 23.16.44.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9488" y="1009650"/>
            <a:ext cx="7921625" cy="566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371475" y="712788"/>
            <a:ext cx="7439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200" b="1" dirty="0" smtClean="0">
                <a:solidFill>
                  <a:srgbClr val="46B0FA"/>
                </a:solidFill>
                <a:latin typeface="Arial" panose="020B0604020202020204" pitchFamily="34" charset="0"/>
                <a:cs typeface="Arial" panose="020B0604020202020204" pitchFamily="34" charset="0"/>
                <a:sym typeface="Arial" panose="020B0604020202020204" pitchFamily="34" charset="0"/>
              </a:rPr>
              <a:t>8. Frontend</a:t>
            </a:r>
            <a:endParaRPr lang="en-US" altLang="en-US" sz="3200" b="1" dirty="0">
              <a:solidFill>
                <a:srgbClr val="46B0FA"/>
              </a:solidFill>
              <a:latin typeface="Arial" panose="020B0604020202020204" pitchFamily="34" charset="0"/>
              <a:cs typeface="Arial" panose="020B0604020202020204" pitchFamily="34" charset="0"/>
              <a:sym typeface="Arial" panose="020B0604020202020204" pitchFamily="34"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39491" y="450789"/>
            <a:ext cx="4821381" cy="2626649"/>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69438" y="3548496"/>
            <a:ext cx="4680301" cy="2549789"/>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21127" y="3548495"/>
            <a:ext cx="5371218" cy="2926195"/>
          </a:xfrm>
          <a:prstGeom prst="rect">
            <a:avLst/>
          </a:prstGeom>
        </p:spPr>
      </p:pic>
      <p:sp>
        <p:nvSpPr>
          <p:cNvPr id="8" name="TextBox 7"/>
          <p:cNvSpPr txBox="1"/>
          <p:nvPr/>
        </p:nvSpPr>
        <p:spPr>
          <a:xfrm>
            <a:off x="969818" y="2244436"/>
            <a:ext cx="181956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mj-lt"/>
                <a:ea typeface="+mj-ea"/>
                <a:cs typeface="+mj-cs"/>
                <a:sym typeface="Calibri"/>
              </a:rPr>
              <a:t>Login Page</a:t>
            </a:r>
            <a:r>
              <a:rPr kumimoji="0" lang="en-US" sz="1800" b="0" i="0" u="none" strike="noStrike" cap="none" spc="0" normalizeH="0" dirty="0" smtClean="0">
                <a:ln>
                  <a:noFill/>
                </a:ln>
                <a:solidFill>
                  <a:srgbClr val="000000"/>
                </a:solidFill>
                <a:effectLst/>
                <a:uFillTx/>
                <a:latin typeface="+mj-lt"/>
                <a:ea typeface="+mj-ea"/>
                <a:cs typeface="+mj-cs"/>
                <a:sym typeface="Calibri"/>
              </a:rPr>
              <a:t> </a:t>
            </a:r>
            <a:r>
              <a:rPr kumimoji="0" lang="en-US" sz="1800" b="0" i="0" u="none" strike="noStrike" cap="none" spc="0" normalizeH="0" dirty="0" smtClean="0">
                <a:ln>
                  <a:noFill/>
                </a:ln>
                <a:solidFill>
                  <a:srgbClr val="000000"/>
                </a:solidFill>
                <a:effectLst/>
                <a:uFillTx/>
                <a:latin typeface="+mj-lt"/>
                <a:ea typeface="+mj-ea"/>
                <a:cs typeface="+mj-cs"/>
                <a:sym typeface="Wingdings" panose="05000000000000000000" pitchFamily="2" charset="2"/>
              </a:rPr>
              <a:t></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9" name="TextBox 8"/>
          <p:cNvSpPr txBox="1"/>
          <p:nvPr/>
        </p:nvSpPr>
        <p:spPr>
          <a:xfrm>
            <a:off x="5791200" y="4193309"/>
            <a:ext cx="161636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mj-lt"/>
                <a:ea typeface="+mj-ea"/>
                <a:cs typeface="+mj-cs"/>
                <a:sym typeface="Calibri"/>
              </a:rPr>
              <a:t>Signup Page</a:t>
            </a:r>
            <a:r>
              <a:rPr kumimoji="0" lang="en-US" sz="1800" b="0" i="0" u="none" strike="noStrike" cap="none" spc="0" normalizeH="0" dirty="0" smtClean="0">
                <a:ln>
                  <a:noFill/>
                </a:ln>
                <a:solidFill>
                  <a:srgbClr val="000000"/>
                </a:solidFill>
                <a:effectLst/>
                <a:uFillTx/>
                <a:latin typeface="+mj-lt"/>
                <a:ea typeface="+mj-ea"/>
                <a:cs typeface="+mj-cs"/>
                <a:sym typeface="Calibri"/>
              </a:rPr>
              <a:t> </a:t>
            </a:r>
            <a:r>
              <a:rPr kumimoji="0" lang="en-US" sz="1800" b="0" i="0" u="none" strike="noStrike" cap="none" spc="0" normalizeH="0" dirty="0" smtClean="0">
                <a:ln>
                  <a:noFill/>
                </a:ln>
                <a:solidFill>
                  <a:srgbClr val="000000"/>
                </a:solidFill>
                <a:effectLst/>
                <a:uFillTx/>
                <a:latin typeface="+mj-lt"/>
                <a:ea typeface="+mj-ea"/>
                <a:cs typeface="+mj-cs"/>
                <a:sym typeface="Wingdings" panose="05000000000000000000" pitchFamily="2" charset="2"/>
              </a:rPr>
              <a:t></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10" name="TextBox 9"/>
          <p:cNvSpPr txBox="1"/>
          <p:nvPr/>
        </p:nvSpPr>
        <p:spPr>
          <a:xfrm>
            <a:off x="5911273" y="5394037"/>
            <a:ext cx="18010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fontAlgn="auto">
              <a:spcBef>
                <a:spcPts val="0"/>
              </a:spcBef>
              <a:spcAft>
                <a:spcPts val="0"/>
              </a:spcAft>
            </a:pPr>
            <a:r>
              <a:rPr lang="en-US" dirty="0">
                <a:sym typeface="Wingdings" panose="05000000000000000000" pitchFamily="2" charset="2"/>
              </a:rPr>
              <a:t> </a:t>
            </a:r>
            <a:r>
              <a:rPr kumimoji="0" lang="en-US" sz="1800" b="0" i="0" u="none" strike="noStrike" cap="none" spc="0" normalizeH="0" baseline="0" dirty="0" smtClean="0">
                <a:ln>
                  <a:noFill/>
                </a:ln>
                <a:solidFill>
                  <a:srgbClr val="000000"/>
                </a:solidFill>
                <a:effectLst/>
                <a:uFillTx/>
                <a:latin typeface="+mj-lt"/>
                <a:ea typeface="+mj-ea"/>
                <a:cs typeface="+mj-cs"/>
                <a:sym typeface="Calibri"/>
              </a:rPr>
              <a:t>Post Login </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965008294"/>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
          <p:cNvSpPr txBox="1">
            <a:spLocks noChangeArrowheads="1"/>
          </p:cNvSpPr>
          <p:nvPr/>
        </p:nvSpPr>
        <p:spPr bwMode="auto">
          <a:xfrm>
            <a:off x="371475" y="712787"/>
            <a:ext cx="743902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200" b="1" dirty="0" smtClean="0">
                <a:solidFill>
                  <a:srgbClr val="46B0FA"/>
                </a:solidFill>
                <a:latin typeface="Arial" panose="020B0604020202020204" pitchFamily="34" charset="0"/>
                <a:cs typeface="Arial" panose="020B0604020202020204" pitchFamily="34" charset="0"/>
                <a:sym typeface="Arial" panose="020B0604020202020204" pitchFamily="34" charset="0"/>
              </a:rPr>
              <a:t>8. Backend</a:t>
            </a:r>
            <a:endParaRPr lang="en-US" altLang="en-US" sz="3200" b="1" dirty="0">
              <a:solidFill>
                <a:srgbClr val="46B0FA"/>
              </a:solidFill>
              <a:latin typeface="Arial" panose="020B0604020202020204" pitchFamily="34" charset="0"/>
              <a:cs typeface="Arial" panose="020B0604020202020204" pitchFamily="34" charset="0"/>
              <a:sym typeface="Arial" panose="020B0604020202020204"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84579" y="1608255"/>
            <a:ext cx="6915091" cy="3567452"/>
          </a:xfrm>
          <a:prstGeom prst="rect">
            <a:avLst/>
          </a:prstGeom>
        </p:spPr>
      </p:pic>
      <p:sp>
        <p:nvSpPr>
          <p:cNvPr id="3" name="TextBox 2"/>
          <p:cNvSpPr txBox="1"/>
          <p:nvPr/>
        </p:nvSpPr>
        <p:spPr>
          <a:xfrm>
            <a:off x="3157362" y="5486400"/>
            <a:ext cx="556952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smtClean="0">
                <a:ln>
                  <a:noFill/>
                </a:ln>
                <a:solidFill>
                  <a:srgbClr val="000000"/>
                </a:solidFill>
                <a:effectLst/>
                <a:uFillTx/>
                <a:latin typeface="+mj-lt"/>
                <a:ea typeface="+mj-ea"/>
                <a:cs typeface="+mj-cs"/>
                <a:sym typeface="Calibri"/>
              </a:rPr>
              <a:t>Collection where Data is stored</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Tree>
    <p:extLst>
      <p:ext uri="{BB962C8B-B14F-4D97-AF65-F5344CB8AC3E}">
        <p14:creationId xmlns:p14="http://schemas.microsoft.com/office/powerpoint/2010/main" val="219579380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extBox 1"/>
          <p:cNvSpPr txBox="1">
            <a:spLocks noChangeArrowheads="1"/>
          </p:cNvSpPr>
          <p:nvPr/>
        </p:nvSpPr>
        <p:spPr bwMode="auto">
          <a:xfrm>
            <a:off x="371475" y="249238"/>
            <a:ext cx="743902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200" b="1">
                <a:solidFill>
                  <a:srgbClr val="46B0FA"/>
                </a:solidFill>
                <a:latin typeface="Arial" panose="020B0604020202020204" pitchFamily="34" charset="0"/>
                <a:cs typeface="Arial" panose="020B0604020202020204" pitchFamily="34" charset="0"/>
                <a:sym typeface="Arial" panose="020B0604020202020204" pitchFamily="34" charset="0"/>
              </a:rPr>
              <a:t>9. References</a:t>
            </a:r>
          </a:p>
        </p:txBody>
      </p:sp>
      <p:sp>
        <p:nvSpPr>
          <p:cNvPr id="78" name="TextBox 7"/>
          <p:cNvSpPr txBox="1"/>
          <p:nvPr/>
        </p:nvSpPr>
        <p:spPr>
          <a:xfrm>
            <a:off x="371475" y="1663700"/>
            <a:ext cx="10912475" cy="4130675"/>
          </a:xfrm>
          <a:prstGeom prst="rect">
            <a:avLst/>
          </a:prstGeom>
          <a:ln w="12700">
            <a:miter lim="400000"/>
          </a:ln>
        </p:spPr>
        <p:txBody>
          <a:bodyPr lIns="45719" rIns="45719">
            <a:spAutoFit/>
          </a:bodyPr>
          <a:lstStyle>
            <a:lvl1pPr marL="342900" indent="-34290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buSzPct val="100000"/>
              <a:buFontTx/>
              <a:buAutoNum type="arabicPeriod"/>
            </a:pPr>
            <a:r>
              <a:rPr lang="en-US" altLang="en-US"/>
              <a:t>Moorthy, M., Poovarasan, S., Sathish, V., Sasikala, K., &amp; Gayathri, G. (2024). Unified collaborative learning platform using MERN stack and cloud environment. </a:t>
            </a:r>
            <a:r>
              <a:rPr lang="en-US" altLang="en-US" i="1"/>
              <a:t>International Research Journal of Modernization in Engineering Technology and Science</a:t>
            </a:r>
            <a:r>
              <a:rPr lang="en-US" altLang="en-US"/>
              <a:t>, 171, 829–836.</a:t>
            </a:r>
          </a:p>
          <a:p>
            <a:pPr eaLnBrk="1">
              <a:buSzPct val="100000"/>
              <a:buFontTx/>
              <a:buAutoNum type="arabicPeriod"/>
            </a:pPr>
            <a:r>
              <a:rPr lang="en-US" altLang="en-US"/>
              <a:t>Reddy, D. M. K., Nawaz, S. A., Naga Durga, T. C., Surya, P., &amp; Sajid Ameer, S. (2024). Design and implementation of a cloud-native application for collaborative learning. </a:t>
            </a:r>
            <a:r>
              <a:rPr lang="en-US" altLang="en-US" i="1"/>
              <a:t>International Journal for Research in Applied Science &amp; Engineering Technology (IJRASET)</a:t>
            </a:r>
            <a:r>
              <a:rPr lang="en-US" altLang="en-US"/>
              <a:t>, 12(3), 2112-2123. </a:t>
            </a:r>
            <a:r>
              <a:rPr lang="en-US" altLang="en-US" u="sng">
                <a:solidFill>
                  <a:srgbClr val="0563C1"/>
                </a:solidFill>
                <a:hlinkClick r:id="rId2"/>
              </a:rPr>
              <a:t>https://doi.org/10.22214/ijraset.2024.59296</a:t>
            </a:r>
            <a:endParaRPr lang="en-US" altLang="en-US" u="sng"/>
          </a:p>
          <a:p>
            <a:pPr eaLnBrk="1">
              <a:buSzPct val="100000"/>
              <a:buFontTx/>
              <a:buAutoNum type="arabicPeriod"/>
            </a:pPr>
            <a:r>
              <a:rPr lang="en-US" altLang="en-US"/>
              <a:t>Jackson, V., van der Hoek, A., &amp; Prikladnicki, R. (2022). Collaboration tool choices and use in remote software teams: Emerging results from an ongoing study. </a:t>
            </a:r>
            <a:r>
              <a:rPr lang="en-US" altLang="en-US" i="1"/>
              <a:t>Proceedings of the 15th International Conference on Cooperative and Human Aspects of Software Engineering (CHASE'22)</a:t>
            </a:r>
            <a:r>
              <a:rPr lang="en-US" altLang="en-US"/>
              <a:t>, Pittsburgh, PA, USA. </a:t>
            </a:r>
            <a:r>
              <a:rPr lang="en-US" altLang="en-US" u="sng">
                <a:solidFill>
                  <a:srgbClr val="0563C1"/>
                </a:solidFill>
                <a:hlinkClick r:id="rId3"/>
              </a:rPr>
              <a:t>https://doi.org/10.1145/3528579.3529171</a:t>
            </a:r>
          </a:p>
          <a:p>
            <a:pPr eaLnBrk="1">
              <a:buSzPct val="100000"/>
              <a:buFontTx/>
              <a:buAutoNum type="arabicPeriod"/>
            </a:pPr>
            <a:r>
              <a:rPr lang="en-US" altLang="en-US"/>
              <a:t>Schubert, P., &amp; Williams, S. P. (2021). Enterprise collaboration platforms: An empirical study of technology support for collaborative work. </a:t>
            </a:r>
            <a:r>
              <a:rPr lang="en-US" altLang="en-US" i="1"/>
              <a:t>Procedia Computer Science</a:t>
            </a:r>
            <a:r>
              <a:rPr lang="en-US" altLang="en-US"/>
              <a:t>, 196, 305–313. </a:t>
            </a:r>
            <a:r>
              <a:rPr lang="en-US" altLang="en-US" u="sng">
                <a:solidFill>
                  <a:srgbClr val="0563C1"/>
                </a:solidFill>
                <a:hlinkClick r:id="rId4"/>
              </a:rPr>
              <a:t>https://doi.org/10.1016/j.procs.2021.12.018</a:t>
            </a:r>
          </a:p>
          <a:p>
            <a:pPr eaLnBrk="1">
              <a:buSzPct val="100000"/>
              <a:buFontTx/>
              <a:buAutoNum type="arabicPeriod"/>
            </a:pPr>
            <a:r>
              <a:rPr lang="en-US" altLang="en-US"/>
              <a:t>Chandrasekar, L. R. (2009). </a:t>
            </a:r>
            <a:r>
              <a:rPr lang="en-US" altLang="en-US" i="1"/>
              <a:t>The impact of collaboration tools on student engagement</a:t>
            </a:r>
            <a:r>
              <a:rPr lang="en-US" altLang="en-US"/>
              <a:t>. Memorial University.</a:t>
            </a: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Box 1"/>
          <p:cNvSpPr txBox="1">
            <a:spLocks noChangeArrowheads="1"/>
          </p:cNvSpPr>
          <p:nvPr/>
        </p:nvSpPr>
        <p:spPr bwMode="auto">
          <a:xfrm>
            <a:off x="1941513" y="3602038"/>
            <a:ext cx="8308975" cy="1101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algn="ctr" eaLnBrk="1"/>
            <a:r>
              <a:rPr lang="en-US" altLang="en-US" sz="7200" b="1">
                <a:solidFill>
                  <a:srgbClr val="46B0FA"/>
                </a:solidFill>
                <a:latin typeface="Arial" panose="020B0604020202020204" pitchFamily="34" charset="0"/>
                <a:cs typeface="Arial" panose="020B0604020202020204" pitchFamily="34" charset="0"/>
                <a:sym typeface="Arial" panose="020B0604020202020204" pitchFamily="34" charset="0"/>
              </a:rPr>
              <a:t>Thank You</a:t>
            </a:r>
          </a:p>
        </p:txBody>
      </p:sp>
      <p:sp>
        <p:nvSpPr>
          <p:cNvPr id="16387" name="Rectangle 3"/>
          <p:cNvSpPr>
            <a:spLocks noChangeArrowheads="1"/>
          </p:cNvSpPr>
          <p:nvPr/>
        </p:nvSpPr>
        <p:spPr bwMode="auto">
          <a:xfrm>
            <a:off x="10668000" y="150813"/>
            <a:ext cx="1381125" cy="682625"/>
          </a:xfrm>
          <a:prstGeom prst="rect">
            <a:avLst/>
          </a:prstGeom>
          <a:solidFill>
            <a:srgbClr val="FFFFFF"/>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nchor="ctr"/>
          <a:lstStyle/>
          <a:p>
            <a:pPr algn="ctr" eaLnBrk="1"/>
            <a:endParaRPr lang="en-US" altLang="en-US">
              <a:solidFill>
                <a:srgbClr val="FFFFFF"/>
              </a:solidFill>
            </a:endParaRPr>
          </a:p>
        </p:txBody>
      </p:sp>
      <p:pic>
        <p:nvPicPr>
          <p:cNvPr id="16388" name="Picture 4" descr="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2563" y="1709738"/>
            <a:ext cx="4206875" cy="180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Box 1"/>
          <p:cNvSpPr txBox="1">
            <a:spLocks noChangeArrowheads="1"/>
          </p:cNvSpPr>
          <p:nvPr/>
        </p:nvSpPr>
        <p:spPr bwMode="auto">
          <a:xfrm>
            <a:off x="371475" y="249238"/>
            <a:ext cx="743902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200" b="1">
                <a:solidFill>
                  <a:srgbClr val="46B0FA"/>
                </a:solidFill>
                <a:latin typeface="Arial" panose="020B0604020202020204" pitchFamily="34" charset="0"/>
                <a:cs typeface="Arial" panose="020B0604020202020204" pitchFamily="34" charset="0"/>
                <a:sym typeface="Arial" panose="020B0604020202020204" pitchFamily="34" charset="0"/>
              </a:rPr>
              <a:t>Content</a:t>
            </a:r>
          </a:p>
        </p:txBody>
      </p:sp>
      <p:sp>
        <p:nvSpPr>
          <p:cNvPr id="6147" name="TextBox 2"/>
          <p:cNvSpPr txBox="1">
            <a:spLocks noChangeArrowheads="1"/>
          </p:cNvSpPr>
          <p:nvPr/>
        </p:nvSpPr>
        <p:spPr bwMode="auto">
          <a:xfrm>
            <a:off x="647700" y="1047750"/>
            <a:ext cx="455930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marL="342900" indent="-34290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buSzPct val="100000"/>
              <a:buFont typeface="Arial" panose="020B0604020202020204" pitchFamily="34" charset="0"/>
              <a:buChar char="•"/>
            </a:pPr>
            <a:r>
              <a:rPr lang="en-US" altLang="en-US" sz="2000"/>
              <a:t>Introduction</a:t>
            </a:r>
          </a:p>
          <a:p>
            <a:pPr eaLnBrk="1">
              <a:buSzPct val="100000"/>
              <a:buFont typeface="Arial" panose="020B0604020202020204" pitchFamily="34" charset="0"/>
              <a:buChar char="•"/>
            </a:pPr>
            <a:r>
              <a:rPr lang="en-US" altLang="en-US" sz="2000"/>
              <a:t>Problem Statement</a:t>
            </a:r>
          </a:p>
          <a:p>
            <a:pPr eaLnBrk="1">
              <a:buSzPct val="100000"/>
              <a:buFont typeface="Arial" panose="020B0604020202020204" pitchFamily="34" charset="0"/>
              <a:buChar char="•"/>
            </a:pPr>
            <a:r>
              <a:rPr lang="en-US" altLang="en-US" sz="2000"/>
              <a:t>Motivation</a:t>
            </a:r>
          </a:p>
          <a:p>
            <a:pPr eaLnBrk="1">
              <a:buSzPct val="100000"/>
              <a:buFont typeface="Arial" panose="020B0604020202020204" pitchFamily="34" charset="0"/>
              <a:buChar char="•"/>
            </a:pPr>
            <a:r>
              <a:rPr lang="en-US" altLang="en-US" sz="2000"/>
              <a:t>Objectives</a:t>
            </a:r>
          </a:p>
          <a:p>
            <a:pPr eaLnBrk="1">
              <a:buSzPct val="100000"/>
              <a:buFont typeface="Arial" panose="020B0604020202020204" pitchFamily="34" charset="0"/>
              <a:buChar char="•"/>
            </a:pPr>
            <a:r>
              <a:rPr lang="en-US" altLang="en-US" sz="2000"/>
              <a:t>Area of application</a:t>
            </a:r>
          </a:p>
          <a:p>
            <a:pPr eaLnBrk="1">
              <a:buSzPct val="100000"/>
              <a:buFont typeface="Arial" panose="020B0604020202020204" pitchFamily="34" charset="0"/>
              <a:buChar char="•"/>
            </a:pPr>
            <a:r>
              <a:rPr lang="en-US" altLang="en-US"/>
              <a:t>Data Collection &amp; Input Format</a:t>
            </a:r>
            <a:endParaRPr lang="en-US" altLang="en-US" sz="2000"/>
          </a:p>
          <a:p>
            <a:pPr eaLnBrk="1">
              <a:buSzPct val="100000"/>
              <a:buFont typeface="Arial" panose="020B0604020202020204" pitchFamily="34" charset="0"/>
              <a:buChar char="•"/>
            </a:pPr>
            <a:r>
              <a:rPr lang="en-US" altLang="en-US" sz="2000"/>
              <a:t>Technology Stack</a:t>
            </a:r>
          </a:p>
          <a:p>
            <a:pPr eaLnBrk="1">
              <a:buSzPct val="100000"/>
              <a:buFont typeface="Arial" panose="020B0604020202020204" pitchFamily="34" charset="0"/>
              <a:buChar char="•"/>
            </a:pPr>
            <a:r>
              <a:rPr lang="en-US" altLang="en-US" sz="2000"/>
              <a:t>Swot analysis</a:t>
            </a:r>
          </a:p>
          <a:p>
            <a:pPr eaLnBrk="1">
              <a:buSzPct val="100000"/>
              <a:buFont typeface="Arial" panose="020B0604020202020204" pitchFamily="34" charset="0"/>
              <a:buChar char="•"/>
            </a:pPr>
            <a:r>
              <a:rPr lang="en-US" altLang="en-US" sz="2000"/>
              <a:t>Pert Chart</a:t>
            </a:r>
          </a:p>
          <a:p>
            <a:pPr eaLnBrk="1">
              <a:buSzPct val="100000"/>
              <a:buFont typeface="Arial" panose="020B0604020202020204" pitchFamily="34" charset="0"/>
              <a:buChar char="•"/>
            </a:pPr>
            <a:r>
              <a:rPr lang="en-US" altLang="en-US" sz="2000"/>
              <a:t>References</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Box 1"/>
          <p:cNvSpPr txBox="1">
            <a:spLocks noChangeArrowheads="1"/>
          </p:cNvSpPr>
          <p:nvPr/>
        </p:nvSpPr>
        <p:spPr bwMode="auto">
          <a:xfrm>
            <a:off x="371475" y="206375"/>
            <a:ext cx="74390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200" b="1">
                <a:solidFill>
                  <a:srgbClr val="46B0FA"/>
                </a:solidFill>
                <a:latin typeface="Arial" panose="020B0604020202020204" pitchFamily="34" charset="0"/>
                <a:cs typeface="Arial" panose="020B0604020202020204" pitchFamily="34" charset="0"/>
                <a:sym typeface="Arial" panose="020B0604020202020204" pitchFamily="34" charset="0"/>
              </a:rPr>
              <a:t>1. Introduction</a:t>
            </a:r>
          </a:p>
        </p:txBody>
      </p:sp>
      <p:sp>
        <p:nvSpPr>
          <p:cNvPr id="7171" name="TextBox 4"/>
          <p:cNvSpPr txBox="1">
            <a:spLocks noChangeArrowheads="1"/>
          </p:cNvSpPr>
          <p:nvPr/>
        </p:nvSpPr>
        <p:spPr bwMode="auto">
          <a:xfrm>
            <a:off x="781050" y="1262063"/>
            <a:ext cx="10623550" cy="430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algn="just" eaLnBrk="1">
              <a:spcBef>
                <a:spcPts val="1200"/>
              </a:spcBef>
            </a:pPr>
            <a:r>
              <a:rPr lang="en-US" altLang="en-US" sz="2000"/>
              <a:t>In today's fast-changing business world, organizations need a platform that will facilitate smooth communication and collaboration to be competitive. This solution is designed to address these needs by providing an integrated, real-time communication system that centralizes messaging, secure file sharing, and organized project channels. It helps to eliminate dependency on traditional email methods, promoting greater transparency, quicker decision-making, and improved workflow management.</a:t>
            </a:r>
          </a:p>
          <a:p>
            <a:pPr algn="just" eaLnBrk="1">
              <a:spcBef>
                <a:spcPts val="1200"/>
              </a:spcBef>
            </a:pPr>
            <a:r>
              <a:rPr lang="en-US" altLang="en-US" sz="2000"/>
              <a:t> </a:t>
            </a:r>
          </a:p>
          <a:p>
            <a:pPr algn="just" eaLnBrk="1">
              <a:spcBef>
                <a:spcPts val="1200"/>
              </a:spcBef>
            </a:pPr>
            <a:r>
              <a:rPr lang="en-US" altLang="en-US" sz="2000"/>
              <a:t>The platform is designed to simplify and optimize everyday tasks, allowing teams to focus on innovation and achieving organizational goals. With robust security features and a scalable architecture, it adapts to the dynamic needs of businesses, empowering them to respond efficiently to changing demands, enhance collaboration, and drive productivity across all levels. This approach ensures organizations can meet new challenges with agility while maintaining a high level of operational excellence.</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Box 1"/>
          <p:cNvSpPr txBox="1">
            <a:spLocks noChangeArrowheads="1"/>
          </p:cNvSpPr>
          <p:nvPr/>
        </p:nvSpPr>
        <p:spPr bwMode="auto">
          <a:xfrm>
            <a:off x="361950" y="282575"/>
            <a:ext cx="74390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200" b="1">
                <a:solidFill>
                  <a:srgbClr val="46B0FA"/>
                </a:solidFill>
                <a:latin typeface="Arial" panose="020B0604020202020204" pitchFamily="34" charset="0"/>
                <a:cs typeface="Arial" panose="020B0604020202020204" pitchFamily="34" charset="0"/>
                <a:sym typeface="Arial" panose="020B0604020202020204" pitchFamily="34" charset="0"/>
              </a:rPr>
              <a:t>2. Problem statement</a:t>
            </a:r>
          </a:p>
        </p:txBody>
      </p:sp>
      <p:sp>
        <p:nvSpPr>
          <p:cNvPr id="8195" name="TextBox 5"/>
          <p:cNvSpPr txBox="1">
            <a:spLocks noChangeArrowheads="1"/>
          </p:cNvSpPr>
          <p:nvPr/>
        </p:nvSpPr>
        <p:spPr bwMode="auto">
          <a:xfrm>
            <a:off x="730250" y="1755775"/>
            <a:ext cx="10731500" cy="125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2000"/>
              <a:t>Effective communication and collaboration are key to productivity, yet many businesses rely on fragmented tools like emails and disconnected platforms, leading to inefficiencies. Our project addresses this by developing a unified platform that integrates real-time messaging, file sharing, and task management, streamlining workflows and enhancing team collaboration.</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extBox 1"/>
          <p:cNvSpPr txBox="1">
            <a:spLocks noChangeArrowheads="1"/>
          </p:cNvSpPr>
          <p:nvPr/>
        </p:nvSpPr>
        <p:spPr bwMode="auto">
          <a:xfrm>
            <a:off x="449263" y="231775"/>
            <a:ext cx="7439025" cy="547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200" b="1">
                <a:solidFill>
                  <a:srgbClr val="46B0FA"/>
                </a:solidFill>
                <a:latin typeface="Arial" panose="020B0604020202020204" pitchFamily="34" charset="0"/>
                <a:cs typeface="Arial" panose="020B0604020202020204" pitchFamily="34" charset="0"/>
                <a:sym typeface="Arial" panose="020B0604020202020204" pitchFamily="34" charset="0"/>
              </a:rPr>
              <a:t>3. Motivation </a:t>
            </a:r>
          </a:p>
        </p:txBody>
      </p:sp>
      <p:sp>
        <p:nvSpPr>
          <p:cNvPr id="60" name="TextBox 2"/>
          <p:cNvSpPr txBox="1"/>
          <p:nvPr/>
        </p:nvSpPr>
        <p:spPr>
          <a:xfrm>
            <a:off x="285750" y="1035050"/>
            <a:ext cx="11737975" cy="4556125"/>
          </a:xfrm>
          <a:prstGeom prst="rect">
            <a:avLst/>
          </a:prstGeom>
          <a:ln w="12700">
            <a:miter lim="400000"/>
          </a:ln>
        </p:spPr>
        <p:txBody>
          <a:bodyPr lIns="45719" rIns="45719">
            <a:spAutoFit/>
          </a:bodyPr>
          <a:lstStyle/>
          <a:p>
            <a:pPr eaLnBrk="1"/>
            <a:r>
              <a:rPr lang="en-US" altLang="en-US" sz="1400">
                <a:latin typeface="Arial" panose="020B0604020202020204" pitchFamily="34" charset="0"/>
                <a:cs typeface="Arial" panose="020B0604020202020204" pitchFamily="34" charset="0"/>
                <a:sym typeface="Arial" panose="020B0604020202020204" pitchFamily="34" charset="0"/>
              </a:rPr>
              <a:t>The development of ConvergeHub is driven by several key motivations that address the growing need for efficient and secure communication tools:</a:t>
            </a:r>
          </a:p>
          <a:p>
            <a:pPr eaLnBrk="1"/>
            <a:endParaRPr lang="en-US" altLang="en-US" sz="1400">
              <a:latin typeface="Arial" panose="020B0604020202020204" pitchFamily="34" charset="0"/>
              <a:cs typeface="Arial" panose="020B0604020202020204" pitchFamily="34" charset="0"/>
              <a:sym typeface="Arial" panose="020B0604020202020204" pitchFamily="34" charset="0"/>
            </a:endParaRPr>
          </a:p>
          <a:p>
            <a:pPr eaLnBrk="1">
              <a:buSzPct val="100000"/>
              <a:buFont typeface="Arial" panose="020B0604020202020204" pitchFamily="34" charset="0"/>
              <a:buChar char="•"/>
            </a:pPr>
            <a:r>
              <a:rPr lang="en-US" altLang="en-US" sz="1400">
                <a:latin typeface="Arial" panose="020B0604020202020204" pitchFamily="34" charset="0"/>
                <a:cs typeface="Arial" panose="020B0604020202020204" pitchFamily="34" charset="0"/>
                <a:sym typeface="Arial" panose="020B0604020202020204" pitchFamily="34" charset="0"/>
              </a:rPr>
              <a:t>Growing Need for Instant Communication:</a:t>
            </a:r>
          </a:p>
          <a:p>
            <a:pPr eaLnBrk="1"/>
            <a:r>
              <a:rPr lang="en-US" altLang="en-US" sz="1400">
                <a:latin typeface="Arial" panose="020B0604020202020204" pitchFamily="34" charset="0"/>
                <a:cs typeface="Arial" panose="020B0604020202020204" pitchFamily="34" charset="0"/>
                <a:sym typeface="Arial" panose="020B0604020202020204" pitchFamily="34" charset="0"/>
              </a:rPr>
              <a:t>In today’s fast-paced world, the demand for real-time messaging in both personal and professional settings is increasing rapidly. ConvergeHub aims to meet this demand by providing a platform that enables instant communication, ensuring that users can stay connected without delays.</a:t>
            </a:r>
          </a:p>
          <a:p>
            <a:pPr eaLnBrk="1"/>
            <a:endParaRPr lang="en-US" altLang="en-US" sz="1400">
              <a:latin typeface="Arial" panose="020B0604020202020204" pitchFamily="34" charset="0"/>
              <a:cs typeface="Arial" panose="020B0604020202020204" pitchFamily="34" charset="0"/>
              <a:sym typeface="Arial" panose="020B0604020202020204" pitchFamily="34" charset="0"/>
            </a:endParaRPr>
          </a:p>
          <a:p>
            <a:pPr eaLnBrk="1">
              <a:buSzPct val="100000"/>
              <a:buFont typeface="Arial" panose="020B0604020202020204" pitchFamily="34" charset="0"/>
              <a:buChar char="•"/>
            </a:pPr>
            <a:r>
              <a:rPr lang="en-US" altLang="en-US" sz="1400">
                <a:latin typeface="Arial" panose="020B0604020202020204" pitchFamily="34" charset="0"/>
                <a:cs typeface="Arial" panose="020B0604020202020204" pitchFamily="34" charset="0"/>
                <a:sym typeface="Arial" panose="020B0604020202020204" pitchFamily="34" charset="0"/>
              </a:rPr>
              <a:t>Centralized Communication Platform:</a:t>
            </a:r>
          </a:p>
          <a:p>
            <a:pPr eaLnBrk="1"/>
            <a:r>
              <a:rPr lang="en-US" altLang="en-US" sz="1400">
                <a:latin typeface="Arial" panose="020B0604020202020204" pitchFamily="34" charset="0"/>
                <a:cs typeface="Arial" panose="020B0604020202020204" pitchFamily="34" charset="0"/>
                <a:sym typeface="Arial" panose="020B0604020202020204" pitchFamily="34" charset="0"/>
              </a:rPr>
              <a:t>Many organizations and individuals rely on multiple tools for communication, leading to fragmentation and inefficiency. ConvergeHub offers a single, unified platform that centralizes all communication needs, making interactions more seamless and organized.</a:t>
            </a:r>
          </a:p>
          <a:p>
            <a:pPr eaLnBrk="1"/>
            <a:endParaRPr lang="en-US" altLang="en-US" sz="1400">
              <a:latin typeface="Arial" panose="020B0604020202020204" pitchFamily="34" charset="0"/>
              <a:cs typeface="Arial" panose="020B0604020202020204" pitchFamily="34" charset="0"/>
              <a:sym typeface="Arial" panose="020B0604020202020204" pitchFamily="34" charset="0"/>
            </a:endParaRPr>
          </a:p>
          <a:p>
            <a:pPr eaLnBrk="1">
              <a:buSzPct val="100000"/>
              <a:buFont typeface="Arial" panose="020B0604020202020204" pitchFamily="34" charset="0"/>
              <a:buChar char="•"/>
            </a:pPr>
            <a:r>
              <a:rPr lang="en-US" altLang="en-US" sz="1400">
                <a:latin typeface="Arial" panose="020B0604020202020204" pitchFamily="34" charset="0"/>
                <a:cs typeface="Arial" panose="020B0604020202020204" pitchFamily="34" charset="0"/>
                <a:sym typeface="Arial" panose="020B0604020202020204" pitchFamily="34" charset="0"/>
              </a:rPr>
              <a:t>Smooth and Efficient Messaging:</a:t>
            </a:r>
          </a:p>
          <a:p>
            <a:pPr eaLnBrk="1"/>
            <a:r>
              <a:rPr lang="en-US" altLang="en-US" sz="1400">
                <a:latin typeface="Arial" panose="020B0604020202020204" pitchFamily="34" charset="0"/>
                <a:cs typeface="Arial" panose="020B0604020202020204" pitchFamily="34" charset="0"/>
                <a:sym typeface="Arial" panose="020B0604020202020204" pitchFamily="34" charset="0"/>
              </a:rPr>
              <a:t>The application is designed to deliver messages in real-time, ensuring that users can communicate without interruptions. This feature is particularly important for teams and individuals who rely on timely communication to achieve their goals.</a:t>
            </a:r>
          </a:p>
          <a:p>
            <a:pPr eaLnBrk="1"/>
            <a:endParaRPr lang="en-US" altLang="en-US" sz="1400">
              <a:latin typeface="Arial" panose="020B0604020202020204" pitchFamily="34" charset="0"/>
              <a:cs typeface="Arial" panose="020B0604020202020204" pitchFamily="34" charset="0"/>
              <a:sym typeface="Arial" panose="020B0604020202020204" pitchFamily="34" charset="0"/>
            </a:endParaRPr>
          </a:p>
          <a:p>
            <a:pPr eaLnBrk="1">
              <a:buSzPct val="100000"/>
              <a:buFont typeface="Arial" panose="020B0604020202020204" pitchFamily="34" charset="0"/>
              <a:buChar char="•"/>
            </a:pPr>
            <a:r>
              <a:rPr lang="en-US" altLang="en-US" sz="1400">
                <a:latin typeface="Arial" panose="020B0604020202020204" pitchFamily="34" charset="0"/>
                <a:cs typeface="Arial" panose="020B0604020202020204" pitchFamily="34" charset="0"/>
                <a:sym typeface="Arial" panose="020B0604020202020204" pitchFamily="34" charset="0"/>
              </a:rPr>
              <a:t>Strong Security and Privacy:</a:t>
            </a:r>
          </a:p>
          <a:p>
            <a:pPr eaLnBrk="1"/>
            <a:r>
              <a:rPr lang="en-US" altLang="en-US" sz="1400">
                <a:latin typeface="Arial" panose="020B0604020202020204" pitchFamily="34" charset="0"/>
                <a:cs typeface="Arial" panose="020B0604020202020204" pitchFamily="34" charset="0"/>
                <a:sym typeface="Arial" panose="020B0604020202020204" pitchFamily="34" charset="0"/>
              </a:rPr>
              <a:t>With the increasing concerns around data privacy and security, ConvergeHub incorporates advanced security measures to protect user data. Features such as encrypted communication and role-based access control ensure that conversations remain private and secure.</a:t>
            </a:r>
          </a:p>
          <a:p>
            <a:pPr eaLnBrk="1"/>
            <a:endParaRPr lang="en-US" altLang="en-US" sz="1400">
              <a:latin typeface="Arial" panose="020B0604020202020204" pitchFamily="34" charset="0"/>
              <a:cs typeface="Arial" panose="020B0604020202020204" pitchFamily="34" charset="0"/>
              <a:sym typeface="Arial" panose="020B0604020202020204" pitchFamily="34" charset="0"/>
            </a:endParaRPr>
          </a:p>
          <a:p>
            <a:pPr eaLnBrk="1">
              <a:buSzPct val="100000"/>
              <a:buFont typeface="Arial" panose="020B0604020202020204" pitchFamily="34" charset="0"/>
              <a:buChar char="•"/>
            </a:pPr>
            <a:r>
              <a:rPr lang="en-US" altLang="en-US" sz="1400">
                <a:latin typeface="Arial" panose="020B0604020202020204" pitchFamily="34" charset="0"/>
                <a:cs typeface="Arial" panose="020B0604020202020204" pitchFamily="34" charset="0"/>
                <a:sym typeface="Arial" panose="020B0604020202020204" pitchFamily="34" charset="0"/>
              </a:rPr>
              <a:t>Enhanced Productivity and Collaboration:</a:t>
            </a:r>
          </a:p>
          <a:p>
            <a:pPr eaLnBrk="1"/>
            <a:r>
              <a:rPr lang="en-US" altLang="en-US" sz="1400">
                <a:latin typeface="Arial" panose="020B0604020202020204" pitchFamily="34" charset="0"/>
                <a:cs typeface="Arial" panose="020B0604020202020204" pitchFamily="34" charset="0"/>
                <a:sym typeface="Arial" panose="020B0604020202020204" pitchFamily="34" charset="0"/>
              </a:rPr>
              <a:t>ConvergeHub’s user-friendly interface and robust features are designed to improve teamwork and collaboration. By streamlining communication and task management, the platform helps users work more efficiently and effectively, ultimately enhancing productivity.</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extBox 1"/>
          <p:cNvSpPr txBox="1">
            <a:spLocks noChangeArrowheads="1"/>
          </p:cNvSpPr>
          <p:nvPr/>
        </p:nvSpPr>
        <p:spPr bwMode="auto">
          <a:xfrm>
            <a:off x="371475" y="249238"/>
            <a:ext cx="743902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200" b="1">
                <a:solidFill>
                  <a:srgbClr val="46B0FA"/>
                </a:solidFill>
                <a:latin typeface="Arial" panose="020B0604020202020204" pitchFamily="34" charset="0"/>
                <a:cs typeface="Arial" panose="020B0604020202020204" pitchFamily="34" charset="0"/>
                <a:sym typeface="Arial" panose="020B0604020202020204" pitchFamily="34" charset="0"/>
              </a:rPr>
              <a:t>4. Objectives</a:t>
            </a:r>
          </a:p>
        </p:txBody>
      </p:sp>
      <p:sp>
        <p:nvSpPr>
          <p:cNvPr id="10243" name="TextBox 2"/>
          <p:cNvSpPr txBox="1">
            <a:spLocks noChangeArrowheads="1"/>
          </p:cNvSpPr>
          <p:nvPr/>
        </p:nvSpPr>
        <p:spPr bwMode="auto">
          <a:xfrm>
            <a:off x="739775" y="2219325"/>
            <a:ext cx="10628313" cy="183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buSzPct val="100000"/>
              <a:buFontTx/>
              <a:buChar char="•"/>
            </a:pPr>
            <a:r>
              <a:rPr lang="en-US" altLang="en-US" sz="2000">
                <a:latin typeface="Arial" panose="020B0604020202020204" pitchFamily="34" charset="0"/>
                <a:cs typeface="Arial" panose="020B0604020202020204" pitchFamily="34" charset="0"/>
                <a:sym typeface="Arial" panose="020B0604020202020204" pitchFamily="34" charset="0"/>
              </a:rPr>
              <a:t>Develop an integrated platform for real-time messaging, file sharing, and structured communication channels.</a:t>
            </a:r>
          </a:p>
          <a:p>
            <a:pPr eaLnBrk="1">
              <a:buSzPct val="100000"/>
              <a:buFontTx/>
              <a:buChar char="•"/>
            </a:pPr>
            <a:r>
              <a:rPr lang="en-US" altLang="en-US" sz="2000">
                <a:latin typeface="Arial" panose="020B0604020202020204" pitchFamily="34" charset="0"/>
                <a:cs typeface="Arial" panose="020B0604020202020204" pitchFamily="34" charset="0"/>
                <a:sym typeface="Arial" panose="020B0604020202020204" pitchFamily="34" charset="0"/>
              </a:rPr>
              <a:t>Optimize workflow management by centralizing communication and task tracking.</a:t>
            </a:r>
          </a:p>
          <a:p>
            <a:pPr eaLnBrk="1">
              <a:buSzPct val="100000"/>
              <a:buFontTx/>
              <a:buChar char="•"/>
            </a:pPr>
            <a:r>
              <a:rPr lang="en-US" altLang="en-US" sz="2000">
                <a:latin typeface="Arial" panose="020B0604020202020204" pitchFamily="34" charset="0"/>
                <a:cs typeface="Arial" panose="020B0604020202020204" pitchFamily="34" charset="0"/>
                <a:sym typeface="Arial" panose="020B0604020202020204" pitchFamily="34" charset="0"/>
              </a:rPr>
              <a:t>Ensure secure collaboration with encrypted communication and role-based access control.</a:t>
            </a:r>
          </a:p>
          <a:p>
            <a:pPr eaLnBrk="1">
              <a:buSzPct val="100000"/>
              <a:buFontTx/>
              <a:buChar char="•"/>
            </a:pPr>
            <a:r>
              <a:rPr lang="en-US" altLang="en-US" sz="2000">
                <a:latin typeface="Arial" panose="020B0604020202020204" pitchFamily="34" charset="0"/>
                <a:cs typeface="Arial" panose="020B0604020202020204" pitchFamily="34" charset="0"/>
                <a:sym typeface="Arial" panose="020B0604020202020204" pitchFamily="34" charset="0"/>
              </a:rPr>
              <a:t>Provide a user-friendly interface to enhance adoption and usability.</a:t>
            </a:r>
          </a:p>
          <a:p>
            <a:pPr eaLnBrk="1">
              <a:buSzPct val="100000"/>
              <a:buFontTx/>
              <a:buChar char="•"/>
            </a:pPr>
            <a:r>
              <a:rPr lang="en-US" altLang="en-US" sz="2000">
                <a:latin typeface="Arial" panose="020B0604020202020204" pitchFamily="34" charset="0"/>
                <a:cs typeface="Arial" panose="020B0604020202020204" pitchFamily="34" charset="0"/>
                <a:sym typeface="Arial" panose="020B0604020202020204" pitchFamily="34" charset="0"/>
              </a:rPr>
              <a:t>Enable seamless remote collaboration across multiple devices and locations. </a:t>
            </a: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extBox 1"/>
          <p:cNvSpPr txBox="1">
            <a:spLocks noChangeArrowheads="1"/>
          </p:cNvSpPr>
          <p:nvPr/>
        </p:nvSpPr>
        <p:spPr bwMode="auto">
          <a:xfrm>
            <a:off x="449263" y="249238"/>
            <a:ext cx="743902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200" b="1">
                <a:solidFill>
                  <a:srgbClr val="46B0FA"/>
                </a:solidFill>
                <a:latin typeface="Arial" panose="020B0604020202020204" pitchFamily="34" charset="0"/>
                <a:cs typeface="Arial" panose="020B0604020202020204" pitchFamily="34" charset="0"/>
                <a:sym typeface="Arial" panose="020B0604020202020204" pitchFamily="34" charset="0"/>
              </a:rPr>
              <a:t>5. Area of Application</a:t>
            </a:r>
          </a:p>
        </p:txBody>
      </p:sp>
      <p:sp>
        <p:nvSpPr>
          <p:cNvPr id="11267" name="TextBox 2"/>
          <p:cNvSpPr txBox="1">
            <a:spLocks noChangeArrowheads="1"/>
          </p:cNvSpPr>
          <p:nvPr/>
        </p:nvSpPr>
        <p:spPr bwMode="auto">
          <a:xfrm>
            <a:off x="285750" y="1035050"/>
            <a:ext cx="11547475" cy="561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a:t>The ConvergeHub platform is designed to cater to a wide range of applications, making it a versatile tool for both personal and professional use. Below are the key areas where the application can be effectively utilized:</a:t>
            </a:r>
          </a:p>
          <a:p>
            <a:pPr eaLnBrk="1"/>
            <a:r>
              <a:rPr lang="en-US" altLang="en-US" b="1"/>
              <a:t>Seamless Personal Connectivity</a:t>
            </a:r>
            <a:r>
              <a:rPr lang="en-US" altLang="en-US"/>
              <a:t>:</a:t>
            </a:r>
            <a:br>
              <a:rPr lang="en-US" altLang="en-US"/>
            </a:br>
            <a:r>
              <a:rPr lang="en-US" altLang="en-US"/>
              <a:t>ConvergeHub enables individuals to maintain real-time communication with friends and family effortlessly. Whether it’s sharing updates, photos, or videos, the platform ensures that personal connections remain strong and uninterrupted.</a:t>
            </a:r>
          </a:p>
          <a:p>
            <a:pPr eaLnBrk="1"/>
            <a:r>
              <a:rPr lang="en-US" altLang="en-US" b="1"/>
              <a:t>Efficient Team Collaboration</a:t>
            </a:r>
            <a:r>
              <a:rPr lang="en-US" altLang="en-US"/>
              <a:t>:</a:t>
            </a:r>
            <a:br>
              <a:rPr lang="en-US" altLang="en-US"/>
            </a:br>
            <a:r>
              <a:rPr lang="en-US" altLang="en-US"/>
              <a:t>The platform facilitates smooth interaction among teams and project managers, enabling effective workflow coordination. By centralizing communication, ConvergeHub helps teams stay aligned, share files securely, and manage tasks efficiently, thereby enhancing productivity.</a:t>
            </a:r>
          </a:p>
          <a:p>
            <a:pPr eaLnBrk="1"/>
            <a:r>
              <a:rPr lang="en-US" altLang="en-US" b="1"/>
              <a:t>Academic Engagement</a:t>
            </a:r>
            <a:r>
              <a:rPr lang="en-US" altLang="en-US"/>
              <a:t>:</a:t>
            </a:r>
            <a:br>
              <a:rPr lang="en-US" altLang="en-US"/>
            </a:br>
            <a:r>
              <a:rPr lang="en-US" altLang="en-US"/>
              <a:t>ConvergeHub supports students and educators in managing discussions, assignments, and group projects seamlessly. It provides a structured environment for academic collaboration, allowing users to share resources, discuss ideas, and track progress in real-time.</a:t>
            </a:r>
          </a:p>
          <a:p>
            <a:pPr eaLnBrk="1"/>
            <a:r>
              <a:rPr lang="en-US" altLang="en-US" b="1"/>
              <a:t>Corporate Communication Hub</a:t>
            </a:r>
            <a:r>
              <a:rPr lang="en-US" altLang="en-US"/>
              <a:t>:</a:t>
            </a:r>
            <a:br>
              <a:rPr lang="en-US" altLang="en-US"/>
            </a:br>
            <a:r>
              <a:rPr lang="en-US" altLang="en-US"/>
              <a:t>The application empowers professionals to organize meetings, streamline discussions, and oversee work tasks efficiently. It serves as a centralized communication hub for corporate teams, ensuring that all stakeholders are on the same page and can collaborate effectively, regardless of their location.</a:t>
            </a:r>
          </a:p>
          <a:p>
            <a:pPr eaLnBrk="1"/>
            <a:r>
              <a:rPr lang="en-US" altLang="en-US" sz="2000"/>
              <a:t/>
            </a:r>
            <a:br>
              <a:rPr lang="en-US" altLang="en-US" sz="2000"/>
            </a:br>
            <a:endParaRPr lang="en-US" altLang="en-US" sz="2000"/>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extBox 1"/>
          <p:cNvSpPr txBox="1">
            <a:spLocks noChangeArrowheads="1"/>
          </p:cNvSpPr>
          <p:nvPr/>
        </p:nvSpPr>
        <p:spPr bwMode="auto">
          <a:xfrm>
            <a:off x="371475" y="249238"/>
            <a:ext cx="8805863"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200" b="1">
                <a:solidFill>
                  <a:srgbClr val="46B0FA"/>
                </a:solidFill>
                <a:latin typeface="Arial" panose="020B0604020202020204" pitchFamily="34" charset="0"/>
                <a:cs typeface="Arial" panose="020B0604020202020204" pitchFamily="34" charset="0"/>
                <a:sym typeface="Arial" panose="020B0604020202020204" pitchFamily="34" charset="0"/>
              </a:rPr>
              <a:t>6. Technical concepts &amp; algorithm used</a:t>
            </a:r>
          </a:p>
        </p:txBody>
      </p:sp>
      <p:sp>
        <p:nvSpPr>
          <p:cNvPr id="12291" name="TextBox 2"/>
          <p:cNvSpPr txBox="1">
            <a:spLocks noChangeArrowheads="1"/>
          </p:cNvSpPr>
          <p:nvPr/>
        </p:nvSpPr>
        <p:spPr bwMode="auto">
          <a:xfrm>
            <a:off x="1066800" y="1771650"/>
            <a:ext cx="9809163" cy="271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buSzPct val="100000"/>
              <a:buFontTx/>
              <a:buChar char="•"/>
            </a:pPr>
            <a:r>
              <a:rPr lang="en-US" altLang="en-US" sz="2000" b="1">
                <a:latin typeface="Arial" panose="020B0604020202020204" pitchFamily="34" charset="0"/>
                <a:cs typeface="Arial" panose="020B0604020202020204" pitchFamily="34" charset="0"/>
                <a:sym typeface="Arial" panose="020B0604020202020204" pitchFamily="34" charset="0"/>
              </a:rPr>
              <a:t>Frontend:</a:t>
            </a:r>
            <a:r>
              <a:rPr lang="en-US" altLang="en-US" sz="2000">
                <a:latin typeface="Arial" panose="020B0604020202020204" pitchFamily="34" charset="0"/>
                <a:cs typeface="Arial" panose="020B0604020202020204" pitchFamily="34" charset="0"/>
                <a:sym typeface="Arial" panose="020B0604020202020204" pitchFamily="34" charset="0"/>
              </a:rPr>
              <a:t> React.js </a:t>
            </a:r>
          </a:p>
          <a:p>
            <a:pPr eaLnBrk="1">
              <a:buSzPct val="100000"/>
              <a:buFontTx/>
              <a:buChar char="•"/>
            </a:pPr>
            <a:r>
              <a:rPr lang="en-US" altLang="en-US" sz="2000" b="1">
                <a:latin typeface="Arial" panose="020B0604020202020204" pitchFamily="34" charset="0"/>
                <a:cs typeface="Arial" panose="020B0604020202020204" pitchFamily="34" charset="0"/>
                <a:sym typeface="Arial" panose="020B0604020202020204" pitchFamily="34" charset="0"/>
              </a:rPr>
              <a:t>Backend:</a:t>
            </a:r>
            <a:r>
              <a:rPr lang="en-US" altLang="en-US" sz="2000">
                <a:latin typeface="Arial" panose="020B0604020202020204" pitchFamily="34" charset="0"/>
                <a:cs typeface="Arial" panose="020B0604020202020204" pitchFamily="34" charset="0"/>
                <a:sym typeface="Arial" panose="020B0604020202020204" pitchFamily="34" charset="0"/>
              </a:rPr>
              <a:t> Node.js with Express.js</a:t>
            </a:r>
          </a:p>
          <a:p>
            <a:pPr eaLnBrk="1">
              <a:buSzPct val="100000"/>
              <a:buFontTx/>
              <a:buChar char="•"/>
            </a:pPr>
            <a:r>
              <a:rPr lang="en-US" altLang="en-US" sz="2000" b="1">
                <a:latin typeface="Arial" panose="020B0604020202020204" pitchFamily="34" charset="0"/>
                <a:cs typeface="Arial" panose="020B0604020202020204" pitchFamily="34" charset="0"/>
                <a:sym typeface="Arial" panose="020B0604020202020204" pitchFamily="34" charset="0"/>
              </a:rPr>
              <a:t>Database:</a:t>
            </a:r>
            <a:r>
              <a:rPr lang="en-US" altLang="en-US" sz="2000">
                <a:latin typeface="Arial" panose="020B0604020202020204" pitchFamily="34" charset="0"/>
                <a:cs typeface="Arial" panose="020B0604020202020204" pitchFamily="34" charset="0"/>
                <a:sym typeface="Arial" panose="020B0604020202020204" pitchFamily="34" charset="0"/>
              </a:rPr>
              <a:t> MongoDB or Firebase</a:t>
            </a:r>
          </a:p>
          <a:p>
            <a:pPr eaLnBrk="1">
              <a:buSzPct val="100000"/>
              <a:buFontTx/>
              <a:buChar char="•"/>
            </a:pPr>
            <a:r>
              <a:rPr lang="en-US" altLang="en-US" sz="2000" b="1">
                <a:latin typeface="Arial" panose="020B0604020202020204" pitchFamily="34" charset="0"/>
                <a:cs typeface="Arial" panose="020B0604020202020204" pitchFamily="34" charset="0"/>
                <a:sym typeface="Arial" panose="020B0604020202020204" pitchFamily="34" charset="0"/>
              </a:rPr>
              <a:t>Real-time Communication:</a:t>
            </a:r>
            <a:r>
              <a:rPr lang="en-US" altLang="en-US" sz="2000">
                <a:latin typeface="Arial" panose="020B0604020202020204" pitchFamily="34" charset="0"/>
                <a:cs typeface="Arial" panose="020B0604020202020204" pitchFamily="34" charset="0"/>
                <a:sym typeface="Arial" panose="020B0604020202020204" pitchFamily="34" charset="0"/>
              </a:rPr>
              <a:t> WebSockets (Socket.io)</a:t>
            </a:r>
          </a:p>
          <a:p>
            <a:pPr eaLnBrk="1">
              <a:buSzPct val="100000"/>
              <a:buFontTx/>
              <a:buChar char="•"/>
            </a:pPr>
            <a:r>
              <a:rPr lang="en-US" altLang="en-US" sz="2000" b="1">
                <a:latin typeface="Arial" panose="020B0604020202020204" pitchFamily="34" charset="0"/>
                <a:cs typeface="Arial" panose="020B0604020202020204" pitchFamily="34" charset="0"/>
                <a:sym typeface="Arial" panose="020B0604020202020204" pitchFamily="34" charset="0"/>
              </a:rPr>
              <a:t>Authentication:</a:t>
            </a:r>
            <a:r>
              <a:rPr lang="en-US" altLang="en-US" sz="2000">
                <a:latin typeface="Arial" panose="020B0604020202020204" pitchFamily="34" charset="0"/>
                <a:cs typeface="Arial" panose="020B0604020202020204" pitchFamily="34" charset="0"/>
                <a:sym typeface="Arial" panose="020B0604020202020204" pitchFamily="34" charset="0"/>
              </a:rPr>
              <a:t> JWT &amp; OAuth (Google, GitHub)</a:t>
            </a:r>
          </a:p>
          <a:p>
            <a:pPr eaLnBrk="1">
              <a:buSzPct val="100000"/>
              <a:buFontTx/>
              <a:buChar char="•"/>
            </a:pPr>
            <a:r>
              <a:rPr lang="en-US" altLang="en-US" sz="2000" b="1">
                <a:latin typeface="Arial" panose="020B0604020202020204" pitchFamily="34" charset="0"/>
                <a:cs typeface="Arial" panose="020B0604020202020204" pitchFamily="34" charset="0"/>
                <a:sym typeface="Arial" panose="020B0604020202020204" pitchFamily="34" charset="0"/>
              </a:rPr>
              <a:t>Deployment:</a:t>
            </a:r>
            <a:r>
              <a:rPr lang="en-US" altLang="en-US" sz="2000">
                <a:latin typeface="Arial" panose="020B0604020202020204" pitchFamily="34" charset="0"/>
                <a:cs typeface="Arial" panose="020B0604020202020204" pitchFamily="34" charset="0"/>
                <a:sym typeface="Arial" panose="020B0604020202020204" pitchFamily="34" charset="0"/>
              </a:rPr>
              <a:t> Docker, AWS, Firebase Hosting</a:t>
            </a:r>
          </a:p>
          <a:p>
            <a:pPr eaLnBrk="1">
              <a:buSzPct val="100000"/>
              <a:buFontTx/>
              <a:buChar char="•"/>
            </a:pPr>
            <a:r>
              <a:rPr lang="en-US" altLang="en-US" sz="2000" b="1">
                <a:latin typeface="Arial" panose="020B0604020202020204" pitchFamily="34" charset="0"/>
                <a:cs typeface="Arial" panose="020B0604020202020204" pitchFamily="34" charset="0"/>
                <a:sym typeface="Arial" panose="020B0604020202020204" pitchFamily="34" charset="0"/>
              </a:rPr>
              <a:t>File Storage:</a:t>
            </a:r>
            <a:r>
              <a:rPr lang="en-US" altLang="en-US" sz="2000">
                <a:latin typeface="Arial" panose="020B0604020202020204" pitchFamily="34" charset="0"/>
                <a:cs typeface="Arial" panose="020B0604020202020204" pitchFamily="34" charset="0"/>
                <a:sym typeface="Arial" panose="020B0604020202020204" pitchFamily="34" charset="0"/>
              </a:rPr>
              <a:t> AWS S3 / Firebase Storage</a:t>
            </a:r>
          </a:p>
          <a:p>
            <a:pPr eaLnBrk="1">
              <a:buSzPct val="100000"/>
              <a:buFontTx/>
              <a:buChar char="•"/>
            </a:pPr>
            <a:r>
              <a:rPr lang="en-US" altLang="en-US" sz="2000" b="1">
                <a:latin typeface="Arial" panose="020B0604020202020204" pitchFamily="34" charset="0"/>
                <a:cs typeface="Arial" panose="020B0604020202020204" pitchFamily="34" charset="0"/>
                <a:sym typeface="Arial" panose="020B0604020202020204" pitchFamily="34" charset="0"/>
              </a:rPr>
              <a:t>Security: </a:t>
            </a:r>
            <a:r>
              <a:rPr lang="en-US" altLang="en-US" sz="2000">
                <a:latin typeface="Arial" panose="020B0604020202020204" pitchFamily="34" charset="0"/>
                <a:cs typeface="Arial" panose="020B0604020202020204" pitchFamily="34" charset="0"/>
                <a:sym typeface="Arial" panose="020B0604020202020204" pitchFamily="34" charset="0"/>
              </a:rPr>
              <a:t>Encryption, and OAuth login</a:t>
            </a:r>
          </a:p>
          <a:p>
            <a:pPr eaLnBrk="1">
              <a:buSzPct val="100000"/>
              <a:buFontTx/>
              <a:buChar char="•"/>
            </a:pPr>
            <a:r>
              <a:rPr lang="en-US" altLang="en-US" sz="2000" b="1">
                <a:latin typeface="Arial" panose="020B0604020202020204" pitchFamily="34" charset="0"/>
                <a:cs typeface="Arial" panose="020B0604020202020204" pitchFamily="34" charset="0"/>
                <a:sym typeface="Arial" panose="020B0604020202020204" pitchFamily="34" charset="0"/>
              </a:rPr>
              <a:t>Monitoring:</a:t>
            </a:r>
            <a:r>
              <a:rPr lang="en-US" altLang="en-US" sz="2000">
                <a:latin typeface="Arial" panose="020B0604020202020204" pitchFamily="34" charset="0"/>
                <a:cs typeface="Arial" panose="020B0604020202020204" pitchFamily="34" charset="0"/>
                <a:sym typeface="Arial" panose="020B0604020202020204" pitchFamily="34" charset="0"/>
              </a:rPr>
              <a:t> Firebase Analytics, MongoDB Atlas Monitoring </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Box 1"/>
          <p:cNvSpPr txBox="1">
            <a:spLocks noChangeArrowheads="1"/>
          </p:cNvSpPr>
          <p:nvPr/>
        </p:nvSpPr>
        <p:spPr bwMode="auto">
          <a:xfrm>
            <a:off x="371475" y="712788"/>
            <a:ext cx="7439025" cy="54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3200" b="1" dirty="0">
                <a:solidFill>
                  <a:srgbClr val="46B0FA"/>
                </a:solidFill>
                <a:latin typeface="Arial" panose="020B0604020202020204" pitchFamily="34" charset="0"/>
                <a:cs typeface="Arial" panose="020B0604020202020204" pitchFamily="34" charset="0"/>
                <a:sym typeface="Arial" panose="020B0604020202020204" pitchFamily="34" charset="0"/>
              </a:rPr>
              <a:t>7. </a:t>
            </a:r>
            <a:r>
              <a:rPr lang="en-US" altLang="en-US" sz="3200" b="1" dirty="0" err="1">
                <a:solidFill>
                  <a:srgbClr val="46B0FA"/>
                </a:solidFill>
                <a:latin typeface="Arial" panose="020B0604020202020204" pitchFamily="34" charset="0"/>
                <a:cs typeface="Arial" panose="020B0604020202020204" pitchFamily="34" charset="0"/>
                <a:sym typeface="Arial" panose="020B0604020202020204" pitchFamily="34" charset="0"/>
              </a:rPr>
              <a:t>Swot</a:t>
            </a:r>
            <a:r>
              <a:rPr lang="en-US" altLang="en-US" sz="3200" b="1" dirty="0">
                <a:solidFill>
                  <a:srgbClr val="46B0FA"/>
                </a:solidFill>
                <a:latin typeface="Arial" panose="020B0604020202020204" pitchFamily="34" charset="0"/>
                <a:cs typeface="Arial" panose="020B0604020202020204" pitchFamily="34" charset="0"/>
                <a:sym typeface="Arial" panose="020B0604020202020204" pitchFamily="34" charset="0"/>
              </a:rPr>
              <a:t> analysis</a:t>
            </a:r>
          </a:p>
        </p:txBody>
      </p:sp>
      <p:sp>
        <p:nvSpPr>
          <p:cNvPr id="13315" name="TextBox 4"/>
          <p:cNvSpPr txBox="1">
            <a:spLocks noChangeArrowheads="1"/>
          </p:cNvSpPr>
          <p:nvPr/>
        </p:nvSpPr>
        <p:spPr bwMode="auto">
          <a:xfrm>
            <a:off x="709613" y="1744663"/>
            <a:ext cx="10748962"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endParaRPr lang="en-US" altLang="en-US" sz="2400"/>
          </a:p>
          <a:p>
            <a:pPr eaLnBrk="1">
              <a:buSzPct val="100000"/>
              <a:buFontTx/>
              <a:buChar char="❑"/>
            </a:pPr>
            <a:r>
              <a:rPr lang="en-US" altLang="en-US" sz="2400"/>
              <a:t>Strengths  – </a:t>
            </a:r>
            <a:r>
              <a:rPr lang="en-US" altLang="en-US" sz="2000" b="1"/>
              <a:t>Seamless Real-Time Collaboration</a:t>
            </a:r>
            <a:r>
              <a:rPr lang="en-US" altLang="en-US" sz="2000"/>
              <a:t> – Uses WebSockets &amp; OT for smooth messaging.</a:t>
            </a:r>
          </a:p>
          <a:p>
            <a:pPr eaLnBrk="1"/>
            <a:endParaRPr lang="en-US" altLang="en-US" sz="2000"/>
          </a:p>
          <a:p>
            <a:pPr eaLnBrk="1">
              <a:buSzPct val="100000"/>
              <a:buFontTx/>
              <a:buChar char="❑"/>
            </a:pPr>
            <a:r>
              <a:rPr lang="en-US" altLang="en-US" sz="2400"/>
              <a:t>Weakness </a:t>
            </a:r>
            <a:r>
              <a:rPr lang="en-US" altLang="en-US" sz="3200"/>
              <a:t>–  </a:t>
            </a:r>
            <a:r>
              <a:rPr lang="en-US" altLang="en-US" sz="2000" b="1"/>
              <a:t>High Development Complexity</a:t>
            </a:r>
            <a:r>
              <a:rPr lang="en-US" altLang="en-US" sz="2000"/>
              <a:t> – Requires expertise in WebSockets, OT, and cloud deployment.</a:t>
            </a:r>
          </a:p>
          <a:p>
            <a:pPr eaLnBrk="1"/>
            <a:endParaRPr lang="en-US" altLang="en-US" sz="2000"/>
          </a:p>
          <a:p>
            <a:pPr eaLnBrk="1">
              <a:buSzPct val="100000"/>
              <a:buFontTx/>
              <a:buChar char="❑"/>
            </a:pPr>
            <a:r>
              <a:rPr lang="en-US" altLang="en-US" sz="2000"/>
              <a:t> </a:t>
            </a:r>
            <a:r>
              <a:rPr lang="en-US" altLang="en-US" sz="2400"/>
              <a:t>Opportunity</a:t>
            </a:r>
            <a:r>
              <a:rPr lang="en-US" altLang="en-US" sz="3200"/>
              <a:t> –  </a:t>
            </a:r>
            <a:r>
              <a:rPr lang="en-US" altLang="en-US" sz="2000" b="1"/>
              <a:t>Rising Demand for Remote Collaboration</a:t>
            </a:r>
            <a:r>
              <a:rPr lang="en-US" altLang="en-US" sz="2000"/>
              <a:t> – Increasing need for efficient team communication tools.</a:t>
            </a:r>
          </a:p>
          <a:p>
            <a:pPr eaLnBrk="1"/>
            <a:endParaRPr lang="en-US" altLang="en-US" sz="2000"/>
          </a:p>
          <a:p>
            <a:pPr eaLnBrk="1">
              <a:buSzPct val="100000"/>
              <a:buFontTx/>
              <a:buChar char="❑"/>
            </a:pPr>
            <a:r>
              <a:rPr lang="en-US" altLang="en-US" sz="2400"/>
              <a:t>Threats – </a:t>
            </a:r>
            <a:r>
              <a:rPr lang="en-US" altLang="en-US" sz="2000" b="1"/>
              <a:t>Strong Market Competition</a:t>
            </a:r>
            <a:r>
              <a:rPr lang="en-US" altLang="en-US" sz="2000"/>
              <a:t> – Established players like Slack, Teams, and Discord dominate the industry.</a:t>
            </a:r>
          </a:p>
        </p:txBody>
      </p:sp>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8</TotalTime>
  <Words>1036</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Calibri</vt:lpstr>
      <vt:lpstr>Arial</vt:lpstr>
      <vt:lpstr>Calibri Light</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Uday</dc:creator>
  <cp:lastModifiedBy>Windows User</cp:lastModifiedBy>
  <cp:revision>3</cp:revision>
  <dcterms:modified xsi:type="dcterms:W3CDTF">2025-03-06T02:05:53Z</dcterms:modified>
</cp:coreProperties>
</file>