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57B8DD3-A109-4BEC-817D-7A2603D0461F}"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407557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57B8DD3-A109-4BEC-817D-7A2603D0461F}"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138282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57B8DD3-A109-4BEC-817D-7A2603D0461F}"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136326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57B8DD3-A109-4BEC-817D-7A2603D0461F}"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80123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7B8DD3-A109-4BEC-817D-7A2603D0461F}" type="datetimeFigureOut">
              <a:rPr lang="en-US" smtClean="0"/>
              <a:t>10/5/2016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250930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657B8DD3-A109-4BEC-817D-7A2603D0461F}"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366662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657B8DD3-A109-4BEC-817D-7A2603D0461F}" type="datetimeFigureOut">
              <a:rPr lang="en-US" smtClean="0"/>
              <a:t>10/5/2016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178995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57B8DD3-A109-4BEC-817D-7A2603D0461F}" type="datetimeFigureOut">
              <a:rPr lang="en-US" smtClean="0"/>
              <a:t>10/5/2016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247138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B8DD3-A109-4BEC-817D-7A2603D0461F}" type="datetimeFigureOut">
              <a:rPr lang="en-US" smtClean="0"/>
              <a:t>10/5/2016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3980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7B8DD3-A109-4BEC-817D-7A2603D0461F}"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371661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7B8DD3-A109-4BEC-817D-7A2603D0461F}" type="datetimeFigureOut">
              <a:rPr lang="en-US" smtClean="0"/>
              <a:t>10/5/2016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4C699-0BFB-4D0D-A9F0-85D5857991E3}" type="slidenum">
              <a:rPr lang="en-US" smtClean="0"/>
              <a:t>‹#›</a:t>
            </a:fld>
            <a:endParaRPr lang="en-US"/>
          </a:p>
        </p:txBody>
      </p:sp>
    </p:spTree>
    <p:extLst>
      <p:ext uri="{BB962C8B-B14F-4D97-AF65-F5344CB8AC3E}">
        <p14:creationId xmlns:p14="http://schemas.microsoft.com/office/powerpoint/2010/main" val="346691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B8DD3-A109-4BEC-817D-7A2603D0461F}" type="datetimeFigureOut">
              <a:rPr lang="en-US" smtClean="0"/>
              <a:t>10/5/2016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4C699-0BFB-4D0D-A9F0-85D5857991E3}" type="slidenum">
              <a:rPr lang="en-US" smtClean="0"/>
              <a:t>‹#›</a:t>
            </a:fld>
            <a:endParaRPr lang="en-US"/>
          </a:p>
        </p:txBody>
      </p:sp>
    </p:spTree>
    <p:extLst>
      <p:ext uri="{BB962C8B-B14F-4D97-AF65-F5344CB8AC3E}">
        <p14:creationId xmlns:p14="http://schemas.microsoft.com/office/powerpoint/2010/main" val="188855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5" name="TextBox 4"/>
          <p:cNvSpPr txBox="1"/>
          <p:nvPr/>
        </p:nvSpPr>
        <p:spPr>
          <a:xfrm>
            <a:off x="3822100" y="170121"/>
            <a:ext cx="4114800" cy="1384995"/>
          </a:xfrm>
          <a:prstGeom prst="rect">
            <a:avLst/>
          </a:prstGeom>
          <a:noFill/>
        </p:spPr>
        <p:txBody>
          <a:bodyPr wrap="square" rtlCol="0">
            <a:spAutoFit/>
          </a:bodyPr>
          <a:lstStyle/>
          <a:p>
            <a:pPr algn="ctr"/>
            <a:r>
              <a:rPr lang="en-US" sz="2800" dirty="0" err="1">
                <a:solidFill>
                  <a:srgbClr val="FFFF00"/>
                </a:solidFill>
                <a:latin typeface="Times New Roman" panose="02020603050405020304" pitchFamily="18" charset="0"/>
                <a:cs typeface="Times New Roman" panose="02020603050405020304" pitchFamily="18" charset="0"/>
              </a:rPr>
              <a:t>Dota</a:t>
            </a:r>
            <a:r>
              <a:rPr lang="en-US" sz="2800" dirty="0">
                <a:solidFill>
                  <a:srgbClr val="FFFF00"/>
                </a:solidFill>
                <a:latin typeface="Times New Roman" panose="02020603050405020304" pitchFamily="18" charset="0"/>
                <a:cs typeface="Times New Roman" panose="02020603050405020304" pitchFamily="18" charset="0"/>
              </a:rPr>
              <a:t> 2</a:t>
            </a:r>
          </a:p>
          <a:p>
            <a:pPr algn="ctr"/>
            <a:r>
              <a:rPr lang="en-US" sz="2800" dirty="0">
                <a:solidFill>
                  <a:srgbClr val="FFFF00"/>
                </a:solidFill>
                <a:latin typeface="Times New Roman" panose="02020603050405020304" pitchFamily="18" charset="0"/>
                <a:cs typeface="Times New Roman" panose="02020603050405020304" pitchFamily="18" charset="0"/>
              </a:rPr>
              <a:t>The Beginner's Guide</a:t>
            </a:r>
          </a:p>
          <a:p>
            <a:pPr algn="ctr"/>
            <a:r>
              <a:rPr lang="en-US" sz="2800" dirty="0">
                <a:solidFill>
                  <a:schemeClr val="accent4">
                    <a:lumMod val="40000"/>
                    <a:lumOff val="60000"/>
                  </a:schemeClr>
                </a:solidFill>
                <a:latin typeface="Times New Roman" panose="02020603050405020304" pitchFamily="18" charset="0"/>
                <a:cs typeface="Times New Roman" panose="02020603050405020304" pitchFamily="18" charset="0"/>
              </a:rPr>
              <a:t>(Project Proposal)</a:t>
            </a:r>
          </a:p>
        </p:txBody>
      </p:sp>
      <p:sp>
        <p:nvSpPr>
          <p:cNvPr id="6" name="TextBox 5"/>
          <p:cNvSpPr txBox="1"/>
          <p:nvPr/>
        </p:nvSpPr>
        <p:spPr>
          <a:xfrm>
            <a:off x="1311568" y="5562600"/>
            <a:ext cx="2895921" cy="646331"/>
          </a:xfrm>
          <a:prstGeom prst="rect">
            <a:avLst/>
          </a:prstGeom>
          <a:noFill/>
        </p:spPr>
        <p:txBody>
          <a:bodyPr wrap="none" rtlCol="0">
            <a:spAutoFit/>
          </a:bodyPr>
          <a:lstStyle/>
          <a:p>
            <a:pPr algn="ctr"/>
            <a:r>
              <a:rPr lang="en-US" dirty="0">
                <a:solidFill>
                  <a:srgbClr val="FFFF00"/>
                </a:solidFill>
                <a:latin typeface="Times New Roman" panose="02020603050405020304" pitchFamily="18" charset="0"/>
                <a:cs typeface="Times New Roman" panose="02020603050405020304" pitchFamily="18" charset="0"/>
              </a:rPr>
              <a:t>CIS : 602 - 02 Special Topics</a:t>
            </a:r>
          </a:p>
          <a:p>
            <a:pPr algn="ctr"/>
            <a:r>
              <a:rPr lang="en-US" dirty="0">
                <a:solidFill>
                  <a:srgbClr val="FFFF00"/>
                </a:solidFill>
                <a:latin typeface="Times New Roman" panose="02020603050405020304" pitchFamily="18" charset="0"/>
                <a:cs typeface="Times New Roman" panose="02020603050405020304" pitchFamily="18" charset="0"/>
              </a:rPr>
              <a:t>-Data Analytics</a:t>
            </a:r>
          </a:p>
        </p:txBody>
      </p:sp>
      <p:sp>
        <p:nvSpPr>
          <p:cNvPr id="7" name="TextBox 6"/>
          <p:cNvSpPr txBox="1"/>
          <p:nvPr/>
        </p:nvSpPr>
        <p:spPr>
          <a:xfrm>
            <a:off x="8789021" y="5147102"/>
            <a:ext cx="2044214" cy="1477328"/>
          </a:xfrm>
          <a:prstGeom prst="rect">
            <a:avLst/>
          </a:prstGeom>
          <a:noFill/>
        </p:spPr>
        <p:txBody>
          <a:bodyPr wrap="none" rtlCol="0">
            <a:spAutoFit/>
          </a:bodyPr>
          <a:lstStyle/>
          <a:p>
            <a:r>
              <a:rPr lang="en-US" dirty="0">
                <a:solidFill>
                  <a:srgbClr val="FFFF00"/>
                </a:solidFill>
                <a:latin typeface="Times New Roman" panose="02020603050405020304" pitchFamily="18" charset="0"/>
                <a:cs typeface="Times New Roman" panose="02020603050405020304" pitchFamily="18" charset="0"/>
              </a:rPr>
              <a:t>Presented By:-</a:t>
            </a:r>
          </a:p>
          <a:p>
            <a:r>
              <a:rPr lang="en-US" dirty="0">
                <a:solidFill>
                  <a:srgbClr val="FFFF00"/>
                </a:solidFill>
                <a:latin typeface="Times New Roman" panose="02020603050405020304" pitchFamily="18" charset="0"/>
                <a:cs typeface="Times New Roman" panose="02020603050405020304" pitchFamily="18" charset="0"/>
              </a:rPr>
              <a:t>Sujoy Kar</a:t>
            </a:r>
          </a:p>
          <a:p>
            <a:r>
              <a:rPr lang="en-US" dirty="0" err="1">
                <a:solidFill>
                  <a:srgbClr val="FFFF00"/>
                </a:solidFill>
                <a:latin typeface="Times New Roman" panose="02020603050405020304" pitchFamily="18" charset="0"/>
                <a:cs typeface="Times New Roman" panose="02020603050405020304" pitchFamily="18" charset="0"/>
              </a:rPr>
              <a:t>Hardik</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Sankhla</a:t>
            </a:r>
            <a:endParaRPr lang="en-US" dirty="0">
              <a:solidFill>
                <a:srgbClr val="FFFF00"/>
              </a:solidFill>
              <a:latin typeface="Times New Roman" panose="02020603050405020304" pitchFamily="18" charset="0"/>
              <a:cs typeface="Times New Roman" panose="02020603050405020304" pitchFamily="18" charset="0"/>
            </a:endParaRPr>
          </a:p>
          <a:p>
            <a:r>
              <a:rPr lang="en-US" dirty="0">
                <a:solidFill>
                  <a:srgbClr val="FFFF00"/>
                </a:solidFill>
                <a:latin typeface="Times New Roman" panose="02020603050405020304" pitchFamily="18" charset="0"/>
                <a:cs typeface="Times New Roman" panose="02020603050405020304" pitchFamily="18" charset="0"/>
              </a:rPr>
              <a:t>Hussain </a:t>
            </a:r>
            <a:r>
              <a:rPr lang="en-US" dirty="0" err="1">
                <a:solidFill>
                  <a:srgbClr val="FFFF00"/>
                </a:solidFill>
                <a:latin typeface="Times New Roman" panose="02020603050405020304" pitchFamily="18" charset="0"/>
                <a:cs typeface="Times New Roman" panose="02020603050405020304" pitchFamily="18" charset="0"/>
              </a:rPr>
              <a:t>Ul</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Abideen</a:t>
            </a:r>
            <a:endParaRPr lang="en-US" dirty="0">
              <a:solidFill>
                <a:srgbClr val="FFFF00"/>
              </a:solidFill>
              <a:latin typeface="Times New Roman" panose="02020603050405020304" pitchFamily="18" charset="0"/>
              <a:cs typeface="Times New Roman" panose="02020603050405020304" pitchFamily="18" charset="0"/>
            </a:endParaRPr>
          </a:p>
          <a:p>
            <a:r>
              <a:rPr lang="en-US" dirty="0">
                <a:solidFill>
                  <a:srgbClr val="FFFF00"/>
                </a:solidFill>
                <a:latin typeface="Times New Roman" panose="02020603050405020304" pitchFamily="18" charset="0"/>
                <a:cs typeface="Times New Roman" panose="02020603050405020304" pitchFamily="18" charset="0"/>
              </a:rPr>
              <a:t>Anurag Singh</a:t>
            </a:r>
          </a:p>
        </p:txBody>
      </p:sp>
    </p:spTree>
    <p:extLst>
      <p:ext uri="{BB962C8B-B14F-4D97-AF65-F5344CB8AC3E}">
        <p14:creationId xmlns:p14="http://schemas.microsoft.com/office/powerpoint/2010/main" val="5131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3317" t="9091" r="1706"/>
          <a:stretch/>
        </p:blipFill>
        <p:spPr>
          <a:xfrm>
            <a:off x="4818877" y="0"/>
            <a:ext cx="7373123" cy="6857999"/>
          </a:xfrm>
          <a:prstGeom prst="rect">
            <a:avLst/>
          </a:prstGeom>
        </p:spPr>
      </p:pic>
      <p:sp>
        <p:nvSpPr>
          <p:cNvPr id="6"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3474" y="850734"/>
            <a:ext cx="5231028" cy="1477328"/>
          </a:xfrm>
          <a:prstGeom prst="rect">
            <a:avLst/>
          </a:prstGeom>
          <a:noFill/>
        </p:spPr>
        <p:txBody>
          <a:bodyPr wrap="square" rtlCol="0">
            <a:spAutoFit/>
          </a:bodyPr>
          <a:lstStyle/>
          <a:p>
            <a:r>
              <a:rPr lang="en-US" dirty="0"/>
              <a:t>Defense of the Ancients (</a:t>
            </a:r>
            <a:r>
              <a:rPr lang="en-US" dirty="0" err="1"/>
              <a:t>DotA</a:t>
            </a:r>
            <a:r>
              <a:rPr lang="en-US" dirty="0"/>
              <a:t>) is a multiplayer online battle arena mod for video game Warcraft 3 where matches are played between 2 teams that consist of 5 players each trying to destroy each other’s base (The Ancients).</a:t>
            </a:r>
          </a:p>
        </p:txBody>
      </p:sp>
      <p:sp>
        <p:nvSpPr>
          <p:cNvPr id="12" name="TextBox 11"/>
          <p:cNvSpPr txBox="1"/>
          <p:nvPr/>
        </p:nvSpPr>
        <p:spPr>
          <a:xfrm>
            <a:off x="186961" y="468997"/>
            <a:ext cx="1849802"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4">
                    <a:lumMod val="75000"/>
                  </a:schemeClr>
                </a:solidFill>
              </a:rPr>
              <a:t>What is DOTA?</a:t>
            </a:r>
          </a:p>
        </p:txBody>
      </p:sp>
      <p:sp>
        <p:nvSpPr>
          <p:cNvPr id="13" name="TextBox 12"/>
          <p:cNvSpPr txBox="1"/>
          <p:nvPr/>
        </p:nvSpPr>
        <p:spPr>
          <a:xfrm>
            <a:off x="186961" y="3059428"/>
            <a:ext cx="6365012"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4">
                    <a:lumMod val="75000"/>
                  </a:schemeClr>
                </a:solidFill>
              </a:rPr>
              <a:t>Is Dota that popular? Is there a need for a guide for beginners?</a:t>
            </a:r>
          </a:p>
        </p:txBody>
      </p:sp>
      <p:sp>
        <p:nvSpPr>
          <p:cNvPr id="14" name="TextBox 13"/>
          <p:cNvSpPr txBox="1"/>
          <p:nvPr/>
        </p:nvSpPr>
        <p:spPr>
          <a:xfrm>
            <a:off x="223474" y="3461326"/>
            <a:ext cx="4958126" cy="2308324"/>
          </a:xfrm>
          <a:prstGeom prst="rect">
            <a:avLst/>
          </a:prstGeom>
          <a:noFill/>
        </p:spPr>
        <p:txBody>
          <a:bodyPr wrap="square" rtlCol="0">
            <a:spAutoFit/>
          </a:bodyPr>
          <a:lstStyle/>
          <a:p>
            <a:r>
              <a:rPr lang="en-US" dirty="0"/>
              <a:t>Dota has a total active player base as of 43.2 Million till August 2015 and still increasing day by day.</a:t>
            </a:r>
          </a:p>
          <a:p>
            <a:r>
              <a:rPr lang="en-US" dirty="0"/>
              <a:t>So, for giving the new players a friendly and competitive environment we decided to create a guide for them to understand the game in a much more easier way.</a:t>
            </a:r>
          </a:p>
          <a:p>
            <a:endParaRPr lang="en-US" dirty="0"/>
          </a:p>
        </p:txBody>
      </p:sp>
      <p:sp>
        <p:nvSpPr>
          <p:cNvPr id="15" name="TextBox 14"/>
          <p:cNvSpPr txBox="1"/>
          <p:nvPr/>
        </p:nvSpPr>
        <p:spPr>
          <a:xfrm>
            <a:off x="9240959" y="6308905"/>
            <a:ext cx="2813591" cy="230832"/>
          </a:xfrm>
          <a:prstGeom prst="rect">
            <a:avLst/>
          </a:prstGeom>
          <a:noFill/>
        </p:spPr>
        <p:txBody>
          <a:bodyPr wrap="none" rtlCol="0">
            <a:spAutoFit/>
          </a:bodyPr>
          <a:lstStyle/>
          <a:p>
            <a:r>
              <a:rPr lang="en-US" sz="900" dirty="0"/>
              <a:t>Credits : http://dota2walls.com/category/dragon-knight</a:t>
            </a:r>
          </a:p>
        </p:txBody>
      </p:sp>
    </p:spTree>
    <p:extLst>
      <p:ext uri="{BB962C8B-B14F-4D97-AF65-F5344CB8AC3E}">
        <p14:creationId xmlns:p14="http://schemas.microsoft.com/office/powerpoint/2010/main" val="7474831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35043" r="3871" b="9090"/>
          <a:stretch/>
        </p:blipFill>
        <p:spPr>
          <a:xfrm>
            <a:off x="4818888" y="10"/>
            <a:ext cx="7373112" cy="6857989"/>
          </a:xfrm>
          <a:prstGeom prst="rect">
            <a:avLst/>
          </a:prstGeom>
        </p:spPr>
      </p:pic>
      <p:sp>
        <p:nvSpPr>
          <p:cNvPr id="24"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9086" y="215940"/>
            <a:ext cx="3026549" cy="536414"/>
          </a:xfrm>
          <a:prstGeom prst="rect">
            <a:avLst/>
          </a:prstGeom>
        </p:spPr>
        <p:txBody>
          <a:bodyPr vert="horz" lIns="91440" tIns="45720" rIns="91440" bIns="45720" rtlCol="0" anchor="t">
            <a:normAutofit fontScale="70000" lnSpcReduction="20000"/>
          </a:bodyPr>
          <a:lstStyle/>
          <a:p>
            <a:pPr>
              <a:lnSpc>
                <a:spcPct val="90000"/>
              </a:lnSpc>
              <a:spcBef>
                <a:spcPct val="0"/>
              </a:spcBef>
            </a:pPr>
            <a:endParaRPr lang="en-US" sz="5400" dirty="0">
              <a:latin typeface="+mj-lt"/>
              <a:ea typeface="+mj-ea"/>
              <a:cs typeface="+mj-cs"/>
            </a:endParaRPr>
          </a:p>
        </p:txBody>
      </p:sp>
      <p:sp>
        <p:nvSpPr>
          <p:cNvPr id="7" name="TextBox 6"/>
          <p:cNvSpPr txBox="1"/>
          <p:nvPr/>
        </p:nvSpPr>
        <p:spPr>
          <a:xfrm>
            <a:off x="249085" y="215939"/>
            <a:ext cx="3341171" cy="369332"/>
          </a:xfrm>
          <a:prstGeom prst="rect">
            <a:avLst/>
          </a:prstGeom>
          <a:noFill/>
        </p:spPr>
        <p:txBody>
          <a:bodyPr wrap="none" rtlCol="0">
            <a:spAutoFit/>
          </a:bodyPr>
          <a:lstStyle/>
          <a:p>
            <a:r>
              <a:rPr lang="en-US" dirty="0"/>
              <a:t>Goal : Questions to be answered?</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13" y="2510188"/>
            <a:ext cx="4749648" cy="336474"/>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13" y="2846662"/>
            <a:ext cx="4749648" cy="299434"/>
          </a:xfrm>
          <a:prstGeom prst="rect">
            <a:avLst/>
          </a:prstGeom>
        </p:spPr>
      </p:pic>
      <p:sp>
        <p:nvSpPr>
          <p:cNvPr id="27" name="TextBox 26"/>
          <p:cNvSpPr txBox="1"/>
          <p:nvPr/>
        </p:nvSpPr>
        <p:spPr>
          <a:xfrm>
            <a:off x="249085" y="635429"/>
            <a:ext cx="5655704" cy="646331"/>
          </a:xfrm>
          <a:prstGeom prst="rect">
            <a:avLst/>
          </a:prstGeom>
          <a:noFill/>
        </p:spPr>
        <p:txBody>
          <a:bodyPr wrap="square" rtlCol="0">
            <a:spAutoFit/>
          </a:bodyPr>
          <a:lstStyle/>
          <a:p>
            <a:r>
              <a:rPr lang="en-US" dirty="0"/>
              <a:t>Q1. </a:t>
            </a:r>
            <a:r>
              <a:rPr lang="en-US" dirty="0">
                <a:solidFill>
                  <a:schemeClr val="accent4">
                    <a:lumMod val="75000"/>
                  </a:schemeClr>
                </a:solidFill>
              </a:rPr>
              <a:t>What is the best Item build for different Heroes in the game?</a:t>
            </a:r>
            <a:r>
              <a:rPr lang="en-US" dirty="0"/>
              <a:t> – Frequent asked question by New players</a:t>
            </a:r>
          </a:p>
        </p:txBody>
      </p:sp>
      <p:sp>
        <p:nvSpPr>
          <p:cNvPr id="28" name="TextBox 27"/>
          <p:cNvSpPr txBox="1"/>
          <p:nvPr/>
        </p:nvSpPr>
        <p:spPr>
          <a:xfrm>
            <a:off x="249085" y="1281760"/>
            <a:ext cx="6151715" cy="1200329"/>
          </a:xfrm>
          <a:prstGeom prst="rect">
            <a:avLst/>
          </a:prstGeom>
          <a:noFill/>
        </p:spPr>
        <p:txBody>
          <a:bodyPr wrap="square" rtlCol="0">
            <a:spAutoFit/>
          </a:bodyPr>
          <a:lstStyle/>
          <a:p>
            <a:r>
              <a:rPr lang="en-US" dirty="0"/>
              <a:t>Ans: </a:t>
            </a:r>
            <a:r>
              <a:rPr lang="en-US" dirty="0">
                <a:solidFill>
                  <a:schemeClr val="accent4">
                    <a:lumMod val="75000"/>
                  </a:schemeClr>
                </a:solidFill>
              </a:rPr>
              <a:t>To make your Hero strong you need proper in-game items to support your hero and team to the victory. So for that we wish to use certain algorithms to create the best item build guide for beginners. </a:t>
            </a:r>
            <a:r>
              <a:rPr lang="en-US" dirty="0"/>
              <a:t>Like For example </a:t>
            </a:r>
            <a:r>
              <a:rPr lang="en-US" dirty="0">
                <a:solidFill>
                  <a:schemeClr val="accent4">
                    <a:lumMod val="75000"/>
                  </a:schemeClr>
                </a:solidFill>
              </a:rPr>
              <a:t>:</a:t>
            </a:r>
          </a:p>
        </p:txBody>
      </p:sp>
      <p:sp>
        <p:nvSpPr>
          <p:cNvPr id="29" name="TextBox 28"/>
          <p:cNvSpPr txBox="1"/>
          <p:nvPr/>
        </p:nvSpPr>
        <p:spPr>
          <a:xfrm>
            <a:off x="249085" y="3368545"/>
            <a:ext cx="5970962" cy="646331"/>
          </a:xfrm>
          <a:prstGeom prst="rect">
            <a:avLst/>
          </a:prstGeom>
          <a:noFill/>
        </p:spPr>
        <p:txBody>
          <a:bodyPr wrap="square" rtlCol="0">
            <a:spAutoFit/>
          </a:bodyPr>
          <a:lstStyle/>
          <a:p>
            <a:r>
              <a:rPr lang="en-US" dirty="0"/>
              <a:t>Q2. </a:t>
            </a:r>
            <a:r>
              <a:rPr lang="en-US" dirty="0">
                <a:solidFill>
                  <a:schemeClr val="accent4">
                    <a:lumMod val="75000"/>
                  </a:schemeClr>
                </a:solidFill>
              </a:rPr>
              <a:t>What is the best Skill build for a particular hero to get the best possible result in-game? </a:t>
            </a:r>
            <a:r>
              <a:rPr lang="en-US" dirty="0"/>
              <a:t>– Important to New players</a:t>
            </a:r>
          </a:p>
        </p:txBody>
      </p:sp>
      <p:sp>
        <p:nvSpPr>
          <p:cNvPr id="30" name="TextBox 29"/>
          <p:cNvSpPr txBox="1"/>
          <p:nvPr/>
        </p:nvSpPr>
        <p:spPr>
          <a:xfrm>
            <a:off x="249084" y="4014876"/>
            <a:ext cx="6321837" cy="1477328"/>
          </a:xfrm>
          <a:prstGeom prst="rect">
            <a:avLst/>
          </a:prstGeom>
          <a:noFill/>
        </p:spPr>
        <p:txBody>
          <a:bodyPr wrap="square" rtlCol="0">
            <a:spAutoFit/>
          </a:bodyPr>
          <a:lstStyle/>
          <a:p>
            <a:r>
              <a:rPr lang="en-US" dirty="0"/>
              <a:t>Ans: </a:t>
            </a:r>
            <a:r>
              <a:rPr lang="en-US" dirty="0">
                <a:solidFill>
                  <a:schemeClr val="accent4">
                    <a:lumMod val="75000"/>
                  </a:schemeClr>
                </a:solidFill>
              </a:rPr>
              <a:t>Every Hero in the game has different Skill sets, so eventually every hero shall have a different way of skilling up points in their skills depending on various gameplay style of players. So we wish to create the best possible build for new players which helps them win a game. </a:t>
            </a:r>
            <a:r>
              <a:rPr lang="en-US" dirty="0"/>
              <a:t>Like For example:</a:t>
            </a: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13" y="5478708"/>
            <a:ext cx="4749648" cy="336474"/>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13" y="5815182"/>
            <a:ext cx="4824077" cy="478285"/>
          </a:xfrm>
          <a:prstGeom prst="rect">
            <a:avLst/>
          </a:prstGeom>
        </p:spPr>
      </p:pic>
      <p:sp>
        <p:nvSpPr>
          <p:cNvPr id="33" name="TextBox 32"/>
          <p:cNvSpPr txBox="1"/>
          <p:nvPr/>
        </p:nvSpPr>
        <p:spPr>
          <a:xfrm>
            <a:off x="9467850" y="6511752"/>
            <a:ext cx="2549096" cy="230832"/>
          </a:xfrm>
          <a:prstGeom prst="rect">
            <a:avLst/>
          </a:prstGeom>
          <a:noFill/>
        </p:spPr>
        <p:txBody>
          <a:bodyPr wrap="none" rtlCol="0">
            <a:spAutoFit/>
          </a:bodyPr>
          <a:lstStyle/>
          <a:p>
            <a:r>
              <a:rPr lang="en-US" sz="900" dirty="0"/>
              <a:t>Credits : http://dotawallpaper.org/wallpaper/lina/</a:t>
            </a:r>
          </a:p>
        </p:txBody>
      </p:sp>
    </p:spTree>
    <p:extLst>
      <p:ext uri="{BB962C8B-B14F-4D97-AF65-F5344CB8AC3E}">
        <p14:creationId xmlns:p14="http://schemas.microsoft.com/office/powerpoint/2010/main" val="1104713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793" t="3214" r="8098"/>
          <a:stretch/>
        </p:blipFill>
        <p:spPr>
          <a:xfrm>
            <a:off x="4818888" y="10"/>
            <a:ext cx="7373112" cy="6857989"/>
          </a:xfrm>
          <a:prstGeom prst="rect">
            <a:avLst/>
          </a:prstGeom>
        </p:spPr>
      </p:pic>
      <p:sp>
        <p:nvSpPr>
          <p:cNvPr id="8"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6503" y="1266050"/>
            <a:ext cx="4031425" cy="369332"/>
          </a:xfrm>
          <a:prstGeom prst="rect">
            <a:avLst/>
          </a:prstGeom>
          <a:noFill/>
        </p:spPr>
        <p:txBody>
          <a:bodyPr wrap="none" rtlCol="0">
            <a:spAutoFit/>
          </a:bodyPr>
          <a:lstStyle/>
          <a:p>
            <a:r>
              <a:rPr lang="en-US" dirty="0"/>
              <a:t>Q1. </a:t>
            </a:r>
            <a:r>
              <a:rPr lang="en-US" dirty="0">
                <a:solidFill>
                  <a:schemeClr val="accent4">
                    <a:lumMod val="75000"/>
                  </a:schemeClr>
                </a:solidFill>
              </a:rPr>
              <a:t>Where do we get our Datasets from?</a:t>
            </a:r>
          </a:p>
        </p:txBody>
      </p:sp>
      <p:sp>
        <p:nvSpPr>
          <p:cNvPr id="10" name="TextBox 9"/>
          <p:cNvSpPr txBox="1"/>
          <p:nvPr/>
        </p:nvSpPr>
        <p:spPr>
          <a:xfrm>
            <a:off x="878356" y="477418"/>
            <a:ext cx="3459728"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Datasets : Where and How?</a:t>
            </a:r>
          </a:p>
        </p:txBody>
      </p:sp>
      <p:sp>
        <p:nvSpPr>
          <p:cNvPr id="11" name="TextBox 10"/>
          <p:cNvSpPr txBox="1"/>
          <p:nvPr/>
        </p:nvSpPr>
        <p:spPr>
          <a:xfrm>
            <a:off x="446503" y="1693499"/>
            <a:ext cx="7974419" cy="646331"/>
          </a:xfrm>
          <a:prstGeom prst="rect">
            <a:avLst/>
          </a:prstGeom>
          <a:noFill/>
        </p:spPr>
        <p:txBody>
          <a:bodyPr wrap="square" rtlCol="0">
            <a:spAutoFit/>
          </a:bodyPr>
          <a:lstStyle/>
          <a:p>
            <a:r>
              <a:rPr lang="en-US" dirty="0"/>
              <a:t>Ans: </a:t>
            </a:r>
            <a:r>
              <a:rPr lang="en-US" dirty="0">
                <a:solidFill>
                  <a:schemeClr val="accent4">
                    <a:lumMod val="75000"/>
                  </a:schemeClr>
                </a:solidFill>
              </a:rPr>
              <a:t>Using Dota 2 Steam Server API</a:t>
            </a:r>
            <a:r>
              <a:rPr lang="en-US" dirty="0"/>
              <a:t> - http://dev.dota2.com/showthread.php?t=58317</a:t>
            </a:r>
          </a:p>
        </p:txBody>
      </p:sp>
      <p:sp>
        <p:nvSpPr>
          <p:cNvPr id="12" name="TextBox 11"/>
          <p:cNvSpPr txBox="1"/>
          <p:nvPr/>
        </p:nvSpPr>
        <p:spPr>
          <a:xfrm>
            <a:off x="446503" y="2716766"/>
            <a:ext cx="3702360" cy="369332"/>
          </a:xfrm>
          <a:prstGeom prst="rect">
            <a:avLst/>
          </a:prstGeom>
          <a:noFill/>
        </p:spPr>
        <p:txBody>
          <a:bodyPr wrap="none" rtlCol="0">
            <a:spAutoFit/>
          </a:bodyPr>
          <a:lstStyle/>
          <a:p>
            <a:r>
              <a:rPr lang="en-US" dirty="0"/>
              <a:t>Q2. </a:t>
            </a:r>
            <a:r>
              <a:rPr lang="en-US" dirty="0">
                <a:solidFill>
                  <a:schemeClr val="accent4">
                    <a:lumMod val="75000"/>
                  </a:schemeClr>
                </a:solidFill>
              </a:rPr>
              <a:t>How do we plan to implement it?</a:t>
            </a:r>
          </a:p>
        </p:txBody>
      </p:sp>
      <p:sp>
        <p:nvSpPr>
          <p:cNvPr id="13" name="TextBox 12"/>
          <p:cNvSpPr txBox="1"/>
          <p:nvPr/>
        </p:nvSpPr>
        <p:spPr>
          <a:xfrm>
            <a:off x="446503" y="3086098"/>
            <a:ext cx="5837275" cy="2308324"/>
          </a:xfrm>
          <a:prstGeom prst="rect">
            <a:avLst/>
          </a:prstGeom>
          <a:noFill/>
        </p:spPr>
        <p:txBody>
          <a:bodyPr wrap="square" rtlCol="0">
            <a:spAutoFit/>
          </a:bodyPr>
          <a:lstStyle/>
          <a:p>
            <a:r>
              <a:rPr lang="en-US" dirty="0"/>
              <a:t>Ans: </a:t>
            </a:r>
          </a:p>
          <a:p>
            <a:pPr marL="285750" indent="-285750">
              <a:buFont typeface="Arial" panose="020B0604020202020204" pitchFamily="34" charset="0"/>
              <a:buChar char="•"/>
            </a:pPr>
            <a:r>
              <a:rPr lang="en-US" dirty="0">
                <a:solidFill>
                  <a:schemeClr val="accent4">
                    <a:lumMod val="75000"/>
                  </a:schemeClr>
                </a:solidFill>
              </a:rPr>
              <a:t>We plan to observe the data first. </a:t>
            </a:r>
          </a:p>
          <a:p>
            <a:pPr marL="285750" indent="-285750">
              <a:buFont typeface="Arial" panose="020B0604020202020204" pitchFamily="34" charset="0"/>
              <a:buChar char="•"/>
            </a:pPr>
            <a:r>
              <a:rPr lang="en-US" dirty="0">
                <a:solidFill>
                  <a:schemeClr val="accent4">
                    <a:lumMod val="75000"/>
                  </a:schemeClr>
                </a:solidFill>
              </a:rPr>
              <a:t>Create a listing for the most popular items being used in the game.</a:t>
            </a:r>
          </a:p>
          <a:p>
            <a:pPr marL="285750" indent="-285750">
              <a:buFont typeface="Arial" panose="020B0604020202020204" pitchFamily="34" charset="0"/>
              <a:buChar char="•"/>
            </a:pPr>
            <a:r>
              <a:rPr lang="en-US" dirty="0">
                <a:solidFill>
                  <a:schemeClr val="accent4">
                    <a:lumMod val="75000"/>
                  </a:schemeClr>
                </a:solidFill>
              </a:rPr>
              <a:t>Sort the items on the basis of </a:t>
            </a:r>
            <a:r>
              <a:rPr lang="en-US" dirty="0">
                <a:solidFill>
                  <a:srgbClr val="C00000"/>
                </a:solidFill>
              </a:rPr>
              <a:t>Win%</a:t>
            </a:r>
            <a:r>
              <a:rPr lang="en-US" dirty="0">
                <a:solidFill>
                  <a:schemeClr val="accent4">
                    <a:lumMod val="75000"/>
                  </a:schemeClr>
                </a:solidFill>
              </a:rPr>
              <a:t> , most frequent </a:t>
            </a:r>
            <a:r>
              <a:rPr lang="en-US" dirty="0">
                <a:solidFill>
                  <a:srgbClr val="C00000"/>
                </a:solidFill>
              </a:rPr>
              <a:t>bought</a:t>
            </a:r>
            <a:r>
              <a:rPr lang="en-US" dirty="0">
                <a:solidFill>
                  <a:schemeClr val="accent4">
                    <a:lumMod val="75000"/>
                  </a:schemeClr>
                </a:solidFill>
              </a:rPr>
              <a:t> item for a particular hero.</a:t>
            </a:r>
          </a:p>
          <a:p>
            <a:pPr marL="285750" indent="-285750">
              <a:buFont typeface="Arial" panose="020B0604020202020204" pitchFamily="34" charset="0"/>
              <a:buChar char="•"/>
            </a:pPr>
            <a:r>
              <a:rPr lang="en-US" dirty="0">
                <a:solidFill>
                  <a:schemeClr val="accent4">
                    <a:lumMod val="75000"/>
                  </a:schemeClr>
                </a:solidFill>
              </a:rPr>
              <a:t>Create the Skill build in terms of </a:t>
            </a:r>
            <a:r>
              <a:rPr lang="en-US" dirty="0">
                <a:solidFill>
                  <a:srgbClr val="C00000"/>
                </a:solidFill>
              </a:rPr>
              <a:t>Win%</a:t>
            </a:r>
            <a:r>
              <a:rPr lang="en-US" dirty="0">
                <a:solidFill>
                  <a:schemeClr val="accent4">
                    <a:lumMod val="75000"/>
                  </a:schemeClr>
                </a:solidFill>
              </a:rPr>
              <a:t>, most picked </a:t>
            </a:r>
            <a:r>
              <a:rPr lang="en-US" dirty="0">
                <a:solidFill>
                  <a:srgbClr val="C00000"/>
                </a:solidFill>
              </a:rPr>
              <a:t>skill per level</a:t>
            </a:r>
            <a:r>
              <a:rPr lang="en-US" dirty="0">
                <a:solidFill>
                  <a:schemeClr val="accent4">
                    <a:lumMod val="75000"/>
                  </a:schemeClr>
                </a:solidFill>
              </a:rPr>
              <a:t> for each hero.</a:t>
            </a:r>
          </a:p>
        </p:txBody>
      </p:sp>
      <p:sp>
        <p:nvSpPr>
          <p:cNvPr id="14" name="TextBox 13"/>
          <p:cNvSpPr txBox="1"/>
          <p:nvPr/>
        </p:nvSpPr>
        <p:spPr>
          <a:xfrm>
            <a:off x="8778886" y="6511752"/>
            <a:ext cx="3413114" cy="230832"/>
          </a:xfrm>
          <a:prstGeom prst="rect">
            <a:avLst/>
          </a:prstGeom>
          <a:noFill/>
        </p:spPr>
        <p:txBody>
          <a:bodyPr wrap="none" rtlCol="0">
            <a:spAutoFit/>
          </a:bodyPr>
          <a:lstStyle/>
          <a:p>
            <a:r>
              <a:rPr lang="en-US" sz="900" dirty="0"/>
              <a:t>Credits : http://www.1zoom.net/Games/wallpaper/444105/z1978.8/</a:t>
            </a:r>
          </a:p>
        </p:txBody>
      </p:sp>
    </p:spTree>
    <p:extLst>
      <p:ext uri="{BB962C8B-B14F-4D97-AF65-F5344CB8AC3E}">
        <p14:creationId xmlns:p14="http://schemas.microsoft.com/office/powerpoint/2010/main" val="11211903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5279" t="4479" r="36954"/>
          <a:stretch/>
        </p:blipFill>
        <p:spPr>
          <a:xfrm>
            <a:off x="4818888" y="10"/>
            <a:ext cx="7373112" cy="6857989"/>
          </a:xfrm>
          <a:prstGeom prst="rect">
            <a:avLst/>
          </a:prstGeom>
        </p:spPr>
      </p:pic>
      <p:sp>
        <p:nvSpPr>
          <p:cNvPr id="15"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9972" y="425303"/>
            <a:ext cx="3369512" cy="369332"/>
          </a:xfrm>
          <a:prstGeom prst="rect">
            <a:avLst/>
          </a:prstGeom>
          <a:noFill/>
        </p:spPr>
        <p:txBody>
          <a:bodyPr wrap="none" rtlCol="0">
            <a:spAutoFit/>
          </a:bodyPr>
          <a:lstStyle/>
          <a:p>
            <a:pPr marL="285750" indent="-285750">
              <a:buFont typeface="Arial" panose="020B0604020202020204" pitchFamily="34" charset="0"/>
              <a:buChar char="•"/>
            </a:pPr>
            <a:r>
              <a:rPr lang="en-US" dirty="0"/>
              <a:t>Visual Implementation? (Draft)</a:t>
            </a:r>
          </a:p>
        </p:txBody>
      </p:sp>
      <p:sp>
        <p:nvSpPr>
          <p:cNvPr id="18" name="TextBox 17"/>
          <p:cNvSpPr txBox="1"/>
          <p:nvPr/>
        </p:nvSpPr>
        <p:spPr>
          <a:xfrm>
            <a:off x="515818" y="1219938"/>
            <a:ext cx="5580182" cy="923330"/>
          </a:xfrm>
          <a:prstGeom prst="rect">
            <a:avLst/>
          </a:prstGeom>
          <a:noFill/>
        </p:spPr>
        <p:txBody>
          <a:bodyPr wrap="none" rtlCol="0">
            <a:spAutoFit/>
          </a:bodyPr>
          <a:lstStyle/>
          <a:p>
            <a:pPr marL="342900" indent="-342900">
              <a:buAutoNum type="arabicPeriod"/>
            </a:pPr>
            <a:r>
              <a:rPr lang="en-US" dirty="0">
                <a:solidFill>
                  <a:schemeClr val="accent4">
                    <a:lumMod val="75000"/>
                  </a:schemeClr>
                </a:solidFill>
              </a:rPr>
              <a:t>Bar Chart</a:t>
            </a:r>
            <a:r>
              <a:rPr lang="en-US" dirty="0"/>
              <a:t> (Most popular Item picked)</a:t>
            </a:r>
          </a:p>
          <a:p>
            <a:pPr marL="342900" indent="-342900">
              <a:buAutoNum type="arabicPeriod"/>
            </a:pPr>
            <a:r>
              <a:rPr lang="en-US" dirty="0">
                <a:solidFill>
                  <a:schemeClr val="accent4">
                    <a:lumMod val="75000"/>
                  </a:schemeClr>
                </a:solidFill>
              </a:rPr>
              <a:t>Scatterplot</a:t>
            </a:r>
            <a:r>
              <a:rPr lang="en-US" dirty="0"/>
              <a:t> (Trend in popularity of items being picked)</a:t>
            </a:r>
          </a:p>
          <a:p>
            <a:pPr marL="342900" indent="-342900">
              <a:buAutoNum type="arabicPeriod"/>
            </a:pPr>
            <a:r>
              <a:rPr lang="en-US" dirty="0">
                <a:solidFill>
                  <a:schemeClr val="accent4">
                    <a:lumMod val="75000"/>
                  </a:schemeClr>
                </a:solidFill>
              </a:rPr>
              <a:t>Tabular data comparison</a:t>
            </a:r>
            <a:r>
              <a:rPr lang="en-US" dirty="0"/>
              <a:t> (Best Skill build)</a:t>
            </a:r>
          </a:p>
        </p:txBody>
      </p:sp>
      <p:sp>
        <p:nvSpPr>
          <p:cNvPr id="19" name="TextBox 18"/>
          <p:cNvSpPr txBox="1"/>
          <p:nvPr/>
        </p:nvSpPr>
        <p:spPr>
          <a:xfrm>
            <a:off x="839972" y="2828595"/>
            <a:ext cx="555247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Use of d3</a:t>
            </a:r>
          </a:p>
          <a:p>
            <a:endParaRPr lang="en-US" dirty="0"/>
          </a:p>
          <a:p>
            <a:pPr marL="285750" indent="-285750">
              <a:buFont typeface="Arial" panose="020B0604020202020204" pitchFamily="34" charset="0"/>
              <a:buChar char="•"/>
            </a:pPr>
            <a:r>
              <a:rPr lang="en-US" dirty="0"/>
              <a:t>Final Visualization may change in the course of the project depending on situations.</a:t>
            </a:r>
          </a:p>
        </p:txBody>
      </p:sp>
      <p:sp>
        <p:nvSpPr>
          <p:cNvPr id="20" name="TextBox 19"/>
          <p:cNvSpPr txBox="1"/>
          <p:nvPr/>
        </p:nvSpPr>
        <p:spPr>
          <a:xfrm>
            <a:off x="9062720" y="6511752"/>
            <a:ext cx="3214341" cy="230832"/>
          </a:xfrm>
          <a:prstGeom prst="rect">
            <a:avLst/>
          </a:prstGeom>
          <a:noFill/>
        </p:spPr>
        <p:txBody>
          <a:bodyPr wrap="none" rtlCol="0">
            <a:spAutoFit/>
          </a:bodyPr>
          <a:lstStyle/>
          <a:p>
            <a:r>
              <a:rPr lang="en-US" sz="900" dirty="0"/>
              <a:t>Credits : https://www.pinterest.com/pin/559220478704568605/</a:t>
            </a:r>
          </a:p>
        </p:txBody>
      </p:sp>
    </p:spTree>
    <p:extLst>
      <p:ext uri="{BB962C8B-B14F-4D97-AF65-F5344CB8AC3E}">
        <p14:creationId xmlns:p14="http://schemas.microsoft.com/office/powerpoint/2010/main" val="1449252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084" b="18820"/>
          <a:stretch/>
        </p:blipFill>
        <p:spPr>
          <a:xfrm>
            <a:off x="20" y="1462098"/>
            <a:ext cx="12191980" cy="5395902"/>
          </a:xfrm>
          <a:prstGeom prst="rect">
            <a:avLst/>
          </a:prstGeom>
        </p:spPr>
      </p:pic>
      <p:sp>
        <p:nvSpPr>
          <p:cNvPr id="5" name="TextBox 4"/>
          <p:cNvSpPr txBox="1"/>
          <p:nvPr/>
        </p:nvSpPr>
        <p:spPr>
          <a:xfrm>
            <a:off x="-95693" y="0"/>
            <a:ext cx="12287693" cy="1462097"/>
          </a:xfrm>
          <a:prstGeom prst="rect">
            <a:avLst/>
          </a:prstGeom>
        </p:spPr>
        <p:txBody>
          <a:bodyPr vert="horz" lIns="91440" tIns="45720" rIns="91440" bIns="45720" rtlCol="0" anchor="ctr">
            <a:normAutofit/>
          </a:bodyPr>
          <a:lstStyle/>
          <a:p>
            <a:pPr algn="ctr">
              <a:lnSpc>
                <a:spcPct val="90000"/>
              </a:lnSpc>
              <a:spcBef>
                <a:spcPct val="0"/>
              </a:spcBef>
            </a:pPr>
            <a:r>
              <a:rPr lang="en-US" sz="4400" dirty="0">
                <a:latin typeface="+mj-lt"/>
                <a:ea typeface="+mj-ea"/>
                <a:cs typeface="+mj-cs"/>
              </a:rPr>
              <a:t>Questions?</a:t>
            </a:r>
          </a:p>
        </p:txBody>
      </p:sp>
      <p:sp>
        <p:nvSpPr>
          <p:cNvPr id="7" name="TextBox 6"/>
          <p:cNvSpPr txBox="1"/>
          <p:nvPr/>
        </p:nvSpPr>
        <p:spPr>
          <a:xfrm>
            <a:off x="6507126" y="6531429"/>
            <a:ext cx="5423617" cy="238426"/>
          </a:xfrm>
          <a:prstGeom prst="rect">
            <a:avLst/>
          </a:prstGeom>
          <a:noFill/>
        </p:spPr>
        <p:txBody>
          <a:bodyPr wrap="square" rtlCol="0">
            <a:spAutoFit/>
          </a:bodyPr>
          <a:lstStyle/>
          <a:p>
            <a:r>
              <a:rPr lang="en-US" sz="900" dirty="0">
                <a:solidFill>
                  <a:schemeClr val="bg1"/>
                </a:solidFill>
              </a:rPr>
              <a:t>Credits : https://s-media-cache-ak0.pinimg.com/originals/89/05/1d/89051d3468f62a35d614d30d53b8beb6.jpg</a:t>
            </a:r>
          </a:p>
        </p:txBody>
      </p:sp>
    </p:spTree>
    <p:extLst>
      <p:ext uri="{BB962C8B-B14F-4D97-AF65-F5344CB8AC3E}">
        <p14:creationId xmlns:p14="http://schemas.microsoft.com/office/powerpoint/2010/main" val="1412961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480</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Blizzard</dc:creator>
  <cp:lastModifiedBy>Blizzard</cp:lastModifiedBy>
  <cp:revision>26</cp:revision>
  <dcterms:created xsi:type="dcterms:W3CDTF">2016-10-05T17:22:02Z</dcterms:created>
  <dcterms:modified xsi:type="dcterms:W3CDTF">2016-10-05T19:58:48Z</dcterms:modified>
</cp:coreProperties>
</file>