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ileron Ultra-Bold" charset="1" panose="00000A00000000000000"/>
      <p:regular r:id="rId20"/>
    </p:embeddedFont>
    <p:embeddedFont>
      <p:font typeface="Canva Sans" charset="1" panose="020B0503030501040103"/>
      <p:regular r:id="rId21"/>
    </p:embeddedFont>
    <p:embeddedFont>
      <p:font typeface="Aileron Heavy" charset="1" panose="00000A00000000000000"/>
      <p:regular r:id="rId22"/>
    </p:embeddedFont>
    <p:embeddedFont>
      <p:font typeface="Aileron" charset="1" panose="00000500000000000000"/>
      <p:regular r:id="rId23"/>
    </p:embeddedFont>
    <p:embeddedFont>
      <p:font typeface="Aileron Bold" charset="1" panose="000008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 Id="rId4"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1.png" Type="http://schemas.openxmlformats.org/officeDocument/2006/relationships/image"/><Relationship Id="rId4"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 Id="rId4"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7.png" Type="http://schemas.openxmlformats.org/officeDocument/2006/relationships/image"/><Relationship Id="rId4" Target="../media/image4.png" Type="http://schemas.openxmlformats.org/officeDocument/2006/relationships/image"/><Relationship Id="rId5" Target="https://www.kaggle.com/datasets/canozensoy/industrial-iot-dataset-synthetic/data"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3F3F3"/>
        </a:solidFill>
      </p:bgPr>
    </p:bg>
    <p:spTree>
      <p:nvGrpSpPr>
        <p:cNvPr id="1" name=""/>
        <p:cNvGrpSpPr/>
        <p:nvPr/>
      </p:nvGrpSpPr>
      <p:grpSpPr>
        <a:xfrm>
          <a:off x="0" y="0"/>
          <a:ext cx="0" cy="0"/>
          <a:chOff x="0" y="0"/>
          <a:chExt cx="0" cy="0"/>
        </a:xfrm>
      </p:grpSpPr>
      <p:sp>
        <p:nvSpPr>
          <p:cNvPr name="Freeform 2" id="2"/>
          <p:cNvSpPr/>
          <p:nvPr/>
        </p:nvSpPr>
        <p:spPr>
          <a:xfrm flipH="false" flipV="false" rot="-1432890">
            <a:off x="15633874" y="2828175"/>
            <a:ext cx="1525575" cy="1332871"/>
          </a:xfrm>
          <a:custGeom>
            <a:avLst/>
            <a:gdLst/>
            <a:ahLst/>
            <a:cxnLst/>
            <a:rect r="r" b="b" t="t" l="l"/>
            <a:pathLst>
              <a:path h="1332871" w="1525575">
                <a:moveTo>
                  <a:pt x="0" y="0"/>
                </a:moveTo>
                <a:lnTo>
                  <a:pt x="1525575" y="0"/>
                </a:lnTo>
                <a:lnTo>
                  <a:pt x="1525575" y="1332871"/>
                </a:lnTo>
                <a:lnTo>
                  <a:pt x="0" y="1332871"/>
                </a:lnTo>
                <a:lnTo>
                  <a:pt x="0" y="0"/>
                </a:lnTo>
                <a:close/>
              </a:path>
            </a:pathLst>
          </a:custGeom>
          <a:blipFill>
            <a:blip r:embed="rId2"/>
            <a:stretch>
              <a:fillRect l="0" t="0" r="0" b="0"/>
            </a:stretch>
          </a:blipFill>
        </p:spPr>
      </p:sp>
      <p:sp>
        <p:nvSpPr>
          <p:cNvPr name="Freeform 3" id="3"/>
          <p:cNvSpPr/>
          <p:nvPr/>
        </p:nvSpPr>
        <p:spPr>
          <a:xfrm flipH="false" flipV="false" rot="0">
            <a:off x="1708236" y="1028700"/>
            <a:ext cx="14688425" cy="8487775"/>
          </a:xfrm>
          <a:custGeom>
            <a:avLst/>
            <a:gdLst/>
            <a:ahLst/>
            <a:cxnLst/>
            <a:rect r="r" b="b" t="t" l="l"/>
            <a:pathLst>
              <a:path h="8487775" w="14688425">
                <a:moveTo>
                  <a:pt x="0" y="0"/>
                </a:moveTo>
                <a:lnTo>
                  <a:pt x="14688425" y="0"/>
                </a:lnTo>
                <a:lnTo>
                  <a:pt x="14688425" y="8487775"/>
                </a:lnTo>
                <a:lnTo>
                  <a:pt x="0" y="8487775"/>
                </a:lnTo>
                <a:lnTo>
                  <a:pt x="0" y="0"/>
                </a:lnTo>
                <a:close/>
              </a:path>
            </a:pathLst>
          </a:custGeom>
          <a:blipFill>
            <a:blip r:embed="rId3"/>
            <a:stretch>
              <a:fillRect l="0" t="0" r="0" b="0"/>
            </a:stretch>
          </a:blipFill>
        </p:spPr>
      </p:sp>
      <p:sp>
        <p:nvSpPr>
          <p:cNvPr name="Freeform 4" id="4"/>
          <p:cNvSpPr/>
          <p:nvPr/>
        </p:nvSpPr>
        <p:spPr>
          <a:xfrm flipH="false" flipV="false" rot="0">
            <a:off x="978519" y="1070219"/>
            <a:ext cx="1101991" cy="1045871"/>
          </a:xfrm>
          <a:custGeom>
            <a:avLst/>
            <a:gdLst/>
            <a:ahLst/>
            <a:cxnLst/>
            <a:rect r="r" b="b" t="t" l="l"/>
            <a:pathLst>
              <a:path h="1045871" w="1101991">
                <a:moveTo>
                  <a:pt x="0" y="0"/>
                </a:moveTo>
                <a:lnTo>
                  <a:pt x="1101991" y="0"/>
                </a:lnTo>
                <a:lnTo>
                  <a:pt x="1101991" y="1045871"/>
                </a:lnTo>
                <a:lnTo>
                  <a:pt x="0" y="1045871"/>
                </a:lnTo>
                <a:lnTo>
                  <a:pt x="0" y="0"/>
                </a:lnTo>
                <a:close/>
              </a:path>
            </a:pathLst>
          </a:custGeom>
          <a:blipFill>
            <a:blip r:embed="rId4"/>
            <a:stretch>
              <a:fillRect l="0" t="0" r="0" b="0"/>
            </a:stretch>
          </a:blipFill>
        </p:spPr>
      </p:sp>
      <p:sp>
        <p:nvSpPr>
          <p:cNvPr name="TextBox 5" id="5"/>
          <p:cNvSpPr txBox="true"/>
          <p:nvPr/>
        </p:nvSpPr>
        <p:spPr>
          <a:xfrm rot="0">
            <a:off x="1804100" y="2222646"/>
            <a:ext cx="13299212" cy="2601079"/>
          </a:xfrm>
          <a:prstGeom prst="rect">
            <a:avLst/>
          </a:prstGeom>
        </p:spPr>
        <p:txBody>
          <a:bodyPr anchor="t" rtlCol="false" tIns="0" lIns="0" bIns="0" rIns="0">
            <a:spAutoFit/>
          </a:bodyPr>
          <a:lstStyle/>
          <a:p>
            <a:pPr algn="ctr">
              <a:lnSpc>
                <a:spcPts val="6814"/>
              </a:lnSpc>
            </a:pPr>
            <a:r>
              <a:rPr lang="en-US" sz="6195" b="true">
                <a:solidFill>
                  <a:srgbClr val="000000"/>
                </a:solidFill>
                <a:latin typeface="Aileron Ultra-Bold"/>
                <a:ea typeface="Aileron Ultra-Bold"/>
                <a:cs typeface="Aileron Ultra-Bold"/>
                <a:sym typeface="Aileron Ultra-Bold"/>
              </a:rPr>
              <a:t>Smart Factory Insights - Predictive Maintenance and Remaining Useful Life Days Forecasting</a:t>
            </a:r>
          </a:p>
        </p:txBody>
      </p:sp>
      <p:sp>
        <p:nvSpPr>
          <p:cNvPr name="Freeform 6" id="6"/>
          <p:cNvSpPr/>
          <p:nvPr/>
        </p:nvSpPr>
        <p:spPr>
          <a:xfrm flipH="false" flipV="false" rot="0">
            <a:off x="13130875" y="3494611"/>
            <a:ext cx="2502028" cy="1339529"/>
          </a:xfrm>
          <a:custGeom>
            <a:avLst/>
            <a:gdLst/>
            <a:ahLst/>
            <a:cxnLst/>
            <a:rect r="r" b="b" t="t" l="l"/>
            <a:pathLst>
              <a:path h="1339529" w="2502028">
                <a:moveTo>
                  <a:pt x="0" y="0"/>
                </a:moveTo>
                <a:lnTo>
                  <a:pt x="2502028" y="0"/>
                </a:lnTo>
                <a:lnTo>
                  <a:pt x="2502028" y="1339529"/>
                </a:lnTo>
                <a:lnTo>
                  <a:pt x="0" y="1339529"/>
                </a:lnTo>
                <a:lnTo>
                  <a:pt x="0" y="0"/>
                </a:lnTo>
                <a:close/>
              </a:path>
            </a:pathLst>
          </a:custGeom>
          <a:blipFill>
            <a:blip r:embed="rId5"/>
            <a:stretch>
              <a:fillRect l="0" t="0" r="0" b="0"/>
            </a:stretch>
          </a:blipFill>
        </p:spPr>
      </p:sp>
      <p:sp>
        <p:nvSpPr>
          <p:cNvPr name="Freeform 7" id="7"/>
          <p:cNvSpPr/>
          <p:nvPr/>
        </p:nvSpPr>
        <p:spPr>
          <a:xfrm flipH="false" flipV="false" rot="0">
            <a:off x="13911163" y="1028700"/>
            <a:ext cx="2037234" cy="1468147"/>
          </a:xfrm>
          <a:custGeom>
            <a:avLst/>
            <a:gdLst/>
            <a:ahLst/>
            <a:cxnLst/>
            <a:rect r="r" b="b" t="t" l="l"/>
            <a:pathLst>
              <a:path h="1468147" w="2037234">
                <a:moveTo>
                  <a:pt x="0" y="0"/>
                </a:moveTo>
                <a:lnTo>
                  <a:pt x="2037234" y="0"/>
                </a:lnTo>
                <a:lnTo>
                  <a:pt x="2037234" y="1468147"/>
                </a:lnTo>
                <a:lnTo>
                  <a:pt x="0" y="1468147"/>
                </a:lnTo>
                <a:lnTo>
                  <a:pt x="0" y="0"/>
                </a:lnTo>
                <a:close/>
              </a:path>
            </a:pathLst>
          </a:custGeom>
          <a:blipFill>
            <a:blip r:embed="rId6"/>
            <a:stretch>
              <a:fillRect l="0" t="0" r="0" b="0"/>
            </a:stretch>
          </a:blipFill>
        </p:spPr>
      </p:sp>
      <p:sp>
        <p:nvSpPr>
          <p:cNvPr name="Freeform 8" id="8"/>
          <p:cNvSpPr/>
          <p:nvPr/>
        </p:nvSpPr>
        <p:spPr>
          <a:xfrm flipH="false" flipV="false" rot="7925507">
            <a:off x="945449" y="8056054"/>
            <a:ext cx="1525575" cy="1332871"/>
          </a:xfrm>
          <a:custGeom>
            <a:avLst/>
            <a:gdLst/>
            <a:ahLst/>
            <a:cxnLst/>
            <a:rect r="r" b="b" t="t" l="l"/>
            <a:pathLst>
              <a:path h="1332871" w="1525575">
                <a:moveTo>
                  <a:pt x="0" y="0"/>
                </a:moveTo>
                <a:lnTo>
                  <a:pt x="1525574" y="0"/>
                </a:lnTo>
                <a:lnTo>
                  <a:pt x="1525574" y="1332871"/>
                </a:lnTo>
                <a:lnTo>
                  <a:pt x="0" y="1332871"/>
                </a:lnTo>
                <a:lnTo>
                  <a:pt x="0" y="0"/>
                </a:lnTo>
                <a:close/>
              </a:path>
            </a:pathLst>
          </a:custGeom>
          <a:blipFill>
            <a:blip r:embed="rId2"/>
            <a:stretch>
              <a:fillRect l="0" t="0" r="0" b="0"/>
            </a:stretch>
          </a:blipFill>
        </p:spPr>
      </p:sp>
      <p:sp>
        <p:nvSpPr>
          <p:cNvPr name="Freeform 9" id="9"/>
          <p:cNvSpPr/>
          <p:nvPr/>
        </p:nvSpPr>
        <p:spPr>
          <a:xfrm flipH="false" flipV="false" rot="-2846079">
            <a:off x="16571302" y="5960275"/>
            <a:ext cx="930350" cy="882971"/>
          </a:xfrm>
          <a:custGeom>
            <a:avLst/>
            <a:gdLst/>
            <a:ahLst/>
            <a:cxnLst/>
            <a:rect r="r" b="b" t="t" l="l"/>
            <a:pathLst>
              <a:path h="882971" w="930350">
                <a:moveTo>
                  <a:pt x="0" y="0"/>
                </a:moveTo>
                <a:lnTo>
                  <a:pt x="930349" y="0"/>
                </a:lnTo>
                <a:lnTo>
                  <a:pt x="930349" y="882971"/>
                </a:lnTo>
                <a:lnTo>
                  <a:pt x="0" y="882971"/>
                </a:lnTo>
                <a:lnTo>
                  <a:pt x="0" y="0"/>
                </a:lnTo>
                <a:close/>
              </a:path>
            </a:pathLst>
          </a:custGeom>
          <a:blipFill>
            <a:blip r:embed="rId4"/>
            <a:stretch>
              <a:fillRect l="0" t="0" r="0" b="0"/>
            </a:stretch>
          </a:blipFill>
        </p:spPr>
      </p:sp>
      <p:sp>
        <p:nvSpPr>
          <p:cNvPr name="TextBox 10" id="10"/>
          <p:cNvSpPr txBox="true"/>
          <p:nvPr/>
        </p:nvSpPr>
        <p:spPr>
          <a:xfrm rot="0">
            <a:off x="6179351" y="5472748"/>
            <a:ext cx="5746195" cy="29806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-Presente</a:t>
            </a:r>
            <a:r>
              <a:rPr lang="en-US" sz="3399">
                <a:solidFill>
                  <a:srgbClr val="000000"/>
                </a:solidFill>
                <a:latin typeface="Canva Sans"/>
                <a:ea typeface="Canva Sans"/>
                <a:cs typeface="Canva Sans"/>
                <a:sym typeface="Canva Sans"/>
              </a:rPr>
              <a:t>d By</a:t>
            </a:r>
          </a:p>
          <a:p>
            <a:pPr algn="ctr">
              <a:lnSpc>
                <a:spcPts val="4759"/>
              </a:lnSpc>
            </a:pPr>
            <a:r>
              <a:rPr lang="en-US" sz="3399">
                <a:solidFill>
                  <a:srgbClr val="000000"/>
                </a:solidFill>
                <a:latin typeface="Canva Sans"/>
                <a:ea typeface="Canva Sans"/>
                <a:cs typeface="Canva Sans"/>
                <a:sym typeface="Canva Sans"/>
              </a:rPr>
              <a:t>Sakshi Bihani(09)</a:t>
            </a:r>
          </a:p>
          <a:p>
            <a:pPr algn="ctr">
              <a:lnSpc>
                <a:spcPts val="4759"/>
              </a:lnSpc>
            </a:pPr>
            <a:r>
              <a:rPr lang="en-US" sz="3399">
                <a:solidFill>
                  <a:srgbClr val="000000"/>
                </a:solidFill>
                <a:latin typeface="Canva Sans"/>
                <a:ea typeface="Canva Sans"/>
                <a:cs typeface="Canva Sans"/>
                <a:sym typeface="Canva Sans"/>
              </a:rPr>
              <a:t>Manjiri Bedre(20)</a:t>
            </a:r>
          </a:p>
          <a:p>
            <a:pPr algn="ctr">
              <a:lnSpc>
                <a:spcPts val="4759"/>
              </a:lnSpc>
            </a:pPr>
            <a:r>
              <a:rPr lang="en-US" sz="3399">
                <a:solidFill>
                  <a:srgbClr val="000000"/>
                </a:solidFill>
                <a:latin typeface="Canva Sans"/>
                <a:ea typeface="Canva Sans"/>
                <a:cs typeface="Canva Sans"/>
                <a:sym typeface="Canva Sans"/>
              </a:rPr>
              <a:t>Ashish Dhairya(05)</a:t>
            </a:r>
          </a:p>
          <a:p>
            <a:pPr algn="ctr">
              <a:lnSpc>
                <a:spcPts val="4759"/>
              </a:lnSpc>
            </a:pPr>
            <a:r>
              <a:rPr lang="en-US" sz="3399">
                <a:solidFill>
                  <a:srgbClr val="000000"/>
                </a:solidFill>
                <a:latin typeface="Canva Sans"/>
                <a:ea typeface="Canva Sans"/>
                <a:cs typeface="Canva Sans"/>
                <a:sym typeface="Canva Sans"/>
              </a:rPr>
              <a:t>Hardik Sharma(15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Freeform 2" id="2"/>
          <p:cNvSpPr/>
          <p:nvPr/>
        </p:nvSpPr>
        <p:spPr>
          <a:xfrm flipH="false" flipV="false" rot="0">
            <a:off x="1257323" y="2162717"/>
            <a:ext cx="15773354" cy="7847244"/>
          </a:xfrm>
          <a:custGeom>
            <a:avLst/>
            <a:gdLst/>
            <a:ahLst/>
            <a:cxnLst/>
            <a:rect r="r" b="b" t="t" l="l"/>
            <a:pathLst>
              <a:path h="7847244" w="15773354">
                <a:moveTo>
                  <a:pt x="0" y="0"/>
                </a:moveTo>
                <a:lnTo>
                  <a:pt x="15773354" y="0"/>
                </a:lnTo>
                <a:lnTo>
                  <a:pt x="15773354" y="7847243"/>
                </a:lnTo>
                <a:lnTo>
                  <a:pt x="0" y="7847243"/>
                </a:lnTo>
                <a:lnTo>
                  <a:pt x="0" y="0"/>
                </a:lnTo>
                <a:close/>
              </a:path>
            </a:pathLst>
          </a:custGeom>
          <a:blipFill>
            <a:blip r:embed="rId2"/>
            <a:stretch>
              <a:fillRect l="0" t="0" r="0" b="0"/>
            </a:stretch>
          </a:blipFill>
        </p:spPr>
      </p:sp>
      <p:sp>
        <p:nvSpPr>
          <p:cNvPr name="TextBox 3" id="3"/>
          <p:cNvSpPr txBox="true"/>
          <p:nvPr/>
        </p:nvSpPr>
        <p:spPr>
          <a:xfrm rot="0">
            <a:off x="2312109" y="565150"/>
            <a:ext cx="13663782" cy="993775"/>
          </a:xfrm>
          <a:prstGeom prst="rect">
            <a:avLst/>
          </a:prstGeom>
        </p:spPr>
        <p:txBody>
          <a:bodyPr anchor="t" rtlCol="false" tIns="0" lIns="0" bIns="0" rIns="0">
            <a:spAutoFit/>
          </a:bodyPr>
          <a:lstStyle/>
          <a:p>
            <a:pPr algn="ctr" marL="0" indent="0" lvl="0">
              <a:lnSpc>
                <a:spcPts val="7699"/>
              </a:lnSpc>
              <a:spcBef>
                <a:spcPct val="0"/>
              </a:spcBef>
            </a:pPr>
            <a:r>
              <a:rPr lang="en-US" b="true" sz="6999">
                <a:solidFill>
                  <a:srgbClr val="F3F3F3"/>
                </a:solidFill>
                <a:latin typeface="Aileron Ultra-Bold"/>
                <a:ea typeface="Aileron Ultra-Bold"/>
                <a:cs typeface="Aileron Ultra-Bold"/>
                <a:sym typeface="Aileron Ultra-Bold"/>
              </a:rPr>
              <a:t>Str</a:t>
            </a:r>
            <a:r>
              <a:rPr lang="en-US" b="true" sz="6999" u="none">
                <a:solidFill>
                  <a:srgbClr val="F3F3F3"/>
                </a:solidFill>
                <a:latin typeface="Aileron Ultra-Bold"/>
                <a:ea typeface="Aileron Ultra-Bold"/>
                <a:cs typeface="Aileron Ultra-Bold"/>
                <a:sym typeface="Aileron Ultra-Bold"/>
              </a:rPr>
              <a:t>eamlit : Classification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Freeform 2" id="2"/>
          <p:cNvSpPr/>
          <p:nvPr/>
        </p:nvSpPr>
        <p:spPr>
          <a:xfrm flipH="false" flipV="false" rot="0">
            <a:off x="629558" y="2593450"/>
            <a:ext cx="17028883" cy="6321973"/>
          </a:xfrm>
          <a:custGeom>
            <a:avLst/>
            <a:gdLst/>
            <a:ahLst/>
            <a:cxnLst/>
            <a:rect r="r" b="b" t="t" l="l"/>
            <a:pathLst>
              <a:path h="6321973" w="17028883">
                <a:moveTo>
                  <a:pt x="0" y="0"/>
                </a:moveTo>
                <a:lnTo>
                  <a:pt x="17028884" y="0"/>
                </a:lnTo>
                <a:lnTo>
                  <a:pt x="17028884" y="6321973"/>
                </a:lnTo>
                <a:lnTo>
                  <a:pt x="0" y="6321973"/>
                </a:lnTo>
                <a:lnTo>
                  <a:pt x="0" y="0"/>
                </a:lnTo>
                <a:close/>
              </a:path>
            </a:pathLst>
          </a:custGeom>
          <a:blipFill>
            <a:blip r:embed="rId2"/>
            <a:stretch>
              <a:fillRect l="0" t="0" r="0" b="0"/>
            </a:stretch>
          </a:blipFill>
        </p:spPr>
      </p:sp>
      <p:sp>
        <p:nvSpPr>
          <p:cNvPr name="TextBox 3" id="3"/>
          <p:cNvSpPr txBox="true"/>
          <p:nvPr/>
        </p:nvSpPr>
        <p:spPr>
          <a:xfrm rot="0">
            <a:off x="2312109" y="565150"/>
            <a:ext cx="13663782" cy="993775"/>
          </a:xfrm>
          <a:prstGeom prst="rect">
            <a:avLst/>
          </a:prstGeom>
        </p:spPr>
        <p:txBody>
          <a:bodyPr anchor="t" rtlCol="false" tIns="0" lIns="0" bIns="0" rIns="0">
            <a:spAutoFit/>
          </a:bodyPr>
          <a:lstStyle/>
          <a:p>
            <a:pPr algn="ctr" marL="0" indent="0" lvl="0">
              <a:lnSpc>
                <a:spcPts val="7699"/>
              </a:lnSpc>
              <a:spcBef>
                <a:spcPct val="0"/>
              </a:spcBef>
            </a:pPr>
            <a:r>
              <a:rPr lang="en-US" b="true" sz="6999">
                <a:solidFill>
                  <a:srgbClr val="F3F3F3"/>
                </a:solidFill>
                <a:latin typeface="Aileron Ultra-Bold"/>
                <a:ea typeface="Aileron Ultra-Bold"/>
                <a:cs typeface="Aileron Ultra-Bold"/>
                <a:sym typeface="Aileron Ultra-Bold"/>
              </a:rPr>
              <a:t>Str</a:t>
            </a:r>
            <a:r>
              <a:rPr lang="en-US" b="true" sz="6999" u="none">
                <a:solidFill>
                  <a:srgbClr val="F3F3F3"/>
                </a:solidFill>
                <a:latin typeface="Aileron Ultra-Bold"/>
                <a:ea typeface="Aileron Ultra-Bold"/>
                <a:cs typeface="Aileron Ultra-Bold"/>
                <a:sym typeface="Aileron Ultra-Bold"/>
              </a:rPr>
              <a:t>eamlit : Regression</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524000" y="1359963"/>
            <a:ext cx="15735300" cy="7567075"/>
            <a:chOff x="0" y="0"/>
            <a:chExt cx="20980400" cy="10089433"/>
          </a:xfrm>
        </p:grpSpPr>
        <p:sp>
          <p:nvSpPr>
            <p:cNvPr name="TextBox 3" id="3"/>
            <p:cNvSpPr txBox="true"/>
            <p:nvPr/>
          </p:nvSpPr>
          <p:spPr>
            <a:xfrm rot="0">
              <a:off x="0" y="-28575"/>
              <a:ext cx="20980400" cy="1440815"/>
            </a:xfrm>
            <a:prstGeom prst="rect">
              <a:avLst/>
            </a:prstGeom>
          </p:spPr>
          <p:txBody>
            <a:bodyPr anchor="t" rtlCol="false" tIns="0" lIns="0" bIns="0" rIns="0">
              <a:spAutoFit/>
            </a:bodyPr>
            <a:lstStyle/>
            <a:p>
              <a:pPr algn="l">
                <a:lnSpc>
                  <a:spcPts val="8609"/>
                </a:lnSpc>
                <a:spcBef>
                  <a:spcPct val="0"/>
                </a:spcBef>
              </a:pPr>
              <a:r>
                <a:rPr lang="en-US" b="true" sz="6999">
                  <a:solidFill>
                    <a:srgbClr val="F3F3F3"/>
                  </a:solidFill>
                  <a:latin typeface="Aileron Heavy"/>
                  <a:ea typeface="Aileron Heavy"/>
                  <a:cs typeface="Aileron Heavy"/>
                  <a:sym typeface="Aileron Heavy"/>
                </a:rPr>
                <a:t>Conclu</a:t>
              </a:r>
              <a:r>
                <a:rPr lang="en-US" b="true" sz="6999">
                  <a:solidFill>
                    <a:srgbClr val="F3F3F3"/>
                  </a:solidFill>
                  <a:latin typeface="Aileron Heavy"/>
                  <a:ea typeface="Aileron Heavy"/>
                  <a:cs typeface="Aileron Heavy"/>
                  <a:sym typeface="Aileron Heavy"/>
                </a:rPr>
                <a:t>sion</a:t>
              </a:r>
            </a:p>
          </p:txBody>
        </p:sp>
        <p:sp>
          <p:nvSpPr>
            <p:cNvPr name="TextBox 4" id="4"/>
            <p:cNvSpPr txBox="true"/>
            <p:nvPr/>
          </p:nvSpPr>
          <p:spPr>
            <a:xfrm rot="0">
              <a:off x="0" y="2127380"/>
              <a:ext cx="18027348" cy="7962053"/>
            </a:xfrm>
            <a:prstGeom prst="rect">
              <a:avLst/>
            </a:prstGeom>
          </p:spPr>
          <p:txBody>
            <a:bodyPr anchor="t" rtlCol="false" tIns="0" lIns="0" bIns="0" rIns="0">
              <a:spAutoFit/>
            </a:bodyPr>
            <a:lstStyle/>
            <a:p>
              <a:pPr algn="l" marL="0" indent="0" lvl="0">
                <a:lnSpc>
                  <a:spcPts val="4759"/>
                </a:lnSpc>
              </a:pPr>
              <a:r>
                <a:rPr lang="en-US" sz="3399" spc="44">
                  <a:solidFill>
                    <a:srgbClr val="F3F3F3"/>
                  </a:solidFill>
                  <a:latin typeface="Aileron"/>
                  <a:ea typeface="Aileron"/>
                  <a:cs typeface="Aileron"/>
                  <a:sym typeface="Aileron"/>
                </a:rPr>
                <a:t>The developed machine lear</a:t>
              </a:r>
              <a:r>
                <a:rPr lang="en-US" sz="3399" spc="44" u="none">
                  <a:solidFill>
                    <a:srgbClr val="F3F3F3"/>
                  </a:solidFill>
                  <a:latin typeface="Aileron"/>
                  <a:ea typeface="Aileron"/>
                  <a:cs typeface="Aileron"/>
                  <a:sym typeface="Aileron"/>
                </a:rPr>
                <a:t>ning system successfully provides real-time failure prediction and Remaining Useful Life (RUL) estimation using sensor data.It shifts maintenance from reactive to proactive strategy, enabling companies to avoid unexpected breakdowns and reduce maintenance costs. LightGBM Classifier was selected for failure classification due to high accuracy of 95% and log loss of 0.1440. LGBMRegressor was chosen for RUL prediction with mean square error of 2336.3539 and R² score 0.972. The solution was deployed via an interactive Streamlit dashboard, allowing real-time prediction for technicians and engineers.</a:t>
              </a: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TextBox 2" id="2"/>
          <p:cNvSpPr txBox="true"/>
          <p:nvPr/>
        </p:nvSpPr>
        <p:spPr>
          <a:xfrm rot="0">
            <a:off x="2312109" y="1518813"/>
            <a:ext cx="13663782" cy="993775"/>
          </a:xfrm>
          <a:prstGeom prst="rect">
            <a:avLst/>
          </a:prstGeom>
        </p:spPr>
        <p:txBody>
          <a:bodyPr anchor="t" rtlCol="false" tIns="0" lIns="0" bIns="0" rIns="0">
            <a:spAutoFit/>
          </a:bodyPr>
          <a:lstStyle/>
          <a:p>
            <a:pPr algn="ctr" marL="0" indent="0" lvl="0">
              <a:lnSpc>
                <a:spcPts val="7699"/>
              </a:lnSpc>
              <a:spcBef>
                <a:spcPct val="0"/>
              </a:spcBef>
            </a:pPr>
            <a:r>
              <a:rPr lang="en-US" b="true" sz="6999">
                <a:solidFill>
                  <a:srgbClr val="F3F3F3"/>
                </a:solidFill>
                <a:latin typeface="Aileron Bold"/>
                <a:ea typeface="Aileron Bold"/>
                <a:cs typeface="Aileron Bold"/>
                <a:sym typeface="Aileron Bold"/>
              </a:rPr>
              <a:t>GitHub Link</a:t>
            </a:r>
          </a:p>
        </p:txBody>
      </p:sp>
      <p:sp>
        <p:nvSpPr>
          <p:cNvPr name="Freeform 3" id="3"/>
          <p:cNvSpPr/>
          <p:nvPr/>
        </p:nvSpPr>
        <p:spPr>
          <a:xfrm flipH="false" flipV="false" rot="0">
            <a:off x="14814778" y="6512676"/>
            <a:ext cx="8765490" cy="5065179"/>
          </a:xfrm>
          <a:custGeom>
            <a:avLst/>
            <a:gdLst/>
            <a:ahLst/>
            <a:cxnLst/>
            <a:rect r="r" b="b" t="t" l="l"/>
            <a:pathLst>
              <a:path h="5065179" w="8765490">
                <a:moveTo>
                  <a:pt x="0" y="0"/>
                </a:moveTo>
                <a:lnTo>
                  <a:pt x="8765490" y="0"/>
                </a:lnTo>
                <a:lnTo>
                  <a:pt x="8765490" y="5065179"/>
                </a:lnTo>
                <a:lnTo>
                  <a:pt x="0" y="5065179"/>
                </a:lnTo>
                <a:lnTo>
                  <a:pt x="0" y="0"/>
                </a:lnTo>
                <a:close/>
              </a:path>
            </a:pathLst>
          </a:custGeom>
          <a:blipFill>
            <a:blip r:embed="rId2"/>
            <a:stretch>
              <a:fillRect l="0" t="0" r="0" b="0"/>
            </a:stretch>
          </a:blipFill>
        </p:spPr>
      </p:sp>
      <p:sp>
        <p:nvSpPr>
          <p:cNvPr name="Freeform 4" id="4"/>
          <p:cNvSpPr/>
          <p:nvPr/>
        </p:nvSpPr>
        <p:spPr>
          <a:xfrm flipH="false" flipV="false" rot="0">
            <a:off x="-1117328" y="-790402"/>
            <a:ext cx="3223648" cy="3735639"/>
          </a:xfrm>
          <a:custGeom>
            <a:avLst/>
            <a:gdLst/>
            <a:ahLst/>
            <a:cxnLst/>
            <a:rect r="r" b="b" t="t" l="l"/>
            <a:pathLst>
              <a:path h="3735639" w="3223648">
                <a:moveTo>
                  <a:pt x="0" y="0"/>
                </a:moveTo>
                <a:lnTo>
                  <a:pt x="3223648" y="0"/>
                </a:lnTo>
                <a:lnTo>
                  <a:pt x="3223648" y="3735639"/>
                </a:lnTo>
                <a:lnTo>
                  <a:pt x="0" y="3735639"/>
                </a:lnTo>
                <a:lnTo>
                  <a:pt x="0" y="0"/>
                </a:lnTo>
                <a:close/>
              </a:path>
            </a:pathLst>
          </a:custGeom>
          <a:blipFill>
            <a:blip r:embed="rId3"/>
            <a:stretch>
              <a:fillRect l="0" t="0" r="0" b="0"/>
            </a:stretch>
          </a:blipFill>
        </p:spPr>
      </p:sp>
      <p:sp>
        <p:nvSpPr>
          <p:cNvPr name="Freeform 5" id="5"/>
          <p:cNvSpPr/>
          <p:nvPr/>
        </p:nvSpPr>
        <p:spPr>
          <a:xfrm flipH="false" flipV="false" rot="122722">
            <a:off x="271786" y="612605"/>
            <a:ext cx="2476725" cy="1325983"/>
          </a:xfrm>
          <a:custGeom>
            <a:avLst/>
            <a:gdLst/>
            <a:ahLst/>
            <a:cxnLst/>
            <a:rect r="r" b="b" t="t" l="l"/>
            <a:pathLst>
              <a:path h="1325983" w="2476725">
                <a:moveTo>
                  <a:pt x="0" y="0"/>
                </a:moveTo>
                <a:lnTo>
                  <a:pt x="2476725" y="0"/>
                </a:lnTo>
                <a:lnTo>
                  <a:pt x="2476725" y="1325982"/>
                </a:lnTo>
                <a:lnTo>
                  <a:pt x="0" y="1325982"/>
                </a:lnTo>
                <a:lnTo>
                  <a:pt x="0" y="0"/>
                </a:lnTo>
                <a:close/>
              </a:path>
            </a:pathLst>
          </a:custGeom>
          <a:blipFill>
            <a:blip r:embed="rId4"/>
            <a:stretch>
              <a:fillRect l="0" t="0" r="0" b="0"/>
            </a:stretch>
          </a:blipFill>
        </p:spPr>
      </p:sp>
      <p:sp>
        <p:nvSpPr>
          <p:cNvPr name="TextBox 6" id="6"/>
          <p:cNvSpPr txBox="true"/>
          <p:nvPr/>
        </p:nvSpPr>
        <p:spPr>
          <a:xfrm rot="0">
            <a:off x="3638967" y="3265346"/>
            <a:ext cx="11010066" cy="580390"/>
          </a:xfrm>
          <a:prstGeom prst="rect">
            <a:avLst/>
          </a:prstGeom>
        </p:spPr>
        <p:txBody>
          <a:bodyPr anchor="t" rtlCol="false" tIns="0" lIns="0" bIns="0" rIns="0">
            <a:spAutoFit/>
          </a:bodyPr>
          <a:lstStyle/>
          <a:p>
            <a:pPr algn="ctr">
              <a:lnSpc>
                <a:spcPts val="4759"/>
              </a:lnSpc>
            </a:pPr>
            <a:r>
              <a:rPr lang="en-US" sz="3399">
                <a:solidFill>
                  <a:srgbClr val="F3F3F3"/>
                </a:solidFill>
                <a:latin typeface="Canva Sans"/>
                <a:ea typeface="Canva Sans"/>
                <a:cs typeface="Canva Sans"/>
                <a:sym typeface="Canva Sans"/>
              </a:rPr>
              <a:t>https://github.com/hardiksd7/Smart-Factory-Insights </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2663714" y="2359473"/>
            <a:ext cx="12282193" cy="5568055"/>
            <a:chOff x="0" y="0"/>
            <a:chExt cx="16376257" cy="7424073"/>
          </a:xfrm>
        </p:grpSpPr>
        <p:sp>
          <p:nvSpPr>
            <p:cNvPr name="TextBox 3" id="3"/>
            <p:cNvSpPr txBox="true"/>
            <p:nvPr/>
          </p:nvSpPr>
          <p:spPr>
            <a:xfrm rot="0">
              <a:off x="0" y="-47625"/>
              <a:ext cx="16376257" cy="6219825"/>
            </a:xfrm>
            <a:prstGeom prst="rect">
              <a:avLst/>
            </a:prstGeom>
          </p:spPr>
          <p:txBody>
            <a:bodyPr anchor="t" rtlCol="false" tIns="0" lIns="0" bIns="0" rIns="0">
              <a:spAutoFit/>
            </a:bodyPr>
            <a:lstStyle/>
            <a:p>
              <a:pPr algn="ctr">
                <a:lnSpc>
                  <a:spcPts val="18450"/>
                </a:lnSpc>
              </a:pPr>
              <a:r>
                <a:rPr lang="en-US" sz="15000" b="true">
                  <a:solidFill>
                    <a:srgbClr val="F3F3F3"/>
                  </a:solidFill>
                  <a:latin typeface="Aileron Heavy"/>
                  <a:ea typeface="Aileron Heavy"/>
                  <a:cs typeface="Aileron Heavy"/>
                  <a:sym typeface="Aileron Heavy"/>
                </a:rPr>
                <a:t>THANK </a:t>
              </a:r>
            </a:p>
            <a:p>
              <a:pPr algn="ctr">
                <a:lnSpc>
                  <a:spcPts val="18450"/>
                </a:lnSpc>
                <a:spcBef>
                  <a:spcPct val="0"/>
                </a:spcBef>
              </a:pPr>
              <a:r>
                <a:rPr lang="en-US" b="true" sz="15000">
                  <a:solidFill>
                    <a:srgbClr val="F3F3F3"/>
                  </a:solidFill>
                  <a:latin typeface="Aileron Heavy"/>
                  <a:ea typeface="Aileron Heavy"/>
                  <a:cs typeface="Aileron Heavy"/>
                  <a:sym typeface="Aileron Heavy"/>
                </a:rPr>
                <a:t>YOU</a:t>
              </a:r>
            </a:p>
          </p:txBody>
        </p:sp>
        <p:sp>
          <p:nvSpPr>
            <p:cNvPr name="TextBox 4" id="4"/>
            <p:cNvSpPr txBox="true"/>
            <p:nvPr/>
          </p:nvSpPr>
          <p:spPr>
            <a:xfrm rot="0">
              <a:off x="0" y="6915915"/>
              <a:ext cx="14071251" cy="508158"/>
            </a:xfrm>
            <a:prstGeom prst="rect">
              <a:avLst/>
            </a:prstGeom>
          </p:spPr>
          <p:txBody>
            <a:bodyPr anchor="t" rtlCol="false" tIns="0" lIns="0" bIns="0" rIns="0">
              <a:spAutoFit/>
            </a:bodyPr>
            <a:lstStyle/>
            <a:p>
              <a:pPr algn="l" marL="0" indent="0" lvl="0">
                <a:lnSpc>
                  <a:spcPts val="3359"/>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414715" y="1222118"/>
            <a:ext cx="9773279" cy="8179453"/>
            <a:chOff x="0" y="0"/>
            <a:chExt cx="13031038" cy="10905938"/>
          </a:xfrm>
        </p:grpSpPr>
        <p:sp>
          <p:nvSpPr>
            <p:cNvPr name="TextBox 3" id="3"/>
            <p:cNvSpPr txBox="true"/>
            <p:nvPr/>
          </p:nvSpPr>
          <p:spPr>
            <a:xfrm rot="0">
              <a:off x="0" y="-28575"/>
              <a:ext cx="13031038" cy="1440815"/>
            </a:xfrm>
            <a:prstGeom prst="rect">
              <a:avLst/>
            </a:prstGeom>
          </p:spPr>
          <p:txBody>
            <a:bodyPr anchor="t" rtlCol="false" tIns="0" lIns="0" bIns="0" rIns="0">
              <a:spAutoFit/>
            </a:bodyPr>
            <a:lstStyle/>
            <a:p>
              <a:pPr algn="l">
                <a:lnSpc>
                  <a:spcPts val="8609"/>
                </a:lnSpc>
                <a:spcBef>
                  <a:spcPct val="0"/>
                </a:spcBef>
              </a:pPr>
              <a:r>
                <a:rPr lang="en-US" b="true" sz="6999">
                  <a:solidFill>
                    <a:srgbClr val="F3F3F3"/>
                  </a:solidFill>
                  <a:latin typeface="Aileron Heavy"/>
                  <a:ea typeface="Aileron Heavy"/>
                  <a:cs typeface="Aileron Heavy"/>
                  <a:sym typeface="Aileron Heavy"/>
                </a:rPr>
                <a:t>Problem St</a:t>
              </a:r>
              <a:r>
                <a:rPr lang="en-US" b="true" sz="6999">
                  <a:solidFill>
                    <a:srgbClr val="F3F3F3"/>
                  </a:solidFill>
                  <a:latin typeface="Aileron Heavy"/>
                  <a:ea typeface="Aileron Heavy"/>
                  <a:cs typeface="Aileron Heavy"/>
                  <a:sym typeface="Aileron Heavy"/>
                </a:rPr>
                <a:t>atement</a:t>
              </a:r>
            </a:p>
          </p:txBody>
        </p:sp>
        <p:sp>
          <p:nvSpPr>
            <p:cNvPr name="TextBox 4" id="4"/>
            <p:cNvSpPr txBox="true"/>
            <p:nvPr/>
          </p:nvSpPr>
          <p:spPr>
            <a:xfrm rot="0">
              <a:off x="0" y="2429088"/>
              <a:ext cx="11196882" cy="8476850"/>
            </a:xfrm>
            <a:prstGeom prst="rect">
              <a:avLst/>
            </a:prstGeom>
          </p:spPr>
          <p:txBody>
            <a:bodyPr anchor="t" rtlCol="false" tIns="0" lIns="0" bIns="0" rIns="0">
              <a:spAutoFit/>
            </a:bodyPr>
            <a:lstStyle/>
            <a:p>
              <a:pPr algn="l" marL="0" indent="0" lvl="0">
                <a:lnSpc>
                  <a:spcPts val="4619"/>
                </a:lnSpc>
              </a:pPr>
              <a:r>
                <a:rPr lang="en-US" sz="3299" spc="42">
                  <a:solidFill>
                    <a:srgbClr val="F3F3F3"/>
                  </a:solidFill>
                  <a:latin typeface="Aileron"/>
                  <a:ea typeface="Aileron"/>
                  <a:cs typeface="Aileron"/>
                  <a:sym typeface="Aileron"/>
                </a:rPr>
                <a:t>The primary business problem was to mi</a:t>
              </a:r>
              <a:r>
                <a:rPr lang="en-US" sz="3299" spc="42" u="none">
                  <a:solidFill>
                    <a:srgbClr val="F3F3F3"/>
                  </a:solidFill>
                  <a:latin typeface="Aileron"/>
                  <a:ea typeface="Aileron"/>
                  <a:cs typeface="Aileron"/>
                  <a:sym typeface="Aileron"/>
                </a:rPr>
                <a:t>nimize operational losses caused by unexpected machine downtime. By predicting failures before they happen, companies can move from a reactive maintenance strategy (fixing things after they break) to a proactive one. This reduces repair costs, prevents cascading failures, and optimizes maintenance scheduling, directly improving production efficiency.</a:t>
              </a:r>
            </a:p>
            <a:p>
              <a:pPr algn="l" marL="0" indent="0" lvl="0">
                <a:lnSpc>
                  <a:spcPts val="4600"/>
                </a:lnSpc>
              </a:pPr>
            </a:p>
          </p:txBody>
        </p:sp>
      </p:grpSp>
      <p:sp>
        <p:nvSpPr>
          <p:cNvPr name="Freeform 5" id="5"/>
          <p:cNvSpPr/>
          <p:nvPr/>
        </p:nvSpPr>
        <p:spPr>
          <a:xfrm flipH="false" flipV="false" rot="0">
            <a:off x="9441695" y="2007108"/>
            <a:ext cx="7381179" cy="6272784"/>
          </a:xfrm>
          <a:custGeom>
            <a:avLst/>
            <a:gdLst/>
            <a:ahLst/>
            <a:cxnLst/>
            <a:rect r="r" b="b" t="t" l="l"/>
            <a:pathLst>
              <a:path h="6272784" w="7381179">
                <a:moveTo>
                  <a:pt x="0" y="0"/>
                </a:moveTo>
                <a:lnTo>
                  <a:pt x="7381179" y="0"/>
                </a:lnTo>
                <a:lnTo>
                  <a:pt x="7381179" y="6272784"/>
                </a:lnTo>
                <a:lnTo>
                  <a:pt x="0" y="6272784"/>
                </a:lnTo>
                <a:lnTo>
                  <a:pt x="0" y="0"/>
                </a:lnTo>
                <a:close/>
              </a:path>
            </a:pathLst>
          </a:custGeom>
          <a:blipFill>
            <a:blip r:embed="rId2"/>
            <a:stretch>
              <a:fillRect l="0" t="0" r="0" b="0"/>
            </a:stretch>
          </a:blipFill>
        </p:spPr>
      </p:sp>
      <p:sp>
        <p:nvSpPr>
          <p:cNvPr name="Freeform 6" id="6"/>
          <p:cNvSpPr/>
          <p:nvPr/>
        </p:nvSpPr>
        <p:spPr>
          <a:xfrm flipH="false" flipV="false" rot="-1432890">
            <a:off x="15919520" y="2074708"/>
            <a:ext cx="1181415" cy="1032184"/>
          </a:xfrm>
          <a:custGeom>
            <a:avLst/>
            <a:gdLst/>
            <a:ahLst/>
            <a:cxnLst/>
            <a:rect r="r" b="b" t="t" l="l"/>
            <a:pathLst>
              <a:path h="1032184" w="1181415">
                <a:moveTo>
                  <a:pt x="0" y="0"/>
                </a:moveTo>
                <a:lnTo>
                  <a:pt x="1181416" y="0"/>
                </a:lnTo>
                <a:lnTo>
                  <a:pt x="1181416" y="1032184"/>
                </a:lnTo>
                <a:lnTo>
                  <a:pt x="0" y="1032184"/>
                </a:lnTo>
                <a:lnTo>
                  <a:pt x="0" y="0"/>
                </a:lnTo>
                <a:close/>
              </a:path>
            </a:pathLst>
          </a:custGeom>
          <a:blipFill>
            <a:blip r:embed="rId3"/>
            <a:stretch>
              <a:fillRect l="0" t="0" r="0" b="0"/>
            </a:stretch>
          </a:blipFill>
        </p:spPr>
      </p:sp>
      <p:sp>
        <p:nvSpPr>
          <p:cNvPr name="Freeform 7" id="7"/>
          <p:cNvSpPr/>
          <p:nvPr/>
        </p:nvSpPr>
        <p:spPr>
          <a:xfrm flipH="false" flipV="false" rot="0">
            <a:off x="9441695" y="7263356"/>
            <a:ext cx="2037234" cy="1468147"/>
          </a:xfrm>
          <a:custGeom>
            <a:avLst/>
            <a:gdLst/>
            <a:ahLst/>
            <a:cxnLst/>
            <a:rect r="r" b="b" t="t" l="l"/>
            <a:pathLst>
              <a:path h="1468147" w="2037234">
                <a:moveTo>
                  <a:pt x="0" y="0"/>
                </a:moveTo>
                <a:lnTo>
                  <a:pt x="2037234" y="0"/>
                </a:lnTo>
                <a:lnTo>
                  <a:pt x="2037234" y="1468148"/>
                </a:lnTo>
                <a:lnTo>
                  <a:pt x="0" y="1468148"/>
                </a:lnTo>
                <a:lnTo>
                  <a:pt x="0" y="0"/>
                </a:lnTo>
                <a:close/>
              </a:path>
            </a:pathLst>
          </a:custGeom>
          <a:blipFill>
            <a:blip r:embed="rId4"/>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TextBox 2" id="2"/>
          <p:cNvSpPr txBox="true"/>
          <p:nvPr/>
        </p:nvSpPr>
        <p:spPr>
          <a:xfrm rot="0">
            <a:off x="2312109" y="812046"/>
            <a:ext cx="13663782" cy="993775"/>
          </a:xfrm>
          <a:prstGeom prst="rect">
            <a:avLst/>
          </a:prstGeom>
        </p:spPr>
        <p:txBody>
          <a:bodyPr anchor="t" rtlCol="false" tIns="0" lIns="0" bIns="0" rIns="0">
            <a:spAutoFit/>
          </a:bodyPr>
          <a:lstStyle/>
          <a:p>
            <a:pPr algn="ctr" marL="0" indent="0" lvl="0">
              <a:lnSpc>
                <a:spcPts val="7699"/>
              </a:lnSpc>
              <a:spcBef>
                <a:spcPct val="0"/>
              </a:spcBef>
            </a:pPr>
            <a:r>
              <a:rPr lang="en-US" b="true" sz="6999">
                <a:solidFill>
                  <a:srgbClr val="F3F3F3"/>
                </a:solidFill>
                <a:latin typeface="Aileron Ultra-Bold"/>
                <a:ea typeface="Aileron Ultra-Bold"/>
                <a:cs typeface="Aileron Ultra-Bold"/>
                <a:sym typeface="Aileron Ultra-Bold"/>
              </a:rPr>
              <a:t>Introduction</a:t>
            </a:r>
          </a:p>
        </p:txBody>
      </p:sp>
      <p:sp>
        <p:nvSpPr>
          <p:cNvPr name="Freeform 3" id="3"/>
          <p:cNvSpPr/>
          <p:nvPr/>
        </p:nvSpPr>
        <p:spPr>
          <a:xfrm flipH="false" flipV="false" rot="0">
            <a:off x="14824303" y="6954310"/>
            <a:ext cx="8765490" cy="5065179"/>
          </a:xfrm>
          <a:custGeom>
            <a:avLst/>
            <a:gdLst/>
            <a:ahLst/>
            <a:cxnLst/>
            <a:rect r="r" b="b" t="t" l="l"/>
            <a:pathLst>
              <a:path h="5065179" w="8765490">
                <a:moveTo>
                  <a:pt x="0" y="0"/>
                </a:moveTo>
                <a:lnTo>
                  <a:pt x="8765490" y="0"/>
                </a:lnTo>
                <a:lnTo>
                  <a:pt x="8765490" y="5065180"/>
                </a:lnTo>
                <a:lnTo>
                  <a:pt x="0" y="5065180"/>
                </a:lnTo>
                <a:lnTo>
                  <a:pt x="0" y="0"/>
                </a:lnTo>
                <a:close/>
              </a:path>
            </a:pathLst>
          </a:custGeom>
          <a:blipFill>
            <a:blip r:embed="rId2"/>
            <a:stretch>
              <a:fillRect l="0" t="0" r="0" b="0"/>
            </a:stretch>
          </a:blipFill>
        </p:spPr>
      </p:sp>
      <p:sp>
        <p:nvSpPr>
          <p:cNvPr name="Freeform 4" id="4"/>
          <p:cNvSpPr/>
          <p:nvPr/>
        </p:nvSpPr>
        <p:spPr>
          <a:xfrm flipH="false" flipV="false" rot="0">
            <a:off x="-1117328" y="-790402"/>
            <a:ext cx="3223648" cy="3735639"/>
          </a:xfrm>
          <a:custGeom>
            <a:avLst/>
            <a:gdLst/>
            <a:ahLst/>
            <a:cxnLst/>
            <a:rect r="r" b="b" t="t" l="l"/>
            <a:pathLst>
              <a:path h="3735639" w="3223648">
                <a:moveTo>
                  <a:pt x="0" y="0"/>
                </a:moveTo>
                <a:lnTo>
                  <a:pt x="3223648" y="0"/>
                </a:lnTo>
                <a:lnTo>
                  <a:pt x="3223648" y="3735639"/>
                </a:lnTo>
                <a:lnTo>
                  <a:pt x="0" y="3735639"/>
                </a:lnTo>
                <a:lnTo>
                  <a:pt x="0" y="0"/>
                </a:lnTo>
                <a:close/>
              </a:path>
            </a:pathLst>
          </a:custGeom>
          <a:blipFill>
            <a:blip r:embed="rId3"/>
            <a:stretch>
              <a:fillRect l="0" t="0" r="0" b="0"/>
            </a:stretch>
          </a:blipFill>
        </p:spPr>
      </p:sp>
      <p:sp>
        <p:nvSpPr>
          <p:cNvPr name="Freeform 5" id="5"/>
          <p:cNvSpPr/>
          <p:nvPr/>
        </p:nvSpPr>
        <p:spPr>
          <a:xfrm flipH="false" flipV="false" rot="122722">
            <a:off x="271786" y="612605"/>
            <a:ext cx="2476725" cy="1325983"/>
          </a:xfrm>
          <a:custGeom>
            <a:avLst/>
            <a:gdLst/>
            <a:ahLst/>
            <a:cxnLst/>
            <a:rect r="r" b="b" t="t" l="l"/>
            <a:pathLst>
              <a:path h="1325983" w="2476725">
                <a:moveTo>
                  <a:pt x="0" y="0"/>
                </a:moveTo>
                <a:lnTo>
                  <a:pt x="2476725" y="0"/>
                </a:lnTo>
                <a:lnTo>
                  <a:pt x="2476725" y="1325982"/>
                </a:lnTo>
                <a:lnTo>
                  <a:pt x="0" y="1325982"/>
                </a:lnTo>
                <a:lnTo>
                  <a:pt x="0" y="0"/>
                </a:lnTo>
                <a:close/>
              </a:path>
            </a:pathLst>
          </a:custGeom>
          <a:blipFill>
            <a:blip r:embed="rId4"/>
            <a:stretch>
              <a:fillRect l="0" t="0" r="0" b="0"/>
            </a:stretch>
          </a:blipFill>
        </p:spPr>
      </p:sp>
      <p:sp>
        <p:nvSpPr>
          <p:cNvPr name="TextBox 6" id="6"/>
          <p:cNvSpPr txBox="true"/>
          <p:nvPr/>
        </p:nvSpPr>
        <p:spPr>
          <a:xfrm rot="0">
            <a:off x="1076325" y="2821412"/>
            <a:ext cx="16230600" cy="6445250"/>
          </a:xfrm>
          <a:prstGeom prst="rect">
            <a:avLst/>
          </a:prstGeom>
        </p:spPr>
        <p:txBody>
          <a:bodyPr anchor="t" rtlCol="false" tIns="0" lIns="0" bIns="0" rIns="0">
            <a:spAutoFit/>
          </a:bodyPr>
          <a:lstStyle/>
          <a:p>
            <a:pPr algn="l">
              <a:lnSpc>
                <a:spcPts val="4620"/>
              </a:lnSpc>
            </a:pPr>
            <a:r>
              <a:rPr lang="en-US" sz="3300">
                <a:solidFill>
                  <a:srgbClr val="F3F3F3"/>
                </a:solidFill>
                <a:latin typeface="Canva Sans"/>
                <a:ea typeface="Canva Sans"/>
                <a:cs typeface="Canva Sans"/>
                <a:sym typeface="Canva Sans"/>
              </a:rPr>
              <a:t>This project delivers an end-to-end predictive maintenance solution for Industry 5.0 using the large-scale Factory Sensor Simulator dataset. Our pipeline leverages </a:t>
            </a:r>
            <a:r>
              <a:rPr lang="en-US" sz="3300">
                <a:solidFill>
                  <a:srgbClr val="F3F3F3"/>
                </a:solidFill>
                <a:latin typeface="Canva Sans"/>
                <a:ea typeface="Canva Sans"/>
                <a:cs typeface="Canva Sans"/>
                <a:sym typeface="Canva Sans"/>
              </a:rPr>
              <a:t>Apache Spark for processing and insights. We applied machine learning models, including Random Forest, XGBoost, and LightGBM to classify failure within 7 days and predict remaining operational life of IoT sensor. The framework culminates in a custom-built UI that serves as an interactive hub. It allows users to run instant predictions on new values by setting them through parameters while visualizing overall fleet health and failure risks on a real-time Tableau dashboard. This empowers smart factories with a powerful tool for proactive, data-driven maintenance, minimizing downtime.</a:t>
            </a:r>
          </a:p>
          <a:p>
            <a:pPr algn="ctr">
              <a:lnSpc>
                <a:spcPts val="517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484248" y="2273960"/>
            <a:ext cx="15085024" cy="7637378"/>
          </a:xfrm>
          <a:custGeom>
            <a:avLst/>
            <a:gdLst/>
            <a:ahLst/>
            <a:cxnLst/>
            <a:rect r="r" b="b" t="t" l="l"/>
            <a:pathLst>
              <a:path h="7637378" w="15085024">
                <a:moveTo>
                  <a:pt x="0" y="0"/>
                </a:moveTo>
                <a:lnTo>
                  <a:pt x="15085023" y="0"/>
                </a:lnTo>
                <a:lnTo>
                  <a:pt x="15085023" y="7637377"/>
                </a:lnTo>
                <a:lnTo>
                  <a:pt x="0" y="7637377"/>
                </a:lnTo>
                <a:lnTo>
                  <a:pt x="0" y="0"/>
                </a:lnTo>
                <a:close/>
              </a:path>
            </a:pathLst>
          </a:custGeom>
          <a:blipFill>
            <a:blip r:embed="rId2"/>
            <a:stretch>
              <a:fillRect l="0" t="-11106" r="0" b="-11106"/>
            </a:stretch>
          </a:blipFill>
        </p:spPr>
      </p:sp>
      <p:sp>
        <p:nvSpPr>
          <p:cNvPr name="TextBox 3" id="3"/>
          <p:cNvSpPr txBox="true"/>
          <p:nvPr/>
        </p:nvSpPr>
        <p:spPr>
          <a:xfrm rot="0">
            <a:off x="6422820" y="839343"/>
            <a:ext cx="7137809" cy="1087755"/>
          </a:xfrm>
          <a:prstGeom prst="rect">
            <a:avLst/>
          </a:prstGeom>
        </p:spPr>
        <p:txBody>
          <a:bodyPr anchor="t" rtlCol="false" tIns="0" lIns="0" bIns="0" rIns="0">
            <a:spAutoFit/>
          </a:bodyPr>
          <a:lstStyle/>
          <a:p>
            <a:pPr algn="l">
              <a:lnSpc>
                <a:spcPts val="8609"/>
              </a:lnSpc>
              <a:spcBef>
                <a:spcPct val="0"/>
              </a:spcBef>
            </a:pPr>
            <a:r>
              <a:rPr lang="en-US" b="true" sz="6999">
                <a:solidFill>
                  <a:srgbClr val="F3F3F3"/>
                </a:solidFill>
                <a:latin typeface="Aileron Heavy"/>
                <a:ea typeface="Aileron Heavy"/>
                <a:cs typeface="Aileron Heavy"/>
                <a:sym typeface="Aileron Heavy"/>
              </a:rPr>
              <a:t>Workflow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TextBox 2" id="2"/>
          <p:cNvSpPr txBox="true"/>
          <p:nvPr/>
        </p:nvSpPr>
        <p:spPr>
          <a:xfrm rot="0">
            <a:off x="1915820" y="422275"/>
            <a:ext cx="13663782" cy="993775"/>
          </a:xfrm>
          <a:prstGeom prst="rect">
            <a:avLst/>
          </a:prstGeom>
        </p:spPr>
        <p:txBody>
          <a:bodyPr anchor="t" rtlCol="false" tIns="0" lIns="0" bIns="0" rIns="0">
            <a:spAutoFit/>
          </a:bodyPr>
          <a:lstStyle/>
          <a:p>
            <a:pPr algn="ctr" marL="0" indent="0" lvl="0">
              <a:lnSpc>
                <a:spcPts val="7699"/>
              </a:lnSpc>
              <a:spcBef>
                <a:spcPct val="0"/>
              </a:spcBef>
            </a:pPr>
            <a:r>
              <a:rPr lang="en-US" b="true" sz="6999">
                <a:solidFill>
                  <a:srgbClr val="F3F3F3"/>
                </a:solidFill>
                <a:latin typeface="Aileron Bold"/>
                <a:ea typeface="Aileron Bold"/>
                <a:cs typeface="Aileron Bold"/>
                <a:sym typeface="Aileron Bold"/>
              </a:rPr>
              <a:t>Dataset</a:t>
            </a:r>
          </a:p>
        </p:txBody>
      </p:sp>
      <p:sp>
        <p:nvSpPr>
          <p:cNvPr name="Freeform 3" id="3"/>
          <p:cNvSpPr/>
          <p:nvPr/>
        </p:nvSpPr>
        <p:spPr>
          <a:xfrm flipH="false" flipV="false" rot="0">
            <a:off x="14814778" y="6512676"/>
            <a:ext cx="8765490" cy="5065179"/>
          </a:xfrm>
          <a:custGeom>
            <a:avLst/>
            <a:gdLst/>
            <a:ahLst/>
            <a:cxnLst/>
            <a:rect r="r" b="b" t="t" l="l"/>
            <a:pathLst>
              <a:path h="5065179" w="8765490">
                <a:moveTo>
                  <a:pt x="0" y="0"/>
                </a:moveTo>
                <a:lnTo>
                  <a:pt x="8765490" y="0"/>
                </a:lnTo>
                <a:lnTo>
                  <a:pt x="8765490" y="5065179"/>
                </a:lnTo>
                <a:lnTo>
                  <a:pt x="0" y="5065179"/>
                </a:lnTo>
                <a:lnTo>
                  <a:pt x="0" y="0"/>
                </a:lnTo>
                <a:close/>
              </a:path>
            </a:pathLst>
          </a:custGeom>
          <a:blipFill>
            <a:blip r:embed="rId2"/>
            <a:stretch>
              <a:fillRect l="0" t="0" r="0" b="0"/>
            </a:stretch>
          </a:blipFill>
        </p:spPr>
      </p:sp>
      <p:sp>
        <p:nvSpPr>
          <p:cNvPr name="Freeform 4" id="4"/>
          <p:cNvSpPr/>
          <p:nvPr/>
        </p:nvSpPr>
        <p:spPr>
          <a:xfrm flipH="false" flipV="false" rot="0">
            <a:off x="-1117328" y="-790402"/>
            <a:ext cx="3223648" cy="3735639"/>
          </a:xfrm>
          <a:custGeom>
            <a:avLst/>
            <a:gdLst/>
            <a:ahLst/>
            <a:cxnLst/>
            <a:rect r="r" b="b" t="t" l="l"/>
            <a:pathLst>
              <a:path h="3735639" w="3223648">
                <a:moveTo>
                  <a:pt x="0" y="0"/>
                </a:moveTo>
                <a:lnTo>
                  <a:pt x="3223648" y="0"/>
                </a:lnTo>
                <a:lnTo>
                  <a:pt x="3223648" y="3735639"/>
                </a:lnTo>
                <a:lnTo>
                  <a:pt x="0" y="3735639"/>
                </a:lnTo>
                <a:lnTo>
                  <a:pt x="0" y="0"/>
                </a:lnTo>
                <a:close/>
              </a:path>
            </a:pathLst>
          </a:custGeom>
          <a:blipFill>
            <a:blip r:embed="rId3"/>
            <a:stretch>
              <a:fillRect l="0" t="0" r="0" b="0"/>
            </a:stretch>
          </a:blipFill>
        </p:spPr>
      </p:sp>
      <p:sp>
        <p:nvSpPr>
          <p:cNvPr name="Freeform 5" id="5"/>
          <p:cNvSpPr/>
          <p:nvPr/>
        </p:nvSpPr>
        <p:spPr>
          <a:xfrm flipH="false" flipV="false" rot="122722">
            <a:off x="271786" y="612605"/>
            <a:ext cx="2476725" cy="1325983"/>
          </a:xfrm>
          <a:custGeom>
            <a:avLst/>
            <a:gdLst/>
            <a:ahLst/>
            <a:cxnLst/>
            <a:rect r="r" b="b" t="t" l="l"/>
            <a:pathLst>
              <a:path h="1325983" w="2476725">
                <a:moveTo>
                  <a:pt x="0" y="0"/>
                </a:moveTo>
                <a:lnTo>
                  <a:pt x="2476725" y="0"/>
                </a:lnTo>
                <a:lnTo>
                  <a:pt x="2476725" y="1325982"/>
                </a:lnTo>
                <a:lnTo>
                  <a:pt x="0" y="1325982"/>
                </a:lnTo>
                <a:lnTo>
                  <a:pt x="0" y="0"/>
                </a:lnTo>
                <a:close/>
              </a:path>
            </a:pathLst>
          </a:custGeom>
          <a:blipFill>
            <a:blip r:embed="rId4"/>
            <a:stretch>
              <a:fillRect l="0" t="0" r="0" b="0"/>
            </a:stretch>
          </a:blipFill>
        </p:spPr>
      </p:sp>
      <p:sp>
        <p:nvSpPr>
          <p:cNvPr name="TextBox 6" id="6"/>
          <p:cNvSpPr txBox="true"/>
          <p:nvPr/>
        </p:nvSpPr>
        <p:spPr>
          <a:xfrm rot="0">
            <a:off x="2264484" y="1748671"/>
            <a:ext cx="13663782" cy="7415530"/>
          </a:xfrm>
          <a:prstGeom prst="rect">
            <a:avLst/>
          </a:prstGeom>
        </p:spPr>
        <p:txBody>
          <a:bodyPr anchor="t" rtlCol="false" tIns="0" lIns="0" bIns="0" rIns="0">
            <a:spAutoFit/>
          </a:bodyPr>
          <a:lstStyle/>
          <a:p>
            <a:pPr algn="just">
              <a:lnSpc>
                <a:spcPts val="3919"/>
              </a:lnSpc>
            </a:pPr>
            <a:r>
              <a:rPr lang="en-US" sz="2799">
                <a:solidFill>
                  <a:srgbClr val="F3F3F3"/>
                </a:solidFill>
                <a:latin typeface="Canva Sans"/>
                <a:ea typeface="Canva Sans"/>
                <a:cs typeface="Canva Sans"/>
                <a:sym typeface="Canva Sans"/>
              </a:rPr>
              <a:t>The name of our dataset is Industrial IoT Dataset we have taken our dataset from Kaggle. (</a:t>
            </a:r>
            <a:r>
              <a:rPr lang="en-US" sz="2799" u="sng">
                <a:solidFill>
                  <a:srgbClr val="F3F3F3"/>
                </a:solidFill>
                <a:latin typeface="Canva Sans"/>
                <a:ea typeface="Canva Sans"/>
                <a:cs typeface="Canva Sans"/>
                <a:sym typeface="Canva Sans"/>
                <a:hlinkClick r:id="rId5" tooltip="https://www.kaggle.com/datasets/canozensoy/industrial-iot-dataset-synthetic/data"/>
              </a:rPr>
              <a:t>Dataset Link</a:t>
            </a:r>
            <a:r>
              <a:rPr lang="en-US" sz="2799">
                <a:solidFill>
                  <a:srgbClr val="F3F3F3"/>
                </a:solidFill>
                <a:latin typeface="Canva Sans"/>
                <a:ea typeface="Canva Sans"/>
                <a:cs typeface="Canva Sans"/>
                <a:sym typeface="Canva Sans"/>
              </a:rPr>
              <a:t>)</a:t>
            </a:r>
          </a:p>
          <a:p>
            <a:pPr algn="just">
              <a:lnSpc>
                <a:spcPts val="3919"/>
              </a:lnSpc>
            </a:pPr>
          </a:p>
          <a:p>
            <a:pPr algn="just">
              <a:lnSpc>
                <a:spcPts val="3919"/>
              </a:lnSpc>
            </a:pPr>
            <a:r>
              <a:rPr lang="en-US" sz="2799">
                <a:solidFill>
                  <a:srgbClr val="F3F3F3"/>
                </a:solidFill>
                <a:latin typeface="Canva Sans"/>
                <a:ea typeface="Canva Sans"/>
                <a:cs typeface="Canva Sans"/>
                <a:sym typeface="Canva Sans"/>
              </a:rPr>
              <a:t>This dataset contains sensor readings, operational metrics, and maintenance records from 500,000 simulated machines deployed in a futuristic smart factory environment. It includes:</a:t>
            </a:r>
          </a:p>
          <a:p>
            <a:pPr algn="just" marL="604519" indent="-302260" lvl="1">
              <a:lnSpc>
                <a:spcPts val="3919"/>
              </a:lnSpc>
              <a:buAutoNum type="arabicPeriod" startAt="1"/>
            </a:pPr>
            <a:r>
              <a:rPr lang="en-US" sz="2799">
                <a:solidFill>
                  <a:srgbClr val="F3F3F3"/>
                </a:solidFill>
                <a:latin typeface="Canva Sans"/>
                <a:ea typeface="Canva Sans"/>
                <a:cs typeface="Canva Sans"/>
                <a:sym typeface="Canva Sans"/>
              </a:rPr>
              <a:t>30+ realistic machine types (e.g., CNC_Mill, Furnace, Robot_Arm, Laser_Cutter)</a:t>
            </a:r>
          </a:p>
          <a:p>
            <a:pPr algn="just" marL="604519" indent="-302260" lvl="1">
              <a:lnSpc>
                <a:spcPts val="3919"/>
              </a:lnSpc>
              <a:buAutoNum type="arabicPeriod" startAt="1"/>
            </a:pPr>
            <a:r>
              <a:rPr lang="en-US" sz="2799">
                <a:solidFill>
                  <a:srgbClr val="F3F3F3"/>
                </a:solidFill>
                <a:latin typeface="Canva Sans"/>
                <a:ea typeface="Canva Sans"/>
                <a:cs typeface="Canva Sans"/>
                <a:sym typeface="Canva Sans"/>
              </a:rPr>
              <a:t>Core sensor data: temperature, vibration, sound, power, oil/coolant levels</a:t>
            </a:r>
          </a:p>
          <a:p>
            <a:pPr algn="just" marL="604519" indent="-302260" lvl="1">
              <a:lnSpc>
                <a:spcPts val="3919"/>
              </a:lnSpc>
              <a:buAutoNum type="arabicPeriod" startAt="1"/>
            </a:pPr>
            <a:r>
              <a:rPr lang="en-US" sz="2799">
                <a:solidFill>
                  <a:srgbClr val="F3F3F3"/>
                </a:solidFill>
                <a:latin typeface="Canva Sans"/>
                <a:ea typeface="Canva Sans"/>
                <a:cs typeface="Canva Sans"/>
                <a:sym typeface="Canva Sans"/>
              </a:rPr>
              <a:t>Maintenance history and AI supervision fields</a:t>
            </a:r>
          </a:p>
          <a:p>
            <a:pPr algn="just" marL="604519" indent="-302260" lvl="1">
              <a:lnSpc>
                <a:spcPts val="3919"/>
              </a:lnSpc>
              <a:buAutoNum type="arabicPeriod" startAt="1"/>
            </a:pPr>
            <a:r>
              <a:rPr lang="en-US" sz="2799">
                <a:solidFill>
                  <a:srgbClr val="F3F3F3"/>
                </a:solidFill>
                <a:latin typeface="Canva Sans"/>
                <a:ea typeface="Canva Sans"/>
                <a:cs typeface="Canva Sans"/>
                <a:sym typeface="Canva Sans"/>
              </a:rPr>
              <a:t>Machine-specific features like Laser_Intensity, Hydraulic_Pressure_bar, and more</a:t>
            </a:r>
          </a:p>
          <a:p>
            <a:pPr algn="just" marL="604519" indent="-302260" lvl="1">
              <a:lnSpc>
                <a:spcPts val="3919"/>
              </a:lnSpc>
              <a:buAutoNum type="arabicPeriod" startAt="1"/>
            </a:pPr>
            <a:r>
              <a:rPr lang="en-US" sz="2799">
                <a:solidFill>
                  <a:srgbClr val="F3F3F3"/>
                </a:solidFill>
                <a:latin typeface="Canva Sans"/>
                <a:ea typeface="Canva Sans"/>
                <a:cs typeface="Canva Sans"/>
                <a:sym typeface="Canva Sans"/>
              </a:rPr>
              <a:t>Two target columns:</a:t>
            </a:r>
          </a:p>
          <a:p>
            <a:pPr algn="just">
              <a:lnSpc>
                <a:spcPts val="3919"/>
              </a:lnSpc>
            </a:pPr>
            <a:r>
              <a:rPr lang="en-US" sz="2799">
                <a:solidFill>
                  <a:srgbClr val="F3F3F3"/>
                </a:solidFill>
                <a:latin typeface="Canva Sans"/>
                <a:ea typeface="Canva Sans"/>
                <a:cs typeface="Canva Sans"/>
                <a:sym typeface="Canva Sans"/>
              </a:rPr>
              <a:t>                 a. </a:t>
            </a:r>
            <a:r>
              <a:rPr lang="en-US" sz="2799">
                <a:solidFill>
                  <a:srgbClr val="F3F3F3"/>
                </a:solidFill>
                <a:latin typeface="Canva Sans"/>
                <a:ea typeface="Canva Sans"/>
                <a:cs typeface="Canva Sans"/>
                <a:sym typeface="Canva Sans"/>
              </a:rPr>
              <a:t>Remaining_Useful_Life_days (regression)</a:t>
            </a:r>
          </a:p>
          <a:p>
            <a:pPr algn="just">
              <a:lnSpc>
                <a:spcPts val="3919"/>
              </a:lnSpc>
            </a:pPr>
            <a:r>
              <a:rPr lang="en-US" sz="2799">
                <a:solidFill>
                  <a:srgbClr val="F3F3F3"/>
                </a:solidFill>
                <a:latin typeface="Canva Sans"/>
                <a:ea typeface="Canva Sans"/>
                <a:cs typeface="Canva Sans"/>
                <a:sym typeface="Canva Sans"/>
              </a:rPr>
              <a:t>                 b. Failure_Within_7_Days (binary classification)</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524000" y="1059925"/>
            <a:ext cx="15165308" cy="8167150"/>
            <a:chOff x="0" y="0"/>
            <a:chExt cx="20220411" cy="10889533"/>
          </a:xfrm>
        </p:grpSpPr>
        <p:sp>
          <p:nvSpPr>
            <p:cNvPr name="TextBox 3" id="3"/>
            <p:cNvSpPr txBox="true"/>
            <p:nvPr/>
          </p:nvSpPr>
          <p:spPr>
            <a:xfrm rot="0">
              <a:off x="0" y="-28575"/>
              <a:ext cx="20220411" cy="1440815"/>
            </a:xfrm>
            <a:prstGeom prst="rect">
              <a:avLst/>
            </a:prstGeom>
          </p:spPr>
          <p:txBody>
            <a:bodyPr anchor="t" rtlCol="false" tIns="0" lIns="0" bIns="0" rIns="0">
              <a:spAutoFit/>
            </a:bodyPr>
            <a:lstStyle/>
            <a:p>
              <a:pPr algn="l">
                <a:lnSpc>
                  <a:spcPts val="8609"/>
                </a:lnSpc>
                <a:spcBef>
                  <a:spcPct val="0"/>
                </a:spcBef>
              </a:pPr>
              <a:r>
                <a:rPr lang="en-US" b="true" sz="6999">
                  <a:solidFill>
                    <a:srgbClr val="F3F3F3"/>
                  </a:solidFill>
                  <a:latin typeface="Aileron Heavy"/>
                  <a:ea typeface="Aileron Heavy"/>
                  <a:cs typeface="Aileron Heavy"/>
                  <a:sym typeface="Aileron Heavy"/>
                </a:rPr>
                <a:t>D</a:t>
              </a:r>
              <a:r>
                <a:rPr lang="en-US" b="true" sz="6999">
                  <a:solidFill>
                    <a:srgbClr val="F3F3F3"/>
                  </a:solidFill>
                  <a:latin typeface="Aileron Heavy"/>
                  <a:ea typeface="Aileron Heavy"/>
                  <a:cs typeface="Aileron Heavy"/>
                  <a:sym typeface="Aileron Heavy"/>
                </a:rPr>
                <a:t>ata Pre-Processing</a:t>
              </a:r>
            </a:p>
          </p:txBody>
        </p:sp>
        <p:sp>
          <p:nvSpPr>
            <p:cNvPr name="TextBox 4" id="4"/>
            <p:cNvSpPr txBox="true"/>
            <p:nvPr/>
          </p:nvSpPr>
          <p:spPr>
            <a:xfrm rot="0">
              <a:off x="0" y="2127380"/>
              <a:ext cx="17374330" cy="8762153"/>
            </a:xfrm>
            <a:prstGeom prst="rect">
              <a:avLst/>
            </a:prstGeom>
          </p:spPr>
          <p:txBody>
            <a:bodyPr anchor="t" rtlCol="false" tIns="0" lIns="0" bIns="0" rIns="0">
              <a:spAutoFit/>
            </a:bodyPr>
            <a:lstStyle/>
            <a:p>
              <a:pPr algn="l" marL="0" indent="0" lvl="0">
                <a:lnSpc>
                  <a:spcPts val="4759"/>
                </a:lnSpc>
              </a:pPr>
              <a:r>
                <a:rPr lang="en-US" sz="3399" spc="44">
                  <a:solidFill>
                    <a:srgbClr val="F3F3F3"/>
                  </a:solidFill>
                  <a:latin typeface="Aileron"/>
                  <a:ea typeface="Aileron"/>
                  <a:cs typeface="Aileron"/>
                  <a:sym typeface="Aileron"/>
                </a:rPr>
                <a:t>For da</a:t>
              </a:r>
              <a:r>
                <a:rPr lang="en-US" sz="3399" spc="44" u="none">
                  <a:solidFill>
                    <a:srgbClr val="F3F3F3"/>
                  </a:solidFill>
                  <a:latin typeface="Aileron"/>
                  <a:ea typeface="Aileron"/>
                  <a:cs typeface="Aileron"/>
                  <a:sym typeface="Aileron"/>
                </a:rPr>
                <a:t>ta pre-processing we have used Apache PySpark.</a:t>
              </a:r>
            </a:p>
            <a:p>
              <a:pPr algn="l" marL="0" indent="0" lvl="0">
                <a:lnSpc>
                  <a:spcPts val="4759"/>
                </a:lnSpc>
              </a:pPr>
              <a:r>
                <a:rPr lang="en-US" sz="3399" spc="44" u="none">
                  <a:solidFill>
                    <a:srgbClr val="F3F3F3"/>
                  </a:solidFill>
                  <a:latin typeface="Aileron"/>
                  <a:ea typeface="Aileron"/>
                  <a:cs typeface="Aileron"/>
                  <a:sym typeface="Aileron"/>
                </a:rPr>
                <a:t>We have followed following steps for that:</a:t>
              </a:r>
            </a:p>
            <a:p>
              <a:pPr algn="l" marL="734059" indent="-367030" lvl="1">
                <a:lnSpc>
                  <a:spcPts val="4759"/>
                </a:lnSpc>
                <a:buAutoNum type="arabicPeriod" startAt="1"/>
              </a:pPr>
              <a:r>
                <a:rPr lang="en-US" sz="3399" spc="44" u="none">
                  <a:solidFill>
                    <a:srgbClr val="F3F3F3"/>
                  </a:solidFill>
                  <a:latin typeface="Aileron"/>
                  <a:ea typeface="Aileron"/>
                  <a:cs typeface="Aileron"/>
                  <a:sym typeface="Aileron"/>
                </a:rPr>
                <a:t>Null value imputation</a:t>
              </a:r>
            </a:p>
            <a:p>
              <a:pPr algn="l" marL="734059" indent="-367030" lvl="1">
                <a:lnSpc>
                  <a:spcPts val="4759"/>
                </a:lnSpc>
                <a:buAutoNum type="arabicPeriod" startAt="1"/>
              </a:pPr>
              <a:r>
                <a:rPr lang="en-US" sz="3399" spc="44" u="none">
                  <a:solidFill>
                    <a:srgbClr val="F3F3F3"/>
                  </a:solidFill>
                  <a:latin typeface="Aileron"/>
                  <a:ea typeface="Aileron"/>
                  <a:cs typeface="Aileron"/>
                  <a:sym typeface="Aileron"/>
                </a:rPr>
                <a:t>Drop duplicates</a:t>
              </a:r>
            </a:p>
            <a:p>
              <a:pPr algn="l" marL="734059" indent="-367030" lvl="1">
                <a:lnSpc>
                  <a:spcPts val="4759"/>
                </a:lnSpc>
                <a:buAutoNum type="arabicPeriod" startAt="1"/>
              </a:pPr>
              <a:r>
                <a:rPr lang="en-US" sz="3399" spc="44" u="none">
                  <a:solidFill>
                    <a:srgbClr val="F3F3F3"/>
                  </a:solidFill>
                  <a:latin typeface="Aileron"/>
                  <a:ea typeface="Aileron"/>
                  <a:cs typeface="Aileron"/>
                  <a:sym typeface="Aileron"/>
                </a:rPr>
                <a:t>Feature engineering</a:t>
              </a:r>
            </a:p>
            <a:p>
              <a:pPr algn="l" marL="734059" indent="-367030" lvl="1">
                <a:lnSpc>
                  <a:spcPts val="4759"/>
                </a:lnSpc>
                <a:buAutoNum type="arabicPeriod" startAt="1"/>
              </a:pPr>
              <a:r>
                <a:rPr lang="en-US" sz="3399" spc="44" u="none">
                  <a:solidFill>
                    <a:srgbClr val="F3F3F3"/>
                  </a:solidFill>
                  <a:latin typeface="Aileron"/>
                  <a:ea typeface="Aileron"/>
                  <a:cs typeface="Aileron"/>
                  <a:sym typeface="Aileron"/>
                </a:rPr>
                <a:t>Drop unnecessary columns</a:t>
              </a:r>
            </a:p>
            <a:p>
              <a:pPr algn="l" marL="734059" indent="-367030" lvl="1">
                <a:lnSpc>
                  <a:spcPts val="4759"/>
                </a:lnSpc>
                <a:buAutoNum type="arabicPeriod" startAt="1"/>
              </a:pPr>
              <a:r>
                <a:rPr lang="en-US" sz="3399" spc="44" u="none">
                  <a:solidFill>
                    <a:srgbClr val="F3F3F3"/>
                  </a:solidFill>
                  <a:latin typeface="Aileron"/>
                  <a:ea typeface="Aileron"/>
                  <a:cs typeface="Aileron"/>
                  <a:sym typeface="Aileron"/>
                </a:rPr>
                <a:t>Split X and Y</a:t>
              </a:r>
            </a:p>
            <a:p>
              <a:pPr algn="l" marL="734059" indent="-367030" lvl="1">
                <a:lnSpc>
                  <a:spcPts val="4759"/>
                </a:lnSpc>
                <a:buAutoNum type="arabicPeriod" startAt="1"/>
              </a:pPr>
              <a:r>
                <a:rPr lang="en-US" sz="3399" spc="44" u="none">
                  <a:solidFill>
                    <a:srgbClr val="F3F3F3"/>
                  </a:solidFill>
                  <a:latin typeface="Aileron"/>
                  <a:ea typeface="Aileron"/>
                  <a:cs typeface="Aileron"/>
                  <a:sym typeface="Aileron"/>
                </a:rPr>
                <a:t>Standard Scaler</a:t>
              </a:r>
            </a:p>
            <a:p>
              <a:pPr algn="l" marL="734059" indent="-367030" lvl="1">
                <a:lnSpc>
                  <a:spcPts val="4759"/>
                </a:lnSpc>
                <a:buAutoNum type="arabicPeriod" startAt="1"/>
              </a:pPr>
              <a:r>
                <a:rPr lang="en-US" sz="3399" spc="44" u="none">
                  <a:solidFill>
                    <a:srgbClr val="F3F3F3"/>
                  </a:solidFill>
                  <a:latin typeface="Aileron"/>
                  <a:ea typeface="Aileron"/>
                  <a:cs typeface="Aileron"/>
                  <a:sym typeface="Aileron"/>
                </a:rPr>
                <a:t>Checking distribution of data</a:t>
              </a:r>
            </a:p>
            <a:p>
              <a:pPr algn="l" marL="734059" indent="-367030" lvl="1">
                <a:lnSpc>
                  <a:spcPts val="4759"/>
                </a:lnSpc>
                <a:buAutoNum type="arabicPeriod" startAt="1"/>
              </a:pPr>
              <a:r>
                <a:rPr lang="en-US" sz="3399" spc="44" u="none">
                  <a:solidFill>
                    <a:srgbClr val="F3F3F3"/>
                  </a:solidFill>
                  <a:latin typeface="Aileron"/>
                  <a:ea typeface="Aileron"/>
                  <a:cs typeface="Aileron"/>
                  <a:sym typeface="Aileron"/>
                </a:rPr>
                <a:t>Outlier Detection</a:t>
              </a:r>
            </a:p>
            <a:p>
              <a:pPr algn="l" marL="0" indent="0" lvl="0">
                <a:lnSpc>
                  <a:spcPts val="475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3F3F3"/>
        </a:solidFill>
      </p:bgPr>
    </p:bg>
    <p:spTree>
      <p:nvGrpSpPr>
        <p:cNvPr id="1" name=""/>
        <p:cNvGrpSpPr/>
        <p:nvPr/>
      </p:nvGrpSpPr>
      <p:grpSpPr>
        <a:xfrm>
          <a:off x="0" y="0"/>
          <a:ext cx="0" cy="0"/>
          <a:chOff x="0" y="0"/>
          <a:chExt cx="0" cy="0"/>
        </a:xfrm>
      </p:grpSpPr>
      <p:sp>
        <p:nvSpPr>
          <p:cNvPr name="TextBox 2" id="2"/>
          <p:cNvSpPr txBox="true"/>
          <p:nvPr/>
        </p:nvSpPr>
        <p:spPr>
          <a:xfrm rot="0">
            <a:off x="1028700" y="1009650"/>
            <a:ext cx="7804949" cy="985266"/>
          </a:xfrm>
          <a:prstGeom prst="rect">
            <a:avLst/>
          </a:prstGeom>
        </p:spPr>
        <p:txBody>
          <a:bodyPr anchor="t" rtlCol="false" tIns="0" lIns="0" bIns="0" rIns="0">
            <a:spAutoFit/>
          </a:bodyPr>
          <a:lstStyle/>
          <a:p>
            <a:pPr algn="l">
              <a:lnSpc>
                <a:spcPts val="7872"/>
              </a:lnSpc>
              <a:spcBef>
                <a:spcPct val="0"/>
              </a:spcBef>
            </a:pPr>
            <a:r>
              <a:rPr lang="en-US" b="true" sz="6400">
                <a:solidFill>
                  <a:srgbClr val="000000"/>
                </a:solidFill>
                <a:latin typeface="Aileron Heavy"/>
                <a:ea typeface="Aileron Heavy"/>
                <a:cs typeface="Aileron Heavy"/>
                <a:sym typeface="Aileron Heavy"/>
              </a:rPr>
              <a:t>Data</a:t>
            </a:r>
            <a:r>
              <a:rPr lang="en-US" b="true" sz="6400">
                <a:solidFill>
                  <a:srgbClr val="000000"/>
                </a:solidFill>
                <a:latin typeface="Aileron Heavy"/>
                <a:ea typeface="Aileron Heavy"/>
                <a:cs typeface="Aileron Heavy"/>
                <a:sym typeface="Aileron Heavy"/>
              </a:rPr>
              <a:t> Models</a:t>
            </a:r>
          </a:p>
        </p:txBody>
      </p:sp>
      <p:sp>
        <p:nvSpPr>
          <p:cNvPr name="TextBox 3" id="3"/>
          <p:cNvSpPr txBox="true"/>
          <p:nvPr/>
        </p:nvSpPr>
        <p:spPr>
          <a:xfrm rot="0">
            <a:off x="1028700" y="6755130"/>
            <a:ext cx="4395225" cy="2436495"/>
          </a:xfrm>
          <a:prstGeom prst="rect">
            <a:avLst/>
          </a:prstGeom>
        </p:spPr>
        <p:txBody>
          <a:bodyPr anchor="t" rtlCol="false" tIns="0" lIns="0" bIns="0" rIns="0">
            <a:spAutoFit/>
          </a:bodyPr>
          <a:lstStyle/>
          <a:p>
            <a:pPr algn="l">
              <a:lnSpc>
                <a:spcPts val="4200"/>
              </a:lnSpc>
            </a:pPr>
            <a:r>
              <a:rPr lang="en-US" sz="3000" spc="39" b="true">
                <a:solidFill>
                  <a:srgbClr val="000000"/>
                </a:solidFill>
                <a:latin typeface="Aileron Bold"/>
                <a:ea typeface="Aileron Bold"/>
                <a:cs typeface="Aileron Bold"/>
                <a:sym typeface="Aileron Bold"/>
              </a:rPr>
              <a:t>Random Forest</a:t>
            </a:r>
          </a:p>
          <a:p>
            <a:pPr algn="l">
              <a:lnSpc>
                <a:spcPts val="3919"/>
              </a:lnSpc>
            </a:pPr>
            <a:r>
              <a:rPr lang="en-US" sz="2799" spc="36">
                <a:solidFill>
                  <a:srgbClr val="000000"/>
                </a:solidFill>
                <a:latin typeface="Aileron"/>
                <a:ea typeface="Aileron"/>
                <a:cs typeface="Aileron"/>
                <a:sym typeface="Aileron"/>
              </a:rPr>
              <a:t>An ensemble of decision trees for classification and regression.</a:t>
            </a:r>
          </a:p>
          <a:p>
            <a:pPr algn="l" marL="0" indent="0" lvl="0">
              <a:lnSpc>
                <a:spcPts val="3359"/>
              </a:lnSpc>
            </a:pPr>
          </a:p>
        </p:txBody>
      </p:sp>
      <p:sp>
        <p:nvSpPr>
          <p:cNvPr name="TextBox 4" id="4"/>
          <p:cNvSpPr txBox="true"/>
          <p:nvPr/>
        </p:nvSpPr>
        <p:spPr>
          <a:xfrm rot="0">
            <a:off x="6946387" y="6755130"/>
            <a:ext cx="4395225" cy="2436495"/>
          </a:xfrm>
          <a:prstGeom prst="rect">
            <a:avLst/>
          </a:prstGeom>
        </p:spPr>
        <p:txBody>
          <a:bodyPr anchor="t" rtlCol="false" tIns="0" lIns="0" bIns="0" rIns="0">
            <a:spAutoFit/>
          </a:bodyPr>
          <a:lstStyle/>
          <a:p>
            <a:pPr algn="l" marL="0" indent="0" lvl="0">
              <a:lnSpc>
                <a:spcPts val="4200"/>
              </a:lnSpc>
            </a:pPr>
            <a:r>
              <a:rPr lang="en-US" b="true" sz="3000" spc="39">
                <a:solidFill>
                  <a:srgbClr val="000000"/>
                </a:solidFill>
                <a:latin typeface="Aileron Bold"/>
                <a:ea typeface="Aileron Bold"/>
                <a:cs typeface="Aileron Bold"/>
                <a:sym typeface="Aileron Bold"/>
              </a:rPr>
              <a:t>XGBoost</a:t>
            </a:r>
          </a:p>
          <a:p>
            <a:pPr algn="l" marL="0" indent="0" lvl="0">
              <a:lnSpc>
                <a:spcPts val="3919"/>
              </a:lnSpc>
            </a:pPr>
            <a:r>
              <a:rPr lang="en-US" sz="2799" spc="36" u="none">
                <a:solidFill>
                  <a:srgbClr val="000000"/>
                </a:solidFill>
                <a:latin typeface="Aileron"/>
                <a:ea typeface="Aileron"/>
                <a:cs typeface="Aileron"/>
                <a:sym typeface="Aileron"/>
              </a:rPr>
              <a:t>A fast, scalable gradient boosting for structured data.</a:t>
            </a:r>
          </a:p>
          <a:p>
            <a:pPr algn="l" marL="0" indent="0" lvl="0">
              <a:lnSpc>
                <a:spcPts val="3359"/>
              </a:lnSpc>
            </a:pPr>
          </a:p>
        </p:txBody>
      </p:sp>
      <p:sp>
        <p:nvSpPr>
          <p:cNvPr name="TextBox 5" id="5"/>
          <p:cNvSpPr txBox="true"/>
          <p:nvPr/>
        </p:nvSpPr>
        <p:spPr>
          <a:xfrm rot="0">
            <a:off x="12864075" y="6507480"/>
            <a:ext cx="4395225" cy="2931795"/>
          </a:xfrm>
          <a:prstGeom prst="rect">
            <a:avLst/>
          </a:prstGeom>
        </p:spPr>
        <p:txBody>
          <a:bodyPr anchor="t" rtlCol="false" tIns="0" lIns="0" bIns="0" rIns="0">
            <a:spAutoFit/>
          </a:bodyPr>
          <a:lstStyle/>
          <a:p>
            <a:pPr algn="l" marL="0" indent="0" lvl="0">
              <a:lnSpc>
                <a:spcPts val="4200"/>
              </a:lnSpc>
            </a:pPr>
            <a:r>
              <a:rPr lang="en-US" b="true" sz="3000" spc="39">
                <a:solidFill>
                  <a:srgbClr val="000000"/>
                </a:solidFill>
                <a:latin typeface="Aileron Bold"/>
                <a:ea typeface="Aileron Bold"/>
                <a:cs typeface="Aileron Bold"/>
                <a:sym typeface="Aileron Bold"/>
              </a:rPr>
              <a:t>LightGBM</a:t>
            </a:r>
          </a:p>
          <a:p>
            <a:pPr algn="l" marL="0" indent="0" lvl="0">
              <a:lnSpc>
                <a:spcPts val="3919"/>
              </a:lnSpc>
            </a:pPr>
            <a:r>
              <a:rPr lang="en-US" sz="2799" spc="36" u="none">
                <a:solidFill>
                  <a:srgbClr val="000000"/>
                </a:solidFill>
                <a:latin typeface="Aileron"/>
                <a:ea typeface="Aileron"/>
                <a:cs typeface="Aileron"/>
                <a:sym typeface="Aileron"/>
              </a:rPr>
              <a:t>A fast, high-performance gradient boosting framework using less memory.</a:t>
            </a:r>
          </a:p>
          <a:p>
            <a:pPr algn="l" marL="0" indent="0" lvl="0">
              <a:lnSpc>
                <a:spcPts val="3359"/>
              </a:lnSpc>
            </a:pPr>
          </a:p>
        </p:txBody>
      </p:sp>
      <p:sp>
        <p:nvSpPr>
          <p:cNvPr name="Freeform 6" id="6"/>
          <p:cNvSpPr/>
          <p:nvPr/>
        </p:nvSpPr>
        <p:spPr>
          <a:xfrm flipH="false" flipV="false" rot="0">
            <a:off x="11571341" y="540437"/>
            <a:ext cx="5687959" cy="4603063"/>
          </a:xfrm>
          <a:custGeom>
            <a:avLst/>
            <a:gdLst/>
            <a:ahLst/>
            <a:cxnLst/>
            <a:rect r="r" b="b" t="t" l="l"/>
            <a:pathLst>
              <a:path h="4603063" w="5687959">
                <a:moveTo>
                  <a:pt x="0" y="0"/>
                </a:moveTo>
                <a:lnTo>
                  <a:pt x="5687959" y="0"/>
                </a:lnTo>
                <a:lnTo>
                  <a:pt x="5687959" y="4603063"/>
                </a:lnTo>
                <a:lnTo>
                  <a:pt x="0" y="4603063"/>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499558" y="1285969"/>
            <a:ext cx="15288884" cy="7715062"/>
            <a:chOff x="0" y="0"/>
            <a:chExt cx="20385179" cy="10286749"/>
          </a:xfrm>
        </p:grpSpPr>
        <p:sp>
          <p:nvSpPr>
            <p:cNvPr name="TextBox 3" id="3"/>
            <p:cNvSpPr txBox="true"/>
            <p:nvPr/>
          </p:nvSpPr>
          <p:spPr>
            <a:xfrm rot="0">
              <a:off x="0" y="-28575"/>
              <a:ext cx="20385179" cy="1440815"/>
            </a:xfrm>
            <a:prstGeom prst="rect">
              <a:avLst/>
            </a:prstGeom>
          </p:spPr>
          <p:txBody>
            <a:bodyPr anchor="t" rtlCol="false" tIns="0" lIns="0" bIns="0" rIns="0">
              <a:spAutoFit/>
            </a:bodyPr>
            <a:lstStyle/>
            <a:p>
              <a:pPr algn="l">
                <a:lnSpc>
                  <a:spcPts val="8609"/>
                </a:lnSpc>
                <a:spcBef>
                  <a:spcPct val="0"/>
                </a:spcBef>
              </a:pPr>
              <a:r>
                <a:rPr lang="en-US" b="true" sz="6999">
                  <a:solidFill>
                    <a:srgbClr val="F3F3F3"/>
                  </a:solidFill>
                  <a:latin typeface="Aileron Heavy"/>
                  <a:ea typeface="Aileron Heavy"/>
                  <a:cs typeface="Aileron Heavy"/>
                  <a:sym typeface="Aileron Heavy"/>
                </a:rPr>
                <a:t>LightGBM</a:t>
              </a:r>
            </a:p>
          </p:txBody>
        </p:sp>
        <p:sp>
          <p:nvSpPr>
            <p:cNvPr name="TextBox 4" id="4"/>
            <p:cNvSpPr txBox="true"/>
            <p:nvPr/>
          </p:nvSpPr>
          <p:spPr>
            <a:xfrm rot="0">
              <a:off x="0" y="2371686"/>
              <a:ext cx="17515906" cy="7915063"/>
            </a:xfrm>
            <a:prstGeom prst="rect">
              <a:avLst/>
            </a:prstGeom>
          </p:spPr>
          <p:txBody>
            <a:bodyPr anchor="t" rtlCol="false" tIns="0" lIns="0" bIns="0" rIns="0">
              <a:spAutoFit/>
            </a:bodyPr>
            <a:lstStyle/>
            <a:p>
              <a:pPr algn="l" marL="669289" indent="-334645" lvl="1">
                <a:lnSpc>
                  <a:spcPts val="4339"/>
                </a:lnSpc>
                <a:buFont typeface="Arial"/>
                <a:buChar char="•"/>
              </a:pPr>
              <a:r>
                <a:rPr lang="en-US" sz="3099" spc="40">
                  <a:solidFill>
                    <a:srgbClr val="F3F3F3"/>
                  </a:solidFill>
                  <a:latin typeface="Aileron"/>
                  <a:ea typeface="Aileron"/>
                  <a:cs typeface="Aileron"/>
                  <a:sym typeface="Aileron"/>
                </a:rPr>
                <a:t>LightGBM (Light Gradient Boosting Machine) is a high-performance, open-source framework developed by Microsoft that utilizes gradient boosting with decision trees.</a:t>
              </a:r>
              <a:r>
                <a:rPr lang="en-US" sz="3099" spc="40">
                  <a:solidFill>
                    <a:srgbClr val="F3F3F3"/>
                  </a:solidFill>
                  <a:latin typeface="Aileron"/>
                  <a:ea typeface="Aileron"/>
                  <a:cs typeface="Aileron"/>
                  <a:sym typeface="Aileron"/>
                </a:rPr>
                <a:t> </a:t>
              </a:r>
            </a:p>
            <a:p>
              <a:pPr algn="l" marL="669289" indent="-334645" lvl="1">
                <a:lnSpc>
                  <a:spcPts val="4339"/>
                </a:lnSpc>
                <a:buFont typeface="Arial"/>
                <a:buChar char="•"/>
              </a:pPr>
              <a:r>
                <a:rPr lang="en-US" sz="3099" spc="40">
                  <a:solidFill>
                    <a:srgbClr val="F3F3F3"/>
                  </a:solidFill>
                  <a:latin typeface="Aileron"/>
                  <a:ea typeface="Aileron"/>
                  <a:cs typeface="Aileron"/>
                  <a:sym typeface="Aileron"/>
                </a:rPr>
                <a:t>It is specifically engineered for speed and efficiency, making it a popular choice for tasks like classification, regression, and ranking, especially with large datasets. </a:t>
              </a:r>
            </a:p>
            <a:p>
              <a:pPr algn="l" marL="669289" indent="-334645" lvl="1">
                <a:lnSpc>
                  <a:spcPts val="4339"/>
                </a:lnSpc>
                <a:buFont typeface="Arial"/>
                <a:buChar char="•"/>
              </a:pPr>
              <a:r>
                <a:rPr lang="en-US" sz="3099" spc="40">
                  <a:solidFill>
                    <a:srgbClr val="F3F3F3"/>
                  </a:solidFill>
                  <a:latin typeface="Aileron"/>
                  <a:ea typeface="Aileron"/>
                  <a:cs typeface="Aileron"/>
                  <a:sym typeface="Aileron"/>
                </a:rPr>
                <a:t>Key advantages include significantly faster training times, lower memory usage, and high accuracy.</a:t>
              </a:r>
            </a:p>
            <a:p>
              <a:pPr algn="l" marL="669289" indent="-334645" lvl="1">
                <a:lnSpc>
                  <a:spcPts val="4339"/>
                </a:lnSpc>
                <a:buFont typeface="Arial"/>
                <a:buChar char="•"/>
              </a:pPr>
              <a:r>
                <a:rPr lang="en-US" sz="3099" spc="40">
                  <a:solidFill>
                    <a:srgbClr val="F3F3F3"/>
                  </a:solidFill>
                  <a:latin typeface="Aileron"/>
                  <a:ea typeface="Aileron"/>
                  <a:cs typeface="Aileron"/>
                  <a:sym typeface="Aileron"/>
                </a:rPr>
                <a:t>Its effectiveness stems from innovative techniques like a histogram-based algorithm and a leaf-wise tree growth strategy, enabling it to handle massive datasets and high-dimensional features with ease.</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7E8083"/>
        </a:solidFill>
      </p:bgPr>
    </p:bg>
    <p:spTree>
      <p:nvGrpSpPr>
        <p:cNvPr id="1" name=""/>
        <p:cNvGrpSpPr/>
        <p:nvPr/>
      </p:nvGrpSpPr>
      <p:grpSpPr>
        <a:xfrm>
          <a:off x="0" y="0"/>
          <a:ext cx="0" cy="0"/>
          <a:chOff x="0" y="0"/>
          <a:chExt cx="0" cy="0"/>
        </a:xfrm>
      </p:grpSpPr>
      <p:sp>
        <p:nvSpPr>
          <p:cNvPr name="TextBox 2" id="2"/>
          <p:cNvSpPr txBox="true"/>
          <p:nvPr/>
        </p:nvSpPr>
        <p:spPr>
          <a:xfrm rot="0">
            <a:off x="1972970" y="327025"/>
            <a:ext cx="13663782" cy="993775"/>
          </a:xfrm>
          <a:prstGeom prst="rect">
            <a:avLst/>
          </a:prstGeom>
        </p:spPr>
        <p:txBody>
          <a:bodyPr anchor="t" rtlCol="false" tIns="0" lIns="0" bIns="0" rIns="0">
            <a:spAutoFit/>
          </a:bodyPr>
          <a:lstStyle/>
          <a:p>
            <a:pPr algn="ctr" marL="0" indent="0" lvl="0">
              <a:lnSpc>
                <a:spcPts val="7699"/>
              </a:lnSpc>
              <a:spcBef>
                <a:spcPct val="0"/>
              </a:spcBef>
            </a:pPr>
            <a:r>
              <a:rPr lang="en-US" b="true" sz="6999" u="none">
                <a:solidFill>
                  <a:srgbClr val="F3F3F3"/>
                </a:solidFill>
                <a:latin typeface="Aileron Ultra-Bold"/>
                <a:ea typeface="Aileron Ultra-Bold"/>
                <a:cs typeface="Aileron Ultra-Bold"/>
                <a:sym typeface="Aileron Ultra-Bold"/>
              </a:rPr>
              <a:t>Dashboard</a:t>
            </a:r>
          </a:p>
        </p:txBody>
      </p:sp>
      <p:sp>
        <p:nvSpPr>
          <p:cNvPr name="Freeform 3" id="3"/>
          <p:cNvSpPr/>
          <p:nvPr/>
        </p:nvSpPr>
        <p:spPr>
          <a:xfrm flipH="false" flipV="false" rot="0">
            <a:off x="0" y="1982363"/>
            <a:ext cx="18288000" cy="6940949"/>
          </a:xfrm>
          <a:custGeom>
            <a:avLst/>
            <a:gdLst/>
            <a:ahLst/>
            <a:cxnLst/>
            <a:rect r="r" b="b" t="t" l="l"/>
            <a:pathLst>
              <a:path h="6940949" w="18288000">
                <a:moveTo>
                  <a:pt x="0" y="0"/>
                </a:moveTo>
                <a:lnTo>
                  <a:pt x="18288000" y="0"/>
                </a:lnTo>
                <a:lnTo>
                  <a:pt x="18288000" y="6940950"/>
                </a:lnTo>
                <a:lnTo>
                  <a:pt x="0" y="6940950"/>
                </a:lnTo>
                <a:lnTo>
                  <a:pt x="0" y="0"/>
                </a:lnTo>
                <a:close/>
              </a:path>
            </a:pathLst>
          </a:custGeom>
          <a:blipFill>
            <a:blip r:embed="rId2"/>
            <a:stretch>
              <a:fillRect l="-944" t="0" r="-944"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DAGvdkuJ7dU</dc:identifier>
  <dcterms:modified xsi:type="dcterms:W3CDTF">2011-08-01T06:04:30Z</dcterms:modified>
  <cp:revision>1</cp:revision>
  <dc:title>Smart Factory Insights - Predictive Maintenance and Remaining Useful Life Days Forecasting</dc:title>
</cp:coreProperties>
</file>