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7" r:id="rId2"/>
    <p:sldId id="264" r:id="rId3"/>
    <p:sldId id="258" r:id="rId4"/>
    <p:sldId id="263" r:id="rId5"/>
    <p:sldId id="259" r:id="rId6"/>
    <p:sldId id="260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102" autoAdjust="0"/>
  </p:normalViewPr>
  <p:slideViewPr>
    <p:cSldViewPr snapToGrid="0">
      <p:cViewPr>
        <p:scale>
          <a:sx n="80" d="100"/>
          <a:sy n="8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0\Desktop\VivekShop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0\Desktop\VivekShop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91950\Desktop\VivekShop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c9fa690cf8f467ec/Documents/VivekShop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91950\Desktop\VivekShop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Sum</a:t>
            </a:r>
            <a:r>
              <a:rPr lang="en-US" sz="2000" baseline="0" dirty="0"/>
              <a:t> of Sales</a:t>
            </a:r>
            <a:endParaRPr lang="en-IN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'Sales Trend Analysis'!$AI$5:$AI$8</c:f>
              <c:strCache>
                <c:ptCount val="4"/>
                <c:pt idx="0">
                  <c:v>Week_01</c:v>
                </c:pt>
                <c:pt idx="1">
                  <c:v>Week_02</c:v>
                </c:pt>
                <c:pt idx="2">
                  <c:v>Week_03</c:v>
                </c:pt>
                <c:pt idx="3">
                  <c:v>Week_04</c:v>
                </c:pt>
              </c:strCache>
            </c:strRef>
          </c:cat>
          <c:val>
            <c:numRef>
              <c:f>'Sales Trend Analysis'!$AJ$5:$AJ$8</c:f>
              <c:numCache>
                <c:formatCode>General</c:formatCode>
                <c:ptCount val="4"/>
                <c:pt idx="0">
                  <c:v>724</c:v>
                </c:pt>
                <c:pt idx="1">
                  <c:v>703</c:v>
                </c:pt>
                <c:pt idx="2">
                  <c:v>714</c:v>
                </c:pt>
                <c:pt idx="3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D8-4BC3-AAE9-E23EEE359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237712"/>
        <c:axId val="168235632"/>
      </c:lineChart>
      <c:catAx>
        <c:axId val="168237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35632"/>
        <c:crosses val="autoZero"/>
        <c:auto val="1"/>
        <c:lblAlgn val="ctr"/>
        <c:lblOffset val="100"/>
        <c:noMultiLvlLbl val="0"/>
      </c:catAx>
      <c:valAx>
        <c:axId val="168235632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3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[VivekShopData.xlsx]Trends in Profit!PivotTable2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715187450775168"/>
          <c:y val="0.20582543044348789"/>
          <c:w val="0.77602027986132782"/>
          <c:h val="0.666093518878226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'Trends in Profit'!$B$3:$B$4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'Trends in Profit'!$A$5:$A$36</c:f>
              <c:strCache>
                <c:ptCount val="31"/>
                <c:pt idx="0">
                  <c:v>Belding Rod</c:v>
                </c:pt>
                <c:pt idx="1">
                  <c:v>Bidi</c:v>
                </c:pt>
                <c:pt idx="2">
                  <c:v>Biscuit</c:v>
                </c:pt>
                <c:pt idx="3">
                  <c:v>Brush</c:v>
                </c:pt>
                <c:pt idx="4">
                  <c:v>Candies</c:v>
                </c:pt>
                <c:pt idx="5">
                  <c:v>Chips Packet</c:v>
                </c:pt>
                <c:pt idx="6">
                  <c:v>Chocolate(5)</c:v>
                </c:pt>
                <c:pt idx="7">
                  <c:v>Cigratte(7)</c:v>
                </c:pt>
                <c:pt idx="8">
                  <c:v>Detergent Powder(10)</c:v>
                </c:pt>
                <c:pt idx="9">
                  <c:v>File Covers</c:v>
                </c:pt>
                <c:pt idx="10">
                  <c:v>Hair Colour</c:v>
                </c:pt>
                <c:pt idx="11">
                  <c:v>Knives</c:v>
                </c:pt>
                <c:pt idx="12">
                  <c:v>Lollipop</c:v>
                </c:pt>
                <c:pt idx="13">
                  <c:v>Map</c:v>
                </c:pt>
                <c:pt idx="14">
                  <c:v>Marbles</c:v>
                </c:pt>
                <c:pt idx="15">
                  <c:v>Matchbox</c:v>
                </c:pt>
                <c:pt idx="16">
                  <c:v>Noodles</c:v>
                </c:pt>
                <c:pt idx="17">
                  <c:v>Notebooks(10)</c:v>
                </c:pt>
                <c:pt idx="18">
                  <c:v>Notebooks(20)</c:v>
                </c:pt>
                <c:pt idx="19">
                  <c:v>Notebooks(30)</c:v>
                </c:pt>
                <c:pt idx="20">
                  <c:v>Pen</c:v>
                </c:pt>
                <c:pt idx="21">
                  <c:v>Pencils</c:v>
                </c:pt>
                <c:pt idx="22">
                  <c:v>Photostate</c:v>
                </c:pt>
                <c:pt idx="23">
                  <c:v>Rusk</c:v>
                </c:pt>
                <c:pt idx="24">
                  <c:v>Salt</c:v>
                </c:pt>
                <c:pt idx="25">
                  <c:v>Shampoo</c:v>
                </c:pt>
                <c:pt idx="26">
                  <c:v>Soap(Bathing)</c:v>
                </c:pt>
                <c:pt idx="27">
                  <c:v>Soap(Utensils)</c:v>
                </c:pt>
                <c:pt idx="28">
                  <c:v>Toothpaste(10)</c:v>
                </c:pt>
                <c:pt idx="29">
                  <c:v>Toothpaste(20)</c:v>
                </c:pt>
                <c:pt idx="30">
                  <c:v>Toothpaste(95)</c:v>
                </c:pt>
              </c:strCache>
            </c:strRef>
          </c:cat>
          <c:val>
            <c:numRef>
              <c:f>'Trends in Profit'!$B$5:$B$36</c:f>
              <c:numCache>
                <c:formatCode>_ [$₹-4009]\ * #,##0.00_ ;_ [$₹-4009]\ * \-#,##0.00_ ;_ [$₹-4009]\ * "-"??_ ;_ @_ </c:formatCode>
                <c:ptCount val="31"/>
                <c:pt idx="0">
                  <c:v>0</c:v>
                </c:pt>
                <c:pt idx="1">
                  <c:v>17</c:v>
                </c:pt>
                <c:pt idx="2">
                  <c:v>16.799999999999997</c:v>
                </c:pt>
                <c:pt idx="3">
                  <c:v>0</c:v>
                </c:pt>
                <c:pt idx="4">
                  <c:v>9.6749999999999972</c:v>
                </c:pt>
                <c:pt idx="5">
                  <c:v>45</c:v>
                </c:pt>
                <c:pt idx="6">
                  <c:v>19.5</c:v>
                </c:pt>
                <c:pt idx="7">
                  <c:v>9.5999999999999943</c:v>
                </c:pt>
                <c:pt idx="8">
                  <c:v>0</c:v>
                </c:pt>
                <c:pt idx="9">
                  <c:v>2</c:v>
                </c:pt>
                <c:pt idx="10">
                  <c:v>3</c:v>
                </c:pt>
                <c:pt idx="11">
                  <c:v>10</c:v>
                </c:pt>
                <c:pt idx="12">
                  <c:v>0.85000000000000142</c:v>
                </c:pt>
                <c:pt idx="13">
                  <c:v>0.44999999999999929</c:v>
                </c:pt>
                <c:pt idx="14">
                  <c:v>-5.7600000000000051</c:v>
                </c:pt>
                <c:pt idx="15">
                  <c:v>1.5999999999999996</c:v>
                </c:pt>
                <c:pt idx="16">
                  <c:v>4</c:v>
                </c:pt>
                <c:pt idx="17">
                  <c:v>16.200000000000003</c:v>
                </c:pt>
                <c:pt idx="18">
                  <c:v>8</c:v>
                </c:pt>
                <c:pt idx="19">
                  <c:v>10</c:v>
                </c:pt>
                <c:pt idx="20">
                  <c:v>18</c:v>
                </c:pt>
                <c:pt idx="21">
                  <c:v>7.5</c:v>
                </c:pt>
                <c:pt idx="22">
                  <c:v>83.5</c:v>
                </c:pt>
                <c:pt idx="23">
                  <c:v>4</c:v>
                </c:pt>
                <c:pt idx="24">
                  <c:v>0</c:v>
                </c:pt>
                <c:pt idx="25">
                  <c:v>3.8999999999999986</c:v>
                </c:pt>
                <c:pt idx="26">
                  <c:v>7</c:v>
                </c:pt>
                <c:pt idx="27">
                  <c:v>4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6-4B6F-8252-F349F5F0DCF3}"/>
            </c:ext>
          </c:extLst>
        </c:ser>
        <c:ser>
          <c:idx val="1"/>
          <c:order val="1"/>
          <c:tx>
            <c:strRef>
              <c:f>'Trends in Profit'!$C$3:$C$4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'Trends in Profit'!$A$5:$A$36</c:f>
              <c:strCache>
                <c:ptCount val="31"/>
                <c:pt idx="0">
                  <c:v>Belding Rod</c:v>
                </c:pt>
                <c:pt idx="1">
                  <c:v>Bidi</c:v>
                </c:pt>
                <c:pt idx="2">
                  <c:v>Biscuit</c:v>
                </c:pt>
                <c:pt idx="3">
                  <c:v>Brush</c:v>
                </c:pt>
                <c:pt idx="4">
                  <c:v>Candies</c:v>
                </c:pt>
                <c:pt idx="5">
                  <c:v>Chips Packet</c:v>
                </c:pt>
                <c:pt idx="6">
                  <c:v>Chocolate(5)</c:v>
                </c:pt>
                <c:pt idx="7">
                  <c:v>Cigratte(7)</c:v>
                </c:pt>
                <c:pt idx="8">
                  <c:v>Detergent Powder(10)</c:v>
                </c:pt>
                <c:pt idx="9">
                  <c:v>File Covers</c:v>
                </c:pt>
                <c:pt idx="10">
                  <c:v>Hair Colour</c:v>
                </c:pt>
                <c:pt idx="11">
                  <c:v>Knives</c:v>
                </c:pt>
                <c:pt idx="12">
                  <c:v>Lollipop</c:v>
                </c:pt>
                <c:pt idx="13">
                  <c:v>Map</c:v>
                </c:pt>
                <c:pt idx="14">
                  <c:v>Marbles</c:v>
                </c:pt>
                <c:pt idx="15">
                  <c:v>Matchbox</c:v>
                </c:pt>
                <c:pt idx="16">
                  <c:v>Noodles</c:v>
                </c:pt>
                <c:pt idx="17">
                  <c:v>Notebooks(10)</c:v>
                </c:pt>
                <c:pt idx="18">
                  <c:v>Notebooks(20)</c:v>
                </c:pt>
                <c:pt idx="19">
                  <c:v>Notebooks(30)</c:v>
                </c:pt>
                <c:pt idx="20">
                  <c:v>Pen</c:v>
                </c:pt>
                <c:pt idx="21">
                  <c:v>Pencils</c:v>
                </c:pt>
                <c:pt idx="22">
                  <c:v>Photostate</c:v>
                </c:pt>
                <c:pt idx="23">
                  <c:v>Rusk</c:v>
                </c:pt>
                <c:pt idx="24">
                  <c:v>Salt</c:v>
                </c:pt>
                <c:pt idx="25">
                  <c:v>Shampoo</c:v>
                </c:pt>
                <c:pt idx="26">
                  <c:v>Soap(Bathing)</c:v>
                </c:pt>
                <c:pt idx="27">
                  <c:v>Soap(Utensils)</c:v>
                </c:pt>
                <c:pt idx="28">
                  <c:v>Toothpaste(10)</c:v>
                </c:pt>
                <c:pt idx="29">
                  <c:v>Toothpaste(20)</c:v>
                </c:pt>
                <c:pt idx="30">
                  <c:v>Toothpaste(95)</c:v>
                </c:pt>
              </c:strCache>
            </c:strRef>
          </c:cat>
          <c:val>
            <c:numRef>
              <c:f>'Trends in Profit'!$C$5:$C$36</c:f>
              <c:numCache>
                <c:formatCode>_ [$₹-4009]\ * #,##0.00_ ;_ [$₹-4009]\ * \-#,##0.00_ ;_ [$₹-4009]\ * "-"??_ ;_ @_ </c:formatCode>
                <c:ptCount val="31"/>
                <c:pt idx="0">
                  <c:v>0</c:v>
                </c:pt>
                <c:pt idx="1">
                  <c:v>18</c:v>
                </c:pt>
                <c:pt idx="2">
                  <c:v>21</c:v>
                </c:pt>
                <c:pt idx="3">
                  <c:v>0</c:v>
                </c:pt>
                <c:pt idx="4">
                  <c:v>11.25</c:v>
                </c:pt>
                <c:pt idx="5">
                  <c:v>60</c:v>
                </c:pt>
                <c:pt idx="6">
                  <c:v>22.5</c:v>
                </c:pt>
                <c:pt idx="7">
                  <c:v>8</c:v>
                </c:pt>
                <c:pt idx="8">
                  <c:v>0</c:v>
                </c:pt>
                <c:pt idx="9">
                  <c:v>4</c:v>
                </c:pt>
                <c:pt idx="10">
                  <c:v>6</c:v>
                </c:pt>
                <c:pt idx="11">
                  <c:v>0</c:v>
                </c:pt>
                <c:pt idx="12">
                  <c:v>1</c:v>
                </c:pt>
                <c:pt idx="13">
                  <c:v>0.59999999999999964</c:v>
                </c:pt>
                <c:pt idx="14">
                  <c:v>-4.2000000000000028</c:v>
                </c:pt>
                <c:pt idx="15">
                  <c:v>1.92</c:v>
                </c:pt>
                <c:pt idx="16">
                  <c:v>5</c:v>
                </c:pt>
                <c:pt idx="17">
                  <c:v>67.5</c:v>
                </c:pt>
                <c:pt idx="18">
                  <c:v>28</c:v>
                </c:pt>
                <c:pt idx="19">
                  <c:v>0</c:v>
                </c:pt>
                <c:pt idx="20">
                  <c:v>18</c:v>
                </c:pt>
                <c:pt idx="21">
                  <c:v>10.5</c:v>
                </c:pt>
                <c:pt idx="22">
                  <c:v>63</c:v>
                </c:pt>
                <c:pt idx="23">
                  <c:v>10</c:v>
                </c:pt>
                <c:pt idx="24">
                  <c:v>2</c:v>
                </c:pt>
                <c:pt idx="25">
                  <c:v>3</c:v>
                </c:pt>
                <c:pt idx="26">
                  <c:v>14</c:v>
                </c:pt>
                <c:pt idx="27">
                  <c:v>8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E6-4B6F-8252-F349F5F0DCF3}"/>
            </c:ext>
          </c:extLst>
        </c:ser>
        <c:ser>
          <c:idx val="2"/>
          <c:order val="2"/>
          <c:tx>
            <c:strRef>
              <c:f>'Trends in Profit'!$D$3:$D$4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'Trends in Profit'!$A$5:$A$36</c:f>
              <c:strCache>
                <c:ptCount val="31"/>
                <c:pt idx="0">
                  <c:v>Belding Rod</c:v>
                </c:pt>
                <c:pt idx="1">
                  <c:v>Bidi</c:v>
                </c:pt>
                <c:pt idx="2">
                  <c:v>Biscuit</c:v>
                </c:pt>
                <c:pt idx="3">
                  <c:v>Brush</c:v>
                </c:pt>
                <c:pt idx="4">
                  <c:v>Candies</c:v>
                </c:pt>
                <c:pt idx="5">
                  <c:v>Chips Packet</c:v>
                </c:pt>
                <c:pt idx="6">
                  <c:v>Chocolate(5)</c:v>
                </c:pt>
                <c:pt idx="7">
                  <c:v>Cigratte(7)</c:v>
                </c:pt>
                <c:pt idx="8">
                  <c:v>Detergent Powder(10)</c:v>
                </c:pt>
                <c:pt idx="9">
                  <c:v>File Covers</c:v>
                </c:pt>
                <c:pt idx="10">
                  <c:v>Hair Colour</c:v>
                </c:pt>
                <c:pt idx="11">
                  <c:v>Knives</c:v>
                </c:pt>
                <c:pt idx="12">
                  <c:v>Lollipop</c:v>
                </c:pt>
                <c:pt idx="13">
                  <c:v>Map</c:v>
                </c:pt>
                <c:pt idx="14">
                  <c:v>Marbles</c:v>
                </c:pt>
                <c:pt idx="15">
                  <c:v>Matchbox</c:v>
                </c:pt>
                <c:pt idx="16">
                  <c:v>Noodles</c:v>
                </c:pt>
                <c:pt idx="17">
                  <c:v>Notebooks(10)</c:v>
                </c:pt>
                <c:pt idx="18">
                  <c:v>Notebooks(20)</c:v>
                </c:pt>
                <c:pt idx="19">
                  <c:v>Notebooks(30)</c:v>
                </c:pt>
                <c:pt idx="20">
                  <c:v>Pen</c:v>
                </c:pt>
                <c:pt idx="21">
                  <c:v>Pencils</c:v>
                </c:pt>
                <c:pt idx="22">
                  <c:v>Photostate</c:v>
                </c:pt>
                <c:pt idx="23">
                  <c:v>Rusk</c:v>
                </c:pt>
                <c:pt idx="24">
                  <c:v>Salt</c:v>
                </c:pt>
                <c:pt idx="25">
                  <c:v>Shampoo</c:v>
                </c:pt>
                <c:pt idx="26">
                  <c:v>Soap(Bathing)</c:v>
                </c:pt>
                <c:pt idx="27">
                  <c:v>Soap(Utensils)</c:v>
                </c:pt>
                <c:pt idx="28">
                  <c:v>Toothpaste(10)</c:v>
                </c:pt>
                <c:pt idx="29">
                  <c:v>Toothpaste(20)</c:v>
                </c:pt>
                <c:pt idx="30">
                  <c:v>Toothpaste(95)</c:v>
                </c:pt>
              </c:strCache>
            </c:strRef>
          </c:cat>
          <c:val>
            <c:numRef>
              <c:f>'Trends in Profit'!$D$5:$D$36</c:f>
              <c:numCache>
                <c:formatCode>_ [$₹-4009]\ * #,##0.00_ ;_ [$₹-4009]\ * \-#,##0.00_ ;_ [$₹-4009]\ * "-"??_ ;_ @_ </c:formatCode>
                <c:ptCount val="31"/>
                <c:pt idx="0">
                  <c:v>0</c:v>
                </c:pt>
                <c:pt idx="1">
                  <c:v>15</c:v>
                </c:pt>
                <c:pt idx="2">
                  <c:v>14</c:v>
                </c:pt>
                <c:pt idx="3">
                  <c:v>3</c:v>
                </c:pt>
                <c:pt idx="4">
                  <c:v>6.4500000000000028</c:v>
                </c:pt>
                <c:pt idx="5">
                  <c:v>33</c:v>
                </c:pt>
                <c:pt idx="6">
                  <c:v>14.5</c:v>
                </c:pt>
                <c:pt idx="7">
                  <c:v>12.799999999999997</c:v>
                </c:pt>
                <c:pt idx="8">
                  <c:v>0</c:v>
                </c:pt>
                <c:pt idx="9">
                  <c:v>16</c:v>
                </c:pt>
                <c:pt idx="10">
                  <c:v>6</c:v>
                </c:pt>
                <c:pt idx="11">
                  <c:v>0</c:v>
                </c:pt>
                <c:pt idx="12">
                  <c:v>0.75</c:v>
                </c:pt>
                <c:pt idx="13">
                  <c:v>3.375</c:v>
                </c:pt>
                <c:pt idx="14">
                  <c:v>-3.4200000000000017</c:v>
                </c:pt>
                <c:pt idx="15">
                  <c:v>1.92</c:v>
                </c:pt>
                <c:pt idx="16">
                  <c:v>6</c:v>
                </c:pt>
                <c:pt idx="17">
                  <c:v>45.900000000000006</c:v>
                </c:pt>
                <c:pt idx="18">
                  <c:v>84</c:v>
                </c:pt>
                <c:pt idx="19">
                  <c:v>50</c:v>
                </c:pt>
                <c:pt idx="20">
                  <c:v>65</c:v>
                </c:pt>
                <c:pt idx="21">
                  <c:v>37.5</c:v>
                </c:pt>
                <c:pt idx="22">
                  <c:v>83.5</c:v>
                </c:pt>
                <c:pt idx="23">
                  <c:v>10</c:v>
                </c:pt>
                <c:pt idx="24">
                  <c:v>6</c:v>
                </c:pt>
                <c:pt idx="25">
                  <c:v>3.1999999999999993</c:v>
                </c:pt>
                <c:pt idx="26">
                  <c:v>2</c:v>
                </c:pt>
                <c:pt idx="27">
                  <c:v>4</c:v>
                </c:pt>
                <c:pt idx="28">
                  <c:v>2</c:v>
                </c:pt>
                <c:pt idx="29">
                  <c:v>4</c:v>
                </c:pt>
                <c:pt idx="3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E6-4B6F-8252-F349F5F0DCF3}"/>
            </c:ext>
          </c:extLst>
        </c:ser>
        <c:ser>
          <c:idx val="3"/>
          <c:order val="3"/>
          <c:tx>
            <c:strRef>
              <c:f>'Trends in Profit'!$E$3:$E$4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'Trends in Profit'!$A$5:$A$36</c:f>
              <c:strCache>
                <c:ptCount val="31"/>
                <c:pt idx="0">
                  <c:v>Belding Rod</c:v>
                </c:pt>
                <c:pt idx="1">
                  <c:v>Bidi</c:v>
                </c:pt>
                <c:pt idx="2">
                  <c:v>Biscuit</c:v>
                </c:pt>
                <c:pt idx="3">
                  <c:v>Brush</c:v>
                </c:pt>
                <c:pt idx="4">
                  <c:v>Candies</c:v>
                </c:pt>
                <c:pt idx="5">
                  <c:v>Chips Packet</c:v>
                </c:pt>
                <c:pt idx="6">
                  <c:v>Chocolate(5)</c:v>
                </c:pt>
                <c:pt idx="7">
                  <c:v>Cigratte(7)</c:v>
                </c:pt>
                <c:pt idx="8">
                  <c:v>Detergent Powder(10)</c:v>
                </c:pt>
                <c:pt idx="9">
                  <c:v>File Covers</c:v>
                </c:pt>
                <c:pt idx="10">
                  <c:v>Hair Colour</c:v>
                </c:pt>
                <c:pt idx="11">
                  <c:v>Knives</c:v>
                </c:pt>
                <c:pt idx="12">
                  <c:v>Lollipop</c:v>
                </c:pt>
                <c:pt idx="13">
                  <c:v>Map</c:v>
                </c:pt>
                <c:pt idx="14">
                  <c:v>Marbles</c:v>
                </c:pt>
                <c:pt idx="15">
                  <c:v>Matchbox</c:v>
                </c:pt>
                <c:pt idx="16">
                  <c:v>Noodles</c:v>
                </c:pt>
                <c:pt idx="17">
                  <c:v>Notebooks(10)</c:v>
                </c:pt>
                <c:pt idx="18">
                  <c:v>Notebooks(20)</c:v>
                </c:pt>
                <c:pt idx="19">
                  <c:v>Notebooks(30)</c:v>
                </c:pt>
                <c:pt idx="20">
                  <c:v>Pen</c:v>
                </c:pt>
                <c:pt idx="21">
                  <c:v>Pencils</c:v>
                </c:pt>
                <c:pt idx="22">
                  <c:v>Photostate</c:v>
                </c:pt>
                <c:pt idx="23">
                  <c:v>Rusk</c:v>
                </c:pt>
                <c:pt idx="24">
                  <c:v>Salt</c:v>
                </c:pt>
                <c:pt idx="25">
                  <c:v>Shampoo</c:v>
                </c:pt>
                <c:pt idx="26">
                  <c:v>Soap(Bathing)</c:v>
                </c:pt>
                <c:pt idx="27">
                  <c:v>Soap(Utensils)</c:v>
                </c:pt>
                <c:pt idx="28">
                  <c:v>Toothpaste(10)</c:v>
                </c:pt>
                <c:pt idx="29">
                  <c:v>Toothpaste(20)</c:v>
                </c:pt>
                <c:pt idx="30">
                  <c:v>Toothpaste(95)</c:v>
                </c:pt>
              </c:strCache>
            </c:strRef>
          </c:cat>
          <c:val>
            <c:numRef>
              <c:f>'Trends in Profit'!$E$5:$E$36</c:f>
              <c:numCache>
                <c:formatCode>_ [$₹-4009]\ * #,##0.00_ ;_ [$₹-4009]\ * \-#,##0.00_ ;_ [$₹-4009]\ * "-"??_ ;_ @_ </c:formatCode>
                <c:ptCount val="31"/>
                <c:pt idx="0">
                  <c:v>0</c:v>
                </c:pt>
                <c:pt idx="1">
                  <c:v>16</c:v>
                </c:pt>
                <c:pt idx="2">
                  <c:v>19.600000000000001</c:v>
                </c:pt>
                <c:pt idx="3">
                  <c:v>0</c:v>
                </c:pt>
                <c:pt idx="4">
                  <c:v>9.375</c:v>
                </c:pt>
                <c:pt idx="5">
                  <c:v>42</c:v>
                </c:pt>
                <c:pt idx="6">
                  <c:v>15</c:v>
                </c:pt>
                <c:pt idx="7">
                  <c:v>12.799999999999997</c:v>
                </c:pt>
                <c:pt idx="8">
                  <c:v>1.5</c:v>
                </c:pt>
                <c:pt idx="9">
                  <c:v>10</c:v>
                </c:pt>
                <c:pt idx="10">
                  <c:v>3</c:v>
                </c:pt>
                <c:pt idx="11">
                  <c:v>20</c:v>
                </c:pt>
                <c:pt idx="12">
                  <c:v>0.90000000000000213</c:v>
                </c:pt>
                <c:pt idx="13">
                  <c:v>3.1499999999999986</c:v>
                </c:pt>
                <c:pt idx="14">
                  <c:v>-4.0800000000000054</c:v>
                </c:pt>
                <c:pt idx="15">
                  <c:v>1.92</c:v>
                </c:pt>
                <c:pt idx="16">
                  <c:v>4</c:v>
                </c:pt>
                <c:pt idx="17">
                  <c:v>21.6</c:v>
                </c:pt>
                <c:pt idx="18">
                  <c:v>0</c:v>
                </c:pt>
                <c:pt idx="19">
                  <c:v>25</c:v>
                </c:pt>
                <c:pt idx="20">
                  <c:v>40</c:v>
                </c:pt>
                <c:pt idx="21">
                  <c:v>31.5</c:v>
                </c:pt>
                <c:pt idx="22">
                  <c:v>69</c:v>
                </c:pt>
                <c:pt idx="23">
                  <c:v>12</c:v>
                </c:pt>
                <c:pt idx="24">
                  <c:v>0</c:v>
                </c:pt>
                <c:pt idx="25">
                  <c:v>3</c:v>
                </c:pt>
                <c:pt idx="26">
                  <c:v>0</c:v>
                </c:pt>
                <c:pt idx="27">
                  <c:v>6</c:v>
                </c:pt>
                <c:pt idx="28">
                  <c:v>4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E6-4B6F-8252-F349F5F0D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3755824"/>
        <c:axId val="833757488"/>
      </c:barChart>
      <c:catAx>
        <c:axId val="83375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57488"/>
        <c:crosses val="autoZero"/>
        <c:auto val="1"/>
        <c:lblAlgn val="ctr"/>
        <c:lblOffset val="100"/>
        <c:noMultiLvlLbl val="0"/>
      </c:catAx>
      <c:valAx>
        <c:axId val="83375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[$₹-4009]\ * #,##0.00_ ;_ [$₹-4009]\ * \-#,##0.00_ ;_ [$₹-4009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5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'Sales Trend Analysis'!$A$43:$A$73</cx:f>
        <cx:lvl ptCount="31">
          <cx:pt idx="0">Pen</cx:pt>
          <cx:pt idx="1">Candies</cx:pt>
          <cx:pt idx="2">Chips Packet</cx:pt>
          <cx:pt idx="3">Chocolate(5)</cx:pt>
          <cx:pt idx="4">Biscuit</cx:pt>
          <cx:pt idx="5">Photostate</cx:pt>
          <cx:pt idx="6">Pencils</cx:pt>
          <cx:pt idx="7">Cigratte(7)</cx:pt>
          <cx:pt idx="8">Marbles</cx:pt>
          <cx:pt idx="9">Soap(Utensils)</cx:pt>
          <cx:pt idx="10">Soap(Bathing)</cx:pt>
          <cx:pt idx="11">Detergent Powder(10)</cx:pt>
          <cx:pt idx="12">Bidi</cx:pt>
          <cx:pt idx="13">Notebooks(10)</cx:pt>
          <cx:pt idx="14">Notebooks(20)</cx:pt>
          <cx:pt idx="15">Notebooks(30)</cx:pt>
          <cx:pt idx="16">Salt</cx:pt>
          <cx:pt idx="17">File Covers</cx:pt>
          <cx:pt idx="18">Rusk</cx:pt>
          <cx:pt idx="19">Toothpaste(10)</cx:pt>
          <cx:pt idx="20">Toothpaste(20)</cx:pt>
          <cx:pt idx="21">Toothpaste(95)</cx:pt>
          <cx:pt idx="22">Knives</cx:pt>
          <cx:pt idx="23">Map</cx:pt>
          <cx:pt idx="24">Shampoo</cx:pt>
          <cx:pt idx="25">Hair Colour</cx:pt>
          <cx:pt idx="26">Lollipop</cx:pt>
          <cx:pt idx="27">Noodles</cx:pt>
          <cx:pt idx="28">Matchbox</cx:pt>
          <cx:pt idx="29">Brush</cx:pt>
          <cx:pt idx="30">Belding Rod</cx:pt>
        </cx:lvl>
      </cx:strDim>
      <cx:numDim type="val">
        <cx:f>'Sales Trend Analysis'!$B$43:$B$73</cx:f>
        <cx:lvl ptCount="31" formatCode="General">
          <cx:pt idx="0">18</cx:pt>
          <cx:pt idx="1">129</cx:pt>
          <cx:pt idx="2">45</cx:pt>
          <cx:pt idx="3">39</cx:pt>
          <cx:pt idx="4">12</cx:pt>
          <cx:pt idx="5">167</cx:pt>
          <cx:pt idx="6">5</cx:pt>
          <cx:pt idx="7">6</cx:pt>
          <cx:pt idx="8">192</cx:pt>
          <cx:pt idx="9">2</cx:pt>
          <cx:pt idx="10">1</cx:pt>
          <cx:pt idx="11">0</cx:pt>
          <cx:pt idx="12">17</cx:pt>
          <cx:pt idx="13">6</cx:pt>
          <cx:pt idx="14">2</cx:pt>
          <cx:pt idx="15">2</cx:pt>
          <cx:pt idx="16">0</cx:pt>
          <cx:pt idx="17">1</cx:pt>
          <cx:pt idx="18">2</cx:pt>
          <cx:pt idx="19">0</cx:pt>
          <cx:pt idx="20">0</cx:pt>
          <cx:pt idx="21">0</cx:pt>
          <cx:pt idx="22">1</cx:pt>
          <cx:pt idx="23">6</cx:pt>
          <cx:pt idx="24">39</cx:pt>
          <cx:pt idx="25">1</cx:pt>
          <cx:pt idx="26">17</cx:pt>
          <cx:pt idx="27">4</cx:pt>
          <cx:pt idx="28">10</cx:pt>
          <cx:pt idx="29">0</cx:pt>
          <cx:pt idx="30">0</cx:pt>
        </cx:lvl>
      </cx:numDim>
    </cx:data>
    <cx:data id="1">
      <cx:strDim type="cat">
        <cx:f>'Sales Trend Analysis'!$A$43:$A$73</cx:f>
        <cx:lvl ptCount="31">
          <cx:pt idx="0">Pen</cx:pt>
          <cx:pt idx="1">Candies</cx:pt>
          <cx:pt idx="2">Chips Packet</cx:pt>
          <cx:pt idx="3">Chocolate(5)</cx:pt>
          <cx:pt idx="4">Biscuit</cx:pt>
          <cx:pt idx="5">Photostate</cx:pt>
          <cx:pt idx="6">Pencils</cx:pt>
          <cx:pt idx="7">Cigratte(7)</cx:pt>
          <cx:pt idx="8">Marbles</cx:pt>
          <cx:pt idx="9">Soap(Utensils)</cx:pt>
          <cx:pt idx="10">Soap(Bathing)</cx:pt>
          <cx:pt idx="11">Detergent Powder(10)</cx:pt>
          <cx:pt idx="12">Bidi</cx:pt>
          <cx:pt idx="13">Notebooks(10)</cx:pt>
          <cx:pt idx="14">Notebooks(20)</cx:pt>
          <cx:pt idx="15">Notebooks(30)</cx:pt>
          <cx:pt idx="16">Salt</cx:pt>
          <cx:pt idx="17">File Covers</cx:pt>
          <cx:pt idx="18">Rusk</cx:pt>
          <cx:pt idx="19">Toothpaste(10)</cx:pt>
          <cx:pt idx="20">Toothpaste(20)</cx:pt>
          <cx:pt idx="21">Toothpaste(95)</cx:pt>
          <cx:pt idx="22">Knives</cx:pt>
          <cx:pt idx="23">Map</cx:pt>
          <cx:pt idx="24">Shampoo</cx:pt>
          <cx:pt idx="25">Hair Colour</cx:pt>
          <cx:pt idx="26">Lollipop</cx:pt>
          <cx:pt idx="27">Noodles</cx:pt>
          <cx:pt idx="28">Matchbox</cx:pt>
          <cx:pt idx="29">Brush</cx:pt>
          <cx:pt idx="30">Belding Rod</cx:pt>
        </cx:lvl>
      </cx:strDim>
      <cx:numDim type="val">
        <cx:f>'Sales Trend Analysis'!$C$43:$C$73</cx:f>
        <cx:lvl ptCount="31" formatCode="General">
          <cx:pt idx="0">18</cx:pt>
          <cx:pt idx="1">150</cx:pt>
          <cx:pt idx="2">60</cx:pt>
          <cx:pt idx="3">45</cx:pt>
          <cx:pt idx="4">15</cx:pt>
          <cx:pt idx="5">126</cx:pt>
          <cx:pt idx="6">7</cx:pt>
          <cx:pt idx="7">5</cx:pt>
          <cx:pt idx="8">140</cx:pt>
          <cx:pt idx="9">4</cx:pt>
          <cx:pt idx="10">2</cx:pt>
          <cx:pt idx="11">0</cx:pt>
          <cx:pt idx="12">25</cx:pt>
          <cx:pt idx="13">2</cx:pt>
          <cx:pt idx="14">0</cx:pt>
          <cx:pt idx="15">0</cx:pt>
          <cx:pt idx="16">1</cx:pt>
          <cx:pt idx="17">2</cx:pt>
          <cx:pt idx="18">5</cx:pt>
          <cx:pt idx="19">1</cx:pt>
          <cx:pt idx="20">0</cx:pt>
          <cx:pt idx="21">0</cx:pt>
          <cx:pt idx="22">0</cx:pt>
          <cx:pt idx="23">8</cx:pt>
          <cx:pt idx="24">30</cx:pt>
          <cx:pt idx="25">2</cx:pt>
          <cx:pt idx="26">20</cx:pt>
          <cx:pt idx="27">5</cx:pt>
          <cx:pt idx="28">12</cx:pt>
          <cx:pt idx="29">0</cx:pt>
          <cx:pt idx="30">0</cx:pt>
        </cx:lvl>
      </cx:numDim>
    </cx:data>
    <cx:data id="2">
      <cx:strDim type="cat">
        <cx:f>'Sales Trend Analysis'!$A$43:$A$73</cx:f>
        <cx:lvl ptCount="31">
          <cx:pt idx="0">Pen</cx:pt>
          <cx:pt idx="1">Candies</cx:pt>
          <cx:pt idx="2">Chips Packet</cx:pt>
          <cx:pt idx="3">Chocolate(5)</cx:pt>
          <cx:pt idx="4">Biscuit</cx:pt>
          <cx:pt idx="5">Photostate</cx:pt>
          <cx:pt idx="6">Pencils</cx:pt>
          <cx:pt idx="7">Cigratte(7)</cx:pt>
          <cx:pt idx="8">Marbles</cx:pt>
          <cx:pt idx="9">Soap(Utensils)</cx:pt>
          <cx:pt idx="10">Soap(Bathing)</cx:pt>
          <cx:pt idx="11">Detergent Powder(10)</cx:pt>
          <cx:pt idx="12">Bidi</cx:pt>
          <cx:pt idx="13">Notebooks(10)</cx:pt>
          <cx:pt idx="14">Notebooks(20)</cx:pt>
          <cx:pt idx="15">Notebooks(30)</cx:pt>
          <cx:pt idx="16">Salt</cx:pt>
          <cx:pt idx="17">File Covers</cx:pt>
          <cx:pt idx="18">Rusk</cx:pt>
          <cx:pt idx="19">Toothpaste(10)</cx:pt>
          <cx:pt idx="20">Toothpaste(20)</cx:pt>
          <cx:pt idx="21">Toothpaste(95)</cx:pt>
          <cx:pt idx="22">Knives</cx:pt>
          <cx:pt idx="23">Map</cx:pt>
          <cx:pt idx="24">Shampoo</cx:pt>
          <cx:pt idx="25">Hair Colour</cx:pt>
          <cx:pt idx="26">Lollipop</cx:pt>
          <cx:pt idx="27">Noodles</cx:pt>
          <cx:pt idx="28">Matchbox</cx:pt>
          <cx:pt idx="29">Brush</cx:pt>
          <cx:pt idx="30">Belding Rod</cx:pt>
        </cx:lvl>
      </cx:strDim>
      <cx:numDim type="val">
        <cx:f>'Sales Trend Analysis'!$D$43:$D$73</cx:f>
        <cx:lvl ptCount="31" formatCode="General">
          <cx:pt idx="0">65</cx:pt>
          <cx:pt idx="1">86</cx:pt>
          <cx:pt idx="2">33</cx:pt>
          <cx:pt idx="3">29</cx:pt>
          <cx:pt idx="4">10</cx:pt>
          <cx:pt idx="5">167</cx:pt>
          <cx:pt idx="6">25</cx:pt>
          <cx:pt idx="7">8</cx:pt>
          <cx:pt idx="8">114</cx:pt>
          <cx:pt idx="9">2</cx:pt>
          <cx:pt idx="10">1</cx:pt>
          <cx:pt idx="11">0</cx:pt>
          <cx:pt idx="12">17</cx:pt>
          <cx:pt idx="13">6</cx:pt>
          <cx:pt idx="14">2</cx:pt>
          <cx:pt idx="15">2</cx:pt>
          <cx:pt idx="16">3</cx:pt>
          <cx:pt idx="17">8</cx:pt>
          <cx:pt idx="18">5</cx:pt>
          <cx:pt idx="19">2</cx:pt>
          <cx:pt idx="20">2</cx:pt>
          <cx:pt idx="21">1</cx:pt>
          <cx:pt idx="22">0</cx:pt>
          <cx:pt idx="23">45</cx:pt>
          <cx:pt idx="24">32</cx:pt>
          <cx:pt idx="25">2</cx:pt>
          <cx:pt idx="26">15</cx:pt>
          <cx:pt idx="27">6</cx:pt>
          <cx:pt idx="28">12</cx:pt>
          <cx:pt idx="29">1</cx:pt>
          <cx:pt idx="30">0</cx:pt>
        </cx:lvl>
      </cx:numDim>
    </cx:data>
    <cx:data id="3">
      <cx:strDim type="cat">
        <cx:f>'Sales Trend Analysis'!$A$43:$A$73</cx:f>
        <cx:lvl ptCount="31">
          <cx:pt idx="0">Pen</cx:pt>
          <cx:pt idx="1">Candies</cx:pt>
          <cx:pt idx="2">Chips Packet</cx:pt>
          <cx:pt idx="3">Chocolate(5)</cx:pt>
          <cx:pt idx="4">Biscuit</cx:pt>
          <cx:pt idx="5">Photostate</cx:pt>
          <cx:pt idx="6">Pencils</cx:pt>
          <cx:pt idx="7">Cigratte(7)</cx:pt>
          <cx:pt idx="8">Marbles</cx:pt>
          <cx:pt idx="9">Soap(Utensils)</cx:pt>
          <cx:pt idx="10">Soap(Bathing)</cx:pt>
          <cx:pt idx="11">Detergent Powder(10)</cx:pt>
          <cx:pt idx="12">Bidi</cx:pt>
          <cx:pt idx="13">Notebooks(10)</cx:pt>
          <cx:pt idx="14">Notebooks(20)</cx:pt>
          <cx:pt idx="15">Notebooks(30)</cx:pt>
          <cx:pt idx="16">Salt</cx:pt>
          <cx:pt idx="17">File Covers</cx:pt>
          <cx:pt idx="18">Rusk</cx:pt>
          <cx:pt idx="19">Toothpaste(10)</cx:pt>
          <cx:pt idx="20">Toothpaste(20)</cx:pt>
          <cx:pt idx="21">Toothpaste(95)</cx:pt>
          <cx:pt idx="22">Knives</cx:pt>
          <cx:pt idx="23">Map</cx:pt>
          <cx:pt idx="24">Shampoo</cx:pt>
          <cx:pt idx="25">Hair Colour</cx:pt>
          <cx:pt idx="26">Lollipop</cx:pt>
          <cx:pt idx="27">Noodles</cx:pt>
          <cx:pt idx="28">Matchbox</cx:pt>
          <cx:pt idx="29">Brush</cx:pt>
          <cx:pt idx="30">Belding Rod</cx:pt>
        </cx:lvl>
      </cx:strDim>
      <cx:numDim type="val">
        <cx:f>'Sales Trend Analysis'!$E$43:$E$73</cx:f>
        <cx:lvl ptCount="31" formatCode="General">
          <cx:pt idx="0">40</cx:pt>
          <cx:pt idx="1">125</cx:pt>
          <cx:pt idx="2">42</cx:pt>
          <cx:pt idx="3">30</cx:pt>
          <cx:pt idx="4">14</cx:pt>
          <cx:pt idx="5">138</cx:pt>
          <cx:pt idx="6">21</cx:pt>
          <cx:pt idx="7">8</cx:pt>
          <cx:pt idx="8">136</cx:pt>
          <cx:pt idx="9">3</cx:pt>
          <cx:pt idx="10">0</cx:pt>
          <cx:pt idx="11">1</cx:pt>
          <cx:pt idx="12">9</cx:pt>
          <cx:pt idx="13">8</cx:pt>
          <cx:pt idx="14">0</cx:pt>
          <cx:pt idx="15">5</cx:pt>
          <cx:pt idx="16">0</cx:pt>
          <cx:pt idx="17">5</cx:pt>
          <cx:pt idx="18">6</cx:pt>
          <cx:pt idx="19">4</cx:pt>
          <cx:pt idx="20">0</cx:pt>
          <cx:pt idx="21">0</cx:pt>
          <cx:pt idx="22">2</cx:pt>
          <cx:pt idx="23">42</cx:pt>
          <cx:pt idx="24">30</cx:pt>
          <cx:pt idx="25">1</cx:pt>
          <cx:pt idx="26">18</cx:pt>
          <cx:pt idx="27">4</cx:pt>
          <cx:pt idx="28">12</cx:pt>
          <cx:pt idx="29">0</cx:pt>
          <cx:pt idx="30">0</cx:pt>
        </cx:lvl>
      </cx:numDim>
    </cx:data>
    <cx:data id="4">
      <cx:strDim type="cat">
        <cx:f>'Sales Trend Analysis'!$A$43:$A$73</cx:f>
        <cx:lvl ptCount="31">
          <cx:pt idx="0">Pen</cx:pt>
          <cx:pt idx="1">Candies</cx:pt>
          <cx:pt idx="2">Chips Packet</cx:pt>
          <cx:pt idx="3">Chocolate(5)</cx:pt>
          <cx:pt idx="4">Biscuit</cx:pt>
          <cx:pt idx="5">Photostate</cx:pt>
          <cx:pt idx="6">Pencils</cx:pt>
          <cx:pt idx="7">Cigratte(7)</cx:pt>
          <cx:pt idx="8">Marbles</cx:pt>
          <cx:pt idx="9">Soap(Utensils)</cx:pt>
          <cx:pt idx="10">Soap(Bathing)</cx:pt>
          <cx:pt idx="11">Detergent Powder(10)</cx:pt>
          <cx:pt idx="12">Bidi</cx:pt>
          <cx:pt idx="13">Notebooks(10)</cx:pt>
          <cx:pt idx="14">Notebooks(20)</cx:pt>
          <cx:pt idx="15">Notebooks(30)</cx:pt>
          <cx:pt idx="16">Salt</cx:pt>
          <cx:pt idx="17">File Covers</cx:pt>
          <cx:pt idx="18">Rusk</cx:pt>
          <cx:pt idx="19">Toothpaste(10)</cx:pt>
          <cx:pt idx="20">Toothpaste(20)</cx:pt>
          <cx:pt idx="21">Toothpaste(95)</cx:pt>
          <cx:pt idx="22">Knives</cx:pt>
          <cx:pt idx="23">Map</cx:pt>
          <cx:pt idx="24">Shampoo</cx:pt>
          <cx:pt idx="25">Hair Colour</cx:pt>
          <cx:pt idx="26">Lollipop</cx:pt>
          <cx:pt idx="27">Noodles</cx:pt>
          <cx:pt idx="28">Matchbox</cx:pt>
          <cx:pt idx="29">Brush</cx:pt>
          <cx:pt idx="30">Belding Rod</cx:pt>
        </cx:lvl>
      </cx:strDim>
      <cx:numDim type="val">
        <cx:f>'Sales Trend Analysis'!$F$43:$F$73</cx:f>
        <cx:lvl ptCount="31" formatCode="General">
          <cx:pt idx="0">141</cx:pt>
          <cx:pt idx="1">490</cx:pt>
          <cx:pt idx="2">180</cx:pt>
          <cx:pt idx="3">143</cx:pt>
          <cx:pt idx="4">51</cx:pt>
          <cx:pt idx="5">598</cx:pt>
          <cx:pt idx="6">58</cx:pt>
          <cx:pt idx="7">27</cx:pt>
          <cx:pt idx="8">582</cx:pt>
          <cx:pt idx="9">11</cx:pt>
          <cx:pt idx="10">4</cx:pt>
          <cx:pt idx="11">1</cx:pt>
          <cx:pt idx="12">68</cx:pt>
          <cx:pt idx="13">22</cx:pt>
          <cx:pt idx="14">4</cx:pt>
          <cx:pt idx="15">9</cx:pt>
          <cx:pt idx="16">4</cx:pt>
          <cx:pt idx="17">16</cx:pt>
          <cx:pt idx="18">18</cx:pt>
          <cx:pt idx="19">7</cx:pt>
          <cx:pt idx="20">2</cx:pt>
          <cx:pt idx="21">1</cx:pt>
          <cx:pt idx="22">3</cx:pt>
          <cx:pt idx="23">101</cx:pt>
          <cx:pt idx="24">131</cx:pt>
          <cx:pt idx="25">6</cx:pt>
          <cx:pt idx="26">70</cx:pt>
          <cx:pt idx="27">19</cx:pt>
          <cx:pt idx="28">46</cx:pt>
          <cx:pt idx="29">1</cx:pt>
          <cx:pt idx="30">0</cx:pt>
        </cx:lvl>
      </cx:numDim>
    </cx:data>
    <cx:data id="5">
      <cx:strDim type="cat">
        <cx:f>'Sales Trend Analysis'!$A$43:$A$73</cx:f>
        <cx:lvl ptCount="31">
          <cx:pt idx="0">Pen</cx:pt>
          <cx:pt idx="1">Candies</cx:pt>
          <cx:pt idx="2">Chips Packet</cx:pt>
          <cx:pt idx="3">Chocolate(5)</cx:pt>
          <cx:pt idx="4">Biscuit</cx:pt>
          <cx:pt idx="5">Photostate</cx:pt>
          <cx:pt idx="6">Pencils</cx:pt>
          <cx:pt idx="7">Cigratte(7)</cx:pt>
          <cx:pt idx="8">Marbles</cx:pt>
          <cx:pt idx="9">Soap(Utensils)</cx:pt>
          <cx:pt idx="10">Soap(Bathing)</cx:pt>
          <cx:pt idx="11">Detergent Powder(10)</cx:pt>
          <cx:pt idx="12">Bidi</cx:pt>
          <cx:pt idx="13">Notebooks(10)</cx:pt>
          <cx:pt idx="14">Notebooks(20)</cx:pt>
          <cx:pt idx="15">Notebooks(30)</cx:pt>
          <cx:pt idx="16">Salt</cx:pt>
          <cx:pt idx="17">File Covers</cx:pt>
          <cx:pt idx="18">Rusk</cx:pt>
          <cx:pt idx="19">Toothpaste(10)</cx:pt>
          <cx:pt idx="20">Toothpaste(20)</cx:pt>
          <cx:pt idx="21">Toothpaste(95)</cx:pt>
          <cx:pt idx="22">Knives</cx:pt>
          <cx:pt idx="23">Map</cx:pt>
          <cx:pt idx="24">Shampoo</cx:pt>
          <cx:pt idx="25">Hair Colour</cx:pt>
          <cx:pt idx="26">Lollipop</cx:pt>
          <cx:pt idx="27">Noodles</cx:pt>
          <cx:pt idx="28">Matchbox</cx:pt>
          <cx:pt idx="29">Brush</cx:pt>
          <cx:pt idx="30">Belding Rod</cx:pt>
        </cx:lvl>
      </cx:strDim>
      <cx:numDim type="val">
        <cx:f>'Sales Trend Analysis'!$G$43:$G$73</cx:f>
        <cx:lvl ptCount="31" formatCode="General">
          <cx:pt idx="0">141</cx:pt>
          <cx:pt idx="1">631</cx:pt>
          <cx:pt idx="2">811</cx:pt>
          <cx:pt idx="3">954</cx:pt>
          <cx:pt idx="4">1005</cx:pt>
          <cx:pt idx="5">1603</cx:pt>
          <cx:pt idx="6">1661</cx:pt>
          <cx:pt idx="7">1688</cx:pt>
          <cx:pt idx="8">2270</cx:pt>
          <cx:pt idx="9">2281</cx:pt>
          <cx:pt idx="10">2285</cx:pt>
          <cx:pt idx="11">2286</cx:pt>
          <cx:pt idx="12">2354</cx:pt>
          <cx:pt idx="13">2376</cx:pt>
          <cx:pt idx="14">2380</cx:pt>
          <cx:pt idx="15">2389</cx:pt>
          <cx:pt idx="16">2393</cx:pt>
          <cx:pt idx="17">2409</cx:pt>
          <cx:pt idx="18">2427</cx:pt>
          <cx:pt idx="19">2434</cx:pt>
          <cx:pt idx="20">2436</cx:pt>
          <cx:pt idx="21">2437</cx:pt>
          <cx:pt idx="22">2440</cx:pt>
          <cx:pt idx="23">2541</cx:pt>
          <cx:pt idx="24">2672</cx:pt>
          <cx:pt idx="25">2678</cx:pt>
          <cx:pt idx="26">2748</cx:pt>
          <cx:pt idx="27">2767</cx:pt>
          <cx:pt idx="28">2813</cx:pt>
          <cx:pt idx="29">2814</cx:pt>
          <cx:pt idx="30">2814</cx:pt>
        </cx:lvl>
      </cx:numDim>
    </cx:data>
    <cx:data id="6">
      <cx:strDim type="cat">
        <cx:f>'Sales Trend Analysis'!$A$43:$A$73</cx:f>
        <cx:lvl ptCount="31">
          <cx:pt idx="0">Pen</cx:pt>
          <cx:pt idx="1">Candies</cx:pt>
          <cx:pt idx="2">Chips Packet</cx:pt>
          <cx:pt idx="3">Chocolate(5)</cx:pt>
          <cx:pt idx="4">Biscuit</cx:pt>
          <cx:pt idx="5">Photostate</cx:pt>
          <cx:pt idx="6">Pencils</cx:pt>
          <cx:pt idx="7">Cigratte(7)</cx:pt>
          <cx:pt idx="8">Marbles</cx:pt>
          <cx:pt idx="9">Soap(Utensils)</cx:pt>
          <cx:pt idx="10">Soap(Bathing)</cx:pt>
          <cx:pt idx="11">Detergent Powder(10)</cx:pt>
          <cx:pt idx="12">Bidi</cx:pt>
          <cx:pt idx="13">Notebooks(10)</cx:pt>
          <cx:pt idx="14">Notebooks(20)</cx:pt>
          <cx:pt idx="15">Notebooks(30)</cx:pt>
          <cx:pt idx="16">Salt</cx:pt>
          <cx:pt idx="17">File Covers</cx:pt>
          <cx:pt idx="18">Rusk</cx:pt>
          <cx:pt idx="19">Toothpaste(10)</cx:pt>
          <cx:pt idx="20">Toothpaste(20)</cx:pt>
          <cx:pt idx="21">Toothpaste(95)</cx:pt>
          <cx:pt idx="22">Knives</cx:pt>
          <cx:pt idx="23">Map</cx:pt>
          <cx:pt idx="24">Shampoo</cx:pt>
          <cx:pt idx="25">Hair Colour</cx:pt>
          <cx:pt idx="26">Lollipop</cx:pt>
          <cx:pt idx="27">Noodles</cx:pt>
          <cx:pt idx="28">Matchbox</cx:pt>
          <cx:pt idx="29">Brush</cx:pt>
          <cx:pt idx="30">Belding Rod</cx:pt>
        </cx:lvl>
      </cx:strDim>
      <cx:numDim type="val">
        <cx:f>'Sales Trend Analysis'!$H$43:$H$73</cx:f>
        <cx:lvl ptCount="31" formatCode="0%">
          <cx:pt idx="0">0.050106609808102345</cx:pt>
          <cx:pt idx="1">0.22423596304193319</cx:pt>
          <cx:pt idx="2">0.28820184790334041</cx:pt>
          <cx:pt idx="3">0.33901918976545842</cx:pt>
          <cx:pt idx="4">0.35714285714285715</cx:pt>
          <cx:pt idx="5">0.56965174129353235</cx:pt>
          <cx:pt idx="6">0.5902629708599858</cx:pt>
          <cx:pt idx="7">0.59985785358919685</cx:pt>
          <cx:pt idx="8">0.80668088130774696</cx:pt>
          <cx:pt idx="9">0.81058990760483296</cx:pt>
          <cx:pt idx="10">0.8120113717128643</cx:pt>
          <cx:pt idx="11">0.81236673773987211</cx:pt>
          <cx:pt idx="12">0.83653162757640365</cx:pt>
          <cx:pt idx="13">0.84434968017057566</cx:pt>
          <cx:pt idx="14">0.845771144278607</cx:pt>
          <cx:pt idx="15">0.84896943852167728</cx:pt>
          <cx:pt idx="16">0.85039090262970862</cx:pt>
          <cx:pt idx="17">0.85607675906183367</cx:pt>
          <cx:pt idx="18">0.86247334754797444</cx:pt>
          <cx:pt idx="19">0.8649609097370291</cx:pt>
          <cx:pt idx="20">0.86567164179104472</cx:pt>
          <cx:pt idx="21">0.86602700781805264</cx:pt>
          <cx:pt idx="22">0.86709310589907607</cx:pt>
          <cx:pt idx="23">0.90298507462686572</cx:pt>
          <cx:pt idx="24">0.94953802416488986</cx:pt>
          <cx:pt idx="25">0.95167022032693671</cx:pt>
          <cx:pt idx="26">0.97654584221748397</cx:pt>
          <cx:pt idx="27">0.98329779673063256</cx:pt>
          <cx:pt idx="28">0.99964463397299219</cx:pt>
          <cx:pt idx="29">1</cx:pt>
          <cx:pt idx="30">1</cx:pt>
        </cx:lvl>
      </cx:numDim>
    </cx:data>
  </cx:chartData>
  <cx:chart>
    <cx:title pos="t" align="ctr" overlay="0">
      <cx:tx>
        <cx:txData>
          <cx:v>Sum of Sales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Sum of Sales</a:t>
          </a:r>
        </a:p>
      </cx:txPr>
    </cx:title>
    <cx:plotArea>
      <cx:plotAreaRegion>
        <cx:series layoutId="clusteredColumn" uniqueId="{A0218DFC-6CA1-4105-A374-F268CC4C6560}" formatIdx="0">
          <cx:tx>
            <cx:txData>
              <cx:f>'Sales Trend Analysis'!$B$42</cx:f>
              <cx:v>Week 1</cx:v>
            </cx:txData>
          </cx:tx>
          <cx:dataId val="0"/>
          <cx:layoutPr>
            <cx:aggregation/>
          </cx:layoutPr>
          <cx:axisId val="1"/>
        </cx:series>
        <cx:series layoutId="paretoLine" ownerIdx="0" uniqueId="{041DBCC2-28D5-4678-A606-FF7DF2344F91}" formatIdx="1">
          <cx:axisId val="2"/>
        </cx:series>
        <cx:series layoutId="clusteredColumn" hidden="1" uniqueId="{3A130124-0BA8-408A-97FC-7B60F8BACC2B}" formatIdx="2">
          <cx:tx>
            <cx:txData>
              <cx:f>'Sales Trend Analysis'!$C$42</cx:f>
              <cx:v>Week 2</cx:v>
            </cx:txData>
          </cx:tx>
          <cx:dataId val="1"/>
          <cx:layoutPr>
            <cx:aggregation/>
          </cx:layoutPr>
          <cx:axisId val="1"/>
        </cx:series>
        <cx:series layoutId="paretoLine" ownerIdx="2" uniqueId="{48AF3E38-1860-4D6D-9D52-129E7BF815D7}" formatIdx="3">
          <cx:axisId val="2"/>
        </cx:series>
        <cx:series layoutId="clusteredColumn" hidden="1" uniqueId="{6C7715A1-FC6A-4A01-83B2-6BA322853B99}" formatIdx="4">
          <cx:tx>
            <cx:txData>
              <cx:f>'Sales Trend Analysis'!$D$42</cx:f>
              <cx:v>Week 3</cx:v>
            </cx:txData>
          </cx:tx>
          <cx:dataId val="2"/>
          <cx:layoutPr>
            <cx:aggregation/>
          </cx:layoutPr>
          <cx:axisId val="1"/>
        </cx:series>
        <cx:series layoutId="paretoLine" ownerIdx="4" uniqueId="{56F828B8-5B8B-4908-B2D4-24EDEADE31EF}" formatIdx="5">
          <cx:axisId val="2"/>
        </cx:series>
        <cx:series layoutId="clusteredColumn" hidden="1" uniqueId="{669EBE6B-C0F5-4BDE-9055-2A9C723E51E8}" formatIdx="6">
          <cx:tx>
            <cx:txData>
              <cx:f>'Sales Trend Analysis'!$E$42</cx:f>
              <cx:v>Week 4</cx:v>
            </cx:txData>
          </cx:tx>
          <cx:dataId val="3"/>
          <cx:layoutPr>
            <cx:aggregation/>
          </cx:layoutPr>
          <cx:axisId val="1"/>
        </cx:series>
        <cx:series layoutId="paretoLine" ownerIdx="6" uniqueId="{1694A16B-18B9-48D4-9C38-C566E3172850}" formatIdx="7">
          <cx:axisId val="2"/>
        </cx:series>
        <cx:series layoutId="clusteredColumn" hidden="1" uniqueId="{3C093DDC-BB74-4305-8E52-8412A21450D2}" formatIdx="8">
          <cx:tx>
            <cx:txData>
              <cx:v>Total</cx:v>
            </cx:txData>
          </cx:tx>
          <cx:dataId val="4"/>
          <cx:layoutPr>
            <cx:aggregation/>
          </cx:layoutPr>
          <cx:axisId val="1"/>
        </cx:series>
        <cx:series layoutId="paretoLine" ownerIdx="8" uniqueId="{E1BBC92B-88EE-4F5C-8675-31B83C115950}" formatIdx="9">
          <cx:axisId val="2"/>
        </cx:series>
        <cx:series layoutId="clusteredColumn" hidden="1" uniqueId="{7F8EA532-1311-480B-871B-41E30FFC7A96}" formatIdx="10">
          <cx:tx>
            <cx:txData>
              <cx:v>Cumulative Sales</cx:v>
            </cx:txData>
          </cx:tx>
          <cx:dataId val="5"/>
          <cx:layoutPr>
            <cx:aggregation/>
          </cx:layoutPr>
          <cx:axisId val="1"/>
        </cx:series>
        <cx:series layoutId="paretoLine" ownerIdx="10" uniqueId="{F43DEDA8-720A-48BC-9CE0-77CF85D2D172}" formatIdx="11">
          <cx:axisId val="2"/>
        </cx:series>
        <cx:series layoutId="clusteredColumn" hidden="1" uniqueId="{57687997-2720-451E-BE6B-A5948A579A68}" formatIdx="12">
          <cx:tx>
            <cx:txData>
              <cx:v>Pareto</cx:v>
            </cx:txData>
          </cx:tx>
          <cx:dataId val="6"/>
          <cx:layoutPr>
            <cx:aggregation/>
          </cx:layoutPr>
          <cx:axisId val="1"/>
        </cx:series>
        <cx:series layoutId="paretoLine" ownerIdx="12" uniqueId="{1CA3178E-AE61-4F07-9766-F50BC5996598}" formatIdx="13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'Revenue Trends'!$A$42:$A$75</cx:f>
        <cx:lvl ptCount="34">
          <cx:pt idx="0">Toothpaste(20)</cx:pt>
          <cx:pt idx="1">Salt</cx:pt>
          <cx:pt idx="2">Chips Packet</cx:pt>
          <cx:pt idx="3">Photostate</cx:pt>
          <cx:pt idx="4">Bidi</cx:pt>
          <cx:pt idx="5">Chocolate(5)</cx:pt>
          <cx:pt idx="6">Pen</cx:pt>
          <cx:pt idx="7">File Covers</cx:pt>
          <cx:pt idx="8">Notebooks(80)</cx:pt>
          <cx:pt idx="9">Rusk</cx:pt>
          <cx:pt idx="10">Candies</cx:pt>
          <cx:pt idx="11">Notebooks(20)</cx:pt>
          <cx:pt idx="12">Toothpaste(10)</cx:pt>
          <cx:pt idx="13">Notebooks(10)</cx:pt>
          <cx:pt idx="14">Pencils</cx:pt>
          <cx:pt idx="15">Biscuit</cx:pt>
          <cx:pt idx="16">Noodles</cx:pt>
          <cx:pt idx="17">Hair Colour</cx:pt>
          <cx:pt idx="18">Notebooks(30)</cx:pt>
          <cx:pt idx="19">Marbles</cx:pt>
          <cx:pt idx="20">Shampoo</cx:pt>
          <cx:pt idx="21">Soap(Bathing)</cx:pt>
          <cx:pt idx="22">Cigratte/Bidi</cx:pt>
          <cx:pt idx="23">Soap(Utensils)</cx:pt>
          <cx:pt idx="24">Map</cx:pt>
          <cx:pt idx="25">Toothpaste(95)</cx:pt>
          <cx:pt idx="26">Knives</cx:pt>
          <cx:pt idx="27">Cigratte(7)</cx:pt>
          <cx:pt idx="28">Lollipop</cx:pt>
          <cx:pt idx="29">Matchbox</cx:pt>
          <cx:pt idx="30">Detergent Powder(10)</cx:pt>
          <cx:pt idx="31">Brush</cx:pt>
          <cx:pt idx="32">Belding Rod</cx:pt>
          <cx:pt idx="33">Grand Total</cx:pt>
        </cx:lvl>
      </cx:strDim>
      <cx:numDim type="val">
        <cx:f>'Revenue Trends'!$B$42:$B$75</cx:f>
        <cx:lvl ptCount="34" formatCode="General">
          <cx:pt idx="0">1020</cx:pt>
          <cx:pt idx="1">960</cx:pt>
          <cx:pt idx="2">225</cx:pt>
          <cx:pt idx="3">334</cx:pt>
          <cx:pt idx="4">510</cx:pt>
          <cx:pt idx="5">195</cx:pt>
          <cx:pt idx="6">90</cx:pt>
          <cx:pt idx="7">500</cx:pt>
          <cx:pt idx="9">390</cx:pt>
          <cx:pt idx="10">129</cx:pt>
          <cx:pt idx="11">40</cx:pt>
          <cx:pt idx="12">330</cx:pt>
          <cx:pt idx="13">60</cx:pt>
          <cx:pt idx="14">25</cx:pt>
          <cx:pt idx="15">60</cx:pt>
          <cx:pt idx="16">40</cx:pt>
          <cx:pt idx="17">30</cx:pt>
          <cx:pt idx="18">60</cx:pt>
          <cx:pt idx="19">48</cx:pt>
          <cx:pt idx="20">39</cx:pt>
          <cx:pt idx="21">30</cx:pt>
          <cx:pt idx="23">20</cx:pt>
          <cx:pt idx="24">6</cx:pt>
          <cx:pt idx="25">0</cx:pt>
          <cx:pt idx="26">30</cx:pt>
          <cx:pt idx="27">42</cx:pt>
          <cx:pt idx="28">17</cx:pt>
          <cx:pt idx="29">10</cx:pt>
          <cx:pt idx="30">0</cx:pt>
          <cx:pt idx="31">0</cx:pt>
          <cx:pt idx="32">0</cx:pt>
          <cx:pt idx="33">5240</cx:pt>
        </cx:lvl>
      </cx:numDim>
    </cx:data>
    <cx:data id="1">
      <cx:strDim type="cat">
        <cx:f>'Revenue Trends'!$A$42:$A$75</cx:f>
        <cx:lvl ptCount="34">
          <cx:pt idx="0">Toothpaste(20)</cx:pt>
          <cx:pt idx="1">Salt</cx:pt>
          <cx:pt idx="2">Chips Packet</cx:pt>
          <cx:pt idx="3">Photostate</cx:pt>
          <cx:pt idx="4">Bidi</cx:pt>
          <cx:pt idx="5">Chocolate(5)</cx:pt>
          <cx:pt idx="6">Pen</cx:pt>
          <cx:pt idx="7">File Covers</cx:pt>
          <cx:pt idx="8">Notebooks(80)</cx:pt>
          <cx:pt idx="9">Rusk</cx:pt>
          <cx:pt idx="10">Candies</cx:pt>
          <cx:pt idx="11">Notebooks(20)</cx:pt>
          <cx:pt idx="12">Toothpaste(10)</cx:pt>
          <cx:pt idx="13">Notebooks(10)</cx:pt>
          <cx:pt idx="14">Pencils</cx:pt>
          <cx:pt idx="15">Biscuit</cx:pt>
          <cx:pt idx="16">Noodles</cx:pt>
          <cx:pt idx="17">Hair Colour</cx:pt>
          <cx:pt idx="18">Notebooks(30)</cx:pt>
          <cx:pt idx="19">Marbles</cx:pt>
          <cx:pt idx="20">Shampoo</cx:pt>
          <cx:pt idx="21">Soap(Bathing)</cx:pt>
          <cx:pt idx="22">Cigratte/Bidi</cx:pt>
          <cx:pt idx="23">Soap(Utensils)</cx:pt>
          <cx:pt idx="24">Map</cx:pt>
          <cx:pt idx="25">Toothpaste(95)</cx:pt>
          <cx:pt idx="26">Knives</cx:pt>
          <cx:pt idx="27">Cigratte(7)</cx:pt>
          <cx:pt idx="28">Lollipop</cx:pt>
          <cx:pt idx="29">Matchbox</cx:pt>
          <cx:pt idx="30">Detergent Powder(10)</cx:pt>
          <cx:pt idx="31">Brush</cx:pt>
          <cx:pt idx="32">Belding Rod</cx:pt>
          <cx:pt idx="33">Grand Total</cx:pt>
        </cx:lvl>
      </cx:strDim>
      <cx:numDim type="val">
        <cx:f>'Revenue Trends'!$C$42:$C$75</cx:f>
        <cx:lvl ptCount="34" formatCode="General">
          <cx:pt idx="0">0</cx:pt>
          <cx:pt idx="1">20</cx:pt>
          <cx:pt idx="2">300</cx:pt>
          <cx:pt idx="3">52</cx:pt>
          <cx:pt idx="4">250</cx:pt>
          <cx:pt idx="5">225</cx:pt>
          <cx:pt idx="6">90</cx:pt>
          <cx:pt idx="7">20</cx:pt>
          <cx:pt idx="9">50</cx:pt>
          <cx:pt idx="10">150</cx:pt>
          <cx:pt idx="11">0</cx:pt>
          <cx:pt idx="12">10</cx:pt>
          <cx:pt idx="13">60</cx:pt>
          <cx:pt idx="14">35</cx:pt>
          <cx:pt idx="15">75</cx:pt>
          <cx:pt idx="16">50</cx:pt>
          <cx:pt idx="17">60</cx:pt>
          <cx:pt idx="18">0</cx:pt>
          <cx:pt idx="19">35</cx:pt>
          <cx:pt idx="20">30</cx:pt>
          <cx:pt idx="21">60</cx:pt>
          <cx:pt idx="23">40</cx:pt>
          <cx:pt idx="24">8</cx:pt>
          <cx:pt idx="25">0</cx:pt>
          <cx:pt idx="26">0</cx:pt>
          <cx:pt idx="27">35</cx:pt>
          <cx:pt idx="28">20</cx:pt>
          <cx:pt idx="29">12</cx:pt>
          <cx:pt idx="30">0</cx:pt>
          <cx:pt idx="31">0</cx:pt>
          <cx:pt idx="32">0</cx:pt>
          <cx:pt idx="33">1687</cx:pt>
        </cx:lvl>
      </cx:numDim>
    </cx:data>
    <cx:data id="2">
      <cx:strDim type="cat">
        <cx:f>'Revenue Trends'!$A$42:$A$75</cx:f>
        <cx:lvl ptCount="34">
          <cx:pt idx="0">Toothpaste(20)</cx:pt>
          <cx:pt idx="1">Salt</cx:pt>
          <cx:pt idx="2">Chips Packet</cx:pt>
          <cx:pt idx="3">Photostate</cx:pt>
          <cx:pt idx="4">Bidi</cx:pt>
          <cx:pt idx="5">Chocolate(5)</cx:pt>
          <cx:pt idx="6">Pen</cx:pt>
          <cx:pt idx="7">File Covers</cx:pt>
          <cx:pt idx="8">Notebooks(80)</cx:pt>
          <cx:pt idx="9">Rusk</cx:pt>
          <cx:pt idx="10">Candies</cx:pt>
          <cx:pt idx="11">Notebooks(20)</cx:pt>
          <cx:pt idx="12">Toothpaste(10)</cx:pt>
          <cx:pt idx="13">Notebooks(10)</cx:pt>
          <cx:pt idx="14">Pencils</cx:pt>
          <cx:pt idx="15">Biscuit</cx:pt>
          <cx:pt idx="16">Noodles</cx:pt>
          <cx:pt idx="17">Hair Colour</cx:pt>
          <cx:pt idx="18">Notebooks(30)</cx:pt>
          <cx:pt idx="19">Marbles</cx:pt>
          <cx:pt idx="20">Shampoo</cx:pt>
          <cx:pt idx="21">Soap(Bathing)</cx:pt>
          <cx:pt idx="22">Cigratte/Bidi</cx:pt>
          <cx:pt idx="23">Soap(Utensils)</cx:pt>
          <cx:pt idx="24">Map</cx:pt>
          <cx:pt idx="25">Toothpaste(95)</cx:pt>
          <cx:pt idx="26">Knives</cx:pt>
          <cx:pt idx="27">Cigratte(7)</cx:pt>
          <cx:pt idx="28">Lollipop</cx:pt>
          <cx:pt idx="29">Matchbox</cx:pt>
          <cx:pt idx="30">Detergent Powder(10)</cx:pt>
          <cx:pt idx="31">Brush</cx:pt>
          <cx:pt idx="32">Belding Rod</cx:pt>
          <cx:pt idx="33">Grand Total</cx:pt>
        </cx:lvl>
      </cx:strDim>
      <cx:numDim type="val">
        <cx:f>'Revenue Trends'!$D$42:$D$75</cx:f>
        <cx:lvl ptCount="34" formatCode="General">
          <cx:pt idx="0">40</cx:pt>
          <cx:pt idx="1">60</cx:pt>
          <cx:pt idx="2">165</cx:pt>
          <cx:pt idx="3">334</cx:pt>
          <cx:pt idx="5">145</cx:pt>
          <cx:pt idx="6">325</cx:pt>
          <cx:pt idx="7">80</cx:pt>
          <cx:pt idx="8">160</cx:pt>
          <cx:pt idx="9">50</cx:pt>
          <cx:pt idx="10">86</cx:pt>
          <cx:pt idx="11">180</cx:pt>
          <cx:pt idx="12">20</cx:pt>
          <cx:pt idx="13">170</cx:pt>
          <cx:pt idx="14">125</cx:pt>
          <cx:pt idx="15">50</cx:pt>
          <cx:pt idx="16">60</cx:pt>
          <cx:pt idx="17">60</cx:pt>
          <cx:pt idx="18">100</cx:pt>
          <cx:pt idx="19">28.5</cx:pt>
          <cx:pt idx="20">32</cx:pt>
          <cx:pt idx="21">30</cx:pt>
          <cx:pt idx="22">56</cx:pt>
          <cx:pt idx="23">20</cx:pt>
          <cx:pt idx="24">45</cx:pt>
          <cx:pt idx="25">95</cx:pt>
          <cx:pt idx="26">0</cx:pt>
          <cx:pt idx="28">15</cx:pt>
          <cx:pt idx="29">12</cx:pt>
          <cx:pt idx="30">0</cx:pt>
          <cx:pt idx="31">9</cx:pt>
          <cx:pt idx="32">0</cx:pt>
          <cx:pt idx="33">2552.5</cx:pt>
        </cx:lvl>
      </cx:numDim>
    </cx:data>
    <cx:data id="3">
      <cx:strDim type="cat">
        <cx:f>'Revenue Trends'!$A$42:$A$75</cx:f>
        <cx:lvl ptCount="34">
          <cx:pt idx="0">Toothpaste(20)</cx:pt>
          <cx:pt idx="1">Salt</cx:pt>
          <cx:pt idx="2">Chips Packet</cx:pt>
          <cx:pt idx="3">Photostate</cx:pt>
          <cx:pt idx="4">Bidi</cx:pt>
          <cx:pt idx="5">Chocolate(5)</cx:pt>
          <cx:pt idx="6">Pen</cx:pt>
          <cx:pt idx="7">File Covers</cx:pt>
          <cx:pt idx="8">Notebooks(80)</cx:pt>
          <cx:pt idx="9">Rusk</cx:pt>
          <cx:pt idx="10">Candies</cx:pt>
          <cx:pt idx="11">Notebooks(20)</cx:pt>
          <cx:pt idx="12">Toothpaste(10)</cx:pt>
          <cx:pt idx="13">Notebooks(10)</cx:pt>
          <cx:pt idx="14">Pencils</cx:pt>
          <cx:pt idx="15">Biscuit</cx:pt>
          <cx:pt idx="16">Noodles</cx:pt>
          <cx:pt idx="17">Hair Colour</cx:pt>
          <cx:pt idx="18">Notebooks(30)</cx:pt>
          <cx:pt idx="19">Marbles</cx:pt>
          <cx:pt idx="20">Shampoo</cx:pt>
          <cx:pt idx="21">Soap(Bathing)</cx:pt>
          <cx:pt idx="22">Cigratte/Bidi</cx:pt>
          <cx:pt idx="23">Soap(Utensils)</cx:pt>
          <cx:pt idx="24">Map</cx:pt>
          <cx:pt idx="25">Toothpaste(95)</cx:pt>
          <cx:pt idx="26">Knives</cx:pt>
          <cx:pt idx="27">Cigratte(7)</cx:pt>
          <cx:pt idx="28">Lollipop</cx:pt>
          <cx:pt idx="29">Matchbox</cx:pt>
          <cx:pt idx="30">Detergent Powder(10)</cx:pt>
          <cx:pt idx="31">Brush</cx:pt>
          <cx:pt idx="32">Belding Rod</cx:pt>
          <cx:pt idx="33">Grand Total</cx:pt>
        </cx:lvl>
      </cx:strDim>
      <cx:numDim type="val">
        <cx:f>'Revenue Trends'!$E$42:$E$75</cx:f>
        <cx:lvl ptCount="34" formatCode="General">
          <cx:pt idx="0">0</cx:pt>
          <cx:pt idx="1">0</cx:pt>
          <cx:pt idx="2">210</cx:pt>
          <cx:pt idx="3">76</cx:pt>
          <cx:pt idx="5">150</cx:pt>
          <cx:pt idx="6">200</cx:pt>
          <cx:pt idx="7">50</cx:pt>
          <cx:pt idx="8">400</cx:pt>
          <cx:pt idx="9">60</cx:pt>
          <cx:pt idx="10">125</cx:pt>
          <cx:pt idx="11">240</cx:pt>
          <cx:pt idx="12">40</cx:pt>
          <cx:pt idx="13">90</cx:pt>
          <cx:pt idx="14">105</cx:pt>
          <cx:pt idx="15">70</cx:pt>
          <cx:pt idx="16">40</cx:pt>
          <cx:pt idx="17">30</cx:pt>
          <cx:pt idx="18">0</cx:pt>
          <cx:pt idx="19">34</cx:pt>
          <cx:pt idx="20">30</cx:pt>
          <cx:pt idx="21">0</cx:pt>
          <cx:pt idx="22">56</cx:pt>
          <cx:pt idx="23">30</cx:pt>
          <cx:pt idx="24">42</cx:pt>
          <cx:pt idx="25">0</cx:pt>
          <cx:pt idx="26">60</cx:pt>
          <cx:pt idx="28">18</cx:pt>
          <cx:pt idx="29">12</cx:pt>
          <cx:pt idx="30">10</cx:pt>
          <cx:pt idx="31">0</cx:pt>
          <cx:pt idx="32">0</cx:pt>
          <cx:pt idx="33">2178</cx:pt>
        </cx:lvl>
      </cx:numDim>
    </cx:data>
    <cx:data id="4">
      <cx:strDim type="cat">
        <cx:f>'Revenue Trends'!$A$42:$A$75</cx:f>
        <cx:lvl ptCount="34">
          <cx:pt idx="0">Toothpaste(20)</cx:pt>
          <cx:pt idx="1">Salt</cx:pt>
          <cx:pt idx="2">Chips Packet</cx:pt>
          <cx:pt idx="3">Photostate</cx:pt>
          <cx:pt idx="4">Bidi</cx:pt>
          <cx:pt idx="5">Chocolate(5)</cx:pt>
          <cx:pt idx="6">Pen</cx:pt>
          <cx:pt idx="7">File Covers</cx:pt>
          <cx:pt idx="8">Notebooks(80)</cx:pt>
          <cx:pt idx="9">Rusk</cx:pt>
          <cx:pt idx="10">Candies</cx:pt>
          <cx:pt idx="11">Notebooks(20)</cx:pt>
          <cx:pt idx="12">Toothpaste(10)</cx:pt>
          <cx:pt idx="13">Notebooks(10)</cx:pt>
          <cx:pt idx="14">Pencils</cx:pt>
          <cx:pt idx="15">Biscuit</cx:pt>
          <cx:pt idx="16">Noodles</cx:pt>
          <cx:pt idx="17">Hair Colour</cx:pt>
          <cx:pt idx="18">Notebooks(30)</cx:pt>
          <cx:pt idx="19">Marbles</cx:pt>
          <cx:pt idx="20">Shampoo</cx:pt>
          <cx:pt idx="21">Soap(Bathing)</cx:pt>
          <cx:pt idx="22">Cigratte/Bidi</cx:pt>
          <cx:pt idx="23">Soap(Utensils)</cx:pt>
          <cx:pt idx="24">Map</cx:pt>
          <cx:pt idx="25">Toothpaste(95)</cx:pt>
          <cx:pt idx="26">Knives</cx:pt>
          <cx:pt idx="27">Cigratte(7)</cx:pt>
          <cx:pt idx="28">Lollipop</cx:pt>
          <cx:pt idx="29">Matchbox</cx:pt>
          <cx:pt idx="30">Detergent Powder(10)</cx:pt>
          <cx:pt idx="31">Brush</cx:pt>
          <cx:pt idx="32">Belding Rod</cx:pt>
          <cx:pt idx="33">Grand Total</cx:pt>
        </cx:lvl>
      </cx:strDim>
      <cx:numDim type="val">
        <cx:f>'Revenue Trends'!$F$42:$F$75</cx:f>
        <cx:lvl ptCount="34" formatCode="General">
          <cx:pt idx="0">1060</cx:pt>
          <cx:pt idx="1">1040</cx:pt>
          <cx:pt idx="2">900</cx:pt>
          <cx:pt idx="3">796</cx:pt>
          <cx:pt idx="4">760</cx:pt>
          <cx:pt idx="5">715</cx:pt>
          <cx:pt idx="6">705</cx:pt>
          <cx:pt idx="7">650</cx:pt>
          <cx:pt idx="8">560</cx:pt>
          <cx:pt idx="9">550</cx:pt>
          <cx:pt idx="10">490</cx:pt>
          <cx:pt idx="11">460</cx:pt>
          <cx:pt idx="12">400</cx:pt>
          <cx:pt idx="13">380</cx:pt>
          <cx:pt idx="14">290</cx:pt>
          <cx:pt idx="15">255</cx:pt>
          <cx:pt idx="16">190</cx:pt>
          <cx:pt idx="17">180</cx:pt>
          <cx:pt idx="18">160</cx:pt>
          <cx:pt idx="19">145.5</cx:pt>
          <cx:pt idx="20">131</cx:pt>
          <cx:pt idx="21">120</cx:pt>
          <cx:pt idx="22">112</cx:pt>
          <cx:pt idx="23">110</cx:pt>
          <cx:pt idx="24">101</cx:pt>
          <cx:pt idx="25">95</cx:pt>
          <cx:pt idx="26">90</cx:pt>
          <cx:pt idx="27">77</cx:pt>
          <cx:pt idx="28">70</cx:pt>
          <cx:pt idx="29">46</cx:pt>
          <cx:pt idx="30">10</cx:pt>
          <cx:pt idx="31">9</cx:pt>
          <cx:pt idx="32">0</cx:pt>
          <cx:pt idx="33">11657.5</cx:pt>
        </cx:lvl>
      </cx:numDim>
    </cx:data>
    <cx:data id="5">
      <cx:strDim type="cat">
        <cx:f>'Revenue Trends'!$A$42:$A$75</cx:f>
        <cx:lvl ptCount="34">
          <cx:pt idx="0">Toothpaste(20)</cx:pt>
          <cx:pt idx="1">Salt</cx:pt>
          <cx:pt idx="2">Chips Packet</cx:pt>
          <cx:pt idx="3">Photostate</cx:pt>
          <cx:pt idx="4">Bidi</cx:pt>
          <cx:pt idx="5">Chocolate(5)</cx:pt>
          <cx:pt idx="6">Pen</cx:pt>
          <cx:pt idx="7">File Covers</cx:pt>
          <cx:pt idx="8">Notebooks(80)</cx:pt>
          <cx:pt idx="9">Rusk</cx:pt>
          <cx:pt idx="10">Candies</cx:pt>
          <cx:pt idx="11">Notebooks(20)</cx:pt>
          <cx:pt idx="12">Toothpaste(10)</cx:pt>
          <cx:pt idx="13">Notebooks(10)</cx:pt>
          <cx:pt idx="14">Pencils</cx:pt>
          <cx:pt idx="15">Biscuit</cx:pt>
          <cx:pt idx="16">Noodles</cx:pt>
          <cx:pt idx="17">Hair Colour</cx:pt>
          <cx:pt idx="18">Notebooks(30)</cx:pt>
          <cx:pt idx="19">Marbles</cx:pt>
          <cx:pt idx="20">Shampoo</cx:pt>
          <cx:pt idx="21">Soap(Bathing)</cx:pt>
          <cx:pt idx="22">Cigratte/Bidi</cx:pt>
          <cx:pt idx="23">Soap(Utensils)</cx:pt>
          <cx:pt idx="24">Map</cx:pt>
          <cx:pt idx="25">Toothpaste(95)</cx:pt>
          <cx:pt idx="26">Knives</cx:pt>
          <cx:pt idx="27">Cigratte(7)</cx:pt>
          <cx:pt idx="28">Lollipop</cx:pt>
          <cx:pt idx="29">Matchbox</cx:pt>
          <cx:pt idx="30">Detergent Powder(10)</cx:pt>
          <cx:pt idx="31">Brush</cx:pt>
          <cx:pt idx="32">Belding Rod</cx:pt>
          <cx:pt idx="33">Grand Total</cx:pt>
        </cx:lvl>
      </cx:strDim>
      <cx:numDim type="val">
        <cx:f>'Revenue Trends'!$G$42:$G$75</cx:f>
        <cx:lvl ptCount="34" formatCode="General">
          <cx:pt idx="0">1060</cx:pt>
          <cx:pt idx="1">2100</cx:pt>
          <cx:pt idx="2">3000</cx:pt>
          <cx:pt idx="3">3796</cx:pt>
          <cx:pt idx="4">4556</cx:pt>
          <cx:pt idx="5">5271</cx:pt>
          <cx:pt idx="6">5976</cx:pt>
          <cx:pt idx="7">6626</cx:pt>
          <cx:pt idx="8">7186</cx:pt>
          <cx:pt idx="9">7736</cx:pt>
          <cx:pt idx="10">8226</cx:pt>
          <cx:pt idx="11">8686</cx:pt>
          <cx:pt idx="12">9086</cx:pt>
          <cx:pt idx="13">9466</cx:pt>
          <cx:pt idx="14">9756</cx:pt>
          <cx:pt idx="15">10011</cx:pt>
          <cx:pt idx="16">10201</cx:pt>
          <cx:pt idx="17">10381</cx:pt>
          <cx:pt idx="18">10541</cx:pt>
          <cx:pt idx="19">10686.5</cx:pt>
          <cx:pt idx="20">10817.5</cx:pt>
          <cx:pt idx="21">10937.5</cx:pt>
          <cx:pt idx="22">11049.5</cx:pt>
          <cx:pt idx="23">11159.5</cx:pt>
          <cx:pt idx="24">11260.5</cx:pt>
          <cx:pt idx="25">11355.5</cx:pt>
          <cx:pt idx="26">11445.5</cx:pt>
          <cx:pt idx="27">11522.5</cx:pt>
          <cx:pt idx="28">11592.5</cx:pt>
          <cx:pt idx="29">11638.5</cx:pt>
          <cx:pt idx="30">11648.5</cx:pt>
          <cx:pt idx="31">11657.5</cx:pt>
          <cx:pt idx="32">11657.5</cx:pt>
        </cx:lvl>
      </cx:numDim>
    </cx:data>
    <cx:data id="6">
      <cx:strDim type="cat">
        <cx:f>'Revenue Trends'!$A$42:$A$75</cx:f>
        <cx:lvl ptCount="34">
          <cx:pt idx="0">Toothpaste(20)</cx:pt>
          <cx:pt idx="1">Salt</cx:pt>
          <cx:pt idx="2">Chips Packet</cx:pt>
          <cx:pt idx="3">Photostate</cx:pt>
          <cx:pt idx="4">Bidi</cx:pt>
          <cx:pt idx="5">Chocolate(5)</cx:pt>
          <cx:pt idx="6">Pen</cx:pt>
          <cx:pt idx="7">File Covers</cx:pt>
          <cx:pt idx="8">Notebooks(80)</cx:pt>
          <cx:pt idx="9">Rusk</cx:pt>
          <cx:pt idx="10">Candies</cx:pt>
          <cx:pt idx="11">Notebooks(20)</cx:pt>
          <cx:pt idx="12">Toothpaste(10)</cx:pt>
          <cx:pt idx="13">Notebooks(10)</cx:pt>
          <cx:pt idx="14">Pencils</cx:pt>
          <cx:pt idx="15">Biscuit</cx:pt>
          <cx:pt idx="16">Noodles</cx:pt>
          <cx:pt idx="17">Hair Colour</cx:pt>
          <cx:pt idx="18">Notebooks(30)</cx:pt>
          <cx:pt idx="19">Marbles</cx:pt>
          <cx:pt idx="20">Shampoo</cx:pt>
          <cx:pt idx="21">Soap(Bathing)</cx:pt>
          <cx:pt idx="22">Cigratte/Bidi</cx:pt>
          <cx:pt idx="23">Soap(Utensils)</cx:pt>
          <cx:pt idx="24">Map</cx:pt>
          <cx:pt idx="25">Toothpaste(95)</cx:pt>
          <cx:pt idx="26">Knives</cx:pt>
          <cx:pt idx="27">Cigratte(7)</cx:pt>
          <cx:pt idx="28">Lollipop</cx:pt>
          <cx:pt idx="29">Matchbox</cx:pt>
          <cx:pt idx="30">Detergent Powder(10)</cx:pt>
          <cx:pt idx="31">Brush</cx:pt>
          <cx:pt idx="32">Belding Rod</cx:pt>
          <cx:pt idx="33">Grand Total</cx:pt>
        </cx:lvl>
      </cx:strDim>
      <cx:numDim type="val">
        <cx:f>'Revenue Trends'!$H$42:$H$75</cx:f>
        <cx:lvl ptCount="34" formatCode="0%">
          <cx:pt idx="0">0.090928586746729573</cx:pt>
          <cx:pt idx="1">0.089212953034527129</cx:pt>
          <cx:pt idx="2">0.077203517049110021</cx:pt>
          <cx:pt idx="3">0.068282221745657304</cx:pt>
          <cx:pt idx="4">0.065194081063692899</cx:pt>
          <cx:pt idx="5">0.061333905211237404</cx:pt>
          <cx:pt idx="6">0.060476088355136182</cx:pt>
          <cx:pt idx="7">0.055758095646579457</cx:pt>
          <cx:pt idx="8">0.048037743941668452</cx:pt>
          <cx:pt idx="9">0.04717992708556723</cx:pt>
          <cx:pt idx="10">0.042033025948959898</cx:pt>
          <cx:pt idx="11">0.039459575380656232</cx:pt>
          <cx:pt idx="12">0.034312674244048894</cx:pt>
          <cx:pt idx="13">0.03259704053184645</cx:pt>
          <cx:pt idx="14">0.024876688826935448</cx:pt>
          <cx:pt idx="15">0.021874329830581171</cx:pt>
          <cx:pt idx="16">0.016298520265923225</cx:pt>
          <cx:pt idx="17">0.015440703409822003</cx:pt>
          <cx:pt idx="18">0.013725069697619559</cx:pt>
          <cx:pt idx="19">0.012481235256272786</cx:pt>
          <cx:pt idx="20">0.011237400814926014</cx:pt>
          <cx:pt idx="21">0.010293802273214669</cx:pt>
          <cx:pt idx="22">0.0096075487883336905</cx:pt>
          <cx:pt idx="23">0.0094359854171134471</cx:pt>
          <cx:pt idx="24">0.0086639502466223459</cx:pt>
          <cx:pt idx="25">0.0081492601329616124</cx:pt>
          <cx:pt idx="26">0.0077203517049110014</cx:pt>
          <cx:pt idx="27">0.0066051897919794126</cx:pt>
          <cx:pt idx="28">0.0060047179927085565</cx:pt>
          <cx:pt idx="29">0.0039459575380656232</cx:pt>
          <cx:pt idx="30">0.00085781685610122243</cx:pt>
          <cx:pt idx="31">0.0007720351704911001</cx:pt>
          <cx:pt idx="32">0</cx:pt>
          <cx:pt idx="33">1</cx:pt>
        </cx:lvl>
      </cx:numDim>
    </cx:data>
    <cx:data id="7">
      <cx:strDim type="cat">
        <cx:f>'Revenue Trends'!$A$42:$A$75</cx:f>
        <cx:lvl ptCount="34">
          <cx:pt idx="0">Toothpaste(20)</cx:pt>
          <cx:pt idx="1">Salt</cx:pt>
          <cx:pt idx="2">Chips Packet</cx:pt>
          <cx:pt idx="3">Photostate</cx:pt>
          <cx:pt idx="4">Bidi</cx:pt>
          <cx:pt idx="5">Chocolate(5)</cx:pt>
          <cx:pt idx="6">Pen</cx:pt>
          <cx:pt idx="7">File Covers</cx:pt>
          <cx:pt idx="8">Notebooks(80)</cx:pt>
          <cx:pt idx="9">Rusk</cx:pt>
          <cx:pt idx="10">Candies</cx:pt>
          <cx:pt idx="11">Notebooks(20)</cx:pt>
          <cx:pt idx="12">Toothpaste(10)</cx:pt>
          <cx:pt idx="13">Notebooks(10)</cx:pt>
          <cx:pt idx="14">Pencils</cx:pt>
          <cx:pt idx="15">Biscuit</cx:pt>
          <cx:pt idx="16">Noodles</cx:pt>
          <cx:pt idx="17">Hair Colour</cx:pt>
          <cx:pt idx="18">Notebooks(30)</cx:pt>
          <cx:pt idx="19">Marbles</cx:pt>
          <cx:pt idx="20">Shampoo</cx:pt>
          <cx:pt idx="21">Soap(Bathing)</cx:pt>
          <cx:pt idx="22">Cigratte/Bidi</cx:pt>
          <cx:pt idx="23">Soap(Utensils)</cx:pt>
          <cx:pt idx="24">Map</cx:pt>
          <cx:pt idx="25">Toothpaste(95)</cx:pt>
          <cx:pt idx="26">Knives</cx:pt>
          <cx:pt idx="27">Cigratte(7)</cx:pt>
          <cx:pt idx="28">Lollipop</cx:pt>
          <cx:pt idx="29">Matchbox</cx:pt>
          <cx:pt idx="30">Detergent Powder(10)</cx:pt>
          <cx:pt idx="31">Brush</cx:pt>
          <cx:pt idx="32">Belding Rod</cx:pt>
          <cx:pt idx="33">Grand Total</cx:pt>
        </cx:lvl>
      </cx:strDim>
      <cx:numDim type="val">
        <cx:f>'Revenue Trends'!$I$42:$I$75</cx:f>
        <cx:lvl ptCount="34" formatCode="0%">
          <cx:pt idx="0">0.090928586746729573</cx:pt>
          <cx:pt idx="1">0.18014153978125672</cx:pt>
          <cx:pt idx="2">0.25734505683036674</cx:pt>
          <cx:pt idx="3">0.32562727857602403</cx:pt>
          <cx:pt idx="4">0.39082135963971693</cx:pt>
          <cx:pt idx="5">0.45215526485095431</cx:pt>
          <cx:pt idx="6">0.51263135320609055</cx:pt>
          <cx:pt idx="7">0.56838944885266995</cx:pt>
          <cx:pt idx="8">0.61642719279433844</cx:pt>
          <cx:pt idx="9">0.66360711987990562</cx:pt>
          <cx:pt idx="10">0.70564014582886558</cx:pt>
          <cx:pt idx="11">0.74509972120952173</cx:pt>
          <cx:pt idx="12">0.77941239545357066</cx:pt>
          <cx:pt idx="13">0.81200943598541708</cx:pt>
          <cx:pt idx="14">0.83688612481235258</cx:pt>
          <cx:pt idx="15">0.85876045464293371</cx:pt>
          <cx:pt idx="16">0.87505897490885698</cx:pt>
          <cx:pt idx="17">0.89049967831867893</cx:pt>
          <cx:pt idx="18">0.90422474801629849</cx:pt>
          <cx:pt idx="19">0.91670598327257136</cx:pt>
          <cx:pt idx="20">0.92794338408749732</cx:pt>
          <cx:pt idx="21">0.93823718636071196</cx:pt>
          <cx:pt idx="22">0.94784473514904566</cx:pt>
          <cx:pt idx="23">0.95728072056615909</cx:pt>
          <cx:pt idx="24">0.96594467081278146</cx:pt>
          <cx:pt idx="25">0.97409393094574304</cx:pt>
          <cx:pt idx="26">0.98181428265065407</cx:pt>
          <cx:pt idx="27">0.98841947244263351</cx:pt>
          <cx:pt idx="28">0.99442419043534203</cx:pt>
          <cx:pt idx="29">0.99837014797340773</cx:pt>
          <cx:pt idx="30">0.99922796482950893</cx:pt>
          <cx:pt idx="31">1</cx:pt>
          <cx:pt idx="32">1</cx:pt>
          <cx:pt idx="33">0</cx:pt>
        </cx:lvl>
      </cx:numDim>
    </cx:data>
  </cx:chartData>
  <cx:chart>
    <cx:plotArea>
      <cx:plotAreaRegion>
        <cx:series layoutId="clusteredColumn" uniqueId="{1E6126AF-9B55-42A2-9A7A-EF69D7C3496C}" formatIdx="0">
          <cx:tx>
            <cx:txData>
              <cx:f>'Revenue Trends'!$B$41</cx:f>
              <cx:v>Week 1</cx:v>
            </cx:txData>
          </cx:tx>
          <cx:dataId val="0"/>
          <cx:layoutPr>
            <cx:aggregation/>
          </cx:layoutPr>
          <cx:axisId val="1"/>
        </cx:series>
        <cx:series layoutId="paretoLine" ownerIdx="0" uniqueId="{A9DB8DBD-E58A-46BD-B316-0F7BF8A0B378}" formatIdx="1">
          <cx:axisId val="2"/>
        </cx:series>
        <cx:series layoutId="clusteredColumn" hidden="1" uniqueId="{9C0D087A-A396-45D6-B5DB-0BFD4EC269A0}" formatIdx="2">
          <cx:tx>
            <cx:txData>
              <cx:f>'Revenue Trends'!$C$41</cx:f>
              <cx:v>Week 2</cx:v>
            </cx:txData>
          </cx:tx>
          <cx:dataId val="1"/>
          <cx:layoutPr>
            <cx:aggregation/>
          </cx:layoutPr>
          <cx:axisId val="1"/>
        </cx:series>
        <cx:series layoutId="paretoLine" ownerIdx="2" uniqueId="{1A382350-DC15-431D-8C56-46832A9590E5}" formatIdx="3">
          <cx:axisId val="2"/>
        </cx:series>
        <cx:series layoutId="clusteredColumn" hidden="1" uniqueId="{D8E6149F-58E4-40AD-8866-1DB18865B5ED}" formatIdx="4">
          <cx:tx>
            <cx:txData>
              <cx:f>'Revenue Trends'!$D$41</cx:f>
              <cx:v>Week 3</cx:v>
            </cx:txData>
          </cx:tx>
          <cx:dataId val="2"/>
          <cx:layoutPr>
            <cx:aggregation/>
          </cx:layoutPr>
          <cx:axisId val="1"/>
        </cx:series>
        <cx:series layoutId="paretoLine" ownerIdx="4" uniqueId="{B6245334-9611-4F90-86B1-997AF209F6E0}" formatIdx="5">
          <cx:axisId val="2"/>
        </cx:series>
        <cx:series layoutId="clusteredColumn" hidden="1" uniqueId="{57C1A162-D86F-46D9-A714-DDD2C4765FB6}" formatIdx="6">
          <cx:tx>
            <cx:txData>
              <cx:f>'Revenue Trends'!$E$41</cx:f>
              <cx:v>Week 4</cx:v>
            </cx:txData>
          </cx:tx>
          <cx:dataId val="3"/>
          <cx:layoutPr>
            <cx:aggregation/>
          </cx:layoutPr>
          <cx:axisId val="1"/>
        </cx:series>
        <cx:series layoutId="paretoLine" ownerIdx="6" uniqueId="{45460A26-81F3-4768-A87E-B181E31AFBC3}" formatIdx="7">
          <cx:axisId val="2"/>
        </cx:series>
        <cx:series layoutId="clusteredColumn" hidden="1" uniqueId="{454A3B59-9745-4F98-91BA-EF42AF0BDA2E}" formatIdx="8">
          <cx:tx>
            <cx:txData>
              <cx:v>Total</cx:v>
            </cx:txData>
          </cx:tx>
          <cx:dataId val="4"/>
          <cx:layoutPr>
            <cx:aggregation/>
          </cx:layoutPr>
          <cx:axisId val="1"/>
        </cx:series>
        <cx:series layoutId="paretoLine" ownerIdx="8" uniqueId="{1DA35B73-8022-4B9A-8E15-C57B37BA2CFA}" formatIdx="9">
          <cx:axisId val="2"/>
        </cx:series>
        <cx:series layoutId="clusteredColumn" hidden="1" uniqueId="{5F2C6ABF-1638-4892-9018-066F1EB60959}" formatIdx="10">
          <cx:tx>
            <cx:txData>
              <cx:v>Cumulative Revenue</cx:v>
            </cx:txData>
          </cx:tx>
          <cx:dataId val="5"/>
          <cx:layoutPr>
            <cx:aggregation/>
          </cx:layoutPr>
          <cx:axisId val="1"/>
        </cx:series>
        <cx:series layoutId="paretoLine" ownerIdx="10" uniqueId="{06B6CF41-E483-4527-867A-E1D467B9F784}" formatIdx="11">
          <cx:axisId val="2"/>
        </cx:series>
        <cx:series layoutId="clusteredColumn" hidden="1" uniqueId="{BDCF7600-4AD6-4A92-80C8-8CDFEF063CE1}" formatIdx="12">
          <cx:tx>
            <cx:txData>
              <cx:v>% Revenue</cx:v>
            </cx:txData>
          </cx:tx>
          <cx:dataId val="6"/>
          <cx:layoutPr>
            <cx:aggregation/>
          </cx:layoutPr>
          <cx:axisId val="1"/>
        </cx:series>
        <cx:series layoutId="paretoLine" ownerIdx="12" uniqueId="{8D1C6FC5-4096-475D-9F88-BEB4F14DF12E}" formatIdx="13">
          <cx:axisId val="2"/>
        </cx:series>
        <cx:series layoutId="clusteredColumn" hidden="1" uniqueId="{6A69118D-CA65-4599-830F-C7CE44044A6F}" formatIdx="14">
          <cx:tx>
            <cx:txData>
              <cx:v>Cumulative %Revenue</cx:v>
            </cx:txData>
          </cx:tx>
          <cx:dataId val="7"/>
          <cx:layoutPr>
            <cx:aggregation/>
          </cx:layoutPr>
          <cx:axisId val="1"/>
        </cx:series>
        <cx:series layoutId="paretoLine" ownerIdx="14" uniqueId="{478A4B32-ADC4-472C-94B8-D42AE2CCF511}" formatIdx="15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'Revenue Trends'!$A$42:$A$72</cx:f>
        <cx:lvl ptCount="31">
          <cx:pt idx="0">Bidi</cx:pt>
          <cx:pt idx="1">Photostate</cx:pt>
          <cx:pt idx="2">Chips Packet</cx:pt>
          <cx:pt idx="3">Chocolate(5)</cx:pt>
          <cx:pt idx="4">Pen</cx:pt>
          <cx:pt idx="5">Notebooks(10)</cx:pt>
          <cx:pt idx="6">Candies</cx:pt>
          <cx:pt idx="7">Notebooks(30)</cx:pt>
          <cx:pt idx="8">Pencils</cx:pt>
          <cx:pt idx="9">Notebooks(20)</cx:pt>
          <cx:pt idx="10">Biscuit</cx:pt>
          <cx:pt idx="11">Noodles</cx:pt>
          <cx:pt idx="12">Cigratte(7)</cx:pt>
          <cx:pt idx="13">Rusk</cx:pt>
          <cx:pt idx="14">Hair Colour</cx:pt>
          <cx:pt idx="15">File Covers</cx:pt>
          <cx:pt idx="16">Marbles</cx:pt>
          <cx:pt idx="17">Shampoo</cx:pt>
          <cx:pt idx="18">Soap(Bathing)</cx:pt>
          <cx:pt idx="19">Soap(Utensils)</cx:pt>
          <cx:pt idx="20">Map</cx:pt>
          <cx:pt idx="21">Toothpaste(95)</cx:pt>
          <cx:pt idx="22">Knives</cx:pt>
          <cx:pt idx="23">Salt</cx:pt>
          <cx:pt idx="24">Toothpaste(10)</cx:pt>
          <cx:pt idx="25">Lollipop</cx:pt>
          <cx:pt idx="26">Matchbox</cx:pt>
          <cx:pt idx="27">Toothpaste(20)</cx:pt>
          <cx:pt idx="28">Brush</cx:pt>
          <cx:pt idx="29">Detergent Powder(10)</cx:pt>
          <cx:pt idx="30">Belding Rod</cx:pt>
        </cx:lvl>
      </cx:strDim>
      <cx:numDim type="val">
        <cx:f>'Revenue Trends'!$B$42:$B$72</cx:f>
        <cx:lvl ptCount="31" formatCode="_ [$₹-en-IN]\ * #,##0.00_ ;_ [$₹-en-IN]\ * \-#,##0.00_ ;_ [$₹-en-IN]\ * &quot;-&quot;??_ ;_ @_ ">
          <cx:pt idx="0">255</cx:pt>
          <cx:pt idx="1">334</cx:pt>
          <cx:pt idx="2">225</cx:pt>
          <cx:pt idx="3">195</cx:pt>
          <cx:pt idx="4">90</cx:pt>
          <cx:pt idx="5">60</cx:pt>
          <cx:pt idx="6">129</cx:pt>
          <cx:pt idx="7">60</cx:pt>
          <cx:pt idx="8">25</cx:pt>
          <cx:pt idx="9">40</cx:pt>
          <cx:pt idx="10">60</cx:pt>
          <cx:pt idx="11">40</cx:pt>
          <cx:pt idx="12">42</cx:pt>
          <cx:pt idx="13">20</cx:pt>
          <cx:pt idx="14">30</cx:pt>
          <cx:pt idx="15">10</cx:pt>
          <cx:pt idx="16">48</cx:pt>
          <cx:pt idx="17">39</cx:pt>
          <cx:pt idx="18">30</cx:pt>
          <cx:pt idx="19">20</cx:pt>
          <cx:pt idx="20">6</cx:pt>
          <cx:pt idx="21">0</cx:pt>
          <cx:pt idx="22">30</cx:pt>
          <cx:pt idx="23">0</cx:pt>
          <cx:pt idx="24">0</cx:pt>
          <cx:pt idx="25">17</cx:pt>
          <cx:pt idx="26">10</cx:pt>
          <cx:pt idx="27">0</cx:pt>
          <cx:pt idx="28">0</cx:pt>
          <cx:pt idx="29">0</cx:pt>
          <cx:pt idx="30">0</cx:pt>
        </cx:lvl>
      </cx:numDim>
    </cx:data>
    <cx:data id="1">
      <cx:strDim type="cat">
        <cx:f>'Revenue Trends'!$A$42:$A$72</cx:f>
        <cx:lvl ptCount="31">
          <cx:pt idx="0">Bidi</cx:pt>
          <cx:pt idx="1">Photostate</cx:pt>
          <cx:pt idx="2">Chips Packet</cx:pt>
          <cx:pt idx="3">Chocolate(5)</cx:pt>
          <cx:pt idx="4">Pen</cx:pt>
          <cx:pt idx="5">Notebooks(10)</cx:pt>
          <cx:pt idx="6">Candies</cx:pt>
          <cx:pt idx="7">Notebooks(30)</cx:pt>
          <cx:pt idx="8">Pencils</cx:pt>
          <cx:pt idx="9">Notebooks(20)</cx:pt>
          <cx:pt idx="10">Biscuit</cx:pt>
          <cx:pt idx="11">Noodles</cx:pt>
          <cx:pt idx="12">Cigratte(7)</cx:pt>
          <cx:pt idx="13">Rusk</cx:pt>
          <cx:pt idx="14">Hair Colour</cx:pt>
          <cx:pt idx="15">File Covers</cx:pt>
          <cx:pt idx="16">Marbles</cx:pt>
          <cx:pt idx="17">Shampoo</cx:pt>
          <cx:pt idx="18">Soap(Bathing)</cx:pt>
          <cx:pt idx="19">Soap(Utensils)</cx:pt>
          <cx:pt idx="20">Map</cx:pt>
          <cx:pt idx="21">Toothpaste(95)</cx:pt>
          <cx:pt idx="22">Knives</cx:pt>
          <cx:pt idx="23">Salt</cx:pt>
          <cx:pt idx="24">Toothpaste(10)</cx:pt>
          <cx:pt idx="25">Lollipop</cx:pt>
          <cx:pt idx="26">Matchbox</cx:pt>
          <cx:pt idx="27">Toothpaste(20)</cx:pt>
          <cx:pt idx="28">Brush</cx:pt>
          <cx:pt idx="29">Detergent Powder(10)</cx:pt>
          <cx:pt idx="30">Belding Rod</cx:pt>
        </cx:lvl>
      </cx:strDim>
      <cx:numDim type="val">
        <cx:f>'Revenue Trends'!$C$42:$C$72</cx:f>
        <cx:lvl ptCount="31" formatCode="_ [$₹-en-IN]\ * #,##0.00_ ;_ [$₹-en-IN]\ * \-#,##0.00_ ;_ [$₹-en-IN]\ * &quot;-&quot;??_ ;_ @_ ">
          <cx:pt idx="0">270</cx:pt>
          <cx:pt idx="1">252</cx:pt>
          <cx:pt idx="2">300</cx:pt>
          <cx:pt idx="3">225</cx:pt>
          <cx:pt idx="4">90</cx:pt>
          <cx:pt idx="5">250</cx:pt>
          <cx:pt idx="6">150</cx:pt>
          <cx:pt idx="7">0</cx:pt>
          <cx:pt idx="8">35</cx:pt>
          <cx:pt idx="9">60</cx:pt>
          <cx:pt idx="10">75</cx:pt>
          <cx:pt idx="11">50</cx:pt>
          <cx:pt idx="12">35</cx:pt>
          <cx:pt idx="13">50</cx:pt>
          <cx:pt idx="14">60</cx:pt>
          <cx:pt idx="15">20</cx:pt>
          <cx:pt idx="16">35</cx:pt>
          <cx:pt idx="17">30</cx:pt>
          <cx:pt idx="18">60</cx:pt>
          <cx:pt idx="19">40</cx:pt>
          <cx:pt idx="20">8</cx:pt>
          <cx:pt idx="21">0</cx:pt>
          <cx:pt idx="22">0</cx:pt>
          <cx:pt idx="23">20</cx:pt>
          <cx:pt idx="24">10</cx:pt>
          <cx:pt idx="25">20</cx:pt>
          <cx:pt idx="26">12</cx:pt>
          <cx:pt idx="27">0</cx:pt>
          <cx:pt idx="28">0</cx:pt>
          <cx:pt idx="29">0</cx:pt>
          <cx:pt idx="30">0</cx:pt>
        </cx:lvl>
      </cx:numDim>
    </cx:data>
    <cx:data id="2">
      <cx:strDim type="cat">
        <cx:f>'Revenue Trends'!$A$42:$A$72</cx:f>
        <cx:lvl ptCount="31">
          <cx:pt idx="0">Bidi</cx:pt>
          <cx:pt idx="1">Photostate</cx:pt>
          <cx:pt idx="2">Chips Packet</cx:pt>
          <cx:pt idx="3">Chocolate(5)</cx:pt>
          <cx:pt idx="4">Pen</cx:pt>
          <cx:pt idx="5">Notebooks(10)</cx:pt>
          <cx:pt idx="6">Candies</cx:pt>
          <cx:pt idx="7">Notebooks(30)</cx:pt>
          <cx:pt idx="8">Pencils</cx:pt>
          <cx:pt idx="9">Notebooks(20)</cx:pt>
          <cx:pt idx="10">Biscuit</cx:pt>
          <cx:pt idx="11">Noodles</cx:pt>
          <cx:pt idx="12">Cigratte(7)</cx:pt>
          <cx:pt idx="13">Rusk</cx:pt>
          <cx:pt idx="14">Hair Colour</cx:pt>
          <cx:pt idx="15">File Covers</cx:pt>
          <cx:pt idx="16">Marbles</cx:pt>
          <cx:pt idx="17">Shampoo</cx:pt>
          <cx:pt idx="18">Soap(Bathing)</cx:pt>
          <cx:pt idx="19">Soap(Utensils)</cx:pt>
          <cx:pt idx="20">Map</cx:pt>
          <cx:pt idx="21">Toothpaste(95)</cx:pt>
          <cx:pt idx="22">Knives</cx:pt>
          <cx:pt idx="23">Salt</cx:pt>
          <cx:pt idx="24">Toothpaste(10)</cx:pt>
          <cx:pt idx="25">Lollipop</cx:pt>
          <cx:pt idx="26">Matchbox</cx:pt>
          <cx:pt idx="27">Toothpaste(20)</cx:pt>
          <cx:pt idx="28">Brush</cx:pt>
          <cx:pt idx="29">Detergent Powder(10)</cx:pt>
          <cx:pt idx="30">Belding Rod</cx:pt>
        </cx:lvl>
      </cx:strDim>
      <cx:numDim type="val">
        <cx:f>'Revenue Trends'!$D$42:$D$72</cx:f>
        <cx:lvl ptCount="31" formatCode="_ [$₹-en-IN]\ * #,##0.00_ ;_ [$₹-en-IN]\ * \-#,##0.00_ ;_ [$₹-en-IN]\ * &quot;-&quot;??_ ;_ @_ ">
          <cx:pt idx="0">225</cx:pt>
          <cx:pt idx="1">334</cx:pt>
          <cx:pt idx="2">165</cx:pt>
          <cx:pt idx="3">145</cx:pt>
          <cx:pt idx="4">325</cx:pt>
          <cx:pt idx="5">170</cx:pt>
          <cx:pt idx="6">86</cx:pt>
          <cx:pt idx="7">100</cx:pt>
          <cx:pt idx="8">125</cx:pt>
          <cx:pt idx="9">180</cx:pt>
          <cx:pt idx="10">50</cx:pt>
          <cx:pt idx="11">60</cx:pt>
          <cx:pt idx="12">56</cx:pt>
          <cx:pt idx="13">50</cx:pt>
          <cx:pt idx="14">60</cx:pt>
          <cx:pt idx="15">80</cx:pt>
          <cx:pt idx="16">28.5</cx:pt>
          <cx:pt idx="17">32</cx:pt>
          <cx:pt idx="18">25</cx:pt>
          <cx:pt idx="19">20</cx:pt>
          <cx:pt idx="20">45</cx:pt>
          <cx:pt idx="21">95</cx:pt>
          <cx:pt idx="22">0</cx:pt>
          <cx:pt idx="23">60</cx:pt>
          <cx:pt idx="24">20</cx:pt>
          <cx:pt idx="25">15</cx:pt>
          <cx:pt idx="26">12</cx:pt>
          <cx:pt idx="27">40</cx:pt>
          <cx:pt idx="28">13</cx:pt>
          <cx:pt idx="29">0</cx:pt>
          <cx:pt idx="30">0</cx:pt>
        </cx:lvl>
      </cx:numDim>
    </cx:data>
    <cx:data id="3">
      <cx:strDim type="cat">
        <cx:f>'Revenue Trends'!$A$42:$A$72</cx:f>
        <cx:lvl ptCount="31">
          <cx:pt idx="0">Bidi</cx:pt>
          <cx:pt idx="1">Photostate</cx:pt>
          <cx:pt idx="2">Chips Packet</cx:pt>
          <cx:pt idx="3">Chocolate(5)</cx:pt>
          <cx:pt idx="4">Pen</cx:pt>
          <cx:pt idx="5">Notebooks(10)</cx:pt>
          <cx:pt idx="6">Candies</cx:pt>
          <cx:pt idx="7">Notebooks(30)</cx:pt>
          <cx:pt idx="8">Pencils</cx:pt>
          <cx:pt idx="9">Notebooks(20)</cx:pt>
          <cx:pt idx="10">Biscuit</cx:pt>
          <cx:pt idx="11">Noodles</cx:pt>
          <cx:pt idx="12">Cigratte(7)</cx:pt>
          <cx:pt idx="13">Rusk</cx:pt>
          <cx:pt idx="14">Hair Colour</cx:pt>
          <cx:pt idx="15">File Covers</cx:pt>
          <cx:pt idx="16">Marbles</cx:pt>
          <cx:pt idx="17">Shampoo</cx:pt>
          <cx:pt idx="18">Soap(Bathing)</cx:pt>
          <cx:pt idx="19">Soap(Utensils)</cx:pt>
          <cx:pt idx="20">Map</cx:pt>
          <cx:pt idx="21">Toothpaste(95)</cx:pt>
          <cx:pt idx="22">Knives</cx:pt>
          <cx:pt idx="23">Salt</cx:pt>
          <cx:pt idx="24">Toothpaste(10)</cx:pt>
          <cx:pt idx="25">Lollipop</cx:pt>
          <cx:pt idx="26">Matchbox</cx:pt>
          <cx:pt idx="27">Toothpaste(20)</cx:pt>
          <cx:pt idx="28">Brush</cx:pt>
          <cx:pt idx="29">Detergent Powder(10)</cx:pt>
          <cx:pt idx="30">Belding Rod</cx:pt>
        </cx:lvl>
      </cx:strDim>
      <cx:numDim type="val">
        <cx:f>'Revenue Trends'!$E$42:$E$72</cx:f>
        <cx:lvl ptCount="31" formatCode="_ [$₹-en-IN]\ * #,##0.00_ ;_ [$₹-en-IN]\ * \-#,##0.00_ ;_ [$₹-en-IN]\ * &quot;-&quot;??_ ;_ @_ ">
          <cx:pt idx="0">240</cx:pt>
          <cx:pt idx="1">276</cx:pt>
          <cx:pt idx="2">210</cx:pt>
          <cx:pt idx="3">150</cx:pt>
          <cx:pt idx="4">200</cx:pt>
          <cx:pt idx="5">80</cx:pt>
          <cx:pt idx="6">125</cx:pt>
          <cx:pt idx="7">150</cx:pt>
          <cx:pt idx="8">105</cx:pt>
          <cx:pt idx="9">0</cx:pt>
          <cx:pt idx="10">70</cx:pt>
          <cx:pt idx="11">40</cx:pt>
          <cx:pt idx="12">56</cx:pt>
          <cx:pt idx="13">60</cx:pt>
          <cx:pt idx="14">30</cx:pt>
          <cx:pt idx="15">50</cx:pt>
          <cx:pt idx="16">34</cx:pt>
          <cx:pt idx="17">30</cx:pt>
          <cx:pt idx="18">0</cx:pt>
          <cx:pt idx="19">30</cx:pt>
          <cx:pt idx="20">42</cx:pt>
          <cx:pt idx="21">0</cx:pt>
          <cx:pt idx="22">60</cx:pt>
          <cx:pt idx="23">0</cx:pt>
          <cx:pt idx="24">40</cx:pt>
          <cx:pt idx="25">18</cx:pt>
          <cx:pt idx="26">12</cx:pt>
          <cx:pt idx="27">0</cx:pt>
          <cx:pt idx="28">0</cx:pt>
          <cx:pt idx="29">10</cx:pt>
          <cx:pt idx="30">0</cx:pt>
        </cx:lvl>
      </cx:numDim>
    </cx:data>
    <cx:data id="4">
      <cx:strDim type="cat">
        <cx:f>'Revenue Trends'!$A$42:$A$72</cx:f>
        <cx:lvl ptCount="31">
          <cx:pt idx="0">Bidi</cx:pt>
          <cx:pt idx="1">Photostate</cx:pt>
          <cx:pt idx="2">Chips Packet</cx:pt>
          <cx:pt idx="3">Chocolate(5)</cx:pt>
          <cx:pt idx="4">Pen</cx:pt>
          <cx:pt idx="5">Notebooks(10)</cx:pt>
          <cx:pt idx="6">Candies</cx:pt>
          <cx:pt idx="7">Notebooks(30)</cx:pt>
          <cx:pt idx="8">Pencils</cx:pt>
          <cx:pt idx="9">Notebooks(20)</cx:pt>
          <cx:pt idx="10">Biscuit</cx:pt>
          <cx:pt idx="11">Noodles</cx:pt>
          <cx:pt idx="12">Cigratte(7)</cx:pt>
          <cx:pt idx="13">Rusk</cx:pt>
          <cx:pt idx="14">Hair Colour</cx:pt>
          <cx:pt idx="15">File Covers</cx:pt>
          <cx:pt idx="16">Marbles</cx:pt>
          <cx:pt idx="17">Shampoo</cx:pt>
          <cx:pt idx="18">Soap(Bathing)</cx:pt>
          <cx:pt idx="19">Soap(Utensils)</cx:pt>
          <cx:pt idx="20">Map</cx:pt>
          <cx:pt idx="21">Toothpaste(95)</cx:pt>
          <cx:pt idx="22">Knives</cx:pt>
          <cx:pt idx="23">Salt</cx:pt>
          <cx:pt idx="24">Toothpaste(10)</cx:pt>
          <cx:pt idx="25">Lollipop</cx:pt>
          <cx:pt idx="26">Matchbox</cx:pt>
          <cx:pt idx="27">Toothpaste(20)</cx:pt>
          <cx:pt idx="28">Brush</cx:pt>
          <cx:pt idx="29">Detergent Powder(10)</cx:pt>
          <cx:pt idx="30">Belding Rod</cx:pt>
        </cx:lvl>
      </cx:strDim>
      <cx:numDim type="val">
        <cx:f>'Revenue Trends'!$F$42:$F$72</cx:f>
        <cx:lvl ptCount="31" formatCode="_ [$₹-en-IN]\ * #,##0.00_ ;_ [$₹-en-IN]\ * \-#,##0.00_ ;_ [$₹-en-IN]\ * &quot;-&quot;??_ ;_ @_ ">
          <cx:pt idx="0">990</cx:pt>
          <cx:pt idx="1">1196</cx:pt>
          <cx:pt idx="2">900</cx:pt>
          <cx:pt idx="3">715</cx:pt>
          <cx:pt idx="4">705</cx:pt>
          <cx:pt idx="5">560</cx:pt>
          <cx:pt idx="6">490</cx:pt>
          <cx:pt idx="7">310</cx:pt>
          <cx:pt idx="8">290</cx:pt>
          <cx:pt idx="9">280</cx:pt>
          <cx:pt idx="10">255</cx:pt>
          <cx:pt idx="11">190</cx:pt>
          <cx:pt idx="12">189</cx:pt>
          <cx:pt idx="13">180</cx:pt>
          <cx:pt idx="14">180</cx:pt>
          <cx:pt idx="15">160</cx:pt>
          <cx:pt idx="16">145.5</cx:pt>
          <cx:pt idx="17">131</cx:pt>
          <cx:pt idx="18">115</cx:pt>
          <cx:pt idx="19">110</cx:pt>
          <cx:pt idx="20">101</cx:pt>
          <cx:pt idx="21">95</cx:pt>
          <cx:pt idx="22">90</cx:pt>
          <cx:pt idx="23">80</cx:pt>
          <cx:pt idx="24">70</cx:pt>
          <cx:pt idx="25">70</cx:pt>
          <cx:pt idx="26">46</cx:pt>
          <cx:pt idx="27">40</cx:pt>
          <cx:pt idx="28">13</cx:pt>
          <cx:pt idx="29">10</cx:pt>
          <cx:pt idx="30">0</cx:pt>
        </cx:lvl>
      </cx:numDim>
    </cx:data>
    <cx:data id="5">
      <cx:strDim type="cat">
        <cx:f>'Revenue Trends'!$A$42:$A$72</cx:f>
        <cx:lvl ptCount="31">
          <cx:pt idx="0">Bidi</cx:pt>
          <cx:pt idx="1">Photostate</cx:pt>
          <cx:pt idx="2">Chips Packet</cx:pt>
          <cx:pt idx="3">Chocolate(5)</cx:pt>
          <cx:pt idx="4">Pen</cx:pt>
          <cx:pt idx="5">Notebooks(10)</cx:pt>
          <cx:pt idx="6">Candies</cx:pt>
          <cx:pt idx="7">Notebooks(30)</cx:pt>
          <cx:pt idx="8">Pencils</cx:pt>
          <cx:pt idx="9">Notebooks(20)</cx:pt>
          <cx:pt idx="10">Biscuit</cx:pt>
          <cx:pt idx="11">Noodles</cx:pt>
          <cx:pt idx="12">Cigratte(7)</cx:pt>
          <cx:pt idx="13">Rusk</cx:pt>
          <cx:pt idx="14">Hair Colour</cx:pt>
          <cx:pt idx="15">File Covers</cx:pt>
          <cx:pt idx="16">Marbles</cx:pt>
          <cx:pt idx="17">Shampoo</cx:pt>
          <cx:pt idx="18">Soap(Bathing)</cx:pt>
          <cx:pt idx="19">Soap(Utensils)</cx:pt>
          <cx:pt idx="20">Map</cx:pt>
          <cx:pt idx="21">Toothpaste(95)</cx:pt>
          <cx:pt idx="22">Knives</cx:pt>
          <cx:pt idx="23">Salt</cx:pt>
          <cx:pt idx="24">Toothpaste(10)</cx:pt>
          <cx:pt idx="25">Lollipop</cx:pt>
          <cx:pt idx="26">Matchbox</cx:pt>
          <cx:pt idx="27">Toothpaste(20)</cx:pt>
          <cx:pt idx="28">Brush</cx:pt>
          <cx:pt idx="29">Detergent Powder(10)</cx:pt>
          <cx:pt idx="30">Belding Rod</cx:pt>
        </cx:lvl>
      </cx:strDim>
      <cx:numDim type="val">
        <cx:f>'Revenue Trends'!$G$42:$G$72</cx:f>
        <cx:lvl ptCount="31" formatCode="_ [$₹-en-IN]\ * #,##0.00_ ;_ [$₹-en-IN]\ * \-#,##0.00_ ;_ [$₹-en-IN]\ * &quot;-&quot;??_ ;_ @_ ">
          <cx:pt idx="0">990</cx:pt>
          <cx:pt idx="1">2186</cx:pt>
          <cx:pt idx="2">3086</cx:pt>
          <cx:pt idx="3">3801</cx:pt>
          <cx:pt idx="4">4506</cx:pt>
          <cx:pt idx="5">5066</cx:pt>
          <cx:pt idx="6">5556</cx:pt>
          <cx:pt idx="7">5866</cx:pt>
          <cx:pt idx="8">6156</cx:pt>
          <cx:pt idx="9">6436</cx:pt>
          <cx:pt idx="10">6691</cx:pt>
          <cx:pt idx="11">6881</cx:pt>
          <cx:pt idx="12">7070</cx:pt>
          <cx:pt idx="13">7250</cx:pt>
          <cx:pt idx="14">7430</cx:pt>
          <cx:pt idx="15">7590</cx:pt>
          <cx:pt idx="16">7735.5</cx:pt>
          <cx:pt idx="17">7866.5</cx:pt>
          <cx:pt idx="18">7981.5</cx:pt>
          <cx:pt idx="19">8091.5</cx:pt>
          <cx:pt idx="20">8192.5</cx:pt>
          <cx:pt idx="21">8287.5</cx:pt>
          <cx:pt idx="22">8377.5</cx:pt>
          <cx:pt idx="23">8457.5</cx:pt>
          <cx:pt idx="24">8527.5</cx:pt>
          <cx:pt idx="25">8597.5</cx:pt>
          <cx:pt idx="26">8643.5</cx:pt>
          <cx:pt idx="27">8683.5</cx:pt>
          <cx:pt idx="28">8696.5</cx:pt>
          <cx:pt idx="29">8706.5</cx:pt>
          <cx:pt idx="30">8706.5</cx:pt>
        </cx:lvl>
      </cx:numDim>
    </cx:data>
    <cx:data id="6">
      <cx:strDim type="cat">
        <cx:f>'Revenue Trends'!$A$42:$A$72</cx:f>
        <cx:lvl ptCount="31">
          <cx:pt idx="0">Bidi</cx:pt>
          <cx:pt idx="1">Photostate</cx:pt>
          <cx:pt idx="2">Chips Packet</cx:pt>
          <cx:pt idx="3">Chocolate(5)</cx:pt>
          <cx:pt idx="4">Pen</cx:pt>
          <cx:pt idx="5">Notebooks(10)</cx:pt>
          <cx:pt idx="6">Candies</cx:pt>
          <cx:pt idx="7">Notebooks(30)</cx:pt>
          <cx:pt idx="8">Pencils</cx:pt>
          <cx:pt idx="9">Notebooks(20)</cx:pt>
          <cx:pt idx="10">Biscuit</cx:pt>
          <cx:pt idx="11">Noodles</cx:pt>
          <cx:pt idx="12">Cigratte(7)</cx:pt>
          <cx:pt idx="13">Rusk</cx:pt>
          <cx:pt idx="14">Hair Colour</cx:pt>
          <cx:pt idx="15">File Covers</cx:pt>
          <cx:pt idx="16">Marbles</cx:pt>
          <cx:pt idx="17">Shampoo</cx:pt>
          <cx:pt idx="18">Soap(Bathing)</cx:pt>
          <cx:pt idx="19">Soap(Utensils)</cx:pt>
          <cx:pt idx="20">Map</cx:pt>
          <cx:pt idx="21">Toothpaste(95)</cx:pt>
          <cx:pt idx="22">Knives</cx:pt>
          <cx:pt idx="23">Salt</cx:pt>
          <cx:pt idx="24">Toothpaste(10)</cx:pt>
          <cx:pt idx="25">Lollipop</cx:pt>
          <cx:pt idx="26">Matchbox</cx:pt>
          <cx:pt idx="27">Toothpaste(20)</cx:pt>
          <cx:pt idx="28">Brush</cx:pt>
          <cx:pt idx="29">Detergent Powder(10)</cx:pt>
          <cx:pt idx="30">Belding Rod</cx:pt>
        </cx:lvl>
      </cx:strDim>
      <cx:numDim type="val">
        <cx:f>'Revenue Trends'!$H$42:$H$72</cx:f>
        <cx:lvl ptCount="31" formatCode="0%">
          <cx:pt idx="0">0.11370814908401769</cx:pt>
          <cx:pt idx="1">0.13736863263079307</cx:pt>
          <cx:pt idx="2">0.10337104462183426</cx:pt>
          <cx:pt idx="3">0.082122552116234995</cx:pt>
          <cx:pt idx="4">0.080973984953770173</cx:pt>
          <cx:pt idx="5">0.064319761098030212</cx:pt>
          <cx:pt idx="6">0.056279790960776434</cx:pt>
          <cx:pt idx="7">0.03560558203640958</cx:pt>
          <cx:pt idx="8">0.033308447711479928</cx:pt>
          <cx:pt idx="9">0.032159880549015106</cx:pt>
          <cx:pt idx="10">0.029288462642853039</cx:pt>
          <cx:pt idx="11">0.021822776086831676</cx:pt>
          <cx:pt idx="12">0.021707919370585194</cx:pt>
          <cx:pt idx="13">0.020674208924366853</cx:pt>
          <cx:pt idx="14">0.020674208924366853</cx:pt>
          <cx:pt idx="15">0.018377074599437201</cx:pt>
          <cx:pt idx="16">0.016711652213863205</cx:pt>
          <cx:pt idx="17">0.015046229828289209</cx:pt>
          <cx:pt idx="18">0.01320852236834549</cx:pt>
          <cx:pt idx="19">0.012634238787113077</cx:pt>
          <cx:pt idx="20">0.011600528340894733</cx:pt>
          <cx:pt idx="21">0.010911388043415838</cx:pt>
          <cx:pt idx="22">0.010337104462183427</cx:pt>
          <cx:pt idx="23">0.0091885372997186007</cx:pt>
          <cx:pt idx="24">0.0080399701372537765</cx:pt>
          <cx:pt idx="25">0.0080399701372537765</cx:pt>
          <cx:pt idx="26">0.0052834089473381956</cx:pt>
          <cx:pt idx="27">0.0045942686498593004</cx:pt>
          <cx:pt idx="28">0.0014931373112042727</cx:pt>
          <cx:pt idx="29">0.0011485671624648251</cx:pt>
          <cx:pt idx="30">0</cx:pt>
        </cx:lvl>
      </cx:numDim>
    </cx:data>
    <cx:data id="7">
      <cx:strDim type="cat">
        <cx:f>'Revenue Trends'!$A$42:$A$72</cx:f>
        <cx:lvl ptCount="31">
          <cx:pt idx="0">Bidi</cx:pt>
          <cx:pt idx="1">Photostate</cx:pt>
          <cx:pt idx="2">Chips Packet</cx:pt>
          <cx:pt idx="3">Chocolate(5)</cx:pt>
          <cx:pt idx="4">Pen</cx:pt>
          <cx:pt idx="5">Notebooks(10)</cx:pt>
          <cx:pt idx="6">Candies</cx:pt>
          <cx:pt idx="7">Notebooks(30)</cx:pt>
          <cx:pt idx="8">Pencils</cx:pt>
          <cx:pt idx="9">Notebooks(20)</cx:pt>
          <cx:pt idx="10">Biscuit</cx:pt>
          <cx:pt idx="11">Noodles</cx:pt>
          <cx:pt idx="12">Cigratte(7)</cx:pt>
          <cx:pt idx="13">Rusk</cx:pt>
          <cx:pt idx="14">Hair Colour</cx:pt>
          <cx:pt idx="15">File Covers</cx:pt>
          <cx:pt idx="16">Marbles</cx:pt>
          <cx:pt idx="17">Shampoo</cx:pt>
          <cx:pt idx="18">Soap(Bathing)</cx:pt>
          <cx:pt idx="19">Soap(Utensils)</cx:pt>
          <cx:pt idx="20">Map</cx:pt>
          <cx:pt idx="21">Toothpaste(95)</cx:pt>
          <cx:pt idx="22">Knives</cx:pt>
          <cx:pt idx="23">Salt</cx:pt>
          <cx:pt idx="24">Toothpaste(10)</cx:pt>
          <cx:pt idx="25">Lollipop</cx:pt>
          <cx:pt idx="26">Matchbox</cx:pt>
          <cx:pt idx="27">Toothpaste(20)</cx:pt>
          <cx:pt idx="28">Brush</cx:pt>
          <cx:pt idx="29">Detergent Powder(10)</cx:pt>
          <cx:pt idx="30">Belding Rod</cx:pt>
        </cx:lvl>
      </cx:strDim>
      <cx:numDim type="val">
        <cx:f>'Revenue Trends'!$I$42:$I$72</cx:f>
        <cx:lvl ptCount="31" formatCode="0%">
          <cx:pt idx="0">0.11370814908401769</cx:pt>
          <cx:pt idx="1">0.25107678171481079</cx:pt>
          <cx:pt idx="2">0.35444782633664501</cx:pt>
          <cx:pt idx="3">0.43657037845288005</cx:pt>
          <cx:pt idx="4">0.51754436340665022</cx:pt>
          <cx:pt idx="5">0.58186412450468039</cx:pt>
          <cx:pt idx="6">0.63814391546545679</cx:pt>
          <cx:pt idx="7">0.67374949750186641</cx:pt>
          <cx:pt idx="8">0.70705794521334631</cx:pt>
          <cx:pt idx="9">0.7392178257623615</cx:pt>
          <cx:pt idx="10">0.76850628840521451</cx:pt>
          <cx:pt idx="11">0.79032906449204621</cx:pt>
          <cx:pt idx="12">0.81203698386263135</cx:pt>
          <cx:pt idx="13">0.83271119278699823</cx:pt>
          <cx:pt idx="14">0.85338540171136512</cx:pt>
          <cx:pt idx="15">0.87176247631080228</cx:pt>
          <cx:pt idx="16">0.88847412852466545</cx:pt>
          <cx:pt idx="17">0.90352035835295474</cx:pt>
          <cx:pt idx="18">0.91672888072130021</cx:pt>
          <cx:pt idx="19">0.92936311950841322</cx:pt>
          <cx:pt idx="20">0.94096364784930797</cx:pt>
          <cx:pt idx="21">0.95187503589272382</cx:pt>
          <cx:pt idx="22">0.96221214035490721</cx:pt>
          <cx:pt idx="23">0.9714006776546259</cx:pt>
          <cx:pt idx="24">0.97944064779187967</cx:pt>
          <cx:pt idx="25">0.98748061792913344</cx:pt>
          <cx:pt idx="26">0.99276402687647158</cx:pt>
          <cx:pt idx="27">0.99735829552633093</cx:pt>
          <cx:pt idx="28">0.99885143283753519</cx:pt>
          <cx:pt idx="29">1</cx:pt>
          <cx:pt idx="30">1</cx:pt>
        </cx:lvl>
      </cx:numDim>
    </cx:data>
  </cx:chartData>
  <cx:chart>
    <cx:title pos="t" align="ctr" overlay="0">
      <cx:tx>
        <cx:txData>
          <cx:v>Sum of Revenue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Sum of Revenue</a:t>
          </a:r>
        </a:p>
      </cx:txPr>
    </cx:title>
    <cx:plotArea>
      <cx:plotAreaRegion>
        <cx:series layoutId="clusteredColumn" uniqueId="{580AF3DC-E187-44CA-B4D9-8FDC5985A0D3}" formatIdx="0">
          <cx:tx>
            <cx:txData>
              <cx:f>'Revenue Trends'!$B$41</cx:f>
              <cx:v>Week 1</cx:v>
            </cx:txData>
          </cx:tx>
          <cx:dataId val="0"/>
          <cx:layoutPr>
            <cx:aggregation/>
          </cx:layoutPr>
          <cx:axisId val="1"/>
        </cx:series>
        <cx:series layoutId="paretoLine" ownerIdx="0" uniqueId="{811FDE51-C1BE-45D9-BAE1-87D541516D3A}" formatIdx="1">
          <cx:axisId val="2"/>
        </cx:series>
        <cx:series layoutId="clusteredColumn" hidden="1" uniqueId="{AFBCC825-8B92-42DE-9BE1-64ABF3E6C73A}" formatIdx="2">
          <cx:tx>
            <cx:txData>
              <cx:f>'Revenue Trends'!$C$41</cx:f>
              <cx:v>Week 2</cx:v>
            </cx:txData>
          </cx:tx>
          <cx:dataId val="1"/>
          <cx:layoutPr>
            <cx:aggregation/>
          </cx:layoutPr>
          <cx:axisId val="1"/>
        </cx:series>
        <cx:series layoutId="paretoLine" ownerIdx="2" uniqueId="{C887FF61-E93E-44DC-82B1-A69E0FEAB653}" formatIdx="3">
          <cx:axisId val="2"/>
        </cx:series>
        <cx:series layoutId="clusteredColumn" hidden="1" uniqueId="{80C43D41-78B2-4A44-9AED-90E05EF1FD42}" formatIdx="4">
          <cx:tx>
            <cx:txData>
              <cx:f>'Revenue Trends'!$D$41</cx:f>
              <cx:v>Week 3</cx:v>
            </cx:txData>
          </cx:tx>
          <cx:dataId val="2"/>
          <cx:layoutPr>
            <cx:aggregation/>
          </cx:layoutPr>
          <cx:axisId val="1"/>
        </cx:series>
        <cx:series layoutId="paretoLine" ownerIdx="4" uniqueId="{2A77E4D6-213F-4E2B-AB5A-C412C33113C3}" formatIdx="5">
          <cx:axisId val="2"/>
        </cx:series>
        <cx:series layoutId="clusteredColumn" hidden="1" uniqueId="{8F9EA33E-4DA9-410B-95DB-040D3BC71BB9}" formatIdx="6">
          <cx:tx>
            <cx:txData>
              <cx:f>'Revenue Trends'!$E$41</cx:f>
              <cx:v>Week 4</cx:v>
            </cx:txData>
          </cx:tx>
          <cx:dataId val="3"/>
          <cx:layoutPr>
            <cx:aggregation/>
          </cx:layoutPr>
          <cx:axisId val="1"/>
        </cx:series>
        <cx:series layoutId="paretoLine" ownerIdx="6" uniqueId="{43AE6EE2-1609-4491-934B-CD85E4DCFBF6}" formatIdx="7">
          <cx:axisId val="2"/>
        </cx:series>
        <cx:series layoutId="clusteredColumn" hidden="1" uniqueId="{854A1F8B-9E9C-4739-B5B1-23ECCB25E7FD}" formatIdx="8">
          <cx:tx>
            <cx:txData>
              <cx:v>Total</cx:v>
            </cx:txData>
          </cx:tx>
          <cx:dataId val="4"/>
          <cx:layoutPr>
            <cx:aggregation/>
          </cx:layoutPr>
          <cx:axisId val="1"/>
        </cx:series>
        <cx:series layoutId="paretoLine" ownerIdx="8" uniqueId="{E46D5B12-0247-4AD8-9D65-640EC3A2E84D}" formatIdx="9">
          <cx:axisId val="2"/>
        </cx:series>
        <cx:series layoutId="clusteredColumn" hidden="1" uniqueId="{62E4D5D8-8009-48EB-8C5A-688430C9E72A}" formatIdx="10">
          <cx:tx>
            <cx:txData>
              <cx:v>Cumulative Revenue</cx:v>
            </cx:txData>
          </cx:tx>
          <cx:dataId val="5"/>
          <cx:layoutPr>
            <cx:aggregation/>
          </cx:layoutPr>
          <cx:axisId val="1"/>
        </cx:series>
        <cx:series layoutId="paretoLine" ownerIdx="10" uniqueId="{8448FD45-13DC-40A5-898B-2FAE111BE970}" formatIdx="11">
          <cx:axisId val="2"/>
        </cx:series>
        <cx:series layoutId="clusteredColumn" hidden="1" uniqueId="{C9548570-339E-477F-92EE-0C2A56700FB1}" formatIdx="12">
          <cx:tx>
            <cx:txData>
              <cx:v>% Revenue</cx:v>
            </cx:txData>
          </cx:tx>
          <cx:dataId val="6"/>
          <cx:layoutPr>
            <cx:aggregation/>
          </cx:layoutPr>
          <cx:axisId val="1"/>
        </cx:series>
        <cx:series layoutId="paretoLine" ownerIdx="12" uniqueId="{5D2042AD-053B-4340-A7A6-C821B5B77EDA}" formatIdx="13">
          <cx:axisId val="2"/>
        </cx:series>
        <cx:series layoutId="clusteredColumn" hidden="1" uniqueId="{39B5B0DA-F94E-43DD-992B-3058911BA23B}" formatIdx="14">
          <cx:tx>
            <cx:txData>
              <cx:v>Cumulative %Revenue</cx:v>
            </cx:txData>
          </cx:tx>
          <cx:dataId val="7"/>
          <cx:layoutPr>
            <cx:aggregation/>
          </cx:layoutPr>
          <cx:axisId val="1"/>
        </cx:series>
        <cx:series layoutId="paretoLine" ownerIdx="14" uniqueId="{33A5CFDA-9C17-48DC-95F7-6BBC840B84E9}" formatIdx="15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9C497-6EA7-4D2D-BCEB-37AC66F418DF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4485-C87E-489C-9092-DB2AEBEC1E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80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94485-C87E-489C-9092-DB2AEBEC1E6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93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4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54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0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6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5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5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2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13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92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1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C57BFB-C333-4165-92CF-8D05327D3939}" type="datetimeFigureOut">
              <a:rPr lang="en-IN" smtClean="0"/>
              <a:t>28-05-2022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C0EC41-E25E-4E17-8499-2D1A4C2B2A7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14/relationships/chartEx" Target="../charts/chartEx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21f1006555@student.onlinedegree.iitm.ac.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71470-26EF-4491-B74E-CA9A2FEE66E3}"/>
              </a:ext>
            </a:extLst>
          </p:cNvPr>
          <p:cNvSpPr txBox="1"/>
          <p:nvPr/>
        </p:nvSpPr>
        <p:spPr>
          <a:xfrm>
            <a:off x="1504400" y="193200"/>
            <a:ext cx="8895644" cy="1152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3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Business Data Management – Capstone Project</a:t>
            </a:r>
          </a:p>
          <a:p>
            <a:pPr algn="ctr"/>
            <a:r>
              <a:rPr lang="en-IN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Katoch Hardware and stationery, Indpur</a:t>
            </a:r>
            <a:r>
              <a:rPr lang="en-IN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(Himachal Pradesh</a:t>
            </a:r>
            <a:r>
              <a:rPr lang="en-IN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8CCD-9F5E-4456-856D-4B442A399065}"/>
              </a:ext>
            </a:extLst>
          </p:cNvPr>
          <p:cNvSpPr txBox="1"/>
          <p:nvPr/>
        </p:nvSpPr>
        <p:spPr>
          <a:xfrm>
            <a:off x="0" y="5703557"/>
            <a:ext cx="634198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</a:pPr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Hardik Sharma</a:t>
            </a:r>
          </a:p>
          <a:p>
            <a:pPr algn="r">
              <a:spcAft>
                <a:spcPts val="800"/>
              </a:spcAft>
            </a:pPr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21f1006555@student.onlinedegree.iitm.ac.in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F3CFC-07AF-4C65-A149-0D1259AED54B}"/>
              </a:ext>
            </a:extLst>
          </p:cNvPr>
          <p:cNvSpPr txBox="1"/>
          <p:nvPr/>
        </p:nvSpPr>
        <p:spPr>
          <a:xfrm>
            <a:off x="134913" y="1681147"/>
            <a:ext cx="8209050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 started </a:t>
            </a:r>
            <a:r>
              <a:rPr lang="en-US" b="1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August 2021.</a:t>
            </a:r>
            <a:endParaRPr lang="en-US" b="1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– Near Government High School Indpur.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Market place nearby.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 to my house.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Vivek Katoch, a sole owner </a:t>
            </a:r>
            <a:r>
              <a:rPr lang="en-US" b="1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en-US" b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convinced to provide data to me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various trends are done for a month on weekly basis.</a:t>
            </a:r>
            <a:endParaRPr lang="en-US" b="1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data for decision making and growth of Business</a:t>
            </a:r>
            <a:r>
              <a:rPr lang="en-US" b="1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b="1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A8FB9-3CC4-4333-9508-598ECA44B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31" y="1345951"/>
            <a:ext cx="4622333" cy="41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4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4AAB-7B34-479C-AC70-7FD1C35E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683" y="109559"/>
            <a:ext cx="9720072" cy="1499616"/>
          </a:xfrm>
        </p:spPr>
        <p:txBody>
          <a:bodyPr/>
          <a:lstStyle/>
          <a:p>
            <a:r>
              <a:rPr lang="en-US" dirty="0"/>
              <a:t>Weekly Sales trend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DFA899-2EF3-4A0E-8BEB-B1D5E54F6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22511"/>
              </p:ext>
            </p:extLst>
          </p:nvPr>
        </p:nvGraphicFramePr>
        <p:xfrm>
          <a:off x="814358" y="1222912"/>
          <a:ext cx="3992218" cy="275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09">
                  <a:extLst>
                    <a:ext uri="{9D8B030D-6E8A-4147-A177-3AD203B41FA5}">
                      <a16:colId xmlns:a16="http://schemas.microsoft.com/office/drawing/2014/main" val="2606568743"/>
                    </a:ext>
                  </a:extLst>
                </a:gridCol>
                <a:gridCol w="1996109">
                  <a:extLst>
                    <a:ext uri="{9D8B030D-6E8A-4147-A177-3AD203B41FA5}">
                      <a16:colId xmlns:a16="http://schemas.microsoft.com/office/drawing/2014/main" val="4116268192"/>
                    </a:ext>
                  </a:extLst>
                </a:gridCol>
              </a:tblGrid>
              <a:tr h="55054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041237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dirty="0"/>
                        <a:t>Week_01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11956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dirty="0"/>
                        <a:t>Week_02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15317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dirty="0"/>
                        <a:t>Week_03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67033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dirty="0"/>
                        <a:t>Week_04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761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7F19E6-2DC1-4CF4-8875-E227ACFBB0BA}"/>
              </a:ext>
            </a:extLst>
          </p:cNvPr>
          <p:cNvSpPr txBox="1"/>
          <p:nvPr/>
        </p:nvSpPr>
        <p:spPr>
          <a:xfrm>
            <a:off x="113288" y="4938124"/>
            <a:ext cx="10388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This table and chart show that </a:t>
            </a:r>
            <a:r>
              <a:rPr lang="en-US" sz="2400" dirty="0">
                <a:solidFill>
                  <a:srgbClr val="FF0000"/>
                </a:solidFill>
              </a:rPr>
              <a:t>almost the same amount of SKUs are sold </a:t>
            </a:r>
            <a:r>
              <a:rPr lang="en-US" sz="2400" dirty="0"/>
              <a:t>across 4 weeks. </a:t>
            </a:r>
          </a:p>
          <a:p>
            <a:r>
              <a:rPr lang="en-US" sz="2400" dirty="0"/>
              <a:t>2. Although for different weeks sales for different items get hiked and driven but on an </a:t>
            </a:r>
            <a:r>
              <a:rPr lang="en-US" sz="2400" dirty="0">
                <a:solidFill>
                  <a:srgbClr val="FF0000"/>
                </a:solidFill>
              </a:rPr>
              <a:t>average sums of sales remained constant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ACB8B-520C-4E56-9216-646D0624B793}"/>
              </a:ext>
            </a:extLst>
          </p:cNvPr>
          <p:cNvSpPr txBox="1"/>
          <p:nvPr/>
        </p:nvSpPr>
        <p:spPr>
          <a:xfrm>
            <a:off x="814358" y="4164493"/>
            <a:ext cx="4668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Observations:-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F9C078-CFEA-480E-9546-7BC27EAD4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395486"/>
              </p:ext>
            </p:extLst>
          </p:nvPr>
        </p:nvGraphicFramePr>
        <p:xfrm>
          <a:off x="4924337" y="1128419"/>
          <a:ext cx="5444455" cy="284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561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71470-26EF-4491-B74E-CA9A2FEE66E3}"/>
              </a:ext>
            </a:extLst>
          </p:cNvPr>
          <p:cNvSpPr txBox="1"/>
          <p:nvPr/>
        </p:nvSpPr>
        <p:spPr>
          <a:xfrm>
            <a:off x="345440" y="142240"/>
            <a:ext cx="116840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440DC5-B8FE-49A5-958D-BF7C7BFA5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28289"/>
              </p:ext>
            </p:extLst>
          </p:nvPr>
        </p:nvGraphicFramePr>
        <p:xfrm>
          <a:off x="5813778" y="1234543"/>
          <a:ext cx="6378222" cy="4897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686">
                  <a:extLst>
                    <a:ext uri="{9D8B030D-6E8A-4147-A177-3AD203B41FA5}">
                      <a16:colId xmlns:a16="http://schemas.microsoft.com/office/drawing/2014/main" val="3613879671"/>
                    </a:ext>
                  </a:extLst>
                </a:gridCol>
                <a:gridCol w="1905183">
                  <a:extLst>
                    <a:ext uri="{9D8B030D-6E8A-4147-A177-3AD203B41FA5}">
                      <a16:colId xmlns:a16="http://schemas.microsoft.com/office/drawing/2014/main" val="1762685062"/>
                    </a:ext>
                  </a:extLst>
                </a:gridCol>
                <a:gridCol w="2390353">
                  <a:extLst>
                    <a:ext uri="{9D8B030D-6E8A-4147-A177-3AD203B41FA5}">
                      <a16:colId xmlns:a16="http://schemas.microsoft.com/office/drawing/2014/main" val="3702097897"/>
                    </a:ext>
                  </a:extLst>
                </a:gridCol>
              </a:tblGrid>
              <a:tr h="472994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of Stocks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970"/>
                  </a:ext>
                </a:extLst>
              </a:tr>
              <a:tr h="969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moving items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Slow-moving items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Slow or Non-moving items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1905731"/>
                  </a:ext>
                </a:extLst>
              </a:tr>
              <a:tr h="1014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Playing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IN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Soap(Bathing)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 Covers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043004"/>
                  </a:ext>
                </a:extLst>
              </a:tr>
              <a:tr h="406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Photostate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IN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Knives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671801"/>
                  </a:ext>
                </a:extLst>
              </a:tr>
              <a:tr h="406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Candies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Lollipop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Detergent Powder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131144"/>
                  </a:ext>
                </a:extLst>
              </a:tr>
              <a:tr h="406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IN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hips Packets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Biscuit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Salt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44430"/>
                  </a:ext>
                </a:extLst>
              </a:tr>
              <a:tr h="406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Chocolate(5)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Matchbox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Toothpaste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729282"/>
                  </a:ext>
                </a:extLst>
              </a:tr>
              <a:tr h="406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Shampoo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Cigarette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Brush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867703"/>
                  </a:ext>
                </a:extLst>
              </a:tr>
              <a:tr h="406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Notebooks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Belding Rod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5522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64C0D4-07D3-4C30-B85E-E0F8619C14CF}"/>
              </a:ext>
            </a:extLst>
          </p:cNvPr>
          <p:cNvSpPr txBox="1"/>
          <p:nvPr/>
        </p:nvSpPr>
        <p:spPr>
          <a:xfrm>
            <a:off x="0" y="115588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4000" b="1" dirty="0">
                <a:solidFill>
                  <a:schemeClr val="tx2">
                    <a:lumMod val="50000"/>
                  </a:schemeClr>
                </a:solidFill>
              </a:rPr>
              <a:t>Sales Pareto Analysis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1032904D-6087-4C56-AAEB-B6A2819AAE7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22589950"/>
                  </p:ext>
                </p:extLst>
              </p:nvPr>
            </p:nvGraphicFramePr>
            <p:xfrm>
              <a:off x="0" y="1535719"/>
              <a:ext cx="5709037" cy="46662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1032904D-6087-4C56-AAEB-B6A2819AAE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35719"/>
                <a:ext cx="5709037" cy="4666298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A767C19-6B8D-4283-9CCB-04576F034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26" y="2718033"/>
            <a:ext cx="1090568" cy="965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E3F27-09B5-4577-8FB1-E7F2BE431148}"/>
              </a:ext>
            </a:extLst>
          </p:cNvPr>
          <p:cNvSpPr txBox="1"/>
          <p:nvPr/>
        </p:nvSpPr>
        <p:spPr>
          <a:xfrm>
            <a:off x="120349" y="5713933"/>
            <a:ext cx="546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This curve shows that the sum of sales follow the pareto principle. Since it can be clearly seen top 6 items out of 32(20% of items) contribute to almost 80% of sales.</a:t>
            </a:r>
          </a:p>
        </p:txBody>
      </p:sp>
    </p:spTree>
    <p:extLst>
      <p:ext uri="{BB962C8B-B14F-4D97-AF65-F5344CB8AC3E}">
        <p14:creationId xmlns:p14="http://schemas.microsoft.com/office/powerpoint/2010/main" val="33540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B87F-1EDB-4297-B79F-035537FF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62" y="-407418"/>
            <a:ext cx="9720072" cy="1499616"/>
          </a:xfrm>
        </p:spPr>
        <p:txBody>
          <a:bodyPr/>
          <a:lstStyle/>
          <a:p>
            <a:r>
              <a:rPr lang="en-US" dirty="0"/>
              <a:t>Weekly Revenue Trend</a:t>
            </a:r>
            <a:endParaRPr lang="en-IN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2A796C0-224D-4107-B7CC-12D415A72B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942713"/>
              </p:ext>
            </p:extLst>
          </p:nvPr>
        </p:nvGraphicFramePr>
        <p:xfrm>
          <a:off x="6849534" y="795867"/>
          <a:ext cx="48090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2606568743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411626819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Revenue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04123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Week_01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₹1810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1195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Week_02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153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Week_03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₹2517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67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Week_04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₹2118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76113"/>
                  </a:ext>
                </a:extLst>
              </a:tr>
            </a:tbl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148B571-170E-47CC-9676-738B1FE43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61" y="795867"/>
            <a:ext cx="4581525" cy="27527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A5B21B-EA7D-4C58-A3BE-51786F578C09}"/>
              </a:ext>
            </a:extLst>
          </p:cNvPr>
          <p:cNvSpPr txBox="1"/>
          <p:nvPr/>
        </p:nvSpPr>
        <p:spPr>
          <a:xfrm>
            <a:off x="476854" y="4369596"/>
            <a:ext cx="1135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This table and chart show a </a:t>
            </a:r>
            <a:r>
              <a:rPr lang="en-US" sz="2400" dirty="0">
                <a:solidFill>
                  <a:srgbClr val="FF0000"/>
                </a:solidFill>
              </a:rPr>
              <a:t>sudden increase in profit </a:t>
            </a:r>
            <a:r>
              <a:rPr lang="en-US" sz="2400" dirty="0"/>
              <a:t>from Week1 till Week3 afterward, the revenue declined for week 4 </a:t>
            </a:r>
            <a:r>
              <a:rPr lang="en-US" sz="2400" dirty="0">
                <a:solidFill>
                  <a:srgbClr val="FF0000"/>
                </a:solidFill>
              </a:rPr>
              <a:t>despite having similar Sums of Items </a:t>
            </a:r>
            <a:r>
              <a:rPr lang="en-US" sz="2400" dirty="0"/>
              <a:t>sold. Then I analyzed that in week1 sales of playing marble(item constituting very less price of ₹0.25) was highest among all 4 weeks which increased the items sold but had minimal effect on Revenue.</a:t>
            </a:r>
          </a:p>
          <a:p>
            <a:r>
              <a:rPr lang="en-US" sz="2400" dirty="0"/>
              <a:t>2. The </a:t>
            </a:r>
            <a:r>
              <a:rPr lang="en-US" sz="2400" dirty="0">
                <a:solidFill>
                  <a:srgbClr val="FF0000"/>
                </a:solidFill>
              </a:rPr>
              <a:t>peak in Week3 </a:t>
            </a:r>
            <a:r>
              <a:rPr lang="en-US" sz="2400" dirty="0"/>
              <a:t>is due to starting of </a:t>
            </a:r>
            <a:r>
              <a:rPr lang="en-US" sz="2400" dirty="0">
                <a:solidFill>
                  <a:srgbClr val="FF0000"/>
                </a:solidFill>
              </a:rPr>
              <a:t>final exams for students </a:t>
            </a:r>
            <a:r>
              <a:rPr lang="en-US" sz="2400" dirty="0"/>
              <a:t>in govt. school which increased sales of pens and pencils(high margin products).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DB200-E26D-411B-ACEA-8774667B5513}"/>
              </a:ext>
            </a:extLst>
          </p:cNvPr>
          <p:cNvSpPr txBox="1"/>
          <p:nvPr/>
        </p:nvSpPr>
        <p:spPr>
          <a:xfrm>
            <a:off x="715617" y="3784821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Observations:-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511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4F4258-9ACD-439D-A823-E9B7E7C567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0" y="358799"/>
            <a:ext cx="11396131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					</a:t>
            </a:r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Revenue Pareto Analysis</a:t>
            </a:r>
            <a:endParaRPr lang="en-IN" sz="4000" dirty="0">
              <a:solidFill>
                <a:schemeClr val="tx2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B337C846-0BE2-4A2D-9C51-3138E2B0C4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7749474"/>
                  </p:ext>
                </p:extLst>
              </p:nvPr>
            </p:nvGraphicFramePr>
            <p:xfrm flipH="1">
              <a:off x="-130387" y="5782733"/>
              <a:ext cx="45719" cy="1333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B337C846-0BE2-4A2D-9C51-3138E2B0C4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0387" y="5782733"/>
                <a:ext cx="45719" cy="1333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60A900-A498-47CD-B411-BEA293A9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77278"/>
              </p:ext>
            </p:extLst>
          </p:nvPr>
        </p:nvGraphicFramePr>
        <p:xfrm>
          <a:off x="6739394" y="1396998"/>
          <a:ext cx="5388996" cy="363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256">
                  <a:extLst>
                    <a:ext uri="{9D8B030D-6E8A-4147-A177-3AD203B41FA5}">
                      <a16:colId xmlns:a16="http://schemas.microsoft.com/office/drawing/2014/main" val="2935260804"/>
                    </a:ext>
                  </a:extLst>
                </a:gridCol>
                <a:gridCol w="1695870">
                  <a:extLst>
                    <a:ext uri="{9D8B030D-6E8A-4147-A177-3AD203B41FA5}">
                      <a16:colId xmlns:a16="http://schemas.microsoft.com/office/drawing/2014/main" val="2747613522"/>
                    </a:ext>
                  </a:extLst>
                </a:gridCol>
                <a:gridCol w="1695870">
                  <a:extLst>
                    <a:ext uri="{9D8B030D-6E8A-4147-A177-3AD203B41FA5}">
                      <a16:colId xmlns:a16="http://schemas.microsoft.com/office/drawing/2014/main" val="2638334117"/>
                    </a:ext>
                  </a:extLst>
                </a:gridCol>
              </a:tblGrid>
              <a:tr h="93247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Revenue(₹)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%Change in Revenue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68689"/>
                  </a:ext>
                </a:extLst>
              </a:tr>
              <a:tr h="540241">
                <a:tc>
                  <a:txBody>
                    <a:bodyPr/>
                    <a:lstStyle/>
                    <a:p>
                      <a:r>
                        <a:rPr lang="en-US" dirty="0"/>
                        <a:t>Week-01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₹1,810</a:t>
                      </a:r>
                      <a:endParaRPr lang="en-IN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99731"/>
                  </a:ext>
                </a:extLst>
              </a:tr>
              <a:tr h="540241">
                <a:tc>
                  <a:txBody>
                    <a:bodyPr/>
                    <a:lstStyle/>
                    <a:p>
                      <a:r>
                        <a:rPr lang="en-US" dirty="0"/>
                        <a:t>Week-02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₹ 2127</a:t>
                      </a:r>
                      <a:endParaRPr lang="en-IN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32530"/>
                  </a:ext>
                </a:extLst>
              </a:tr>
              <a:tr h="540241">
                <a:tc>
                  <a:txBody>
                    <a:bodyPr/>
                    <a:lstStyle/>
                    <a:p>
                      <a:r>
                        <a:rPr lang="en-US" dirty="0"/>
                        <a:t>Week-03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₹ 2517</a:t>
                      </a:r>
                      <a:endParaRPr lang="en-IN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38679"/>
                  </a:ext>
                </a:extLst>
              </a:tr>
              <a:tr h="540241">
                <a:tc>
                  <a:txBody>
                    <a:bodyPr/>
                    <a:lstStyle/>
                    <a:p>
                      <a:r>
                        <a:rPr lang="en-US" dirty="0"/>
                        <a:t>Week-04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₹ 2118</a:t>
                      </a:r>
                      <a:endParaRPr lang="en-IN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91317"/>
                  </a:ext>
                </a:extLst>
              </a:tr>
              <a:tr h="54024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₹ 8572</a:t>
                      </a:r>
                      <a:endParaRPr lang="en-IN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12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3E02184E-FD88-4261-95D2-BC646AF830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7921883"/>
                  </p:ext>
                </p:extLst>
              </p:nvPr>
            </p:nvGraphicFramePr>
            <p:xfrm>
              <a:off x="63610" y="1099671"/>
              <a:ext cx="6663765" cy="46586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3E02184E-FD88-4261-95D2-BC646AF830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10" y="1099671"/>
                <a:ext cx="6663765" cy="465865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FF2217C-BD34-482A-8F55-F2BB67B67294}"/>
              </a:ext>
            </a:extLst>
          </p:cNvPr>
          <p:cNvSpPr txBox="1"/>
          <p:nvPr/>
        </p:nvSpPr>
        <p:spPr>
          <a:xfrm>
            <a:off x="63610" y="5706534"/>
            <a:ext cx="710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Observation: This curve looks flat which shows it is </a:t>
            </a:r>
            <a:r>
              <a:rPr lang="en-US" sz="2400" dirty="0">
                <a:solidFill>
                  <a:srgbClr val="FF0000"/>
                </a:solidFill>
              </a:rPr>
              <a:t>not following pareto </a:t>
            </a:r>
            <a:r>
              <a:rPr lang="en-US" sz="2400" dirty="0"/>
              <a:t>principle(maybe </a:t>
            </a:r>
            <a:r>
              <a:rPr lang="en-US" sz="2400" dirty="0">
                <a:solidFill>
                  <a:srgbClr val="FF0000"/>
                </a:solidFill>
              </a:rPr>
              <a:t>due to less quantity of data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419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8CD8D6-8A4E-4D65-BBFE-38A5B13EE416}"/>
              </a:ext>
            </a:extLst>
          </p:cNvPr>
          <p:cNvSpPr txBox="1"/>
          <p:nvPr/>
        </p:nvSpPr>
        <p:spPr>
          <a:xfrm>
            <a:off x="340983" y="5539072"/>
            <a:ext cx="11510034" cy="1600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There’s an 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in profit from Week1 till Week3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after that till 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 4 there is decrease in profit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is because in week 1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marbles were sold which was a product owner was selling in loss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In Week 2 owner sales of notebooks(higher margin product) increased.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632C2-591E-4BA7-900A-CECD6A642B5F}"/>
              </a:ext>
            </a:extLst>
          </p:cNvPr>
          <p:cNvSpPr txBox="1"/>
          <p:nvPr/>
        </p:nvSpPr>
        <p:spPr>
          <a:xfrm>
            <a:off x="2492557" y="-138390"/>
            <a:ext cx="12191999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Trends of profits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45BC7F3-8E3A-49D2-BC7A-CE91F3481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307513"/>
              </p:ext>
            </p:extLst>
          </p:nvPr>
        </p:nvGraphicFramePr>
        <p:xfrm>
          <a:off x="-1082631" y="-138390"/>
          <a:ext cx="8438322" cy="495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B4008-F62C-42B6-8FA6-A24A06466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79592"/>
              </p:ext>
            </p:extLst>
          </p:nvPr>
        </p:nvGraphicFramePr>
        <p:xfrm>
          <a:off x="7355691" y="911229"/>
          <a:ext cx="4404510" cy="372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170">
                  <a:extLst>
                    <a:ext uri="{9D8B030D-6E8A-4147-A177-3AD203B41FA5}">
                      <a16:colId xmlns:a16="http://schemas.microsoft.com/office/drawing/2014/main" val="4259179116"/>
                    </a:ext>
                  </a:extLst>
                </a:gridCol>
                <a:gridCol w="1468170">
                  <a:extLst>
                    <a:ext uri="{9D8B030D-6E8A-4147-A177-3AD203B41FA5}">
                      <a16:colId xmlns:a16="http://schemas.microsoft.com/office/drawing/2014/main" val="126887821"/>
                    </a:ext>
                  </a:extLst>
                </a:gridCol>
                <a:gridCol w="1468170">
                  <a:extLst>
                    <a:ext uri="{9D8B030D-6E8A-4147-A177-3AD203B41FA5}">
                      <a16:colId xmlns:a16="http://schemas.microsoft.com/office/drawing/2014/main" val="3940623012"/>
                    </a:ext>
                  </a:extLst>
                </a:gridCol>
              </a:tblGrid>
              <a:tr h="62163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Profit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42818"/>
                  </a:ext>
                </a:extLst>
              </a:tr>
              <a:tr h="621630">
                <a:tc>
                  <a:txBody>
                    <a:bodyPr/>
                    <a:lstStyle/>
                    <a:p>
                      <a:r>
                        <a:rPr lang="en-US" dirty="0"/>
                        <a:t>Week-01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35266"/>
                  </a:ext>
                </a:extLst>
              </a:tr>
              <a:tr h="621630">
                <a:tc>
                  <a:txBody>
                    <a:bodyPr/>
                    <a:lstStyle/>
                    <a:p>
                      <a:r>
                        <a:rPr lang="en-US" dirty="0"/>
                        <a:t>Week-02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₹380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44735"/>
                  </a:ext>
                </a:extLst>
              </a:tr>
              <a:tr h="621630">
                <a:tc>
                  <a:txBody>
                    <a:bodyPr/>
                    <a:lstStyle/>
                    <a:p>
                      <a:r>
                        <a:rPr lang="en-US" dirty="0"/>
                        <a:t>Week-03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₹529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82511"/>
                  </a:ext>
                </a:extLst>
              </a:tr>
              <a:tr h="621630">
                <a:tc>
                  <a:txBody>
                    <a:bodyPr/>
                    <a:lstStyle/>
                    <a:p>
                      <a:r>
                        <a:rPr lang="en-US" dirty="0"/>
                        <a:t>Week-04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₹367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4351"/>
                  </a:ext>
                </a:extLst>
              </a:tr>
              <a:tr h="62163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₹1569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202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B22C20-C20B-4045-AB87-C3449F7AA234}"/>
              </a:ext>
            </a:extLst>
          </p:cNvPr>
          <p:cNvSpPr txBox="1"/>
          <p:nvPr/>
        </p:nvSpPr>
        <p:spPr>
          <a:xfrm>
            <a:off x="623454" y="484938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Observations:-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9825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AEB8-DB3C-406B-8CDA-55BBF88F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owner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FA42-C296-4BEC-A58B-571775B4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punctual </a:t>
            </a: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regular in the opening shop, especially before school hours.</a:t>
            </a:r>
            <a:endParaRPr lang="en-IN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attract school children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initiate petty schemes </a:t>
            </a: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giving a toffy to 1st child customer of the day or on purchase of ₹ 50.</a:t>
            </a:r>
            <a:endParaRPr lang="en-IN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Instead of buying non-moving stock try 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procure the variety of fast-moving</a:t>
            </a: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stock for gaining more profits.</a:t>
            </a:r>
            <a:endParaRPr lang="en-IN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 the non-moving stock </a:t>
            </a: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online services by display in front of the shop or via social media.</a:t>
            </a:r>
            <a:endParaRPr lang="en-IN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and </a:t>
            </a:r>
            <a:r>
              <a:rPr lang="en-I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 his pricelist </a:t>
            </a: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his prices are cheapest in locality e.g. photostat charges etc.</a:t>
            </a:r>
            <a:endParaRPr lang="en-IN" sz="20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0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E52A-745C-4FDB-9102-329A3635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165454"/>
            <a:ext cx="9720072" cy="1499616"/>
          </a:xfrm>
        </p:spPr>
        <p:txBody>
          <a:bodyPr>
            <a:normAutofit/>
          </a:bodyPr>
          <a:lstStyle/>
          <a:p>
            <a:r>
              <a:rPr lang="en-US" sz="6000" dirty="0"/>
              <a:t>Tips for newcomers in course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35C4-ECCF-4290-9593-231B9863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27" y="1572935"/>
            <a:ext cx="9720073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/>
              <a:t>1. </a:t>
            </a:r>
            <a:r>
              <a:rPr lang="en-US" sz="3400" dirty="0">
                <a:highlight>
                  <a:srgbClr val="FFFF00"/>
                </a:highlight>
              </a:rPr>
              <a:t>Start as early as possible</a:t>
            </a:r>
            <a:r>
              <a:rPr lang="en-US" sz="3400" dirty="0"/>
              <a:t>(larger the data better are the observations) don’t wait for the deadlines.</a:t>
            </a:r>
          </a:p>
          <a:p>
            <a:pPr marL="0" indent="0">
              <a:buNone/>
            </a:pPr>
            <a:r>
              <a:rPr lang="en-US" sz="3400" dirty="0"/>
              <a:t>2. If you are unable to find a wholesaler </a:t>
            </a:r>
            <a:r>
              <a:rPr lang="en-US" sz="3400" dirty="0">
                <a:highlight>
                  <a:srgbClr val="FFFF00"/>
                </a:highlight>
              </a:rPr>
              <a:t>proceed the project with a retailer</a:t>
            </a:r>
            <a:r>
              <a:rPr lang="en-US" sz="3400" dirty="0"/>
              <a:t> or tea shop or barber shop(comparatively easy to find).</a:t>
            </a:r>
          </a:p>
          <a:p>
            <a:pPr marL="0" indent="0">
              <a:buNone/>
            </a:pPr>
            <a:r>
              <a:rPr lang="en-US" sz="3400" dirty="0"/>
              <a:t>3. </a:t>
            </a:r>
            <a:r>
              <a:rPr lang="en-US" sz="3400" dirty="0">
                <a:highlight>
                  <a:srgbClr val="FFFF00"/>
                </a:highlight>
              </a:rPr>
              <a:t>Do real work</a:t>
            </a:r>
            <a:r>
              <a:rPr lang="en-US" sz="3400" dirty="0"/>
              <a:t>, since copied work could be caught and if not caught it won’t give you satisfaction.</a:t>
            </a:r>
          </a:p>
          <a:p>
            <a:pPr marL="0" indent="0">
              <a:buNone/>
            </a:pPr>
            <a:endParaRPr lang="en-US" sz="3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ALL THE BEST FOR UPCOMING TERM!!!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35DD0-20C2-45A7-BC55-2002704A97FD}"/>
              </a:ext>
            </a:extLst>
          </p:cNvPr>
          <p:cNvSpPr txBox="1"/>
          <p:nvPr/>
        </p:nvSpPr>
        <p:spPr>
          <a:xfrm>
            <a:off x="0" y="5920132"/>
            <a:ext cx="4823359" cy="83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Hardik Sharma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21f1006555@student.onlinedegree.iitm.ac.in</a:t>
            </a:r>
            <a:endParaRPr lang="en-IN" sz="2000" b="1" dirty="0">
              <a:solidFill>
                <a:schemeClr val="tx2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02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1586</TotalTime>
  <Words>752</Words>
  <Application>Microsoft Office PowerPoint</Application>
  <PresentationFormat>Widescreen</PresentationFormat>
  <Paragraphs>128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Bookman Old Style</vt:lpstr>
      <vt:lpstr>Calibri</vt:lpstr>
      <vt:lpstr>Comic Sans MS</vt:lpstr>
      <vt:lpstr>Corbel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Weekly Sales trend</vt:lpstr>
      <vt:lpstr>PowerPoint Presentation</vt:lpstr>
      <vt:lpstr>Weekly Revenue Trend</vt:lpstr>
      <vt:lpstr>PowerPoint Presentation</vt:lpstr>
      <vt:lpstr>PowerPoint Presentation</vt:lpstr>
      <vt:lpstr>Recommendations to owner</vt:lpstr>
      <vt:lpstr>Tips for newcomers in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Karipeddi</dc:creator>
  <cp:lastModifiedBy>Hardik Sharma</cp:lastModifiedBy>
  <cp:revision>29</cp:revision>
  <dcterms:created xsi:type="dcterms:W3CDTF">2021-12-03T12:37:38Z</dcterms:created>
  <dcterms:modified xsi:type="dcterms:W3CDTF">2022-05-28T06:22:46Z</dcterms:modified>
</cp:coreProperties>
</file>