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82D-B37F-4951-9780-C5C05B038D52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7FCF-08A9-4566-BA01-44EB0555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2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82D-B37F-4951-9780-C5C05B038D52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7FCF-08A9-4566-BA01-44EB0555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0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82D-B37F-4951-9780-C5C05B038D52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7FCF-08A9-4566-BA01-44EB0555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41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82D-B37F-4951-9780-C5C05B038D52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7FCF-08A9-4566-BA01-44EB0555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6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82D-B37F-4951-9780-C5C05B038D52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7FCF-08A9-4566-BA01-44EB0555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64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82D-B37F-4951-9780-C5C05B038D52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7FCF-08A9-4566-BA01-44EB0555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04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82D-B37F-4951-9780-C5C05B038D52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7FCF-08A9-4566-BA01-44EB0555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1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82D-B37F-4951-9780-C5C05B038D52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7FCF-08A9-4566-BA01-44EB0555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5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82D-B37F-4951-9780-C5C05B038D52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7FCF-08A9-4566-BA01-44EB0555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2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82D-B37F-4951-9780-C5C05B038D52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7FCF-08A9-4566-BA01-44EB0555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41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482D-B37F-4951-9780-C5C05B038D52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7FCF-08A9-4566-BA01-44EB0555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79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7482D-B37F-4951-9780-C5C05B038D52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7FCF-08A9-4566-BA01-44EB05555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7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193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002060"/>
                </a:solidFill>
                <a:latin typeface="+mn-lt"/>
              </a:rPr>
              <a:t>Capstone Project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>
                <a:solidFill>
                  <a:srgbClr val="0070C0"/>
                </a:solidFill>
              </a:rPr>
              <a:t>Hotel Booking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-</a:t>
            </a:r>
            <a:r>
              <a:rPr lang="en-US" sz="4000" dirty="0" smtClean="0">
                <a:solidFill>
                  <a:srgbClr val="0070C0"/>
                </a:solidFill>
              </a:rPr>
              <a:t>HARDIK SHELAR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u="sng" dirty="0">
                <a:solidFill>
                  <a:srgbClr val="002060"/>
                </a:solidFill>
              </a:rPr>
              <a:t>Hotel wise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While doing hotel-wise analysis of given hotel booking dataset, we answered following </a:t>
            </a:r>
            <a:r>
              <a:rPr lang="en-US" sz="2000" dirty="0" smtClean="0">
                <a:solidFill>
                  <a:srgbClr val="0070C0"/>
                </a:solidFill>
              </a:rPr>
              <a:t>questions: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(1) Percentage of bookings in each hotels?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(2) Which hotel makes more revenue?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(3) Which hotel has higher lead time?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(4) What is most preferred stay length in each hotel?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(5) For which hotel, does people have to wait longer to get a booking confirmed?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(6) Which hotel has higher booking cancellations rate?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(7) Which hotel have higher and how much customer returning rate?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03342"/>
            <a:ext cx="5791200" cy="244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• Around 60% bookings are for City hotel and </a:t>
            </a:r>
            <a:r>
              <a:rPr lang="en-US" sz="1600" dirty="0" smtClean="0">
                <a:solidFill>
                  <a:srgbClr val="0070C0"/>
                </a:solidFill>
              </a:rPr>
              <a:t> 40</a:t>
            </a:r>
            <a:r>
              <a:rPr lang="en-US" sz="1600" dirty="0">
                <a:solidFill>
                  <a:srgbClr val="0070C0"/>
                </a:solidFill>
              </a:rPr>
              <a:t>% bookings are for </a:t>
            </a:r>
            <a:r>
              <a:rPr lang="en-US" sz="1600" dirty="0" smtClean="0">
                <a:solidFill>
                  <a:srgbClr val="0070C0"/>
                </a:solidFill>
              </a:rPr>
              <a:t>Resort hotel</a:t>
            </a:r>
            <a:r>
              <a:rPr lang="en-US" sz="16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• </a:t>
            </a:r>
            <a:r>
              <a:rPr lang="en-US" sz="1600" dirty="0" err="1">
                <a:solidFill>
                  <a:srgbClr val="0070C0"/>
                </a:solidFill>
              </a:rPr>
              <a:t>Avg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adr</a:t>
            </a:r>
            <a:r>
              <a:rPr lang="en-US" sz="1600" dirty="0">
                <a:solidFill>
                  <a:srgbClr val="0070C0"/>
                </a:solidFill>
              </a:rPr>
              <a:t> of Resort hotel is slightly lower than that of City hotel. </a:t>
            </a:r>
            <a:r>
              <a:rPr lang="en-US" sz="1600" dirty="0" smtClean="0">
                <a:solidFill>
                  <a:srgbClr val="0070C0"/>
                </a:solidFill>
              </a:rPr>
              <a:t>Hence, City </a:t>
            </a:r>
            <a:r>
              <a:rPr lang="en-US" sz="1600" dirty="0">
                <a:solidFill>
                  <a:srgbClr val="0070C0"/>
                </a:solidFill>
              </a:rPr>
              <a:t>hotel seems to be making slightly more revenue.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• City hotel has slightly higher median lead time. Also median lead time </a:t>
            </a:r>
            <a:r>
              <a:rPr lang="en-US" sz="1600" dirty="0" smtClean="0">
                <a:solidFill>
                  <a:srgbClr val="0070C0"/>
                </a:solidFill>
              </a:rPr>
              <a:t>is significantly </a:t>
            </a:r>
            <a:r>
              <a:rPr lang="en-US" sz="1600" dirty="0">
                <a:solidFill>
                  <a:srgbClr val="0070C0"/>
                </a:solidFill>
              </a:rPr>
              <a:t>higher in each case, this means customers generally </a:t>
            </a:r>
            <a:r>
              <a:rPr lang="en-US" sz="1600" dirty="0" smtClean="0">
                <a:solidFill>
                  <a:srgbClr val="0070C0"/>
                </a:solidFill>
              </a:rPr>
              <a:t>plan their </a:t>
            </a:r>
            <a:r>
              <a:rPr lang="en-US" sz="1600" dirty="0">
                <a:solidFill>
                  <a:srgbClr val="0070C0"/>
                </a:solidFill>
              </a:rPr>
              <a:t>hotel </a:t>
            </a:r>
            <a:r>
              <a:rPr lang="en-US" sz="1600" dirty="0" smtClean="0">
                <a:solidFill>
                  <a:srgbClr val="0070C0"/>
                </a:solidFill>
              </a:rPr>
              <a:t>     visits </a:t>
            </a:r>
            <a:r>
              <a:rPr lang="en-US" sz="1600" dirty="0">
                <a:solidFill>
                  <a:srgbClr val="0070C0"/>
                </a:solidFill>
              </a:rPr>
              <a:t>way to early.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• City hotel has significantly longer waiting time, hence City Hotel is </a:t>
            </a:r>
            <a:r>
              <a:rPr lang="en-US" sz="1600" dirty="0" smtClean="0">
                <a:solidFill>
                  <a:srgbClr val="0070C0"/>
                </a:solidFill>
              </a:rPr>
              <a:t>much busier </a:t>
            </a:r>
            <a:r>
              <a:rPr lang="en-US" sz="1600" dirty="0">
                <a:solidFill>
                  <a:srgbClr val="0070C0"/>
                </a:solidFill>
              </a:rPr>
              <a:t>than Resort Hotel.</a:t>
            </a:r>
            <a:endParaRPr lang="en-IN" sz="16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5" y="209550"/>
            <a:ext cx="8838902" cy="2293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67543"/>
            <a:ext cx="2823629" cy="237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4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4" y="187036"/>
            <a:ext cx="8831263" cy="225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91" y="2724150"/>
            <a:ext cx="3870107" cy="21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579543"/>
            <a:ext cx="4800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• </a:t>
            </a:r>
            <a:r>
              <a:rPr lang="en-US" sz="1600" dirty="0">
                <a:solidFill>
                  <a:srgbClr val="0070C0"/>
                </a:solidFill>
              </a:rPr>
              <a:t>Most of stays are less than 5 days. There are very few</a:t>
            </a:r>
          </a:p>
          <a:p>
            <a:r>
              <a:rPr lang="en-US" sz="1600" dirty="0">
                <a:solidFill>
                  <a:srgbClr val="0070C0"/>
                </a:solidFill>
              </a:rPr>
              <a:t>long stays at hotels but Resort Hotel is preferred for</a:t>
            </a:r>
          </a:p>
          <a:p>
            <a:r>
              <a:rPr lang="en-US" sz="1600" dirty="0">
                <a:solidFill>
                  <a:srgbClr val="0070C0"/>
                </a:solidFill>
              </a:rPr>
              <a:t>long stays.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• Almost 30 % of City Hotel bookings and 25 % of Resort</a:t>
            </a:r>
          </a:p>
          <a:p>
            <a:r>
              <a:rPr lang="en-US" sz="1600" dirty="0">
                <a:solidFill>
                  <a:srgbClr val="0070C0"/>
                </a:solidFill>
              </a:rPr>
              <a:t>hotel bookings got canceled.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• Both hotels have very small percentage that customer</a:t>
            </a:r>
          </a:p>
          <a:p>
            <a:r>
              <a:rPr lang="en-US" sz="1600" dirty="0">
                <a:solidFill>
                  <a:srgbClr val="0070C0"/>
                </a:solidFill>
              </a:rPr>
              <a:t>will repeat, but Resort hotel has slightly higher repeat %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than City Hotel.</a:t>
            </a:r>
            <a:endParaRPr lang="en-I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rgbClr val="002060"/>
                </a:solidFill>
              </a:rPr>
              <a:t>Distribution channel wise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While doing Distribution channel wise analysis of given hotel booking dataset, we </a:t>
            </a:r>
            <a:r>
              <a:rPr lang="en-US" sz="2400" dirty="0" smtClean="0">
                <a:solidFill>
                  <a:srgbClr val="0070C0"/>
                </a:solidFill>
              </a:rPr>
              <a:t>answered following </a:t>
            </a:r>
            <a:r>
              <a:rPr lang="en-US" sz="2400" dirty="0">
                <a:solidFill>
                  <a:srgbClr val="0070C0"/>
                </a:solidFill>
              </a:rPr>
              <a:t>questions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(1) Which is the most common channel for booking hotels?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(2) Which channel is mostly used for early booking of hotels?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(3) Which distribution channel brings better revenue generating deals for hotels?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70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76" y="169813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rgbClr val="002060"/>
                </a:solidFill>
              </a:rPr>
              <a:t>Distribution channel wise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3344" y="971550"/>
            <a:ext cx="4509656" cy="1607993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Here </a:t>
            </a:r>
            <a:r>
              <a:rPr lang="en-US" sz="1600" dirty="0">
                <a:solidFill>
                  <a:srgbClr val="0070C0"/>
                </a:solidFill>
              </a:rPr>
              <a:t>we can see that the most of guest are </a:t>
            </a:r>
            <a:r>
              <a:rPr lang="en-US" sz="1600" dirty="0" smtClean="0">
                <a:solidFill>
                  <a:srgbClr val="0070C0"/>
                </a:solidFill>
              </a:rPr>
              <a:t>making reservation </a:t>
            </a:r>
            <a:r>
              <a:rPr lang="en-US" sz="1600" dirty="0">
                <a:solidFill>
                  <a:srgbClr val="0070C0"/>
                </a:solidFill>
              </a:rPr>
              <a:t>through TA/TO channels which is </a:t>
            </a:r>
            <a:r>
              <a:rPr lang="en-US" sz="1600" dirty="0" smtClean="0">
                <a:solidFill>
                  <a:srgbClr val="0070C0"/>
                </a:solidFill>
              </a:rPr>
              <a:t>travel agency </a:t>
            </a:r>
            <a:r>
              <a:rPr lang="en-US" sz="1600" dirty="0">
                <a:solidFill>
                  <a:srgbClr val="0070C0"/>
                </a:solidFill>
              </a:rPr>
              <a:t>and tour operator.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Than </a:t>
            </a:r>
            <a:r>
              <a:rPr lang="en-US" sz="1600" dirty="0">
                <a:solidFill>
                  <a:srgbClr val="0070C0"/>
                </a:solidFill>
              </a:rPr>
              <a:t>the second most used channel is direct.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Channel </a:t>
            </a:r>
            <a:r>
              <a:rPr lang="en-US" sz="1600" dirty="0">
                <a:solidFill>
                  <a:srgbClr val="0070C0"/>
                </a:solidFill>
              </a:rPr>
              <a:t>which is mostly used for early booking </a:t>
            </a:r>
            <a:r>
              <a:rPr lang="en-US" sz="1600" dirty="0" smtClean="0">
                <a:solidFill>
                  <a:srgbClr val="0070C0"/>
                </a:solidFill>
              </a:rPr>
              <a:t>of hotels </a:t>
            </a:r>
            <a:r>
              <a:rPr lang="en-US" sz="1600" dirty="0">
                <a:solidFill>
                  <a:srgbClr val="0070C0"/>
                </a:solidFill>
              </a:rPr>
              <a:t>is also TA/TO.</a:t>
            </a:r>
            <a:endParaRPr lang="en-IN" sz="16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3" y="1035722"/>
            <a:ext cx="3733801" cy="37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7" y="2579543"/>
            <a:ext cx="3514725" cy="2390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88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9401" y="666750"/>
            <a:ext cx="4267200" cy="423267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GDS channel brings higher revenue </a:t>
            </a:r>
            <a:r>
              <a:rPr lang="en-US" sz="1600" dirty="0" smtClean="0">
                <a:solidFill>
                  <a:srgbClr val="0070C0"/>
                </a:solidFill>
              </a:rPr>
              <a:t>generating deals </a:t>
            </a:r>
            <a:r>
              <a:rPr lang="en-US" sz="1600" dirty="0">
                <a:solidFill>
                  <a:srgbClr val="0070C0"/>
                </a:solidFill>
              </a:rPr>
              <a:t>for City hotel, in contrast to that </a:t>
            </a:r>
            <a:r>
              <a:rPr lang="en-US" sz="1600" dirty="0" smtClean="0">
                <a:solidFill>
                  <a:srgbClr val="0070C0"/>
                </a:solidFill>
              </a:rPr>
              <a:t>most bookings </a:t>
            </a:r>
            <a:r>
              <a:rPr lang="en-US" sz="1600" dirty="0">
                <a:solidFill>
                  <a:srgbClr val="0070C0"/>
                </a:solidFill>
              </a:rPr>
              <a:t>come via TA/TO. City Hotel can </a:t>
            </a:r>
            <a:r>
              <a:rPr lang="en-US" sz="1600" dirty="0" smtClean="0">
                <a:solidFill>
                  <a:srgbClr val="0070C0"/>
                </a:solidFill>
              </a:rPr>
              <a:t>work to </a:t>
            </a:r>
            <a:r>
              <a:rPr lang="en-US" sz="1600" dirty="0">
                <a:solidFill>
                  <a:srgbClr val="0070C0"/>
                </a:solidFill>
              </a:rPr>
              <a:t>increase outreach on GDS channels to </a:t>
            </a:r>
            <a:r>
              <a:rPr lang="en-US" sz="1600" dirty="0" smtClean="0">
                <a:solidFill>
                  <a:srgbClr val="0070C0"/>
                </a:solidFill>
              </a:rPr>
              <a:t>get more </a:t>
            </a:r>
            <a:r>
              <a:rPr lang="en-US" sz="1600" dirty="0">
                <a:solidFill>
                  <a:srgbClr val="0070C0"/>
                </a:solidFill>
              </a:rPr>
              <a:t>higher </a:t>
            </a:r>
            <a:r>
              <a:rPr lang="en-US" sz="1600" dirty="0" smtClean="0">
                <a:solidFill>
                  <a:srgbClr val="0070C0"/>
                </a:solidFill>
              </a:rPr>
              <a:t>revenue generating </a:t>
            </a:r>
            <a:r>
              <a:rPr lang="en-US" sz="1600" dirty="0">
                <a:solidFill>
                  <a:srgbClr val="0070C0"/>
                </a:solidFill>
              </a:rPr>
              <a:t>deals</a:t>
            </a:r>
            <a:r>
              <a:rPr lang="en-US" sz="1600" dirty="0" smtClean="0">
                <a:solidFill>
                  <a:srgbClr val="0070C0"/>
                </a:solidFill>
              </a:rPr>
              <a:t>.</a:t>
            </a:r>
          </a:p>
          <a:p>
            <a:endParaRPr lang="en-US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Resort hotel has more revenue </a:t>
            </a:r>
            <a:r>
              <a:rPr lang="en-US" sz="1600" dirty="0" smtClean="0">
                <a:solidFill>
                  <a:srgbClr val="0070C0"/>
                </a:solidFill>
              </a:rPr>
              <a:t>generating deals </a:t>
            </a:r>
            <a:r>
              <a:rPr lang="en-US" sz="1600" dirty="0">
                <a:solidFill>
                  <a:srgbClr val="0070C0"/>
                </a:solidFill>
              </a:rPr>
              <a:t>by direct and TA/TO channel. </a:t>
            </a:r>
            <a:r>
              <a:rPr lang="en-US" sz="1600" dirty="0" smtClean="0">
                <a:solidFill>
                  <a:srgbClr val="0070C0"/>
                </a:solidFill>
              </a:rPr>
              <a:t>Resort Hotel </a:t>
            </a:r>
            <a:r>
              <a:rPr lang="en-US" sz="1600" dirty="0">
                <a:solidFill>
                  <a:srgbClr val="0070C0"/>
                </a:solidFill>
              </a:rPr>
              <a:t>need to increase outreach on </a:t>
            </a:r>
            <a:r>
              <a:rPr lang="en-US" sz="1600" dirty="0" smtClean="0">
                <a:solidFill>
                  <a:srgbClr val="0070C0"/>
                </a:solidFill>
              </a:rPr>
              <a:t>GDS channel </a:t>
            </a:r>
            <a:r>
              <a:rPr lang="en-US" sz="1600" dirty="0">
                <a:solidFill>
                  <a:srgbClr val="0070C0"/>
                </a:solidFill>
              </a:rPr>
              <a:t>to increase revenue.</a:t>
            </a:r>
            <a:endParaRPr lang="en-IN" sz="16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1950"/>
            <a:ext cx="406460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4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rgbClr val="002060"/>
                </a:solidFill>
              </a:rPr>
              <a:t>Booking cancellation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We analyze the following possible reasons for booking cancellations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(1) Which significant distribution channel has highest </a:t>
            </a:r>
            <a:r>
              <a:rPr lang="en-US" sz="2000" dirty="0" smtClean="0">
                <a:solidFill>
                  <a:srgbClr val="0070C0"/>
                </a:solidFill>
              </a:rPr>
              <a:t>cancellation percentage</a:t>
            </a:r>
            <a:r>
              <a:rPr lang="en-US" sz="2000" dirty="0">
                <a:solidFill>
                  <a:srgbClr val="0070C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(2) Longer lead time.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(3) Longer time (in days) in waiting list.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(4) Not getting same room as reserved.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(5) Does not getting same room as reserved effects </a:t>
            </a:r>
            <a:r>
              <a:rPr lang="en-US" sz="2000" dirty="0" err="1">
                <a:solidFill>
                  <a:srgbClr val="0070C0"/>
                </a:solidFill>
              </a:rPr>
              <a:t>adr</a:t>
            </a:r>
            <a:r>
              <a:rPr lang="en-US" sz="2000" dirty="0">
                <a:solidFill>
                  <a:srgbClr val="0070C0"/>
                </a:solidFill>
              </a:rPr>
              <a:t>?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692013"/>
            <a:ext cx="5159092" cy="2467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50" dirty="0">
                <a:solidFill>
                  <a:srgbClr val="0070C0"/>
                </a:solidFill>
              </a:rPr>
              <a:t>• TA/TO has highest booking cancellation %. Therefore, </a:t>
            </a:r>
            <a:r>
              <a:rPr lang="en-US" sz="1550" dirty="0" smtClean="0">
                <a:solidFill>
                  <a:srgbClr val="0070C0"/>
                </a:solidFill>
              </a:rPr>
              <a:t>a booking </a:t>
            </a:r>
            <a:r>
              <a:rPr lang="en-US" sz="1550" dirty="0">
                <a:solidFill>
                  <a:srgbClr val="0070C0"/>
                </a:solidFill>
              </a:rPr>
              <a:t>via TA/TO is 30% likely to get cancelled.</a:t>
            </a:r>
          </a:p>
          <a:p>
            <a:pPr marL="0" indent="0">
              <a:buNone/>
            </a:pPr>
            <a:r>
              <a:rPr lang="en-US" sz="1550" dirty="0">
                <a:solidFill>
                  <a:srgbClr val="0070C0"/>
                </a:solidFill>
              </a:rPr>
              <a:t>• Not getting same room as demanded is not the case of</a:t>
            </a:r>
          </a:p>
          <a:p>
            <a:pPr marL="0" indent="0">
              <a:buNone/>
            </a:pPr>
            <a:r>
              <a:rPr lang="en-US" sz="1550" dirty="0">
                <a:solidFill>
                  <a:srgbClr val="0070C0"/>
                </a:solidFill>
              </a:rPr>
              <a:t>cancellation of rooms. A significant percentage of</a:t>
            </a:r>
          </a:p>
          <a:p>
            <a:pPr marL="0" indent="0">
              <a:buNone/>
            </a:pPr>
            <a:r>
              <a:rPr lang="en-US" sz="1550" dirty="0">
                <a:solidFill>
                  <a:srgbClr val="0070C0"/>
                </a:solidFill>
              </a:rPr>
              <a:t>bookings are not cancelled even after getting different</a:t>
            </a:r>
          </a:p>
          <a:p>
            <a:pPr marL="0" indent="0">
              <a:buNone/>
            </a:pPr>
            <a:r>
              <a:rPr lang="en-US" sz="1550" dirty="0">
                <a:solidFill>
                  <a:srgbClr val="0070C0"/>
                </a:solidFill>
              </a:rPr>
              <a:t>room as demanded.</a:t>
            </a:r>
          </a:p>
          <a:p>
            <a:pPr marL="0" indent="0">
              <a:buNone/>
            </a:pPr>
            <a:r>
              <a:rPr lang="en-US" sz="1550" dirty="0">
                <a:solidFill>
                  <a:srgbClr val="0070C0"/>
                </a:solidFill>
              </a:rPr>
              <a:t>• But, customers who didn't got same room have paid a</a:t>
            </a:r>
          </a:p>
          <a:p>
            <a:pPr marL="0" indent="0">
              <a:buNone/>
            </a:pPr>
            <a:r>
              <a:rPr lang="en-US" sz="1550" dirty="0">
                <a:solidFill>
                  <a:srgbClr val="0070C0"/>
                </a:solidFill>
              </a:rPr>
              <a:t>little lower </a:t>
            </a:r>
            <a:r>
              <a:rPr lang="en-US" sz="1550" dirty="0" err="1">
                <a:solidFill>
                  <a:srgbClr val="0070C0"/>
                </a:solidFill>
              </a:rPr>
              <a:t>adr</a:t>
            </a:r>
            <a:r>
              <a:rPr lang="en-US" sz="1550" dirty="0">
                <a:solidFill>
                  <a:srgbClr val="0070C0"/>
                </a:solidFill>
              </a:rPr>
              <a:t>, except for few exceptions.</a:t>
            </a:r>
            <a:endParaRPr lang="en-IN" sz="155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0" y="209550"/>
            <a:ext cx="8690120" cy="248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ame 4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692" y="2800350"/>
            <a:ext cx="3541114" cy="214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8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562349"/>
            <a:ext cx="8458200" cy="13715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Most </a:t>
            </a:r>
            <a:r>
              <a:rPr lang="en-US" dirty="0">
                <a:solidFill>
                  <a:srgbClr val="0070C0"/>
                </a:solidFill>
              </a:rPr>
              <a:t>of the bookings that are cancelled have waiting period of less 150 days but also most of </a:t>
            </a:r>
            <a:r>
              <a:rPr lang="en-US" dirty="0" smtClean="0">
                <a:solidFill>
                  <a:srgbClr val="0070C0"/>
                </a:solidFill>
              </a:rPr>
              <a:t>bookings that </a:t>
            </a:r>
            <a:r>
              <a:rPr lang="en-US" dirty="0">
                <a:solidFill>
                  <a:srgbClr val="0070C0"/>
                </a:solidFill>
              </a:rPr>
              <a:t>are not cancelled also have waiting period of less than 150 days. Hence this shows that </a:t>
            </a:r>
            <a:r>
              <a:rPr lang="en-US" dirty="0" smtClean="0">
                <a:solidFill>
                  <a:srgbClr val="0070C0"/>
                </a:solidFill>
              </a:rPr>
              <a:t>waiting period </a:t>
            </a:r>
            <a:r>
              <a:rPr lang="en-US" dirty="0">
                <a:solidFill>
                  <a:srgbClr val="0070C0"/>
                </a:solidFill>
              </a:rPr>
              <a:t>has no effect on cancellation of bookings.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Also</a:t>
            </a:r>
            <a:r>
              <a:rPr lang="en-US" dirty="0">
                <a:solidFill>
                  <a:srgbClr val="0070C0"/>
                </a:solidFill>
              </a:rPr>
              <a:t>, lead time has no effect on cancellation of bookings, as both curves of cancellation and </a:t>
            </a:r>
            <a:r>
              <a:rPr lang="en-US" dirty="0" smtClean="0">
                <a:solidFill>
                  <a:srgbClr val="0070C0"/>
                </a:solidFill>
              </a:rPr>
              <a:t>not cancelation </a:t>
            </a:r>
            <a:r>
              <a:rPr lang="en-US" dirty="0">
                <a:solidFill>
                  <a:srgbClr val="0070C0"/>
                </a:solidFill>
              </a:rPr>
              <a:t>are similar for lead time too.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7928247" cy="330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8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dirty="0">
                <a:solidFill>
                  <a:srgbClr val="002060"/>
                </a:solidFill>
              </a:rPr>
              <a:t>Time-wise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582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While doing time-wise analysis of given hotel booking dataset, we answered following </a:t>
            </a:r>
            <a:r>
              <a:rPr lang="en-US" sz="2000" dirty="0" smtClean="0">
                <a:solidFill>
                  <a:srgbClr val="0070C0"/>
                </a:solidFill>
              </a:rPr>
              <a:t>questions: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(1</a:t>
            </a:r>
            <a:r>
              <a:rPr lang="en-US" sz="2000" dirty="0" smtClean="0">
                <a:solidFill>
                  <a:srgbClr val="0070C0"/>
                </a:solidFill>
              </a:rPr>
              <a:t>)  </a:t>
            </a:r>
            <a:r>
              <a:rPr lang="en-US" sz="2000" dirty="0">
                <a:solidFill>
                  <a:srgbClr val="0070C0"/>
                </a:solidFill>
              </a:rPr>
              <a:t>What are the most busy months for hotels?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(2) </a:t>
            </a:r>
            <a:r>
              <a:rPr lang="en-US" sz="2000" dirty="0" smtClean="0">
                <a:solidFill>
                  <a:srgbClr val="0070C0"/>
                </a:solidFill>
              </a:rPr>
              <a:t> In </a:t>
            </a:r>
            <a:r>
              <a:rPr lang="en-US" sz="2000" dirty="0">
                <a:solidFill>
                  <a:srgbClr val="0070C0"/>
                </a:solidFill>
              </a:rPr>
              <a:t>which months hotels charges higher </a:t>
            </a:r>
            <a:r>
              <a:rPr lang="en-US" sz="2000" dirty="0" err="1">
                <a:solidFill>
                  <a:srgbClr val="0070C0"/>
                </a:solidFill>
              </a:rPr>
              <a:t>adr</a:t>
            </a:r>
            <a:r>
              <a:rPr lang="en-US" sz="2000" dirty="0">
                <a:solidFill>
                  <a:srgbClr val="0070C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(3) </a:t>
            </a:r>
            <a:r>
              <a:rPr lang="en-US" sz="2000" dirty="0" smtClean="0">
                <a:solidFill>
                  <a:srgbClr val="0070C0"/>
                </a:solidFill>
              </a:rPr>
              <a:t> How </a:t>
            </a:r>
            <a:r>
              <a:rPr lang="en-US" sz="2000" dirty="0">
                <a:solidFill>
                  <a:srgbClr val="0070C0"/>
                </a:solidFill>
              </a:rPr>
              <a:t>does booking numbers and </a:t>
            </a:r>
            <a:r>
              <a:rPr lang="en-US" sz="2000" dirty="0" err="1">
                <a:solidFill>
                  <a:srgbClr val="0070C0"/>
                </a:solidFill>
              </a:rPr>
              <a:t>adr</a:t>
            </a:r>
            <a:r>
              <a:rPr lang="en-US" sz="2000" dirty="0">
                <a:solidFill>
                  <a:srgbClr val="0070C0"/>
                </a:solidFill>
              </a:rPr>
              <a:t> changes </a:t>
            </a:r>
            <a:r>
              <a:rPr lang="en-US" sz="2000" dirty="0" smtClean="0">
                <a:solidFill>
                  <a:srgbClr val="0070C0"/>
                </a:solidFill>
              </a:rPr>
              <a:t>within a month</a:t>
            </a:r>
            <a:r>
              <a:rPr lang="en-US" sz="2000" dirty="0">
                <a:solidFill>
                  <a:srgbClr val="0070C0"/>
                </a:solidFill>
              </a:rPr>
              <a:t>?</a:t>
            </a:r>
          </a:p>
          <a:p>
            <a:pPr marL="457200" indent="-457200">
              <a:buAutoNum type="arabicParenBoth" startAt="4"/>
            </a:pPr>
            <a:r>
              <a:rPr lang="en-US" sz="2000" dirty="0" smtClean="0">
                <a:solidFill>
                  <a:srgbClr val="0070C0"/>
                </a:solidFill>
              </a:rPr>
              <a:t>How </a:t>
            </a:r>
            <a:r>
              <a:rPr lang="en-US" sz="2000" dirty="0">
                <a:solidFill>
                  <a:srgbClr val="0070C0"/>
                </a:solidFill>
              </a:rPr>
              <a:t>does bookings varies along year for different types </a:t>
            </a:r>
            <a:r>
              <a:rPr lang="en-US" sz="2000" dirty="0" smtClean="0">
                <a:solidFill>
                  <a:srgbClr val="0070C0"/>
                </a:solidFill>
              </a:rPr>
              <a:t>of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customers.                    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2326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u="sng" dirty="0" smtClean="0">
                <a:solidFill>
                  <a:srgbClr val="002060"/>
                </a:solidFill>
              </a:rPr>
              <a:t>Points to Discuss: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• Agenda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• Data summary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• </a:t>
            </a:r>
            <a:r>
              <a:rPr lang="en-IN" sz="2800" dirty="0" err="1" smtClean="0">
                <a:solidFill>
                  <a:srgbClr val="0070C0"/>
                </a:solidFill>
              </a:rPr>
              <a:t>Univariate</a:t>
            </a:r>
            <a:r>
              <a:rPr lang="en-IN" sz="2800" dirty="0" smtClean="0">
                <a:solidFill>
                  <a:srgbClr val="0070C0"/>
                </a:solidFill>
              </a:rPr>
              <a:t> analysis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• Hotel wise analysis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• Distribution Channel wise analysis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• Booking cancellation analysis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• Time-wise analysis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• Some important questions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• Correlation </a:t>
            </a:r>
            <a:r>
              <a:rPr lang="en-IN" sz="2800" dirty="0" err="1" smtClean="0">
                <a:solidFill>
                  <a:srgbClr val="0070C0"/>
                </a:solidFill>
              </a:rPr>
              <a:t>heatmap</a:t>
            </a:r>
            <a:endParaRPr lang="en-IN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• Conclusion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12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5024" y="1200151"/>
            <a:ext cx="2771775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From the month </a:t>
            </a:r>
            <a:r>
              <a:rPr lang="en-US" sz="2000" dirty="0" smtClean="0">
                <a:solidFill>
                  <a:srgbClr val="0070C0"/>
                </a:solidFill>
              </a:rPr>
              <a:t>of July to </a:t>
            </a:r>
            <a:r>
              <a:rPr lang="en-US" sz="2000" dirty="0">
                <a:solidFill>
                  <a:srgbClr val="0070C0"/>
                </a:solidFill>
              </a:rPr>
              <a:t>August </a:t>
            </a:r>
            <a:r>
              <a:rPr lang="en-US" sz="2000" dirty="0" smtClean="0">
                <a:solidFill>
                  <a:srgbClr val="0070C0"/>
                </a:solidFill>
              </a:rPr>
              <a:t>the number of bookings increased </a:t>
            </a:r>
            <a:r>
              <a:rPr lang="en-US" sz="2000" dirty="0">
                <a:solidFill>
                  <a:srgbClr val="0070C0"/>
                </a:solidFill>
              </a:rPr>
              <a:t>and </a:t>
            </a:r>
            <a:r>
              <a:rPr lang="en-US" sz="2000" dirty="0" smtClean="0">
                <a:solidFill>
                  <a:srgbClr val="0070C0"/>
                </a:solidFill>
              </a:rPr>
              <a:t>in August</a:t>
            </a:r>
            <a:r>
              <a:rPr lang="en-US" sz="2000" dirty="0">
                <a:solidFill>
                  <a:srgbClr val="0070C0"/>
                </a:solidFill>
              </a:rPr>
              <a:t>, City Hotel </a:t>
            </a:r>
            <a:r>
              <a:rPr lang="en-US" sz="2000" dirty="0" smtClean="0">
                <a:solidFill>
                  <a:srgbClr val="0070C0"/>
                </a:solidFill>
              </a:rPr>
              <a:t>got most </a:t>
            </a:r>
            <a:r>
              <a:rPr lang="en-US" sz="2000" dirty="0">
                <a:solidFill>
                  <a:srgbClr val="0070C0"/>
                </a:solidFill>
              </a:rPr>
              <a:t>number </a:t>
            </a:r>
            <a:r>
              <a:rPr lang="en-US" sz="2000" dirty="0" smtClean="0">
                <a:solidFill>
                  <a:srgbClr val="0070C0"/>
                </a:solidFill>
              </a:rPr>
              <a:t>of guests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" y="737324"/>
            <a:ext cx="5686425" cy="368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2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590550"/>
            <a:ext cx="2438400" cy="4004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The revenue </a:t>
            </a:r>
            <a:r>
              <a:rPr lang="en-US" sz="2000" dirty="0" smtClean="0">
                <a:solidFill>
                  <a:srgbClr val="0070C0"/>
                </a:solidFill>
              </a:rPr>
              <a:t>aspect looks </a:t>
            </a:r>
            <a:r>
              <a:rPr lang="en-US" sz="2000" dirty="0">
                <a:solidFill>
                  <a:srgbClr val="0070C0"/>
                </a:solidFill>
              </a:rPr>
              <a:t>different, </a:t>
            </a:r>
            <a:r>
              <a:rPr lang="en-US" sz="2000" dirty="0" smtClean="0">
                <a:solidFill>
                  <a:srgbClr val="0070C0"/>
                </a:solidFill>
              </a:rPr>
              <a:t>the Resort Hotels receives more revenue with respect to </a:t>
            </a:r>
            <a:r>
              <a:rPr lang="en-US" sz="2000" dirty="0">
                <a:solidFill>
                  <a:srgbClr val="0070C0"/>
                </a:solidFill>
              </a:rPr>
              <a:t>City </a:t>
            </a:r>
            <a:r>
              <a:rPr lang="en-US" sz="2000" dirty="0" smtClean="0">
                <a:solidFill>
                  <a:srgbClr val="0070C0"/>
                </a:solidFill>
              </a:rPr>
              <a:t>Hotel. From </a:t>
            </a:r>
            <a:r>
              <a:rPr lang="en-US" sz="2000" dirty="0">
                <a:solidFill>
                  <a:srgbClr val="0070C0"/>
                </a:solidFill>
              </a:rPr>
              <a:t>May </a:t>
            </a:r>
            <a:r>
              <a:rPr lang="en-US" sz="2000" dirty="0" smtClean="0">
                <a:solidFill>
                  <a:srgbClr val="0070C0"/>
                </a:solidFill>
              </a:rPr>
              <a:t>to August there </a:t>
            </a:r>
            <a:r>
              <a:rPr lang="en-US" sz="2000" dirty="0">
                <a:solidFill>
                  <a:srgbClr val="0070C0"/>
                </a:solidFill>
              </a:rPr>
              <a:t>was rapid </a:t>
            </a:r>
            <a:r>
              <a:rPr lang="en-US" sz="2000" dirty="0" smtClean="0">
                <a:solidFill>
                  <a:srgbClr val="0070C0"/>
                </a:solidFill>
              </a:rPr>
              <a:t>increase in </a:t>
            </a:r>
            <a:r>
              <a:rPr lang="en-US" sz="2000" dirty="0" err="1">
                <a:solidFill>
                  <a:srgbClr val="0070C0"/>
                </a:solidFill>
              </a:rPr>
              <a:t>adr</a:t>
            </a:r>
            <a:r>
              <a:rPr lang="en-US" sz="2000" dirty="0">
                <a:solidFill>
                  <a:srgbClr val="0070C0"/>
                </a:solidFill>
              </a:rPr>
              <a:t>. </a:t>
            </a:r>
            <a:r>
              <a:rPr lang="en-US" sz="2000" dirty="0" smtClean="0">
                <a:solidFill>
                  <a:srgbClr val="0070C0"/>
                </a:solidFill>
              </a:rPr>
              <a:t>August recorded the highest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50743"/>
            <a:ext cx="5843307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1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552825"/>
            <a:ext cx="8458200" cy="1381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We can see that graph </a:t>
            </a:r>
            <a:r>
              <a:rPr lang="en-US" sz="1800" dirty="0" smtClean="0">
                <a:solidFill>
                  <a:srgbClr val="0070C0"/>
                </a:solidFill>
              </a:rPr>
              <a:t>Arrival _</a:t>
            </a:r>
            <a:r>
              <a:rPr lang="en-US" sz="1800" dirty="0" err="1">
                <a:solidFill>
                  <a:srgbClr val="0070C0"/>
                </a:solidFill>
              </a:rPr>
              <a:t>num</a:t>
            </a:r>
            <a:r>
              <a:rPr lang="en-US" sz="1800" dirty="0">
                <a:solidFill>
                  <a:srgbClr val="0070C0"/>
                </a:solidFill>
              </a:rPr>
              <a:t> has small peaks at regular interval of days. This </a:t>
            </a:r>
            <a:r>
              <a:rPr lang="en-US" sz="1800" dirty="0" smtClean="0">
                <a:solidFill>
                  <a:srgbClr val="0070C0"/>
                </a:solidFill>
              </a:rPr>
              <a:t>can be </a:t>
            </a:r>
            <a:r>
              <a:rPr lang="en-US" sz="1800" dirty="0">
                <a:solidFill>
                  <a:srgbClr val="0070C0"/>
                </a:solidFill>
              </a:rPr>
              <a:t>due to increase in </a:t>
            </a:r>
            <a:r>
              <a:rPr lang="en-US" sz="1800" dirty="0" smtClean="0">
                <a:solidFill>
                  <a:srgbClr val="0070C0"/>
                </a:solidFill>
              </a:rPr>
              <a:t>arrival weekend</a:t>
            </a:r>
            <a:r>
              <a:rPr lang="en-US" sz="18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Also, the </a:t>
            </a:r>
            <a:r>
              <a:rPr lang="en-US" sz="1800" dirty="0" err="1">
                <a:solidFill>
                  <a:srgbClr val="0070C0"/>
                </a:solidFill>
              </a:rPr>
              <a:t>avg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adr</a:t>
            </a:r>
            <a:r>
              <a:rPr lang="en-US" sz="1800" dirty="0">
                <a:solidFill>
                  <a:srgbClr val="0070C0"/>
                </a:solidFill>
              </a:rPr>
              <a:t> tends to go up as month ends. Therefore charges </a:t>
            </a:r>
            <a:r>
              <a:rPr lang="en-US" sz="1800" dirty="0" smtClean="0">
                <a:solidFill>
                  <a:srgbClr val="0070C0"/>
                </a:solidFill>
              </a:rPr>
              <a:t>are more </a:t>
            </a:r>
            <a:r>
              <a:rPr lang="en-US" sz="1800" dirty="0">
                <a:solidFill>
                  <a:srgbClr val="0070C0"/>
                </a:solidFill>
              </a:rPr>
              <a:t>at the end of month.</a:t>
            </a:r>
            <a:endParaRPr lang="en-IN" sz="18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79" y="209550"/>
            <a:ext cx="7945437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4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583992"/>
            <a:ext cx="8458200" cy="1349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Mostly bookings are done by couples.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It is clear from graph that there is a sudden surge in arrival </a:t>
            </a:r>
            <a:r>
              <a:rPr lang="en-US" sz="1800" dirty="0" err="1">
                <a:solidFill>
                  <a:srgbClr val="0070C0"/>
                </a:solidFill>
              </a:rPr>
              <a:t>num</a:t>
            </a:r>
            <a:r>
              <a:rPr lang="en-US" sz="1800" dirty="0">
                <a:solidFill>
                  <a:srgbClr val="0070C0"/>
                </a:solidFill>
              </a:rPr>
              <a:t> of couples and family in months of July </a:t>
            </a:r>
            <a:r>
              <a:rPr lang="en-US" sz="1800" dirty="0" smtClean="0">
                <a:solidFill>
                  <a:srgbClr val="0070C0"/>
                </a:solidFill>
              </a:rPr>
              <a:t>and August</a:t>
            </a:r>
            <a:r>
              <a:rPr lang="en-US" sz="1800" dirty="0">
                <a:solidFill>
                  <a:srgbClr val="0070C0"/>
                </a:solidFill>
              </a:rPr>
              <a:t>. So better plans can be planned accordingly at that time for these type of customers.</a:t>
            </a:r>
            <a:endParaRPr lang="en-IN" sz="18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4" y="209550"/>
            <a:ext cx="6991350" cy="337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0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dirty="0">
                <a:solidFill>
                  <a:srgbClr val="002060"/>
                </a:solidFill>
              </a:rPr>
              <a:t>Some important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Some other analysis are also done, which are as follows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(1) </a:t>
            </a:r>
            <a:r>
              <a:rPr lang="en-US" sz="2000" dirty="0" smtClean="0">
                <a:solidFill>
                  <a:srgbClr val="0070C0"/>
                </a:solidFill>
              </a:rPr>
              <a:t> What </a:t>
            </a:r>
            <a:r>
              <a:rPr lang="en-US" sz="2000" dirty="0">
                <a:solidFill>
                  <a:srgbClr val="0070C0"/>
                </a:solidFill>
              </a:rPr>
              <a:t>are the different reason for special requests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(2) </a:t>
            </a:r>
            <a:r>
              <a:rPr lang="en-US" sz="2000" dirty="0" smtClean="0">
                <a:solidFill>
                  <a:srgbClr val="0070C0"/>
                </a:solidFill>
              </a:rPr>
              <a:t> What </a:t>
            </a:r>
            <a:r>
              <a:rPr lang="en-US" sz="2000" dirty="0">
                <a:solidFill>
                  <a:srgbClr val="0070C0"/>
                </a:solidFill>
              </a:rPr>
              <a:t>is the optimal stay length for better deal for customers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(3) </a:t>
            </a:r>
            <a:r>
              <a:rPr lang="en-US" sz="2000" dirty="0" smtClean="0">
                <a:solidFill>
                  <a:srgbClr val="0070C0"/>
                </a:solidFill>
              </a:rPr>
              <a:t> How </a:t>
            </a:r>
            <a:r>
              <a:rPr lang="en-US" sz="2000" dirty="0" err="1">
                <a:solidFill>
                  <a:srgbClr val="0070C0"/>
                </a:solidFill>
              </a:rPr>
              <a:t>adr</a:t>
            </a:r>
            <a:r>
              <a:rPr lang="en-US" sz="2000" dirty="0">
                <a:solidFill>
                  <a:srgbClr val="0070C0"/>
                </a:solidFill>
              </a:rPr>
              <a:t> is affected by total staying period in hotels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dirty="0">
                <a:solidFill>
                  <a:srgbClr val="002060"/>
                </a:solidFill>
              </a:rPr>
              <a:t>Reasons for special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76" y="3557613"/>
            <a:ext cx="8229600" cy="1498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The number of special request are almost the same in the kids section. But, we can see that if the adults are more than </a:t>
            </a:r>
            <a:r>
              <a:rPr lang="en-US" sz="2000" dirty="0" smtClean="0">
                <a:solidFill>
                  <a:srgbClr val="0070C0"/>
                </a:solidFill>
              </a:rPr>
              <a:t>2 there </a:t>
            </a:r>
            <a:r>
              <a:rPr lang="en-US" sz="2000" dirty="0">
                <a:solidFill>
                  <a:srgbClr val="0070C0"/>
                </a:solidFill>
              </a:rPr>
              <a:t>are more chances that hotels will receive more special requests.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3624263" cy="254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895350"/>
            <a:ext cx="307979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5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76" y="22514"/>
            <a:ext cx="8229600" cy="85725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Reasons for special requests(cont.)</a:t>
            </a: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" y="666750"/>
            <a:ext cx="7190311" cy="369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4324350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Here we can see that all market segment mostly have special request.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There is one segment which is complementary, having more than average number of special request.</a:t>
            </a:r>
            <a:endParaRPr lang="en-I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002060"/>
                </a:solidFill>
              </a:rPr>
              <a:t>Correlation </a:t>
            </a:r>
            <a:r>
              <a:rPr lang="en-IN" sz="3200" dirty="0" err="1">
                <a:solidFill>
                  <a:srgbClr val="002060"/>
                </a:solidFill>
              </a:rPr>
              <a:t>Heatmap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590550"/>
            <a:ext cx="3352800" cy="400407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Total stay length and lead time are </a:t>
            </a:r>
            <a:r>
              <a:rPr lang="en-US" sz="1800" dirty="0" smtClean="0">
                <a:solidFill>
                  <a:srgbClr val="0070C0"/>
                </a:solidFill>
              </a:rPr>
              <a:t>slightly correlated</a:t>
            </a:r>
            <a:r>
              <a:rPr lang="en-US" sz="1800" dirty="0">
                <a:solidFill>
                  <a:srgbClr val="0070C0"/>
                </a:solidFill>
              </a:rPr>
              <a:t>. </a:t>
            </a:r>
            <a:r>
              <a:rPr lang="en-US" sz="1800" dirty="0" smtClean="0">
                <a:solidFill>
                  <a:srgbClr val="0070C0"/>
                </a:solidFill>
              </a:rPr>
              <a:t>This may </a:t>
            </a:r>
            <a:r>
              <a:rPr lang="en-US" sz="1800" dirty="0">
                <a:solidFill>
                  <a:srgbClr val="0070C0"/>
                </a:solidFill>
              </a:rPr>
              <a:t>means that for </a:t>
            </a:r>
            <a:r>
              <a:rPr lang="en-US" sz="1800" dirty="0" smtClean="0">
                <a:solidFill>
                  <a:srgbClr val="0070C0"/>
                </a:solidFill>
              </a:rPr>
              <a:t>longer hotel </a:t>
            </a:r>
            <a:r>
              <a:rPr lang="en-US" sz="1800" dirty="0">
                <a:solidFill>
                  <a:srgbClr val="0070C0"/>
                </a:solidFill>
              </a:rPr>
              <a:t>stays, </a:t>
            </a:r>
            <a:r>
              <a:rPr lang="en-US" sz="1800" dirty="0" smtClean="0">
                <a:solidFill>
                  <a:srgbClr val="0070C0"/>
                </a:solidFill>
              </a:rPr>
              <a:t>people generally </a:t>
            </a:r>
            <a:r>
              <a:rPr lang="en-US" sz="1800" dirty="0">
                <a:solidFill>
                  <a:srgbClr val="0070C0"/>
                </a:solidFill>
              </a:rPr>
              <a:t>plan little </a:t>
            </a:r>
            <a:r>
              <a:rPr lang="en-US" sz="1800" dirty="0" smtClean="0">
                <a:solidFill>
                  <a:srgbClr val="0070C0"/>
                </a:solidFill>
              </a:rPr>
              <a:t>before the </a:t>
            </a:r>
            <a:r>
              <a:rPr lang="en-US" sz="1800" dirty="0">
                <a:solidFill>
                  <a:srgbClr val="0070C0"/>
                </a:solidFill>
              </a:rPr>
              <a:t>actual arrival.</a:t>
            </a:r>
          </a:p>
          <a:p>
            <a:r>
              <a:rPr lang="en-US" sz="1800" dirty="0" err="1" smtClean="0">
                <a:solidFill>
                  <a:srgbClr val="0070C0"/>
                </a:solidFill>
              </a:rPr>
              <a:t>adr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is slightly </a:t>
            </a:r>
            <a:r>
              <a:rPr lang="en-US" sz="1800" dirty="0" smtClean="0">
                <a:solidFill>
                  <a:srgbClr val="0070C0"/>
                </a:solidFill>
              </a:rPr>
              <a:t>correlated with </a:t>
            </a:r>
            <a:r>
              <a:rPr lang="en-US" sz="1800" dirty="0" err="1" smtClean="0">
                <a:solidFill>
                  <a:srgbClr val="0070C0"/>
                </a:solidFill>
              </a:rPr>
              <a:t>total_people</a:t>
            </a:r>
            <a:r>
              <a:rPr lang="en-US" sz="1800" dirty="0" smtClean="0">
                <a:solidFill>
                  <a:srgbClr val="0070C0"/>
                </a:solidFill>
              </a:rPr>
              <a:t>, which makes </a:t>
            </a:r>
            <a:r>
              <a:rPr lang="en-US" sz="1800" dirty="0">
                <a:solidFill>
                  <a:srgbClr val="0070C0"/>
                </a:solidFill>
              </a:rPr>
              <a:t>sense as more no. </a:t>
            </a:r>
            <a:r>
              <a:rPr lang="en-US" sz="1800" dirty="0" smtClean="0">
                <a:solidFill>
                  <a:srgbClr val="0070C0"/>
                </a:solidFill>
              </a:rPr>
              <a:t>of people means </a:t>
            </a:r>
            <a:r>
              <a:rPr lang="en-US" sz="1800" dirty="0">
                <a:solidFill>
                  <a:srgbClr val="0070C0"/>
                </a:solidFill>
              </a:rPr>
              <a:t>more service to deliver, </a:t>
            </a:r>
            <a:r>
              <a:rPr lang="en-US" sz="1800" dirty="0" smtClean="0">
                <a:solidFill>
                  <a:srgbClr val="0070C0"/>
                </a:solidFill>
              </a:rPr>
              <a:t>therefore more </a:t>
            </a:r>
            <a:r>
              <a:rPr lang="en-US" sz="1800" dirty="0" err="1">
                <a:solidFill>
                  <a:srgbClr val="0070C0"/>
                </a:solidFill>
              </a:rPr>
              <a:t>adr</a:t>
            </a:r>
            <a:r>
              <a:rPr lang="en-US" sz="1800" dirty="0">
                <a:solidFill>
                  <a:srgbClr val="0070C0"/>
                </a:solidFill>
              </a:rPr>
              <a:t>.</a:t>
            </a:r>
            <a:endParaRPr lang="en-IN" sz="18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48591"/>
            <a:ext cx="4733925" cy="414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5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23467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Optimal stay length for better deals in </a:t>
            </a:r>
            <a:r>
              <a:rPr lang="en-US" sz="2800" b="1" dirty="0" err="1">
                <a:solidFill>
                  <a:srgbClr val="002060"/>
                </a:solidFill>
              </a:rPr>
              <a:t>adr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095749"/>
            <a:ext cx="8534400" cy="838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For shorter stays the </a:t>
            </a:r>
            <a:r>
              <a:rPr lang="en-US" sz="1600" dirty="0" err="1">
                <a:solidFill>
                  <a:srgbClr val="0070C0"/>
                </a:solidFill>
              </a:rPr>
              <a:t>adr</a:t>
            </a:r>
            <a:r>
              <a:rPr lang="en-US" sz="1600" dirty="0">
                <a:solidFill>
                  <a:srgbClr val="0070C0"/>
                </a:solidFill>
              </a:rPr>
              <a:t>(average daily rate varies greatly) but for longer stays (&gt; 15 days) </a:t>
            </a:r>
            <a:r>
              <a:rPr lang="en-US" sz="1600" dirty="0" err="1">
                <a:solidFill>
                  <a:srgbClr val="0070C0"/>
                </a:solidFill>
              </a:rPr>
              <a:t>adr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is comparatively </a:t>
            </a:r>
            <a:r>
              <a:rPr lang="en-US" sz="1600" dirty="0">
                <a:solidFill>
                  <a:srgbClr val="0070C0"/>
                </a:solidFill>
              </a:rPr>
              <a:t>very less. Therefore, customers can get better deal for longer stays more than 15 days.</a:t>
            </a:r>
            <a:endParaRPr lang="en-IN" sz="16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19150"/>
            <a:ext cx="754538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57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76" y="5195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91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● </a:t>
            </a:r>
            <a:r>
              <a:rPr lang="en-US" sz="1200" dirty="0" smtClean="0">
                <a:solidFill>
                  <a:srgbClr val="0070C0"/>
                </a:solidFill>
              </a:rPr>
              <a:t> Around </a:t>
            </a:r>
            <a:r>
              <a:rPr lang="en-US" sz="1200" dirty="0">
                <a:solidFill>
                  <a:srgbClr val="0070C0"/>
                </a:solidFill>
              </a:rPr>
              <a:t>60% bookings are for City hotel and 40% bookings are for Resort hotel, therefore City Hotel is </a:t>
            </a:r>
            <a:r>
              <a:rPr lang="en-US" sz="1200" dirty="0" smtClean="0">
                <a:solidFill>
                  <a:srgbClr val="0070C0"/>
                </a:solidFill>
              </a:rPr>
              <a:t>busier than </a:t>
            </a:r>
            <a:r>
              <a:rPr lang="en-US" sz="1200" dirty="0">
                <a:solidFill>
                  <a:srgbClr val="0070C0"/>
                </a:solidFill>
              </a:rPr>
              <a:t>Resort hotel. Also the overall </a:t>
            </a:r>
            <a:r>
              <a:rPr lang="en-US" sz="1200" dirty="0" err="1">
                <a:solidFill>
                  <a:srgbClr val="0070C0"/>
                </a:solidFill>
              </a:rPr>
              <a:t>adr</a:t>
            </a:r>
            <a:r>
              <a:rPr lang="en-US" sz="1200" dirty="0">
                <a:solidFill>
                  <a:srgbClr val="0070C0"/>
                </a:solidFill>
              </a:rPr>
              <a:t> of </a:t>
            </a:r>
            <a:r>
              <a:rPr lang="en-US" sz="1200" dirty="0" smtClean="0">
                <a:solidFill>
                  <a:srgbClr val="0070C0"/>
                </a:solidFill>
              </a:rPr>
              <a:t>City  hotel </a:t>
            </a:r>
            <a:r>
              <a:rPr lang="en-US" sz="1200" dirty="0">
                <a:solidFill>
                  <a:srgbClr val="0070C0"/>
                </a:solidFill>
              </a:rPr>
              <a:t>is slightly higher than Resort hotel.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● </a:t>
            </a:r>
            <a:r>
              <a:rPr lang="en-US" sz="1200" dirty="0" smtClean="0">
                <a:solidFill>
                  <a:srgbClr val="0070C0"/>
                </a:solidFill>
              </a:rPr>
              <a:t> Mostly </a:t>
            </a:r>
            <a:r>
              <a:rPr lang="en-US" sz="1200" dirty="0">
                <a:solidFill>
                  <a:srgbClr val="0070C0"/>
                </a:solidFill>
              </a:rPr>
              <a:t>guests stay for less than 5 days in hotel and for longer stays Resort hotel is preferred.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● </a:t>
            </a:r>
            <a:r>
              <a:rPr lang="en-US" sz="1200" dirty="0" smtClean="0">
                <a:solidFill>
                  <a:srgbClr val="0070C0"/>
                </a:solidFill>
              </a:rPr>
              <a:t> Both </a:t>
            </a:r>
            <a:r>
              <a:rPr lang="en-US" sz="1200" dirty="0">
                <a:solidFill>
                  <a:srgbClr val="0070C0"/>
                </a:solidFill>
              </a:rPr>
              <a:t>hotels have significantly higher booking cancellation rates and very few guests less than 3 % return </a:t>
            </a:r>
            <a:r>
              <a:rPr lang="en-US" sz="1200" dirty="0" smtClean="0">
                <a:solidFill>
                  <a:srgbClr val="0070C0"/>
                </a:solidFill>
              </a:rPr>
              <a:t>for another </a:t>
            </a:r>
            <a:r>
              <a:rPr lang="en-US" sz="1200" dirty="0">
                <a:solidFill>
                  <a:srgbClr val="0070C0"/>
                </a:solidFill>
              </a:rPr>
              <a:t>booking in City hotel. 5% guests return for stay in Resort hotel.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● </a:t>
            </a:r>
            <a:r>
              <a:rPr lang="en-US" sz="1200" dirty="0" smtClean="0">
                <a:solidFill>
                  <a:srgbClr val="0070C0"/>
                </a:solidFill>
              </a:rPr>
              <a:t> Most </a:t>
            </a:r>
            <a:r>
              <a:rPr lang="en-US" sz="1200" dirty="0">
                <a:solidFill>
                  <a:srgbClr val="0070C0"/>
                </a:solidFill>
              </a:rPr>
              <a:t>of the guests came from </a:t>
            </a:r>
            <a:r>
              <a:rPr lang="en-US" sz="1200" dirty="0" err="1">
                <a:solidFill>
                  <a:srgbClr val="0070C0"/>
                </a:solidFill>
              </a:rPr>
              <a:t>european</a:t>
            </a:r>
            <a:r>
              <a:rPr lang="en-US" sz="1200" dirty="0">
                <a:solidFill>
                  <a:srgbClr val="0070C0"/>
                </a:solidFill>
              </a:rPr>
              <a:t> countries, with most no. of guest coming from Portugal.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● </a:t>
            </a:r>
            <a:r>
              <a:rPr lang="en-US" sz="1200" dirty="0" smtClean="0">
                <a:solidFill>
                  <a:srgbClr val="0070C0"/>
                </a:solidFill>
              </a:rPr>
              <a:t> Guests </a:t>
            </a:r>
            <a:r>
              <a:rPr lang="en-US" sz="1200" dirty="0">
                <a:solidFill>
                  <a:srgbClr val="0070C0"/>
                </a:solidFill>
              </a:rPr>
              <a:t>use different channels for making bookings out of which most preferred way is TA/TO.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● </a:t>
            </a:r>
            <a:r>
              <a:rPr lang="en-US" sz="1200" dirty="0" smtClean="0">
                <a:solidFill>
                  <a:srgbClr val="0070C0"/>
                </a:solidFill>
              </a:rPr>
              <a:t> For </a:t>
            </a:r>
            <a:r>
              <a:rPr lang="en-US" sz="1200" dirty="0">
                <a:solidFill>
                  <a:srgbClr val="0070C0"/>
                </a:solidFill>
              </a:rPr>
              <a:t>hotels higher </a:t>
            </a:r>
            <a:r>
              <a:rPr lang="en-US" sz="1200" dirty="0" err="1">
                <a:solidFill>
                  <a:srgbClr val="0070C0"/>
                </a:solidFill>
              </a:rPr>
              <a:t>adr</a:t>
            </a:r>
            <a:r>
              <a:rPr lang="en-US" sz="1200" dirty="0">
                <a:solidFill>
                  <a:srgbClr val="0070C0"/>
                </a:solidFill>
              </a:rPr>
              <a:t> deals come via GDS channel, so hotels should increase their popularity on this channel.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● </a:t>
            </a:r>
            <a:r>
              <a:rPr lang="en-US" sz="1200" dirty="0" smtClean="0">
                <a:solidFill>
                  <a:srgbClr val="0070C0"/>
                </a:solidFill>
              </a:rPr>
              <a:t> Almost </a:t>
            </a:r>
            <a:r>
              <a:rPr lang="en-US" sz="1200" dirty="0">
                <a:solidFill>
                  <a:srgbClr val="0070C0"/>
                </a:solidFill>
              </a:rPr>
              <a:t>30% of bookings via TA/TO are cancelled.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● </a:t>
            </a:r>
            <a:r>
              <a:rPr lang="en-US" sz="1200" dirty="0" smtClean="0">
                <a:solidFill>
                  <a:srgbClr val="0070C0"/>
                </a:solidFill>
              </a:rPr>
              <a:t> Not </a:t>
            </a:r>
            <a:r>
              <a:rPr lang="en-US" sz="1200" dirty="0">
                <a:solidFill>
                  <a:srgbClr val="0070C0"/>
                </a:solidFill>
              </a:rPr>
              <a:t>getting same room as reserved, longer lead time and waiting time do not affect cancellation of </a:t>
            </a:r>
            <a:r>
              <a:rPr lang="en-US" sz="1200" dirty="0" smtClean="0">
                <a:solidFill>
                  <a:srgbClr val="0070C0"/>
                </a:solidFill>
              </a:rPr>
              <a:t>bookings. Although </a:t>
            </a:r>
            <a:r>
              <a:rPr lang="en-US" sz="1200" dirty="0">
                <a:solidFill>
                  <a:srgbClr val="0070C0"/>
                </a:solidFill>
              </a:rPr>
              <a:t>different room allotment do lowers the </a:t>
            </a:r>
            <a:r>
              <a:rPr lang="en-US" sz="1200" dirty="0" err="1">
                <a:solidFill>
                  <a:srgbClr val="0070C0"/>
                </a:solidFill>
              </a:rPr>
              <a:t>adr</a:t>
            </a:r>
            <a:r>
              <a:rPr lang="en-US" sz="12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●  July- </a:t>
            </a:r>
            <a:r>
              <a:rPr lang="en-US" sz="1200" dirty="0">
                <a:solidFill>
                  <a:srgbClr val="0070C0"/>
                </a:solidFill>
              </a:rPr>
              <a:t>August are the most busier and profitable months for both of hotels.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● </a:t>
            </a:r>
            <a:r>
              <a:rPr lang="en-US" sz="1200" dirty="0" smtClean="0">
                <a:solidFill>
                  <a:srgbClr val="0070C0"/>
                </a:solidFill>
              </a:rPr>
              <a:t> Within </a:t>
            </a:r>
            <a:r>
              <a:rPr lang="en-US" sz="1200" dirty="0">
                <a:solidFill>
                  <a:srgbClr val="0070C0"/>
                </a:solidFill>
              </a:rPr>
              <a:t>a month, </a:t>
            </a:r>
            <a:r>
              <a:rPr lang="en-US" sz="1200" dirty="0" err="1">
                <a:solidFill>
                  <a:srgbClr val="0070C0"/>
                </a:solidFill>
              </a:rPr>
              <a:t>adr</a:t>
            </a:r>
            <a:r>
              <a:rPr lang="en-US" sz="1200" dirty="0">
                <a:solidFill>
                  <a:srgbClr val="0070C0"/>
                </a:solidFill>
              </a:rPr>
              <a:t> gradually increases as month ends, with small sudden rise on weekends.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● </a:t>
            </a:r>
            <a:r>
              <a:rPr lang="en-US" sz="1200" dirty="0" smtClean="0">
                <a:solidFill>
                  <a:srgbClr val="0070C0"/>
                </a:solidFill>
              </a:rPr>
              <a:t> Couples </a:t>
            </a:r>
            <a:r>
              <a:rPr lang="en-US" sz="1200" dirty="0">
                <a:solidFill>
                  <a:srgbClr val="0070C0"/>
                </a:solidFill>
              </a:rPr>
              <a:t>are the most common guests for hotels, hence hotels can plan services according to couples </a:t>
            </a:r>
            <a:r>
              <a:rPr lang="en-US" sz="1200" dirty="0" smtClean="0">
                <a:solidFill>
                  <a:srgbClr val="0070C0"/>
                </a:solidFill>
              </a:rPr>
              <a:t>needs to </a:t>
            </a:r>
            <a:r>
              <a:rPr lang="en-US" sz="1200" dirty="0">
                <a:solidFill>
                  <a:srgbClr val="0070C0"/>
                </a:solidFill>
              </a:rPr>
              <a:t>increase revenue.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● </a:t>
            </a:r>
            <a:r>
              <a:rPr lang="en-US" sz="1200" dirty="0" smtClean="0">
                <a:solidFill>
                  <a:srgbClr val="0070C0"/>
                </a:solidFill>
              </a:rPr>
              <a:t> More </a:t>
            </a:r>
            <a:r>
              <a:rPr lang="en-US" sz="1200" dirty="0">
                <a:solidFill>
                  <a:srgbClr val="0070C0"/>
                </a:solidFill>
              </a:rPr>
              <a:t>number of people in guests results in more number of special requests.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●  </a:t>
            </a:r>
            <a:r>
              <a:rPr lang="en-US" sz="1200" dirty="0">
                <a:solidFill>
                  <a:srgbClr val="0070C0"/>
                </a:solidFill>
              </a:rPr>
              <a:t>Bookings made via complementary market segment and adults have on average high no. of special request.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● </a:t>
            </a:r>
            <a:r>
              <a:rPr lang="en-US" sz="1200" dirty="0" smtClean="0">
                <a:solidFill>
                  <a:srgbClr val="0070C0"/>
                </a:solidFill>
              </a:rPr>
              <a:t> For </a:t>
            </a:r>
            <a:r>
              <a:rPr lang="en-US" sz="1200" dirty="0">
                <a:solidFill>
                  <a:srgbClr val="0070C0"/>
                </a:solidFill>
              </a:rPr>
              <a:t>customers, generally the longer stays (more than 15 days) can result in better deals in terms of low </a:t>
            </a:r>
            <a:r>
              <a:rPr lang="en-US" sz="1200" dirty="0" err="1">
                <a:solidFill>
                  <a:srgbClr val="0070C0"/>
                </a:solidFill>
              </a:rPr>
              <a:t>adr</a:t>
            </a:r>
            <a:r>
              <a:rPr lang="en-US" sz="1200" dirty="0">
                <a:solidFill>
                  <a:srgbClr val="0070C0"/>
                </a:solidFill>
              </a:rPr>
              <a:t>.</a:t>
            </a:r>
            <a:endParaRPr lang="en-IN" sz="12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</a:rPr>
              <a:t>Agenda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To discuss the analysis of given hotel bookings data set from 2015-2017.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We’ll be doing analysis of given data set in following ways :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Univariate</a:t>
            </a:r>
            <a:r>
              <a:rPr lang="en-US" dirty="0" smtClean="0">
                <a:solidFill>
                  <a:srgbClr val="0070C0"/>
                </a:solidFill>
              </a:rPr>
              <a:t> analysis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Hotel wise analysis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Distribution Channel wise analysis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Booking cancellation analysis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Time-wise analysis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By doing this we’ll try to find out key factors driving the hotel bookings trends.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76" y="2150918"/>
            <a:ext cx="8229600" cy="857250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dirty="0" smtClean="0">
                <a:solidFill>
                  <a:srgbClr val="002060"/>
                </a:solidFill>
              </a:rPr>
              <a:t>Data Summary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Given data set has different columns of variables crucial for hotel bookings. Some of them are: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hotel: </a:t>
            </a:r>
            <a:r>
              <a:rPr lang="en-US" dirty="0" smtClean="0"/>
              <a:t>The category of hotels, which are two resort hotel and city hotel.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is_cancelled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  <a:r>
              <a:rPr lang="en-US" dirty="0" smtClean="0"/>
              <a:t>The value of column show the cancellation type. If the booking was cancelled or not. Values[0,1], where 0 indicates not cancelled.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lead_time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  <a:r>
              <a:rPr lang="en-US" dirty="0" smtClean="0"/>
              <a:t>The time between reservation and actual arrival.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stayed_in_weekend_nights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The number of weekend nights stay per reservation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stayed_in_weekday_nights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The number of weekday nights stay per reservation.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meal: </a:t>
            </a:r>
            <a:r>
              <a:rPr lang="en-US" dirty="0" smtClean="0"/>
              <a:t>Meal preferences per reservation.[</a:t>
            </a:r>
            <a:r>
              <a:rPr lang="en-US" dirty="0" err="1" smtClean="0"/>
              <a:t>BB,FB,HB,SC,Undefined</a:t>
            </a:r>
            <a:r>
              <a:rPr lang="en-US" dirty="0" smtClean="0"/>
              <a:t>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Country: </a:t>
            </a:r>
            <a:r>
              <a:rPr lang="en-US" dirty="0" smtClean="0"/>
              <a:t>The origin country of guest.</a:t>
            </a:r>
            <a:endParaRPr lang="en-IN" dirty="0"/>
          </a:p>
        </p:txBody>
      </p:sp>
      <p:sp>
        <p:nvSpPr>
          <p:cNvPr id="5" name="Frame 4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 smtClean="0">
                <a:solidFill>
                  <a:srgbClr val="002060"/>
                </a:solidFill>
              </a:rPr>
              <a:t>Data Summary(contd..)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market_segment</a:t>
            </a:r>
            <a:r>
              <a:rPr lang="en-US" sz="1800" dirty="0" smtClean="0">
                <a:solidFill>
                  <a:srgbClr val="FF0000"/>
                </a:solidFill>
              </a:rPr>
              <a:t>: </a:t>
            </a:r>
            <a:r>
              <a:rPr lang="en-US" sz="1800" dirty="0" smtClean="0"/>
              <a:t>This column show how reservation was made and what is the purpose of reservation. </a:t>
            </a:r>
            <a:r>
              <a:rPr lang="en-US" sz="1800" dirty="0" err="1" smtClean="0"/>
              <a:t>Eg</a:t>
            </a:r>
            <a:r>
              <a:rPr lang="en-US" sz="1800" dirty="0" smtClean="0"/>
              <a:t>, corporate means corporate trip, TA for travel agency.</a:t>
            </a:r>
          </a:p>
          <a:p>
            <a:r>
              <a:rPr lang="en-US" sz="1800" dirty="0" err="1" smtClean="0">
                <a:solidFill>
                  <a:srgbClr val="FF0000"/>
                </a:solidFill>
              </a:rPr>
              <a:t>distribution_channel</a:t>
            </a:r>
            <a:r>
              <a:rPr lang="en-US" sz="1800" dirty="0" smtClean="0"/>
              <a:t>: The medium through booking was made.[</a:t>
            </a:r>
            <a:r>
              <a:rPr lang="en-US" sz="1800" dirty="0" err="1" smtClean="0"/>
              <a:t>Direct,Corporate,TA</a:t>
            </a:r>
            <a:r>
              <a:rPr lang="en-US" sz="1800" dirty="0" smtClean="0"/>
              <a:t>/</a:t>
            </a:r>
            <a:r>
              <a:rPr lang="en-US" sz="1800" dirty="0" err="1" smtClean="0"/>
              <a:t>TO,undefined,GDS</a:t>
            </a:r>
            <a:r>
              <a:rPr lang="en-US" sz="1800" dirty="0" smtClean="0"/>
              <a:t>.]</a:t>
            </a:r>
          </a:p>
          <a:p>
            <a:r>
              <a:rPr lang="en-US" sz="1800" dirty="0" err="1" smtClean="0">
                <a:solidFill>
                  <a:srgbClr val="FF0000"/>
                </a:solidFill>
              </a:rPr>
              <a:t>Is_repeated_guest</a:t>
            </a:r>
            <a:r>
              <a:rPr lang="en-US" sz="1800" dirty="0" smtClean="0">
                <a:solidFill>
                  <a:srgbClr val="FF0000"/>
                </a:solidFill>
              </a:rPr>
              <a:t>: </a:t>
            </a:r>
            <a:r>
              <a:rPr lang="en-US" sz="1800" dirty="0" smtClean="0"/>
              <a:t>Shows if the guest is who has arrived earlier or </a:t>
            </a:r>
            <a:r>
              <a:rPr lang="en-US" sz="1800" dirty="0" err="1" smtClean="0"/>
              <a:t>not.Values</a:t>
            </a:r>
            <a:r>
              <a:rPr lang="en-US" sz="1800" dirty="0" smtClean="0"/>
              <a:t>[0,1]--&gt;0 indicates no and 1 indicated yes person is repeated guest.</a:t>
            </a:r>
          </a:p>
          <a:p>
            <a:r>
              <a:rPr lang="en-US" sz="1800" dirty="0" err="1" smtClean="0">
                <a:solidFill>
                  <a:srgbClr val="FF0000"/>
                </a:solidFill>
              </a:rPr>
              <a:t>days_in_waiting_list</a:t>
            </a:r>
            <a:r>
              <a:rPr lang="en-US" sz="1800" dirty="0" smtClean="0">
                <a:solidFill>
                  <a:srgbClr val="FF0000"/>
                </a:solidFill>
              </a:rPr>
              <a:t>: </a:t>
            </a:r>
            <a:r>
              <a:rPr lang="en-US" sz="1800" dirty="0" smtClean="0"/>
              <a:t>Number of days between actual booking and transact.</a:t>
            </a:r>
          </a:p>
          <a:p>
            <a:r>
              <a:rPr lang="en-US" sz="1800" dirty="0" err="1" smtClean="0">
                <a:solidFill>
                  <a:srgbClr val="FF0000"/>
                </a:solidFill>
              </a:rPr>
              <a:t>customer_type</a:t>
            </a:r>
            <a:r>
              <a:rPr lang="en-US" sz="1800" dirty="0" smtClean="0">
                <a:solidFill>
                  <a:srgbClr val="FF0000"/>
                </a:solidFill>
              </a:rPr>
              <a:t>: </a:t>
            </a:r>
            <a:r>
              <a:rPr lang="en-US" sz="1800" dirty="0" smtClean="0"/>
              <a:t>Type of customers( Transient, group, etc.)</a:t>
            </a:r>
            <a:endParaRPr lang="en-IN" sz="1800" dirty="0"/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Data Summary</a:t>
            </a:r>
            <a:endParaRPr lang="en-IN" sz="40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75434"/>
            <a:ext cx="6482178" cy="318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ame 4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2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dirty="0" err="1" smtClean="0">
                <a:solidFill>
                  <a:srgbClr val="002060"/>
                </a:solidFill>
              </a:rPr>
              <a:t>Univariate</a:t>
            </a:r>
            <a:r>
              <a:rPr lang="en-IN" sz="4000" b="1" dirty="0" smtClean="0">
                <a:solidFill>
                  <a:srgbClr val="002060"/>
                </a:solidFill>
              </a:rPr>
              <a:t> Analysis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While doing </a:t>
            </a:r>
            <a:r>
              <a:rPr lang="en-US" sz="2000" dirty="0" err="1" smtClean="0">
                <a:solidFill>
                  <a:srgbClr val="0070C0"/>
                </a:solidFill>
              </a:rPr>
              <a:t>univariate</a:t>
            </a:r>
            <a:r>
              <a:rPr lang="en-US" sz="2000" dirty="0" smtClean="0">
                <a:solidFill>
                  <a:srgbClr val="0070C0"/>
                </a:solidFill>
              </a:rPr>
              <a:t> analysis of given hotel booking dataset, we answered following questions: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solidFill>
                  <a:srgbClr val="0070C0"/>
                </a:solidFill>
              </a:rPr>
              <a:t>Which agent made most of bookings?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solidFill>
                  <a:srgbClr val="0070C0"/>
                </a:solidFill>
              </a:rPr>
              <a:t>Which room type is in most demand and which room type generates highest </a:t>
            </a:r>
            <a:r>
              <a:rPr lang="en-US" sz="2000" dirty="0" err="1" smtClean="0">
                <a:solidFill>
                  <a:srgbClr val="0070C0"/>
                </a:solidFill>
              </a:rPr>
              <a:t>adr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solidFill>
                  <a:srgbClr val="0070C0"/>
                </a:solidFill>
              </a:rPr>
              <a:t>From which country most of the customers are coming?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>
                <a:solidFill>
                  <a:srgbClr val="0070C0"/>
                </a:solidFill>
              </a:rPr>
              <a:t>What is the most preferred meal by customers?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81350"/>
            <a:ext cx="49530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Type A room is most demanded by customers.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Room types C, G and H are some of the highest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adr</a:t>
            </a:r>
            <a:r>
              <a:rPr lang="en-US" dirty="0" smtClean="0">
                <a:solidFill>
                  <a:srgbClr val="0070C0"/>
                </a:solidFill>
              </a:rPr>
              <a:t>(average daily rate) generating rooms.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Agent with id no. 9 made most of the bookings.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7" y="280212"/>
            <a:ext cx="8084737" cy="259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936" y="2870578"/>
            <a:ext cx="2734684" cy="2139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1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1022"/>
            <a:ext cx="5638800" cy="254950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Most of the customers from European countries like </a:t>
            </a:r>
            <a:r>
              <a:rPr lang="en-US" sz="2000" dirty="0" err="1" smtClean="0">
                <a:solidFill>
                  <a:srgbClr val="0070C0"/>
                </a:solidFill>
              </a:rPr>
              <a:t>Portugal,Great</a:t>
            </a:r>
            <a:r>
              <a:rPr lang="en-US" sz="2000" dirty="0" smtClean="0">
                <a:solidFill>
                  <a:srgbClr val="0070C0"/>
                </a:solidFill>
              </a:rPr>
              <a:t> Britain, France and Spain.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Most preferred meal type is BB( Bed and breakfast).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-24246" y="0"/>
            <a:ext cx="9168245" cy="5159086"/>
          </a:xfrm>
          <a:prstGeom prst="frame">
            <a:avLst>
              <a:gd name="adj1" fmla="val 36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9550"/>
            <a:ext cx="5229225" cy="222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406" y="209550"/>
            <a:ext cx="3433868" cy="222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40095"/>
            <a:ext cx="2882413" cy="254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2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1860</Words>
  <Application>Microsoft Office PowerPoint</Application>
  <PresentationFormat>On-screen Show (16:9)</PresentationFormat>
  <Paragraphs>147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Capstone Project Hotel Booking Analysis  -HARDIK SHELAR </vt:lpstr>
      <vt:lpstr>PowerPoint Presentation</vt:lpstr>
      <vt:lpstr>Agenda</vt:lpstr>
      <vt:lpstr>Data Summary</vt:lpstr>
      <vt:lpstr>Data Summary(contd..)</vt:lpstr>
      <vt:lpstr>Data Summary</vt:lpstr>
      <vt:lpstr>Univariate Analysis</vt:lpstr>
      <vt:lpstr>PowerPoint Presentation</vt:lpstr>
      <vt:lpstr>PowerPoint Presentation</vt:lpstr>
      <vt:lpstr>Hotel wise Analysis</vt:lpstr>
      <vt:lpstr>PowerPoint Presentation</vt:lpstr>
      <vt:lpstr>PowerPoint Presentation</vt:lpstr>
      <vt:lpstr>Distribution channel wise Analysis</vt:lpstr>
      <vt:lpstr>Distribution channel wise Analysis</vt:lpstr>
      <vt:lpstr>PowerPoint Presentation</vt:lpstr>
      <vt:lpstr>Booking cancellation Analysis</vt:lpstr>
      <vt:lpstr>PowerPoint Presentation</vt:lpstr>
      <vt:lpstr>PowerPoint Presentation</vt:lpstr>
      <vt:lpstr>Time-wise Analysis</vt:lpstr>
      <vt:lpstr>PowerPoint Presentation</vt:lpstr>
      <vt:lpstr>PowerPoint Presentation</vt:lpstr>
      <vt:lpstr>PowerPoint Presentation</vt:lpstr>
      <vt:lpstr>PowerPoint Presentation</vt:lpstr>
      <vt:lpstr>Some important questions</vt:lpstr>
      <vt:lpstr>Reasons for special requests</vt:lpstr>
      <vt:lpstr>Reasons for special requests(cont.)</vt:lpstr>
      <vt:lpstr>Correlation Heatmap</vt:lpstr>
      <vt:lpstr>Optimal stay length for better deals in adr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-HARDIK SHELAR</dc:title>
  <dc:creator>USER</dc:creator>
  <cp:lastModifiedBy>USER</cp:lastModifiedBy>
  <cp:revision>22</cp:revision>
  <dcterms:created xsi:type="dcterms:W3CDTF">2023-09-01T05:19:30Z</dcterms:created>
  <dcterms:modified xsi:type="dcterms:W3CDTF">2023-09-01T19:36:31Z</dcterms:modified>
</cp:coreProperties>
</file>