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Nunito"/>
      <p:regular r:id="rId48"/>
      <p:bold r:id="rId49"/>
      <p:italic r:id="rId50"/>
      <p:boldItalic r:id="rId51"/>
    </p:embeddedFont>
    <p:embeddedFont>
      <p:font typeface="Maven Pro"/>
      <p:regular r:id="rId52"/>
      <p:bold r:id="rId53"/>
    </p:embeddedFont>
    <p:embeddedFont>
      <p:font typeface="Roboto Mon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BCAAEDC-2148-407F-BB55-AA0051B4A19E}">
  <a:tblStyle styleId="{FBCAAEDC-2148-407F-BB55-AA0051B4A1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Nunito-regular.fntdata"/><Relationship Id="rId47" Type="http://schemas.openxmlformats.org/officeDocument/2006/relationships/slide" Target="slides/slide41.xml"/><Relationship Id="rId49"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boldItalic.fntdata"/><Relationship Id="rId50" Type="http://schemas.openxmlformats.org/officeDocument/2006/relationships/font" Target="fonts/Nunito-italic.fntdata"/><Relationship Id="rId53" Type="http://schemas.openxmlformats.org/officeDocument/2006/relationships/font" Target="fonts/MavenPro-bold.fntdata"/><Relationship Id="rId52" Type="http://schemas.openxmlformats.org/officeDocument/2006/relationships/font" Target="fonts/MavenPro-regular.fntdata"/><Relationship Id="rId11" Type="http://schemas.openxmlformats.org/officeDocument/2006/relationships/slide" Target="slides/slide5.xml"/><Relationship Id="rId55" Type="http://schemas.openxmlformats.org/officeDocument/2006/relationships/font" Target="fonts/RobotoMono-bold.fntdata"/><Relationship Id="rId10" Type="http://schemas.openxmlformats.org/officeDocument/2006/relationships/slide" Target="slides/slide4.xml"/><Relationship Id="rId54" Type="http://schemas.openxmlformats.org/officeDocument/2006/relationships/font" Target="fonts/RobotoMono-regular.fntdata"/><Relationship Id="rId13" Type="http://schemas.openxmlformats.org/officeDocument/2006/relationships/slide" Target="slides/slide7.xml"/><Relationship Id="rId57" Type="http://schemas.openxmlformats.org/officeDocument/2006/relationships/font" Target="fonts/RobotoMono-boldItalic.fntdata"/><Relationship Id="rId12" Type="http://schemas.openxmlformats.org/officeDocument/2006/relationships/slide" Target="slides/slide6.xml"/><Relationship Id="rId56" Type="http://schemas.openxmlformats.org/officeDocument/2006/relationships/font" Target="fonts/RobotoMon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3afcacd75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3afcacd75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03afcacd75_5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03afcacd75_5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3afcacd75_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03afcacd75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03afcacd75_1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03afcacd75_1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43ca36bf7_4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043ca36bf7_4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03afcacd7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03afcacd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03afcacd7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03afcacd7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3afcacd7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03afcacd7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3afcacd75_1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03afcacd75_1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3afcacd75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03afcacd75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43ca36bf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43ca36bf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3afcacd75_1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03afcacd75_1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3afcacd75_1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03afcacd75_1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03afcacd75_1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03afcacd75_1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03afcacd75_1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03afcacd75_1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03afcacd75_1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03afcacd75_1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043ca36bf7_4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043ca36bf7_4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03afcacd75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03afcacd75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03afcacd75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03afcacd75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03afcacd75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03afcacd75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03afcacd75_1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03afcacd75_1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43ca36bf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43ca36bf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43ca36bf7_4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043ca36bf7_4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03afcacd75_1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03afcacd75_1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03afcacd75_1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03afcacd75_1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03afcacd75_1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03afcacd75_1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43ca36bf7_4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43ca36bf7_4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03afcacd7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03afcacd7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03afcacd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03afcacd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03afcacd75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03afcacd75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03afcacd75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03afcacd75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043ca36bf7_4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043ca36bf7_4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43ca36bf7_4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43ca36bf7_4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03afcacd75_1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03afcacd75_1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043ca36bf7_4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043ca36bf7_4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043ca36bf7_4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043ca36bf7_4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3afcacd75_5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3afcacd7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3afcacd75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3afcacd75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3afcacd75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3afcacd75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3afcacd75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3afcacd75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cse.iitb.ac.in/~biswa/IPCP_ISCA20.pd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jpg"/><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2059225"/>
            <a:ext cx="51762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4800"/>
              <a:t>C</a:t>
            </a:r>
            <a:r>
              <a:rPr lang="en-GB" sz="4800"/>
              <a:t>S-305</a:t>
            </a:r>
            <a:r>
              <a:rPr lang="en-GB" sz="4800"/>
              <a:t> Project</a:t>
            </a:r>
            <a:endParaRPr sz="4800"/>
          </a:p>
        </p:txBody>
      </p:sp>
      <p:sp>
        <p:nvSpPr>
          <p:cNvPr id="278" name="Google Shape;278;p13"/>
          <p:cNvSpPr txBox="1"/>
          <p:nvPr>
            <p:ph idx="1" type="subTitle"/>
          </p:nvPr>
        </p:nvSpPr>
        <p:spPr>
          <a:xfrm>
            <a:off x="824000" y="379277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t>Team Zero Dawn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title"/>
          </p:nvPr>
        </p:nvSpPr>
        <p:spPr>
          <a:xfrm>
            <a:off x="1303800" y="6195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3520"/>
              <a:t>Why improvement is low?</a:t>
            </a:r>
            <a:endParaRPr sz="3520"/>
          </a:p>
        </p:txBody>
      </p:sp>
      <p:sp>
        <p:nvSpPr>
          <p:cNvPr id="337" name="Google Shape;337;p22"/>
          <p:cNvSpPr txBox="1"/>
          <p:nvPr>
            <p:ph idx="1" type="body"/>
          </p:nvPr>
        </p:nvSpPr>
        <p:spPr>
          <a:xfrm>
            <a:off x="789450" y="1531025"/>
            <a:ext cx="7030500" cy="32502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t/>
            </a:r>
            <a:endParaRPr/>
          </a:p>
          <a:p>
            <a:pPr indent="-342900" lvl="0" marL="457200" rtl="0" algn="l">
              <a:spcBef>
                <a:spcPts val="1200"/>
              </a:spcBef>
              <a:spcAft>
                <a:spcPts val="0"/>
              </a:spcAft>
              <a:buSzPct val="100000"/>
              <a:buChar char="●"/>
            </a:pPr>
            <a:r>
              <a:rPr lang="en-GB" sz="7200"/>
              <a:t>Perlbench is mostly insensitive to prefetching and the L1D hit-rate is already ~99.95% which is very high and there is little </a:t>
            </a:r>
            <a:r>
              <a:rPr lang="en-GB" sz="7200"/>
              <a:t>improvement in implementing a prefetcher.</a:t>
            </a:r>
            <a:endParaRPr sz="7200"/>
          </a:p>
          <a:p>
            <a:pPr indent="-342900" lvl="0" marL="457200" rtl="0" algn="l">
              <a:spcBef>
                <a:spcPts val="0"/>
              </a:spcBef>
              <a:spcAft>
                <a:spcPts val="0"/>
              </a:spcAft>
              <a:buSzPct val="100000"/>
              <a:buChar char="●"/>
            </a:pPr>
            <a:r>
              <a:rPr lang="en-GB" sz="7200"/>
              <a:t>T</a:t>
            </a:r>
            <a:r>
              <a:rPr lang="en-GB" sz="7200"/>
              <a:t>he working set size of this string processing application is small and the addition of the prefetching unit itself adds overhead to the runtime of the benchmark. </a:t>
            </a:r>
            <a:endParaRPr sz="7200"/>
          </a:p>
          <a:p>
            <a:pPr indent="-342900" lvl="0" marL="457200" rtl="0" algn="l">
              <a:spcBef>
                <a:spcPts val="0"/>
              </a:spcBef>
              <a:spcAft>
                <a:spcPts val="0"/>
              </a:spcAft>
              <a:buSzPct val="100000"/>
              <a:buChar char="●"/>
            </a:pPr>
            <a:r>
              <a:rPr lang="en-GB" sz="7200"/>
              <a:t>Perlbench has a limited need for cache capacity and can be well executed without the need to </a:t>
            </a:r>
            <a:r>
              <a:rPr lang="en-GB" sz="7200"/>
              <a:t>regularly</a:t>
            </a:r>
            <a:r>
              <a:rPr lang="en-GB" sz="7200"/>
              <a:t> lookup the main memory.</a:t>
            </a:r>
            <a:endParaRPr sz="7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911">
                <a:solidFill>
                  <a:schemeClr val="dk2"/>
                </a:solidFill>
              </a:rPr>
              <a:t>Improvement Efforts  </a:t>
            </a:r>
            <a:endParaRPr sz="4911"/>
          </a:p>
        </p:txBody>
      </p:sp>
      <p:sp>
        <p:nvSpPr>
          <p:cNvPr id="343" name="Google Shape;343;p23"/>
          <p:cNvSpPr txBox="1"/>
          <p:nvPr>
            <p:ph idx="1" type="body"/>
          </p:nvPr>
        </p:nvSpPr>
        <p:spPr>
          <a:xfrm>
            <a:off x="884425" y="1345025"/>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Since the coverage by the global streaming class was the least for the perl benchmark, decreasing the size of the </a:t>
            </a:r>
            <a:r>
              <a:rPr lang="en-GB" sz="1800"/>
              <a:t>global</a:t>
            </a:r>
            <a:r>
              <a:rPr lang="en-GB" sz="1800"/>
              <a:t> </a:t>
            </a:r>
            <a:r>
              <a:rPr lang="en-GB" sz="1800"/>
              <a:t>history</a:t>
            </a:r>
            <a:r>
              <a:rPr lang="en-GB" sz="1800"/>
              <a:t> buffer slightly increased the IPC.</a:t>
            </a:r>
            <a:endParaRPr sz="1800"/>
          </a:p>
          <a:p>
            <a:pPr indent="-342900" lvl="0" marL="457200" rtl="0" algn="l">
              <a:spcBef>
                <a:spcPts val="0"/>
              </a:spcBef>
              <a:spcAft>
                <a:spcPts val="0"/>
              </a:spcAft>
              <a:buSzPts val="1800"/>
              <a:buChar char="●"/>
            </a:pPr>
            <a:r>
              <a:rPr lang="en-GB" sz="1800"/>
              <a:t>Next line class has good coverage, so the priority of prefetching was changed by making the next line </a:t>
            </a:r>
            <a:r>
              <a:rPr lang="en-GB" sz="1800"/>
              <a:t>prefecture</a:t>
            </a:r>
            <a:r>
              <a:rPr lang="en-GB" sz="1800"/>
              <a:t> first, followed by GS, CS and CPLX classes, which gave some improvements.</a:t>
            </a:r>
            <a:endParaRPr sz="1800"/>
          </a:p>
          <a:p>
            <a:pPr indent="-342900" lvl="0" marL="457200" rtl="0" algn="l">
              <a:spcBef>
                <a:spcPts val="0"/>
              </a:spcBef>
              <a:spcAft>
                <a:spcPts val="0"/>
              </a:spcAft>
              <a:buSzPts val="1800"/>
              <a:buChar char="●"/>
            </a:pPr>
            <a:r>
              <a:rPr lang="en-GB" sz="1800"/>
              <a:t>Decreasing the threshold value of confidence for CS </a:t>
            </a:r>
            <a:r>
              <a:rPr lang="en-GB" sz="1800"/>
              <a:t>prefetching</a:t>
            </a:r>
            <a:r>
              <a:rPr lang="en-GB" sz="1800"/>
              <a:t> also helped in slight improvement.</a:t>
            </a:r>
            <a:endParaRPr sz="1800"/>
          </a:p>
          <a:p>
            <a:pPr indent="-342900" lvl="0" marL="457200" rtl="0" algn="l">
              <a:spcBef>
                <a:spcPts val="0"/>
              </a:spcBef>
              <a:spcAft>
                <a:spcPts val="0"/>
              </a:spcAft>
              <a:buSzPts val="1800"/>
              <a:buChar char="●"/>
            </a:pPr>
            <a:r>
              <a:rPr lang="en-GB" sz="1800"/>
              <a:t>Prefetch Degree updation based on prefetch hits/misses and confidence.</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03800" y="619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022"/>
              <a:t>Some metrics</a:t>
            </a:r>
            <a:endParaRPr sz="4022"/>
          </a:p>
        </p:txBody>
      </p:sp>
      <p:graphicFrame>
        <p:nvGraphicFramePr>
          <p:cNvPr id="349" name="Google Shape;349;p24"/>
          <p:cNvGraphicFramePr/>
          <p:nvPr/>
        </p:nvGraphicFramePr>
        <p:xfrm>
          <a:off x="784550" y="1581225"/>
          <a:ext cx="3000000" cy="3000000"/>
        </p:xfrm>
        <a:graphic>
          <a:graphicData uri="http://schemas.openxmlformats.org/drawingml/2006/table">
            <a:tbl>
              <a:tblPr>
                <a:noFill/>
                <a:tableStyleId>{FBCAAEDC-2148-407F-BB55-AA0051B4A19E}</a:tableStyleId>
              </a:tblPr>
              <a:tblGrid>
                <a:gridCol w="1809750"/>
                <a:gridCol w="1809750"/>
                <a:gridCol w="1809750"/>
                <a:gridCol w="1809750"/>
              </a:tblGrid>
              <a:tr h="381000">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a:latin typeface="Nunito"/>
                          <a:ea typeface="Nunito"/>
                          <a:cs typeface="Nunito"/>
                          <a:sym typeface="Nunito"/>
                        </a:rPr>
                        <a:t>Baseline</a:t>
                      </a:r>
                      <a:r>
                        <a:rPr lang="en-GB">
                          <a:latin typeface="Nunito"/>
                          <a:ea typeface="Nunito"/>
                          <a:cs typeface="Nunito"/>
                          <a:sym typeface="Nunito"/>
                        </a:rPr>
                        <a:t> </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a:latin typeface="Nunito"/>
                          <a:ea typeface="Nunito"/>
                          <a:cs typeface="Nunito"/>
                          <a:sym typeface="Nunito"/>
                        </a:rPr>
                        <a:t>IPCP</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a:latin typeface="Nunito"/>
                          <a:ea typeface="Nunito"/>
                          <a:cs typeface="Nunito"/>
                          <a:sym typeface="Nunito"/>
                        </a:rPr>
                        <a:t>IPCP-modified</a:t>
                      </a:r>
                      <a:endParaRPr>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GB">
                          <a:latin typeface="Nunito"/>
                          <a:ea typeface="Nunito"/>
                          <a:cs typeface="Nunito"/>
                          <a:sym typeface="Nunito"/>
                        </a:rPr>
                        <a:t>IPC</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a:latin typeface="Nunito"/>
                          <a:ea typeface="Nunito"/>
                          <a:cs typeface="Nunito"/>
                          <a:sym typeface="Nunito"/>
                        </a:rPr>
                        <a:t>1.38966</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a:latin typeface="Nunito"/>
                          <a:ea typeface="Nunito"/>
                          <a:cs typeface="Nunito"/>
                          <a:sym typeface="Nunito"/>
                        </a:rPr>
                        <a:t>1.39974</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a:latin typeface="Nunito"/>
                          <a:ea typeface="Nunito"/>
                          <a:cs typeface="Nunito"/>
                          <a:sym typeface="Nunito"/>
                        </a:rPr>
                        <a:t>1.</a:t>
                      </a:r>
                      <a:r>
                        <a:rPr lang="en-GB">
                          <a:latin typeface="Nunito"/>
                          <a:ea typeface="Nunito"/>
                          <a:cs typeface="Nunito"/>
                          <a:sym typeface="Nunito"/>
                        </a:rPr>
                        <a:t>40294</a:t>
                      </a:r>
                      <a:endParaRPr>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GB">
                          <a:latin typeface="Nunito"/>
                          <a:ea typeface="Nunito"/>
                          <a:cs typeface="Nunito"/>
                          <a:sym typeface="Nunito"/>
                        </a:rPr>
                        <a:t>L1D miss rate</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a:latin typeface="Nunito"/>
                          <a:ea typeface="Nunito"/>
                          <a:cs typeface="Nunito"/>
                          <a:sym typeface="Nunito"/>
                        </a:rPr>
                        <a:t>0.049%</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a:latin typeface="Nunito"/>
                          <a:ea typeface="Nunito"/>
                          <a:cs typeface="Nunito"/>
                          <a:sym typeface="Nunito"/>
                        </a:rPr>
                        <a:t>0.033%</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a:latin typeface="Nunito"/>
                          <a:ea typeface="Nunito"/>
                          <a:cs typeface="Nunito"/>
                          <a:sym typeface="Nunito"/>
                        </a:rPr>
                        <a:t>0.036%</a:t>
                      </a:r>
                      <a:endParaRPr>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GB">
                          <a:latin typeface="Nunito"/>
                          <a:ea typeface="Nunito"/>
                          <a:cs typeface="Nunito"/>
                          <a:sym typeface="Nunito"/>
                        </a:rPr>
                        <a:t>L2C miss rate</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a:latin typeface="Nunito"/>
                          <a:ea typeface="Nunito"/>
                          <a:cs typeface="Nunito"/>
                          <a:sym typeface="Nunito"/>
                        </a:rPr>
                        <a:t>72.35%</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a:latin typeface="Nunito"/>
                          <a:ea typeface="Nunito"/>
                          <a:cs typeface="Nunito"/>
                          <a:sym typeface="Nunito"/>
                        </a:rPr>
                        <a:t>47.85%</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a:latin typeface="Nunito"/>
                          <a:ea typeface="Nunito"/>
                          <a:cs typeface="Nunito"/>
                          <a:sym typeface="Nunito"/>
                        </a:rPr>
                        <a:t>29.95%</a:t>
                      </a:r>
                      <a:endParaRPr>
                        <a:latin typeface="Nunito"/>
                        <a:ea typeface="Nunito"/>
                        <a:cs typeface="Nunito"/>
                        <a:sym typeface="Nunito"/>
                      </a:endParaRPr>
                    </a:p>
                  </a:txBody>
                  <a:tcPr marT="91425" marB="91425" marR="91425" marL="91425"/>
                </a:tc>
              </a:tr>
              <a:tr h="381000">
                <a:tc>
                  <a:txBody>
                    <a:bodyPr/>
                    <a:lstStyle/>
                    <a:p>
                      <a:pPr indent="0" lvl="0" marL="0" rtl="0" algn="l">
                        <a:spcBef>
                          <a:spcPts val="0"/>
                        </a:spcBef>
                        <a:spcAft>
                          <a:spcPts val="0"/>
                        </a:spcAft>
                        <a:buNone/>
                      </a:pPr>
                      <a:r>
                        <a:rPr lang="en-GB">
                          <a:latin typeface="Nunito"/>
                          <a:ea typeface="Nunito"/>
                          <a:cs typeface="Nunito"/>
                          <a:sym typeface="Nunito"/>
                        </a:rPr>
                        <a:t>IPC Improvement</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a:latin typeface="Nunito"/>
                          <a:ea typeface="Nunito"/>
                          <a:cs typeface="Nunito"/>
                          <a:sym typeface="Nunito"/>
                        </a:rPr>
                        <a:t>1.0000000000</a:t>
                      </a:r>
                      <a:endParaRPr>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a:solidFill>
                            <a:schemeClr val="dk1"/>
                          </a:solidFill>
                          <a:highlight>
                            <a:schemeClr val="lt1"/>
                          </a:highlight>
                          <a:latin typeface="Nunito"/>
                          <a:ea typeface="Nunito"/>
                          <a:cs typeface="Nunito"/>
                          <a:sym typeface="Nunito"/>
                        </a:rPr>
                        <a:t>1.00725357282</a:t>
                      </a:r>
                      <a:endParaRPr>
                        <a:solidFill>
                          <a:schemeClr val="dk1"/>
                        </a:solidFill>
                        <a:highlight>
                          <a:schemeClr val="lt1"/>
                        </a:highlight>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a:solidFill>
                            <a:schemeClr val="dk1"/>
                          </a:solidFill>
                          <a:highlight>
                            <a:schemeClr val="lt1"/>
                          </a:highlight>
                          <a:latin typeface="Nunito"/>
                          <a:ea typeface="Nunito"/>
                          <a:cs typeface="Nunito"/>
                          <a:sym typeface="Nunito"/>
                        </a:rPr>
                        <a:t>1.00955629435</a:t>
                      </a:r>
                      <a:endParaRPr>
                        <a:solidFill>
                          <a:schemeClr val="dk1"/>
                        </a:solidFill>
                        <a:highlight>
                          <a:schemeClr val="lt1"/>
                        </a:highlight>
                        <a:latin typeface="Nunito"/>
                        <a:ea typeface="Nunito"/>
                        <a:cs typeface="Nunito"/>
                        <a:sym typeface="Nunito"/>
                      </a:endParaRPr>
                    </a:p>
                  </a:txBody>
                  <a:tcPr marT="91425" marB="91425" marR="91425" marL="91425"/>
                </a:tc>
              </a:tr>
            </a:tbl>
          </a:graphicData>
        </a:graphic>
      </p:graphicFrame>
      <p:sp>
        <p:nvSpPr>
          <p:cNvPr id="350" name="Google Shape;350;p24"/>
          <p:cNvSpPr txBox="1"/>
          <p:nvPr/>
        </p:nvSpPr>
        <p:spPr>
          <a:xfrm>
            <a:off x="888800" y="3768400"/>
            <a:ext cx="7030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Nunito"/>
                <a:ea typeface="Nunito"/>
                <a:cs typeface="Nunito"/>
                <a:sym typeface="Nunito"/>
              </a:rPr>
              <a:t>We can observe a substantial improvement in the hit rate of the L2 cache which </a:t>
            </a:r>
            <a:r>
              <a:rPr lang="en-GB" sz="1800">
                <a:latin typeface="Nunito"/>
                <a:ea typeface="Nunito"/>
                <a:cs typeface="Nunito"/>
                <a:sym typeface="Nunito"/>
              </a:rPr>
              <a:t>slightly</a:t>
            </a:r>
            <a:r>
              <a:rPr lang="en-GB" sz="1800">
                <a:latin typeface="Nunito"/>
                <a:ea typeface="Nunito"/>
                <a:cs typeface="Nunito"/>
                <a:sym typeface="Nunito"/>
              </a:rPr>
              <a:t> increases the IPC despite the slight decrease in L1D hit-rate. Due to the very high rate of the baseline, the observed improvement is very less.</a:t>
            </a:r>
            <a:endParaRPr sz="18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5"/>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641.leela_s-1083B</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type="title"/>
          </p:nvPr>
        </p:nvSpPr>
        <p:spPr>
          <a:xfrm>
            <a:off x="1303800" y="683700"/>
            <a:ext cx="7030500" cy="9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600"/>
              <a:t>About the benchmark</a:t>
            </a:r>
            <a:endParaRPr sz="3600"/>
          </a:p>
        </p:txBody>
      </p:sp>
      <p:sp>
        <p:nvSpPr>
          <p:cNvPr id="361" name="Google Shape;361;p26"/>
          <p:cNvSpPr txBox="1"/>
          <p:nvPr>
            <p:ph idx="1" type="body"/>
          </p:nvPr>
        </p:nvSpPr>
        <p:spPr>
          <a:xfrm>
            <a:off x="628275" y="2158325"/>
            <a:ext cx="4444500" cy="2679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t>This benchmark is a Go playing engine </a:t>
            </a:r>
            <a:r>
              <a:rPr lang="en-GB" sz="1700">
                <a:highlight>
                  <a:srgbClr val="FFFFFF"/>
                </a:highlight>
              </a:rPr>
              <a:t>featuring Monte Carlo based position estimation</a:t>
            </a:r>
            <a:endParaRPr sz="1700">
              <a:highlight>
                <a:srgbClr val="FFFFFF"/>
              </a:highlight>
            </a:endParaRPr>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362" name="Google Shape;362;p26"/>
          <p:cNvPicPr preferRelativeResize="0"/>
          <p:nvPr/>
        </p:nvPicPr>
        <p:blipFill>
          <a:blip r:embed="rId3">
            <a:alphaModFix/>
          </a:blip>
          <a:stretch>
            <a:fillRect/>
          </a:stretch>
        </p:blipFill>
        <p:spPr>
          <a:xfrm>
            <a:off x="5383475" y="2079900"/>
            <a:ext cx="3216850" cy="24126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1303800" y="598575"/>
            <a:ext cx="7030500" cy="7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t>Why Less Improvement with IPCP?</a:t>
            </a:r>
            <a:endParaRPr sz="3000"/>
          </a:p>
        </p:txBody>
      </p:sp>
      <p:sp>
        <p:nvSpPr>
          <p:cNvPr id="368" name="Google Shape;368;p27"/>
          <p:cNvSpPr txBox="1"/>
          <p:nvPr>
            <p:ph idx="1" type="body"/>
          </p:nvPr>
        </p:nvSpPr>
        <p:spPr>
          <a:xfrm>
            <a:off x="652375" y="1444338"/>
            <a:ext cx="4242300" cy="3180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sz="1600"/>
              <a:t>Leela</a:t>
            </a:r>
            <a:r>
              <a:rPr lang="en-GB" sz="1600"/>
              <a:t> have 98.8% hit rate in L1D and 96% hit rate in L2C with no prefetcher </a:t>
            </a:r>
            <a:endParaRPr/>
          </a:p>
          <a:p>
            <a:pPr indent="-330200" lvl="0" marL="457200" rtl="0" algn="l">
              <a:spcBef>
                <a:spcPts val="0"/>
              </a:spcBef>
              <a:spcAft>
                <a:spcPts val="0"/>
              </a:spcAft>
              <a:buSzPts val="1600"/>
              <a:buChar char="❖"/>
            </a:pPr>
            <a:r>
              <a:rPr lang="en-GB" sz="1600"/>
              <a:t>This testbench is not too much memory intense and have greater temporal locality</a:t>
            </a:r>
            <a:endParaRPr sz="1600"/>
          </a:p>
          <a:p>
            <a:pPr indent="-330200" lvl="0" marL="457200" rtl="0" algn="l">
              <a:spcBef>
                <a:spcPts val="0"/>
              </a:spcBef>
              <a:spcAft>
                <a:spcPts val="0"/>
              </a:spcAft>
              <a:buSzPts val="1600"/>
              <a:buChar char="❖"/>
            </a:pPr>
            <a:r>
              <a:rPr lang="en-GB" sz="1600"/>
              <a:t>Using IPCP reduced number of misses by nearly 42% but the number of misses are already low with no prefetcher, hence we were unable to find any substantial improvement</a:t>
            </a:r>
            <a:endParaRPr sz="1600"/>
          </a:p>
          <a:p>
            <a:pPr indent="0" lvl="0" marL="457200" rtl="0" algn="l">
              <a:spcBef>
                <a:spcPts val="1200"/>
              </a:spcBef>
              <a:spcAft>
                <a:spcPts val="1200"/>
              </a:spcAft>
              <a:buNone/>
            </a:pPr>
            <a:r>
              <a:t/>
            </a:r>
            <a:endParaRPr sz="1600"/>
          </a:p>
        </p:txBody>
      </p:sp>
      <p:pic>
        <p:nvPicPr>
          <p:cNvPr id="369" name="Google Shape;369;p27"/>
          <p:cNvPicPr preferRelativeResize="0"/>
          <p:nvPr/>
        </p:nvPicPr>
        <p:blipFill>
          <a:blip r:embed="rId3">
            <a:alphaModFix/>
          </a:blip>
          <a:stretch>
            <a:fillRect/>
          </a:stretch>
        </p:blipFill>
        <p:spPr>
          <a:xfrm>
            <a:off x="5129375" y="1351175"/>
            <a:ext cx="3283825" cy="336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Some Improvements</a:t>
            </a:r>
            <a:endParaRPr/>
          </a:p>
        </p:txBody>
      </p:sp>
      <p:sp>
        <p:nvSpPr>
          <p:cNvPr id="375" name="Google Shape;375;p28"/>
          <p:cNvSpPr txBox="1"/>
          <p:nvPr>
            <p:ph idx="1" type="body"/>
          </p:nvPr>
        </p:nvSpPr>
        <p:spPr>
          <a:xfrm>
            <a:off x="1303800" y="1436575"/>
            <a:ext cx="7030500" cy="3095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Since most of the IP’s are being classified as CPLX, hence increasing the prefetch degree for CPLX class slightly improved the IPC</a:t>
            </a:r>
            <a:endParaRPr sz="1500"/>
          </a:p>
          <a:p>
            <a:pPr indent="-323850" lvl="0" marL="457200" rtl="0" algn="l">
              <a:spcBef>
                <a:spcPts val="0"/>
              </a:spcBef>
              <a:spcAft>
                <a:spcPts val="0"/>
              </a:spcAft>
              <a:buSzPts val="1500"/>
              <a:buChar char="❖"/>
            </a:pPr>
            <a:r>
              <a:rPr lang="en-GB" sz="1500"/>
              <a:t>Checking MSHR occupancy to decide the fill level of prefetching data and using a two bit ip_valid field which will increase for every memory access by that ip and decrease in case of conflict with another ip also </a:t>
            </a:r>
            <a:r>
              <a:rPr lang="en-GB" sz="1500"/>
              <a:t>slightly</a:t>
            </a:r>
            <a:r>
              <a:rPr lang="en-GB" sz="1500"/>
              <a:t> improved the IPC (to 0.763654)</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9"/>
          <p:cNvSpPr txBox="1"/>
          <p:nvPr>
            <p:ph type="title"/>
          </p:nvPr>
        </p:nvSpPr>
        <p:spPr>
          <a:xfrm>
            <a:off x="1303800" y="598575"/>
            <a:ext cx="7030500" cy="65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Some Results</a:t>
            </a:r>
            <a:endParaRPr/>
          </a:p>
        </p:txBody>
      </p:sp>
      <p:sp>
        <p:nvSpPr>
          <p:cNvPr id="381" name="Google Shape;381;p29"/>
          <p:cNvSpPr txBox="1"/>
          <p:nvPr>
            <p:ph idx="1" type="body"/>
          </p:nvPr>
        </p:nvSpPr>
        <p:spPr>
          <a:xfrm>
            <a:off x="1303800" y="4515800"/>
            <a:ext cx="1853100" cy="15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1200"/>
              </a:spcAft>
              <a:buNone/>
            </a:pPr>
            <a:r>
              <a:t/>
            </a:r>
            <a:endParaRPr/>
          </a:p>
        </p:txBody>
      </p:sp>
      <p:graphicFrame>
        <p:nvGraphicFramePr>
          <p:cNvPr id="382" name="Google Shape;382;p29"/>
          <p:cNvGraphicFramePr/>
          <p:nvPr/>
        </p:nvGraphicFramePr>
        <p:xfrm>
          <a:off x="952500" y="1565975"/>
          <a:ext cx="3000000" cy="3000000"/>
        </p:xfrm>
        <a:graphic>
          <a:graphicData uri="http://schemas.openxmlformats.org/drawingml/2006/table">
            <a:tbl>
              <a:tblPr>
                <a:noFill/>
                <a:tableStyleId>{FBCAAEDC-2148-407F-BB55-AA0051B4A19E}</a:tableStyleId>
              </a:tblPr>
              <a:tblGrid>
                <a:gridCol w="1471150"/>
                <a:gridCol w="1954000"/>
                <a:gridCol w="1985475"/>
                <a:gridCol w="1812650"/>
              </a:tblGrid>
              <a:tr h="556575">
                <a:tc>
                  <a:txBody>
                    <a:bodyPr/>
                    <a:lstStyle/>
                    <a:p>
                      <a:pPr indent="0" lvl="0" marL="0" rtl="0" algn="l">
                        <a:lnSpc>
                          <a:spcPct val="115000"/>
                        </a:lnSpc>
                        <a:spcBef>
                          <a:spcPts val="0"/>
                        </a:spcBef>
                        <a:spcAft>
                          <a:spcPts val="1200"/>
                        </a:spcAft>
                        <a:buNone/>
                      </a:pPr>
                      <a:r>
                        <a:rPr b="1" lang="en-GB" sz="1500">
                          <a:solidFill>
                            <a:schemeClr val="dk2"/>
                          </a:solidFill>
                          <a:latin typeface="Nunito"/>
                          <a:ea typeface="Nunito"/>
                          <a:cs typeface="Nunito"/>
                          <a:sym typeface="Nunito"/>
                        </a:rPr>
                        <a:t>Prefetcher</a:t>
                      </a:r>
                      <a:endParaRPr b="1" sz="1600"/>
                    </a:p>
                  </a:txBody>
                  <a:tcPr marT="91425" marB="91425" marR="91425" marL="91425"/>
                </a:tc>
                <a:tc>
                  <a:txBody>
                    <a:bodyPr/>
                    <a:lstStyle/>
                    <a:p>
                      <a:pPr indent="0" lvl="0" marL="0" rtl="0" algn="l">
                        <a:spcBef>
                          <a:spcPts val="0"/>
                        </a:spcBef>
                        <a:spcAft>
                          <a:spcPts val="0"/>
                        </a:spcAft>
                        <a:buNone/>
                      </a:pPr>
                      <a:r>
                        <a:rPr lang="en-GB"/>
                        <a:t>No Prefetcher</a:t>
                      </a:r>
                      <a:endParaRPr/>
                    </a:p>
                  </a:txBody>
                  <a:tcPr marT="91425" marB="91425" marR="91425" marL="91425"/>
                </a:tc>
                <a:tc>
                  <a:txBody>
                    <a:bodyPr/>
                    <a:lstStyle/>
                    <a:p>
                      <a:pPr indent="0" lvl="0" marL="0" rtl="0" algn="l">
                        <a:spcBef>
                          <a:spcPts val="0"/>
                        </a:spcBef>
                        <a:spcAft>
                          <a:spcPts val="0"/>
                        </a:spcAft>
                        <a:buNone/>
                      </a:pPr>
                      <a:r>
                        <a:rPr lang="en-GB"/>
                        <a:t>IPCP</a:t>
                      </a:r>
                      <a:endParaRPr/>
                    </a:p>
                  </a:txBody>
                  <a:tcPr marT="91425" marB="91425" marR="91425" marL="91425"/>
                </a:tc>
                <a:tc>
                  <a:txBody>
                    <a:bodyPr/>
                    <a:lstStyle/>
                    <a:p>
                      <a:pPr indent="0" lvl="0" marL="0" rtl="0" algn="l">
                        <a:spcBef>
                          <a:spcPts val="0"/>
                        </a:spcBef>
                        <a:spcAft>
                          <a:spcPts val="0"/>
                        </a:spcAft>
                        <a:buNone/>
                      </a:pPr>
                      <a:r>
                        <a:rPr lang="en-GB"/>
                        <a:t>Modified with MSHR occupancy</a:t>
                      </a:r>
                      <a:endParaRPr/>
                    </a:p>
                  </a:txBody>
                  <a:tcPr marT="91425" marB="91425" marR="91425" marL="91425"/>
                </a:tc>
              </a:tr>
              <a:tr h="381000">
                <a:tc>
                  <a:txBody>
                    <a:bodyPr/>
                    <a:lstStyle/>
                    <a:p>
                      <a:pPr indent="0" lvl="0" marL="0" rtl="0" algn="l">
                        <a:spcBef>
                          <a:spcPts val="0"/>
                        </a:spcBef>
                        <a:spcAft>
                          <a:spcPts val="0"/>
                        </a:spcAft>
                        <a:buNone/>
                      </a:pPr>
                      <a:r>
                        <a:rPr b="1" lang="en-GB"/>
                        <a:t>IPC</a:t>
                      </a:r>
                      <a:endParaRPr b="1"/>
                    </a:p>
                  </a:txBody>
                  <a:tcPr marT="91425" marB="91425" marR="91425" marL="91425"/>
                </a:tc>
                <a:tc>
                  <a:txBody>
                    <a:bodyPr/>
                    <a:lstStyle/>
                    <a:p>
                      <a:pPr indent="0" lvl="0" marL="0" rtl="0" algn="l">
                        <a:spcBef>
                          <a:spcPts val="0"/>
                        </a:spcBef>
                        <a:spcAft>
                          <a:spcPts val="0"/>
                        </a:spcAft>
                        <a:buNone/>
                      </a:pPr>
                      <a:r>
                        <a:rPr lang="en-GB"/>
                        <a:t>0.753105</a:t>
                      </a:r>
                      <a:endParaRPr/>
                    </a:p>
                  </a:txBody>
                  <a:tcPr marT="91425" marB="91425" marR="91425" marL="91425"/>
                </a:tc>
                <a:tc>
                  <a:txBody>
                    <a:bodyPr/>
                    <a:lstStyle/>
                    <a:p>
                      <a:pPr indent="0" lvl="0" marL="0" rtl="0" algn="l">
                        <a:spcBef>
                          <a:spcPts val="0"/>
                        </a:spcBef>
                        <a:spcAft>
                          <a:spcPts val="0"/>
                        </a:spcAft>
                        <a:buNone/>
                      </a:pPr>
                      <a:r>
                        <a:rPr lang="en-GB"/>
                        <a:t>0.763613</a:t>
                      </a:r>
                      <a:endParaRPr/>
                    </a:p>
                  </a:txBody>
                  <a:tcPr marT="91425" marB="91425" marR="91425" marL="91425"/>
                </a:tc>
                <a:tc>
                  <a:txBody>
                    <a:bodyPr/>
                    <a:lstStyle/>
                    <a:p>
                      <a:pPr indent="0" lvl="0" marL="0" rtl="0" algn="l">
                        <a:spcBef>
                          <a:spcPts val="0"/>
                        </a:spcBef>
                        <a:spcAft>
                          <a:spcPts val="0"/>
                        </a:spcAft>
                        <a:buNone/>
                      </a:pPr>
                      <a:r>
                        <a:rPr lang="en-GB"/>
                        <a:t>0.763654</a:t>
                      </a:r>
                      <a:endParaRPr/>
                    </a:p>
                  </a:txBody>
                  <a:tcPr marT="91425" marB="91425" marR="91425" marL="91425"/>
                </a:tc>
              </a:tr>
            </a:tbl>
          </a:graphicData>
        </a:graphic>
      </p:graphicFrame>
      <p:graphicFrame>
        <p:nvGraphicFramePr>
          <p:cNvPr id="383" name="Google Shape;383;p29"/>
          <p:cNvGraphicFramePr/>
          <p:nvPr/>
        </p:nvGraphicFramePr>
        <p:xfrm>
          <a:off x="952500" y="2936850"/>
          <a:ext cx="3000000" cy="3000000"/>
        </p:xfrm>
        <a:graphic>
          <a:graphicData uri="http://schemas.openxmlformats.org/drawingml/2006/table">
            <a:tbl>
              <a:tblPr>
                <a:noFill/>
                <a:tableStyleId>{FBCAAEDC-2148-407F-BB55-AA0051B4A19E}</a:tableStyleId>
              </a:tblPr>
              <a:tblGrid>
                <a:gridCol w="1447800"/>
                <a:gridCol w="1447800"/>
                <a:gridCol w="1447800"/>
                <a:gridCol w="1447800"/>
                <a:gridCol w="1447800"/>
              </a:tblGrid>
              <a:tr h="7950">
                <a:tc>
                  <a:txBody>
                    <a:bodyPr/>
                    <a:lstStyle/>
                    <a:p>
                      <a:pPr indent="0" lvl="0" marL="0" rtl="0" algn="l">
                        <a:spcBef>
                          <a:spcPts val="0"/>
                        </a:spcBef>
                        <a:spcAft>
                          <a:spcPts val="0"/>
                        </a:spcAft>
                        <a:buNone/>
                      </a:pPr>
                      <a:r>
                        <a:rPr lang="en-GB"/>
                        <a:t>CPLX class Prefetch Degree</a:t>
                      </a:r>
                      <a:endParaRPr/>
                    </a:p>
                  </a:txBody>
                  <a:tcPr marT="91425" marB="91425" marR="91425" marL="91425"/>
                </a:tc>
                <a:tc>
                  <a:txBody>
                    <a:bodyPr/>
                    <a:lstStyle/>
                    <a:p>
                      <a:pPr indent="0" lvl="0" marL="0" rtl="0" algn="l">
                        <a:spcBef>
                          <a:spcPts val="0"/>
                        </a:spcBef>
                        <a:spcAft>
                          <a:spcPts val="0"/>
                        </a:spcAft>
                        <a:buNone/>
                      </a:pPr>
                      <a:r>
                        <a:rPr lang="en-GB"/>
                        <a:t>3</a:t>
                      </a:r>
                      <a:endParaRPr/>
                    </a:p>
                  </a:txBody>
                  <a:tcPr marT="91425" marB="91425" marR="91425" marL="91425"/>
                </a:tc>
                <a:tc>
                  <a:txBody>
                    <a:bodyPr/>
                    <a:lstStyle/>
                    <a:p>
                      <a:pPr indent="0" lvl="0" marL="0" rtl="0" algn="l">
                        <a:spcBef>
                          <a:spcPts val="0"/>
                        </a:spcBef>
                        <a:spcAft>
                          <a:spcPts val="0"/>
                        </a:spcAft>
                        <a:buNone/>
                      </a:pPr>
                      <a:r>
                        <a:rPr lang="en-GB"/>
                        <a:t>5</a:t>
                      </a:r>
                      <a:endParaRPr/>
                    </a:p>
                  </a:txBody>
                  <a:tcPr marT="91425" marB="91425" marR="91425" marL="91425"/>
                </a:tc>
                <a:tc>
                  <a:txBody>
                    <a:bodyPr/>
                    <a:lstStyle/>
                    <a:p>
                      <a:pPr indent="0" lvl="0" marL="0" rtl="0" algn="l">
                        <a:spcBef>
                          <a:spcPts val="0"/>
                        </a:spcBef>
                        <a:spcAft>
                          <a:spcPts val="0"/>
                        </a:spcAft>
                        <a:buNone/>
                      </a:pPr>
                      <a:r>
                        <a:rPr lang="en-GB"/>
                        <a:t>9</a:t>
                      </a:r>
                      <a:endParaRPr/>
                    </a:p>
                  </a:txBody>
                  <a:tcPr marT="91425" marB="91425" marR="91425" marL="91425"/>
                </a:tc>
                <a:tc>
                  <a:txBody>
                    <a:bodyPr/>
                    <a:lstStyle/>
                    <a:p>
                      <a:pPr indent="0" lvl="0" marL="0" rtl="0" algn="l">
                        <a:spcBef>
                          <a:spcPts val="0"/>
                        </a:spcBef>
                        <a:spcAft>
                          <a:spcPts val="0"/>
                        </a:spcAft>
                        <a:buNone/>
                      </a:pPr>
                      <a:r>
                        <a:rPr lang="en-GB"/>
                        <a:t>13</a:t>
                      </a:r>
                      <a:endParaRPr/>
                    </a:p>
                  </a:txBody>
                  <a:tcPr marT="91425" marB="91425" marR="91425" marL="91425"/>
                </a:tc>
              </a:tr>
              <a:tr h="7950">
                <a:tc>
                  <a:txBody>
                    <a:bodyPr/>
                    <a:lstStyle/>
                    <a:p>
                      <a:pPr indent="0" lvl="0" marL="0" rtl="0" algn="l">
                        <a:spcBef>
                          <a:spcPts val="0"/>
                        </a:spcBef>
                        <a:spcAft>
                          <a:spcPts val="0"/>
                        </a:spcAft>
                        <a:buNone/>
                      </a:pPr>
                      <a:r>
                        <a:rPr lang="en-GB"/>
                        <a:t>IPC</a:t>
                      </a:r>
                      <a:endParaRPr/>
                    </a:p>
                  </a:txBody>
                  <a:tcPr marT="91425" marB="91425" marR="91425" marL="91425"/>
                </a:tc>
                <a:tc>
                  <a:txBody>
                    <a:bodyPr/>
                    <a:lstStyle/>
                    <a:p>
                      <a:pPr indent="0" lvl="0" marL="0" rtl="0" algn="l">
                        <a:spcBef>
                          <a:spcPts val="0"/>
                        </a:spcBef>
                        <a:spcAft>
                          <a:spcPts val="0"/>
                        </a:spcAft>
                        <a:buNone/>
                      </a:pPr>
                      <a:r>
                        <a:rPr lang="en-GB"/>
                        <a:t>0.753105</a:t>
                      </a:r>
                      <a:endParaRPr/>
                    </a:p>
                  </a:txBody>
                  <a:tcPr marT="91425" marB="91425" marR="91425" marL="91425"/>
                </a:tc>
                <a:tc>
                  <a:txBody>
                    <a:bodyPr/>
                    <a:lstStyle/>
                    <a:p>
                      <a:pPr indent="0" lvl="0" marL="0" rtl="0" algn="l">
                        <a:spcBef>
                          <a:spcPts val="0"/>
                        </a:spcBef>
                        <a:spcAft>
                          <a:spcPts val="0"/>
                        </a:spcAft>
                        <a:buNone/>
                      </a:pPr>
                      <a:r>
                        <a:rPr lang="en-GB"/>
                        <a:t>0.763714</a:t>
                      </a:r>
                      <a:endParaRPr/>
                    </a:p>
                  </a:txBody>
                  <a:tcPr marT="91425" marB="91425" marR="91425" marL="91425"/>
                </a:tc>
                <a:tc>
                  <a:txBody>
                    <a:bodyPr/>
                    <a:lstStyle/>
                    <a:p>
                      <a:pPr indent="0" lvl="0" marL="0" rtl="0" algn="l">
                        <a:spcBef>
                          <a:spcPts val="0"/>
                        </a:spcBef>
                        <a:spcAft>
                          <a:spcPts val="0"/>
                        </a:spcAft>
                        <a:buNone/>
                      </a:pPr>
                      <a:r>
                        <a:rPr lang="en-GB"/>
                        <a:t>0.763855</a:t>
                      </a:r>
                      <a:endParaRPr/>
                    </a:p>
                  </a:txBody>
                  <a:tcPr marT="91425" marB="91425" marR="91425" marL="91425"/>
                </a:tc>
                <a:tc>
                  <a:txBody>
                    <a:bodyPr/>
                    <a:lstStyle/>
                    <a:p>
                      <a:pPr indent="0" lvl="0" marL="0" rtl="0" algn="l">
                        <a:spcBef>
                          <a:spcPts val="0"/>
                        </a:spcBef>
                        <a:spcAft>
                          <a:spcPts val="0"/>
                        </a:spcAft>
                        <a:buNone/>
                      </a:pPr>
                      <a:r>
                        <a:rPr lang="en-GB"/>
                        <a:t>0.763985</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620.omnetpp_s-141B</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1"/>
          <p:cNvSpPr txBox="1"/>
          <p:nvPr>
            <p:ph type="title"/>
          </p:nvPr>
        </p:nvSpPr>
        <p:spPr>
          <a:xfrm>
            <a:off x="635475" y="1586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About benchmark</a:t>
            </a:r>
            <a:endParaRPr/>
          </a:p>
        </p:txBody>
      </p:sp>
      <p:sp>
        <p:nvSpPr>
          <p:cNvPr id="394" name="Google Shape;394;p31"/>
          <p:cNvSpPr txBox="1"/>
          <p:nvPr>
            <p:ph idx="1" type="body"/>
          </p:nvPr>
        </p:nvSpPr>
        <p:spPr>
          <a:xfrm>
            <a:off x="183600" y="1886500"/>
            <a:ext cx="2778600" cy="163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Ethernet Simulation:</a:t>
            </a:r>
            <a:endParaRPr b="1"/>
          </a:p>
          <a:p>
            <a:pPr indent="-311150" lvl="0" marL="457200" rtl="0" algn="l">
              <a:spcBef>
                <a:spcPts val="1200"/>
              </a:spcBef>
              <a:spcAft>
                <a:spcPts val="0"/>
              </a:spcAft>
              <a:buSzPts val="1300"/>
              <a:buAutoNum type="arabicParenR"/>
            </a:pPr>
            <a:r>
              <a:rPr b="1" lang="en-GB"/>
              <a:t>Physical layers</a:t>
            </a:r>
            <a:endParaRPr b="1"/>
          </a:p>
          <a:p>
            <a:pPr indent="-311150" lvl="0" marL="457200" rtl="0" algn="l">
              <a:spcBef>
                <a:spcPts val="0"/>
              </a:spcBef>
              <a:spcAft>
                <a:spcPts val="0"/>
              </a:spcAft>
              <a:buSzPts val="1300"/>
              <a:buAutoNum type="arabicParenR"/>
            </a:pPr>
            <a:r>
              <a:rPr b="1" lang="en-GB"/>
              <a:t>Traffic generation</a:t>
            </a:r>
            <a:endParaRPr b="1"/>
          </a:p>
          <a:p>
            <a:pPr indent="-311150" lvl="0" marL="457200" rtl="0" algn="l">
              <a:spcBef>
                <a:spcPts val="0"/>
              </a:spcBef>
              <a:spcAft>
                <a:spcPts val="0"/>
              </a:spcAft>
              <a:buSzPts val="1300"/>
              <a:buAutoNum type="arabicParenR"/>
            </a:pPr>
            <a:r>
              <a:rPr b="1" lang="en-GB"/>
              <a:t>Discrete event simulator</a:t>
            </a:r>
            <a:endParaRPr b="1"/>
          </a:p>
        </p:txBody>
      </p:sp>
      <p:pic>
        <p:nvPicPr>
          <p:cNvPr id="395" name="Google Shape;395;p31"/>
          <p:cNvPicPr preferRelativeResize="0"/>
          <p:nvPr/>
        </p:nvPicPr>
        <p:blipFill rotWithShape="1">
          <a:blip r:embed="rId3">
            <a:alphaModFix/>
          </a:blip>
          <a:srcRect b="0" l="1117" r="0" t="2315"/>
          <a:stretch/>
        </p:blipFill>
        <p:spPr>
          <a:xfrm>
            <a:off x="3159850" y="1246000"/>
            <a:ext cx="5781800" cy="35955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700"/>
              <a:t>Introduction to IPCP</a:t>
            </a:r>
            <a:endParaRPr sz="2700"/>
          </a:p>
        </p:txBody>
      </p:sp>
      <p:sp>
        <p:nvSpPr>
          <p:cNvPr id="284" name="Google Shape;284;p14"/>
          <p:cNvSpPr txBox="1"/>
          <p:nvPr>
            <p:ph idx="1" type="body"/>
          </p:nvPr>
        </p:nvSpPr>
        <p:spPr>
          <a:xfrm>
            <a:off x="1303800" y="1990050"/>
            <a:ext cx="7030500" cy="18111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GB" sz="2200"/>
              <a:t>IPCP classifies program counters into known prefetching ideas</a:t>
            </a:r>
            <a:endParaRPr sz="2200"/>
          </a:p>
          <a:p>
            <a:pPr indent="-368300" lvl="0" marL="457200" rtl="0" algn="l">
              <a:spcBef>
                <a:spcPts val="0"/>
              </a:spcBef>
              <a:spcAft>
                <a:spcPts val="0"/>
              </a:spcAft>
              <a:buSzPts val="2200"/>
              <a:buChar char="●"/>
            </a:pPr>
            <a:r>
              <a:rPr lang="en-GB" sz="2200"/>
              <a:t>Namely - Global Stream, IP Stride, Complex Stride and Next Line</a:t>
            </a:r>
            <a:endParaRPr sz="2200"/>
          </a:p>
        </p:txBody>
      </p:sp>
      <p:sp>
        <p:nvSpPr>
          <p:cNvPr id="285" name="Google Shape;285;p14"/>
          <p:cNvSpPr txBox="1"/>
          <p:nvPr/>
        </p:nvSpPr>
        <p:spPr>
          <a:xfrm>
            <a:off x="1150800" y="4267425"/>
            <a:ext cx="733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Nunito"/>
                <a:ea typeface="Nunito"/>
                <a:cs typeface="Nunito"/>
                <a:sym typeface="Nunito"/>
              </a:rPr>
              <a:t>Reference: </a:t>
            </a:r>
            <a:r>
              <a:rPr lang="en-GB" sz="1800" u="sng">
                <a:solidFill>
                  <a:schemeClr val="hlink"/>
                </a:solidFill>
                <a:latin typeface="Nunito"/>
                <a:ea typeface="Nunito"/>
                <a:cs typeface="Nunito"/>
                <a:sym typeface="Nunito"/>
                <a:hlinkClick r:id="rId3"/>
              </a:rPr>
              <a:t>https://www.cse.iitb.ac.in/~biswa/IPCP_ISCA20.pdf</a:t>
            </a:r>
            <a:endParaRPr sz="180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What to expect?</a:t>
            </a:r>
            <a:endParaRPr/>
          </a:p>
        </p:txBody>
      </p:sp>
      <p:sp>
        <p:nvSpPr>
          <p:cNvPr id="401" name="Google Shape;401;p32"/>
          <p:cNvSpPr txBox="1"/>
          <p:nvPr>
            <p:ph idx="1" type="body"/>
          </p:nvPr>
        </p:nvSpPr>
        <p:spPr>
          <a:xfrm>
            <a:off x="862500" y="1597875"/>
            <a:ext cx="7419000" cy="2685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arenR"/>
            </a:pPr>
            <a:r>
              <a:rPr b="1" lang="en-GB" sz="1500"/>
              <a:t>Random memory access are inherent. For eg : send a packet to randomly selected node in the network</a:t>
            </a:r>
            <a:endParaRPr b="1" sz="1500"/>
          </a:p>
          <a:p>
            <a:pPr indent="-323850" lvl="0" marL="457200" rtl="0" algn="l">
              <a:spcBef>
                <a:spcPts val="0"/>
              </a:spcBef>
              <a:spcAft>
                <a:spcPts val="0"/>
              </a:spcAft>
              <a:buSzPts val="1500"/>
              <a:buAutoNum type="arabicParenR"/>
            </a:pPr>
            <a:r>
              <a:rPr b="1" lang="en-GB" sz="1500"/>
              <a:t>Graphs traversals are involved. Eg : Packet traversal, shortest path algorithms.</a:t>
            </a:r>
            <a:endParaRPr b="1" sz="1500"/>
          </a:p>
          <a:p>
            <a:pPr indent="-323850" lvl="0" marL="457200" rtl="0" algn="l">
              <a:spcBef>
                <a:spcPts val="0"/>
              </a:spcBef>
              <a:spcAft>
                <a:spcPts val="0"/>
              </a:spcAft>
              <a:buSzPts val="1500"/>
              <a:buAutoNum type="arabicParenR"/>
            </a:pPr>
            <a:r>
              <a:rPr b="1" lang="en-GB" sz="1500"/>
              <a:t>Should we expect good locality access? </a:t>
            </a:r>
            <a:endParaRPr b="1" sz="1500"/>
          </a:p>
          <a:p>
            <a:pPr indent="-323850" lvl="0" marL="457200" rtl="0" algn="l">
              <a:spcBef>
                <a:spcPts val="0"/>
              </a:spcBef>
              <a:spcAft>
                <a:spcPts val="0"/>
              </a:spcAft>
              <a:buSzPts val="1500"/>
              <a:buAutoNum type="arabicParenR"/>
            </a:pPr>
            <a:r>
              <a:rPr b="1" lang="en-GB" sz="1500"/>
              <a:t>Can we expect 100% coverage? No.</a:t>
            </a:r>
            <a:endParaRPr b="1" sz="1500"/>
          </a:p>
          <a:p>
            <a:pPr indent="0" lvl="0" marL="0" rtl="0" algn="l">
              <a:spcBef>
                <a:spcPts val="1200"/>
              </a:spcBef>
              <a:spcAft>
                <a:spcPts val="0"/>
              </a:spcAft>
              <a:buNone/>
            </a:pPr>
            <a:r>
              <a:t/>
            </a:r>
            <a:endParaRPr b="1" sz="1500"/>
          </a:p>
          <a:p>
            <a:pPr indent="0" lvl="0" marL="0" rtl="0" algn="l">
              <a:spcBef>
                <a:spcPts val="1200"/>
              </a:spcBef>
              <a:spcAft>
                <a:spcPts val="0"/>
              </a:spcAft>
              <a:buNone/>
            </a:pPr>
            <a:r>
              <a:t/>
            </a:r>
            <a:endParaRPr b="1" sz="1500"/>
          </a:p>
          <a:p>
            <a:pPr indent="0" lvl="0" marL="0" rtl="0" algn="l">
              <a:spcBef>
                <a:spcPts val="1200"/>
              </a:spcBef>
              <a:spcAft>
                <a:spcPts val="1200"/>
              </a:spcAft>
              <a:buNone/>
            </a:pPr>
            <a:r>
              <a:rPr b="1" lang="en-GB" sz="1500"/>
              <a:t>Cannot predict random selection of nodes with any learning scheme.</a:t>
            </a:r>
            <a:endParaRPr b="1" sz="1500"/>
          </a:p>
        </p:txBody>
      </p:sp>
      <p:pic>
        <p:nvPicPr>
          <p:cNvPr id="402" name="Google Shape;402;p32"/>
          <p:cNvPicPr preferRelativeResize="0"/>
          <p:nvPr/>
        </p:nvPicPr>
        <p:blipFill>
          <a:blip r:embed="rId3">
            <a:alphaModFix/>
          </a:blip>
          <a:stretch>
            <a:fillRect/>
          </a:stretch>
        </p:blipFill>
        <p:spPr>
          <a:xfrm>
            <a:off x="7144041" y="2830250"/>
            <a:ext cx="1332258" cy="1563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Some metrics</a:t>
            </a:r>
            <a:endParaRPr/>
          </a:p>
        </p:txBody>
      </p:sp>
      <p:sp>
        <p:nvSpPr>
          <p:cNvPr id="408" name="Google Shape;408;p33"/>
          <p:cNvSpPr txBox="1"/>
          <p:nvPr>
            <p:ph idx="1" type="body"/>
          </p:nvPr>
        </p:nvSpPr>
        <p:spPr>
          <a:xfrm>
            <a:off x="854275" y="3588475"/>
            <a:ext cx="6173100" cy="1395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sz="1400"/>
              <a:t>High L1D hit rate, locality is expected</a:t>
            </a:r>
            <a:endParaRPr b="1" sz="1400"/>
          </a:p>
          <a:p>
            <a:pPr indent="0" lvl="0" marL="0" rtl="0" algn="l">
              <a:spcBef>
                <a:spcPts val="1200"/>
              </a:spcBef>
              <a:spcAft>
                <a:spcPts val="0"/>
              </a:spcAft>
              <a:buNone/>
            </a:pPr>
            <a:r>
              <a:rPr b="1" lang="en-GB" sz="1400"/>
              <a:t>Improvement mainly coming from L2, LLC </a:t>
            </a:r>
            <a:endParaRPr b="1" sz="1400"/>
          </a:p>
          <a:p>
            <a:pPr indent="0" lvl="0" marL="0" rtl="0" algn="l">
              <a:spcBef>
                <a:spcPts val="1200"/>
              </a:spcBef>
              <a:spcAft>
                <a:spcPts val="0"/>
              </a:spcAft>
              <a:buNone/>
            </a:pPr>
            <a:r>
              <a:rPr b="1" lang="en-GB" sz="1400"/>
              <a:t>Performance improvement : 4.5%</a:t>
            </a:r>
            <a:endParaRPr b="1" sz="1400"/>
          </a:p>
          <a:p>
            <a:pPr indent="0" lvl="0" marL="0" rtl="0" algn="l">
              <a:spcBef>
                <a:spcPts val="1200"/>
              </a:spcBef>
              <a:spcAft>
                <a:spcPts val="1200"/>
              </a:spcAft>
              <a:buNone/>
            </a:pPr>
            <a:r>
              <a:rPr lang="en-GB"/>
              <a:t>*Above metrics are based on only loads</a:t>
            </a:r>
            <a:endParaRPr/>
          </a:p>
        </p:txBody>
      </p:sp>
      <p:graphicFrame>
        <p:nvGraphicFramePr>
          <p:cNvPr id="409" name="Google Shape;409;p33"/>
          <p:cNvGraphicFramePr/>
          <p:nvPr/>
        </p:nvGraphicFramePr>
        <p:xfrm>
          <a:off x="914075" y="1442425"/>
          <a:ext cx="3000000" cy="3000000"/>
        </p:xfrm>
        <a:graphic>
          <a:graphicData uri="http://schemas.openxmlformats.org/drawingml/2006/table">
            <a:tbl>
              <a:tblPr>
                <a:noFill/>
                <a:tableStyleId>{FBCAAEDC-2148-407F-BB55-AA0051B4A19E}</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Baseline</a:t>
                      </a:r>
                      <a:endParaRPr/>
                    </a:p>
                  </a:txBody>
                  <a:tcPr marT="91425" marB="91425" marR="91425" marL="91425"/>
                </a:tc>
                <a:tc>
                  <a:txBody>
                    <a:bodyPr/>
                    <a:lstStyle/>
                    <a:p>
                      <a:pPr indent="0" lvl="0" marL="0" rtl="0" algn="l">
                        <a:spcBef>
                          <a:spcPts val="0"/>
                        </a:spcBef>
                        <a:spcAft>
                          <a:spcPts val="0"/>
                        </a:spcAft>
                        <a:buNone/>
                      </a:pPr>
                      <a:r>
                        <a:rPr lang="en-GB"/>
                        <a:t>IPCP</a:t>
                      </a:r>
                      <a:endParaRPr/>
                    </a:p>
                  </a:txBody>
                  <a:tcPr marT="91425" marB="91425" marR="91425" marL="91425"/>
                </a:tc>
              </a:tr>
              <a:tr h="381000">
                <a:tc>
                  <a:txBody>
                    <a:bodyPr/>
                    <a:lstStyle/>
                    <a:p>
                      <a:pPr indent="0" lvl="0" marL="0" rtl="0" algn="l">
                        <a:spcBef>
                          <a:spcPts val="0"/>
                        </a:spcBef>
                        <a:spcAft>
                          <a:spcPts val="0"/>
                        </a:spcAft>
                        <a:buNone/>
                      </a:pPr>
                      <a:r>
                        <a:rPr lang="en-GB"/>
                        <a:t>IPC</a:t>
                      </a:r>
                      <a:endParaRPr/>
                    </a:p>
                  </a:txBody>
                  <a:tcPr marT="91425" marB="91425" marR="91425" marL="91425"/>
                </a:tc>
                <a:tc>
                  <a:txBody>
                    <a:bodyPr/>
                    <a:lstStyle/>
                    <a:p>
                      <a:pPr indent="0" lvl="0" marL="0" rtl="0" algn="l">
                        <a:spcBef>
                          <a:spcPts val="0"/>
                        </a:spcBef>
                        <a:spcAft>
                          <a:spcPts val="0"/>
                        </a:spcAft>
                        <a:buNone/>
                      </a:pPr>
                      <a:r>
                        <a:rPr lang="en-GB"/>
                        <a:t>0.309583</a:t>
                      </a:r>
                      <a:endParaRPr/>
                    </a:p>
                  </a:txBody>
                  <a:tcPr marT="91425" marB="91425" marR="91425" marL="91425"/>
                </a:tc>
                <a:tc>
                  <a:txBody>
                    <a:bodyPr/>
                    <a:lstStyle/>
                    <a:p>
                      <a:pPr indent="0" lvl="0" marL="0" rtl="0" algn="l">
                        <a:spcBef>
                          <a:spcPts val="0"/>
                        </a:spcBef>
                        <a:spcAft>
                          <a:spcPts val="0"/>
                        </a:spcAft>
                        <a:buNone/>
                      </a:pPr>
                      <a:r>
                        <a:rPr lang="en-GB"/>
                        <a:t>0.32368</a:t>
                      </a:r>
                      <a:endParaRPr/>
                    </a:p>
                  </a:txBody>
                  <a:tcPr marT="91425" marB="91425" marR="91425" marL="91425"/>
                </a:tc>
              </a:tr>
              <a:tr h="381000">
                <a:tc>
                  <a:txBody>
                    <a:bodyPr/>
                    <a:lstStyle/>
                    <a:p>
                      <a:pPr indent="0" lvl="0" marL="0" rtl="0" algn="l">
                        <a:spcBef>
                          <a:spcPts val="0"/>
                        </a:spcBef>
                        <a:spcAft>
                          <a:spcPts val="0"/>
                        </a:spcAft>
                        <a:buNone/>
                      </a:pPr>
                      <a:r>
                        <a:rPr lang="en-GB"/>
                        <a:t>L1 cache hit rate</a:t>
                      </a:r>
                      <a:endParaRPr/>
                    </a:p>
                  </a:txBody>
                  <a:tcPr marT="91425" marB="91425" marR="91425" marL="91425"/>
                </a:tc>
                <a:tc>
                  <a:txBody>
                    <a:bodyPr/>
                    <a:lstStyle/>
                    <a:p>
                      <a:pPr indent="0" lvl="0" marL="0" rtl="0" algn="l">
                        <a:spcBef>
                          <a:spcPts val="0"/>
                        </a:spcBef>
                        <a:spcAft>
                          <a:spcPts val="0"/>
                        </a:spcAft>
                        <a:buNone/>
                      </a:pPr>
                      <a:r>
                        <a:rPr lang="en-GB"/>
                        <a:t>93.34%</a:t>
                      </a:r>
                      <a:endParaRPr/>
                    </a:p>
                  </a:txBody>
                  <a:tcPr marT="91425" marB="91425" marR="91425" marL="91425"/>
                </a:tc>
                <a:tc>
                  <a:txBody>
                    <a:bodyPr/>
                    <a:lstStyle/>
                    <a:p>
                      <a:pPr indent="0" lvl="0" marL="0" rtl="0" algn="l">
                        <a:spcBef>
                          <a:spcPts val="0"/>
                        </a:spcBef>
                        <a:spcAft>
                          <a:spcPts val="0"/>
                        </a:spcAft>
                        <a:buNone/>
                      </a:pPr>
                      <a:r>
                        <a:rPr lang="en-GB"/>
                        <a:t>93.56%</a:t>
                      </a:r>
                      <a:endParaRPr/>
                    </a:p>
                  </a:txBody>
                  <a:tcPr marT="91425" marB="91425" marR="91425" marL="91425"/>
                </a:tc>
              </a:tr>
              <a:tr h="381000">
                <a:tc>
                  <a:txBody>
                    <a:bodyPr/>
                    <a:lstStyle/>
                    <a:p>
                      <a:pPr indent="0" lvl="0" marL="0" rtl="0" algn="l">
                        <a:spcBef>
                          <a:spcPts val="0"/>
                        </a:spcBef>
                        <a:spcAft>
                          <a:spcPts val="0"/>
                        </a:spcAft>
                        <a:buNone/>
                      </a:pPr>
                      <a:r>
                        <a:rPr lang="en-GB"/>
                        <a:t>L2 cache hit rate</a:t>
                      </a:r>
                      <a:endParaRPr/>
                    </a:p>
                  </a:txBody>
                  <a:tcPr marT="91425" marB="91425" marR="91425" marL="91425"/>
                </a:tc>
                <a:tc>
                  <a:txBody>
                    <a:bodyPr/>
                    <a:lstStyle/>
                    <a:p>
                      <a:pPr indent="0" lvl="0" marL="0" rtl="0" algn="l">
                        <a:spcBef>
                          <a:spcPts val="0"/>
                        </a:spcBef>
                        <a:spcAft>
                          <a:spcPts val="0"/>
                        </a:spcAft>
                        <a:buNone/>
                      </a:pPr>
                      <a:r>
                        <a:rPr lang="en-GB"/>
                        <a:t>29.21</a:t>
                      </a:r>
                      <a:r>
                        <a:rPr lang="en-GB"/>
                        <a:t>%</a:t>
                      </a:r>
                      <a:endParaRPr/>
                    </a:p>
                  </a:txBody>
                  <a:tcPr marT="91425" marB="91425" marR="91425" marL="91425"/>
                </a:tc>
                <a:tc>
                  <a:txBody>
                    <a:bodyPr/>
                    <a:lstStyle/>
                    <a:p>
                      <a:pPr indent="0" lvl="0" marL="0" rtl="0" algn="l">
                        <a:spcBef>
                          <a:spcPts val="0"/>
                        </a:spcBef>
                        <a:spcAft>
                          <a:spcPts val="0"/>
                        </a:spcAft>
                        <a:buNone/>
                      </a:pPr>
                      <a:r>
                        <a:rPr lang="en-GB">
                          <a:solidFill>
                            <a:srgbClr val="FF0000"/>
                          </a:solidFill>
                        </a:rPr>
                        <a:t>40.49</a:t>
                      </a:r>
                      <a:r>
                        <a:rPr lang="en-GB">
                          <a:solidFill>
                            <a:srgbClr val="FF0000"/>
                          </a:solidFill>
                        </a:rPr>
                        <a:t>%</a:t>
                      </a:r>
                      <a:endParaRPr>
                        <a:solidFill>
                          <a:srgbClr val="FF0000"/>
                        </a:solidFill>
                      </a:endParaRPr>
                    </a:p>
                  </a:txBody>
                  <a:tcPr marT="91425" marB="91425" marR="91425" marL="91425"/>
                </a:tc>
              </a:tr>
              <a:tr h="381000">
                <a:tc>
                  <a:txBody>
                    <a:bodyPr/>
                    <a:lstStyle/>
                    <a:p>
                      <a:pPr indent="0" lvl="0" marL="0" rtl="0" algn="l">
                        <a:spcBef>
                          <a:spcPts val="0"/>
                        </a:spcBef>
                        <a:spcAft>
                          <a:spcPts val="0"/>
                        </a:spcAft>
                        <a:buNone/>
                      </a:pPr>
                      <a:r>
                        <a:rPr lang="en-GB"/>
                        <a:t>LLC cache hit rate</a:t>
                      </a:r>
                      <a:endParaRPr/>
                    </a:p>
                  </a:txBody>
                  <a:tcPr marT="91425" marB="91425" marR="91425" marL="91425"/>
                </a:tc>
                <a:tc>
                  <a:txBody>
                    <a:bodyPr/>
                    <a:lstStyle/>
                    <a:p>
                      <a:pPr indent="0" lvl="0" marL="0" rtl="0" algn="l">
                        <a:spcBef>
                          <a:spcPts val="0"/>
                        </a:spcBef>
                        <a:spcAft>
                          <a:spcPts val="0"/>
                        </a:spcAft>
                        <a:buNone/>
                      </a:pPr>
                      <a:r>
                        <a:rPr lang="en-GB"/>
                        <a:t>19.72</a:t>
                      </a:r>
                      <a:r>
                        <a:rPr lang="en-GB"/>
                        <a:t>%</a:t>
                      </a:r>
                      <a:endParaRPr/>
                    </a:p>
                  </a:txBody>
                  <a:tcPr marT="91425" marB="91425" marR="91425" marL="91425"/>
                </a:tc>
                <a:tc>
                  <a:txBody>
                    <a:bodyPr/>
                    <a:lstStyle/>
                    <a:p>
                      <a:pPr indent="0" lvl="0" marL="0" rtl="0" algn="l">
                        <a:spcBef>
                          <a:spcPts val="0"/>
                        </a:spcBef>
                        <a:spcAft>
                          <a:spcPts val="0"/>
                        </a:spcAft>
                        <a:buNone/>
                      </a:pPr>
                      <a:r>
                        <a:rPr lang="en-GB">
                          <a:solidFill>
                            <a:srgbClr val="FF0000"/>
                          </a:solidFill>
                        </a:rPr>
                        <a:t>24.91%</a:t>
                      </a:r>
                      <a:endParaRPr>
                        <a:solidFill>
                          <a:srgbClr val="FF0000"/>
                        </a:solidFill>
                      </a:endParaRPr>
                    </a:p>
                  </a:txBody>
                  <a:tcPr marT="91425" marB="91425" marR="91425" marL="91425"/>
                </a:tc>
              </a:tr>
            </a:tbl>
          </a:graphicData>
        </a:graphic>
      </p:graphicFrame>
      <p:pic>
        <p:nvPicPr>
          <p:cNvPr id="410" name="Google Shape;410;p33"/>
          <p:cNvPicPr preferRelativeResize="0"/>
          <p:nvPr/>
        </p:nvPicPr>
        <p:blipFill>
          <a:blip r:embed="rId3">
            <a:alphaModFix/>
          </a:blip>
          <a:stretch>
            <a:fillRect/>
          </a:stretch>
        </p:blipFill>
        <p:spPr>
          <a:xfrm>
            <a:off x="4614600" y="3718325"/>
            <a:ext cx="751925" cy="526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Low improvement</a:t>
            </a:r>
            <a:endParaRPr/>
          </a:p>
        </p:txBody>
      </p:sp>
      <p:sp>
        <p:nvSpPr>
          <p:cNvPr id="416" name="Google Shape;416;p34"/>
          <p:cNvSpPr txBox="1"/>
          <p:nvPr>
            <p:ph idx="1" type="body"/>
          </p:nvPr>
        </p:nvSpPr>
        <p:spPr>
          <a:xfrm>
            <a:off x="1303800" y="1398050"/>
            <a:ext cx="6885000" cy="2541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arenR"/>
            </a:pPr>
            <a:r>
              <a:rPr b="1" lang="en-GB" sz="1600"/>
              <a:t>Low prefetching accuracy. Leading to cache pollution too </a:t>
            </a:r>
            <a:endParaRPr b="1" sz="1600"/>
          </a:p>
          <a:p>
            <a:pPr indent="457200" lvl="0" marL="0" rtl="0" algn="l">
              <a:spcBef>
                <a:spcPts val="1200"/>
              </a:spcBef>
              <a:spcAft>
                <a:spcPts val="0"/>
              </a:spcAft>
              <a:buNone/>
            </a:pPr>
            <a:r>
              <a:rPr b="1" lang="en-GB" sz="1600"/>
              <a:t>Eg: L2 </a:t>
            </a:r>
            <a:r>
              <a:rPr b="1" lang="en-GB" sz="1600"/>
              <a:t>prefetches</a:t>
            </a:r>
            <a:r>
              <a:rPr b="1" lang="en-GB" sz="1600"/>
              <a:t> more lines than the no of request!!! (about 50%)</a:t>
            </a:r>
            <a:endParaRPr b="1" sz="1600"/>
          </a:p>
          <a:p>
            <a:pPr indent="-330200" lvl="0" marL="457200" rtl="0" algn="l">
              <a:spcBef>
                <a:spcPts val="1200"/>
              </a:spcBef>
              <a:spcAft>
                <a:spcPts val="0"/>
              </a:spcAft>
              <a:buSzPts val="1600"/>
              <a:buAutoNum type="arabicParenR"/>
            </a:pPr>
            <a:r>
              <a:rPr b="1" lang="en-GB" sz="1600"/>
              <a:t>Probably CPLX class unable to capture random access and graph traversal algorithm’s memory access</a:t>
            </a:r>
            <a:endParaRPr b="1" sz="1600"/>
          </a:p>
          <a:p>
            <a:pPr indent="-330200" lvl="0" marL="457200" rtl="0" algn="l">
              <a:spcBef>
                <a:spcPts val="0"/>
              </a:spcBef>
              <a:spcAft>
                <a:spcPts val="0"/>
              </a:spcAft>
              <a:buSzPts val="1600"/>
              <a:buAutoNum type="arabicParenR"/>
            </a:pPr>
            <a:r>
              <a:rPr b="1" lang="en-GB" sz="1600"/>
              <a:t>Maybe the program is already close to max theoretical speed. (Assuming random access cannot be predicted)</a:t>
            </a:r>
            <a:endParaRPr b="1" sz="1600"/>
          </a:p>
          <a:p>
            <a:pPr indent="0" lvl="0" marL="457200" rtl="0" algn="l">
              <a:spcBef>
                <a:spcPts val="1200"/>
              </a:spcBef>
              <a:spcAft>
                <a:spcPts val="0"/>
              </a:spcAft>
              <a:buNone/>
            </a:pPr>
            <a:r>
              <a:t/>
            </a:r>
            <a:endParaRPr b="1" sz="1600"/>
          </a:p>
          <a:p>
            <a:pPr indent="0" lvl="0" marL="0" rtl="0" algn="l">
              <a:spcBef>
                <a:spcPts val="1200"/>
              </a:spcBef>
              <a:spcAft>
                <a:spcPts val="1200"/>
              </a:spcAft>
              <a:buNone/>
            </a:pPr>
            <a:r>
              <a:t/>
            </a:r>
            <a:endParaRPr b="1" sz="1600"/>
          </a:p>
        </p:txBody>
      </p:sp>
      <p:pic>
        <p:nvPicPr>
          <p:cNvPr id="417" name="Google Shape;417;p34"/>
          <p:cNvPicPr preferRelativeResize="0"/>
          <p:nvPr/>
        </p:nvPicPr>
        <p:blipFill>
          <a:blip r:embed="rId3">
            <a:alphaModFix/>
          </a:blip>
          <a:stretch>
            <a:fillRect/>
          </a:stretch>
        </p:blipFill>
        <p:spPr>
          <a:xfrm>
            <a:off x="7584450" y="1108975"/>
            <a:ext cx="807875" cy="691500"/>
          </a:xfrm>
          <a:prstGeom prst="rect">
            <a:avLst/>
          </a:prstGeom>
          <a:noFill/>
          <a:ln>
            <a:noFill/>
          </a:ln>
        </p:spPr>
      </p:pic>
      <p:pic>
        <p:nvPicPr>
          <p:cNvPr id="418" name="Google Shape;418;p34"/>
          <p:cNvPicPr preferRelativeResize="0"/>
          <p:nvPr/>
        </p:nvPicPr>
        <p:blipFill>
          <a:blip r:embed="rId4">
            <a:alphaModFix/>
          </a:blip>
          <a:stretch>
            <a:fillRect/>
          </a:stretch>
        </p:blipFill>
        <p:spPr>
          <a:xfrm>
            <a:off x="6274675" y="3939650"/>
            <a:ext cx="1122500" cy="1122500"/>
          </a:xfrm>
          <a:prstGeom prst="rect">
            <a:avLst/>
          </a:prstGeom>
          <a:noFill/>
          <a:ln>
            <a:noFill/>
          </a:ln>
        </p:spPr>
      </p:pic>
      <p:sp>
        <p:nvSpPr>
          <p:cNvPr id="419" name="Google Shape;419;p34"/>
          <p:cNvSpPr txBox="1"/>
          <p:nvPr/>
        </p:nvSpPr>
        <p:spPr>
          <a:xfrm>
            <a:off x="7027850" y="3832175"/>
            <a:ext cx="99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latin typeface="Nunito"/>
                <a:ea typeface="Nunito"/>
                <a:cs typeface="Nunito"/>
                <a:sym typeface="Nunito"/>
              </a:rPr>
              <a:t>What’s next line?</a:t>
            </a:r>
            <a:endParaRPr sz="900">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efforts : Further improvement</a:t>
            </a:r>
            <a:endParaRPr/>
          </a:p>
        </p:txBody>
      </p:sp>
      <p:sp>
        <p:nvSpPr>
          <p:cNvPr id="425" name="Google Shape;425;p35"/>
          <p:cNvSpPr txBox="1"/>
          <p:nvPr>
            <p:ph idx="1" type="body"/>
          </p:nvPr>
        </p:nvSpPr>
        <p:spPr>
          <a:xfrm>
            <a:off x="1116675" y="1429700"/>
            <a:ext cx="7217700" cy="3102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b="1" lang="en-GB"/>
              <a:t>Disabling CPLX prefetching : Improved a further 1% </a:t>
            </a:r>
            <a:endParaRPr b="1"/>
          </a:p>
          <a:p>
            <a:pPr indent="-311150" lvl="0" marL="457200" rtl="0" algn="l">
              <a:spcBef>
                <a:spcPts val="0"/>
              </a:spcBef>
              <a:spcAft>
                <a:spcPts val="0"/>
              </a:spcAft>
              <a:buSzPts val="1300"/>
              <a:buAutoNum type="arabicParenR"/>
            </a:pPr>
            <a:r>
              <a:rPr b="1" lang="en-GB"/>
              <a:t>Adjust degree based on confidence in cplx : Improved further by 0.4%</a:t>
            </a:r>
            <a:endParaRPr b="1"/>
          </a:p>
          <a:p>
            <a:pPr indent="0" lvl="0" marL="0" rtl="0" algn="l">
              <a:spcBef>
                <a:spcPts val="1200"/>
              </a:spcBef>
              <a:spcAft>
                <a:spcPts val="0"/>
              </a:spcAft>
              <a:buNone/>
            </a:pPr>
            <a:r>
              <a:rPr b="1" lang="en-GB"/>
              <a:t>	Advantage : Less cache pollution</a:t>
            </a:r>
            <a:endParaRPr b="1"/>
          </a:p>
          <a:p>
            <a:pPr indent="0" lvl="0" marL="0" rtl="0" algn="l">
              <a:spcBef>
                <a:spcPts val="1200"/>
              </a:spcBef>
              <a:spcAft>
                <a:spcPts val="0"/>
              </a:spcAft>
              <a:buNone/>
            </a:pPr>
            <a:r>
              <a:rPr b="1" lang="en-GB"/>
              <a:t>	Tweaking existing </a:t>
            </a:r>
            <a:r>
              <a:rPr b="1" lang="en-GB"/>
              <a:t>parameters also didn’t bring any further improvements beyond 1%</a:t>
            </a:r>
            <a:endParaRPr b="1"/>
          </a:p>
          <a:p>
            <a:pPr indent="-311150" lvl="0" marL="457200" rtl="0" algn="l">
              <a:spcBef>
                <a:spcPts val="1200"/>
              </a:spcBef>
              <a:spcAft>
                <a:spcPts val="0"/>
              </a:spcAft>
              <a:buSzPts val="1300"/>
              <a:buAutoNum type="arabicParenR"/>
            </a:pPr>
            <a:r>
              <a:rPr b="1" lang="en-GB"/>
              <a:t>Default NL prefetching at L2 : Very little further improvement (0.27%)</a:t>
            </a:r>
            <a:r>
              <a:rPr b="1" lang="en-GB"/>
              <a:t> </a:t>
            </a:r>
            <a:endParaRPr b="1"/>
          </a:p>
          <a:p>
            <a:pPr indent="0" lvl="0" marL="0" rtl="0" algn="l">
              <a:spcBef>
                <a:spcPts val="1200"/>
              </a:spcBef>
              <a:spcAft>
                <a:spcPts val="1200"/>
              </a:spcAft>
              <a:buNone/>
            </a:pPr>
            <a:r>
              <a:rPr b="1" lang="en-GB"/>
              <a:t>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6"/>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605.mcf_s-994B</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600"/>
              <a:t>605.mcf_s-994B</a:t>
            </a:r>
            <a:endParaRPr sz="3600"/>
          </a:p>
        </p:txBody>
      </p:sp>
      <p:sp>
        <p:nvSpPr>
          <p:cNvPr id="436" name="Google Shape;436;p37"/>
          <p:cNvSpPr txBox="1"/>
          <p:nvPr>
            <p:ph idx="1" type="body"/>
          </p:nvPr>
        </p:nvSpPr>
        <p:spPr>
          <a:xfrm>
            <a:off x="769900" y="1846675"/>
            <a:ext cx="3885300" cy="3037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B</a:t>
            </a:r>
            <a:r>
              <a:rPr lang="en-GB" sz="2000">
                <a:solidFill>
                  <a:srgbClr val="202124"/>
                </a:solidFill>
                <a:highlight>
                  <a:srgbClr val="FFFFFF"/>
                </a:highlight>
              </a:rPr>
              <a:t>enchmark derived from single-depot vehicle scheduling in public mass transportation. </a:t>
            </a:r>
            <a:endParaRPr sz="2000">
              <a:solidFill>
                <a:srgbClr val="202124"/>
              </a:solidFill>
              <a:highlight>
                <a:srgbClr val="FFFFFF"/>
              </a:highlight>
            </a:endParaRPr>
          </a:p>
          <a:p>
            <a:pPr indent="-355600" lvl="0" marL="457200" rtl="0" algn="l">
              <a:spcBef>
                <a:spcPts val="0"/>
              </a:spcBef>
              <a:spcAft>
                <a:spcPts val="0"/>
              </a:spcAft>
              <a:buSzPts val="2000"/>
              <a:buChar char="●"/>
            </a:pPr>
            <a:r>
              <a:rPr lang="en-GB" sz="2000">
                <a:solidFill>
                  <a:srgbClr val="202124"/>
                </a:solidFill>
                <a:highlight>
                  <a:srgbClr val="FFFFFF"/>
                </a:highlight>
              </a:rPr>
              <a:t>High miss rate in L2C and LLC already and IPCP degraded the performance. </a:t>
            </a:r>
            <a:endParaRPr sz="2000">
              <a:solidFill>
                <a:srgbClr val="202124"/>
              </a:solidFill>
              <a:highlight>
                <a:srgbClr val="FFFFFF"/>
              </a:highlight>
            </a:endParaRPr>
          </a:p>
          <a:p>
            <a:pPr indent="0" lvl="0" marL="0" rtl="0" algn="l">
              <a:spcBef>
                <a:spcPts val="1200"/>
              </a:spcBef>
              <a:spcAft>
                <a:spcPts val="1200"/>
              </a:spcAft>
              <a:buNone/>
            </a:pPr>
            <a:r>
              <a:t/>
            </a:r>
            <a:endParaRPr sz="2000">
              <a:solidFill>
                <a:srgbClr val="202124"/>
              </a:solidFill>
              <a:highlight>
                <a:srgbClr val="FFFFFF"/>
              </a:highlight>
            </a:endParaRPr>
          </a:p>
        </p:txBody>
      </p:sp>
      <p:pic>
        <p:nvPicPr>
          <p:cNvPr id="437" name="Google Shape;437;p37"/>
          <p:cNvPicPr preferRelativeResize="0"/>
          <p:nvPr/>
        </p:nvPicPr>
        <p:blipFill>
          <a:blip r:embed="rId3">
            <a:alphaModFix/>
          </a:blip>
          <a:stretch>
            <a:fillRect/>
          </a:stretch>
        </p:blipFill>
        <p:spPr>
          <a:xfrm>
            <a:off x="5055150" y="1846675"/>
            <a:ext cx="3740349" cy="229368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Some metrics</a:t>
            </a:r>
            <a:endParaRPr/>
          </a:p>
        </p:txBody>
      </p:sp>
      <p:sp>
        <p:nvSpPr>
          <p:cNvPr id="443" name="Google Shape;443;p38"/>
          <p:cNvSpPr txBox="1"/>
          <p:nvPr>
            <p:ph idx="1" type="body"/>
          </p:nvPr>
        </p:nvSpPr>
        <p:spPr>
          <a:xfrm>
            <a:off x="959375" y="3531125"/>
            <a:ext cx="7374900" cy="12255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sz="1900"/>
              <a:t>The coverage of NL is very high and a lot of data is uncovered</a:t>
            </a:r>
            <a:endParaRPr sz="1900"/>
          </a:p>
          <a:p>
            <a:pPr indent="-349250" lvl="0" marL="457200" rtl="0" algn="l">
              <a:spcBef>
                <a:spcPts val="0"/>
              </a:spcBef>
              <a:spcAft>
                <a:spcPts val="0"/>
              </a:spcAft>
              <a:buSzPts val="1900"/>
              <a:buChar char="●"/>
            </a:pPr>
            <a:r>
              <a:rPr lang="en-GB" sz="1900"/>
              <a:t>We can expect good locality here because of the L1D hit rate</a:t>
            </a:r>
            <a:endParaRPr sz="1900"/>
          </a:p>
        </p:txBody>
      </p:sp>
      <p:graphicFrame>
        <p:nvGraphicFramePr>
          <p:cNvPr id="444" name="Google Shape;444;p38"/>
          <p:cNvGraphicFramePr/>
          <p:nvPr/>
        </p:nvGraphicFramePr>
        <p:xfrm>
          <a:off x="1549075" y="1402650"/>
          <a:ext cx="3000000" cy="3000000"/>
        </p:xfrm>
        <a:graphic>
          <a:graphicData uri="http://schemas.openxmlformats.org/drawingml/2006/table">
            <a:tbl>
              <a:tblPr>
                <a:noFill/>
                <a:tableStyleId>{FBCAAEDC-2148-407F-BB55-AA0051B4A19E}</a:tableStyleId>
              </a:tblPr>
              <a:tblGrid>
                <a:gridCol w="2102625"/>
                <a:gridCol w="2102625"/>
                <a:gridCol w="2102625"/>
              </a:tblGrid>
              <a:tr h="496875">
                <a:tc>
                  <a:txBody>
                    <a:bodyPr/>
                    <a:lstStyle/>
                    <a:p>
                      <a:pPr indent="0" lvl="0" marL="0" rtl="0" algn="l">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rPr lang="en-GB"/>
                        <a:t>Baseline</a:t>
                      </a:r>
                      <a:endParaRPr/>
                    </a:p>
                  </a:txBody>
                  <a:tcPr marT="91425" marB="91425" marR="91425" marL="91425" anchor="ctr"/>
                </a:tc>
                <a:tc>
                  <a:txBody>
                    <a:bodyPr/>
                    <a:lstStyle/>
                    <a:p>
                      <a:pPr indent="0" lvl="0" marL="0" rtl="0" algn="l">
                        <a:spcBef>
                          <a:spcPts val="0"/>
                        </a:spcBef>
                        <a:spcAft>
                          <a:spcPts val="0"/>
                        </a:spcAft>
                        <a:buNone/>
                      </a:pPr>
                      <a:r>
                        <a:rPr lang="en-GB"/>
                        <a:t>IPCP</a:t>
                      </a:r>
                      <a:endParaRPr/>
                    </a:p>
                  </a:txBody>
                  <a:tcPr marT="91425" marB="91425" marR="91425" marL="91425" anchor="ctr"/>
                </a:tc>
              </a:tr>
              <a:tr h="496875">
                <a:tc>
                  <a:txBody>
                    <a:bodyPr/>
                    <a:lstStyle/>
                    <a:p>
                      <a:pPr indent="0" lvl="0" marL="0" rtl="0" algn="l">
                        <a:spcBef>
                          <a:spcPts val="0"/>
                        </a:spcBef>
                        <a:spcAft>
                          <a:spcPts val="0"/>
                        </a:spcAft>
                        <a:buNone/>
                      </a:pPr>
                      <a:r>
                        <a:rPr lang="en-GB"/>
                        <a:t>L1D hit rate</a:t>
                      </a:r>
                      <a:endParaRPr/>
                    </a:p>
                  </a:txBody>
                  <a:tcPr marT="91425" marB="91425" marR="91425" marL="91425" anchor="ctr"/>
                </a:tc>
                <a:tc>
                  <a:txBody>
                    <a:bodyPr/>
                    <a:lstStyle/>
                    <a:p>
                      <a:pPr indent="0" lvl="0" marL="0" rtl="0" algn="l">
                        <a:spcBef>
                          <a:spcPts val="0"/>
                        </a:spcBef>
                        <a:spcAft>
                          <a:spcPts val="0"/>
                        </a:spcAft>
                        <a:buNone/>
                      </a:pPr>
                      <a:r>
                        <a:rPr lang="en-GB"/>
                        <a:t>88.6%</a:t>
                      </a:r>
                      <a:endParaRPr/>
                    </a:p>
                  </a:txBody>
                  <a:tcPr marT="91425" marB="91425" marR="91425" marL="91425" anchor="ctr"/>
                </a:tc>
                <a:tc>
                  <a:txBody>
                    <a:bodyPr/>
                    <a:lstStyle/>
                    <a:p>
                      <a:pPr indent="0" lvl="0" marL="0" rtl="0" algn="l">
                        <a:spcBef>
                          <a:spcPts val="0"/>
                        </a:spcBef>
                        <a:spcAft>
                          <a:spcPts val="0"/>
                        </a:spcAft>
                        <a:buNone/>
                      </a:pPr>
                      <a:r>
                        <a:rPr lang="en-GB"/>
                        <a:t>89%</a:t>
                      </a:r>
                      <a:endParaRPr/>
                    </a:p>
                  </a:txBody>
                  <a:tcPr marT="91425" marB="91425" marR="91425" marL="91425" anchor="ctr"/>
                </a:tc>
              </a:tr>
              <a:tr h="496875">
                <a:tc>
                  <a:txBody>
                    <a:bodyPr/>
                    <a:lstStyle/>
                    <a:p>
                      <a:pPr indent="0" lvl="0" marL="0" rtl="0" algn="l">
                        <a:spcBef>
                          <a:spcPts val="0"/>
                        </a:spcBef>
                        <a:spcAft>
                          <a:spcPts val="0"/>
                        </a:spcAft>
                        <a:buNone/>
                      </a:pPr>
                      <a:r>
                        <a:rPr lang="en-GB"/>
                        <a:t>L2C hit rate</a:t>
                      </a:r>
                      <a:endParaRPr/>
                    </a:p>
                  </a:txBody>
                  <a:tcPr marT="91425" marB="91425" marR="91425" marL="91425" anchor="ctr"/>
                </a:tc>
                <a:tc>
                  <a:txBody>
                    <a:bodyPr/>
                    <a:lstStyle/>
                    <a:p>
                      <a:pPr indent="0" lvl="0" marL="0" rtl="0" algn="l">
                        <a:spcBef>
                          <a:spcPts val="0"/>
                        </a:spcBef>
                        <a:spcAft>
                          <a:spcPts val="0"/>
                        </a:spcAft>
                        <a:buNone/>
                      </a:pPr>
                      <a:r>
                        <a:rPr lang="en-GB"/>
                        <a:t>43.8%</a:t>
                      </a:r>
                      <a:endParaRPr/>
                    </a:p>
                  </a:txBody>
                  <a:tcPr marT="91425" marB="91425" marR="91425" marL="91425" anchor="ctr"/>
                </a:tc>
                <a:tc>
                  <a:txBody>
                    <a:bodyPr/>
                    <a:lstStyle/>
                    <a:p>
                      <a:pPr indent="0" lvl="0" marL="0" rtl="0" algn="l">
                        <a:spcBef>
                          <a:spcPts val="0"/>
                        </a:spcBef>
                        <a:spcAft>
                          <a:spcPts val="0"/>
                        </a:spcAft>
                        <a:buNone/>
                      </a:pPr>
                      <a:r>
                        <a:rPr lang="en-GB"/>
                        <a:t>41%</a:t>
                      </a:r>
                      <a:endParaRPr/>
                    </a:p>
                  </a:txBody>
                  <a:tcPr marT="91425" marB="91425" marR="91425" marL="91425" anchor="ctr"/>
                </a:tc>
              </a:tr>
              <a:tr h="496875">
                <a:tc>
                  <a:txBody>
                    <a:bodyPr/>
                    <a:lstStyle/>
                    <a:p>
                      <a:pPr indent="0" lvl="0" marL="0" rtl="0" algn="l">
                        <a:spcBef>
                          <a:spcPts val="0"/>
                        </a:spcBef>
                        <a:spcAft>
                          <a:spcPts val="0"/>
                        </a:spcAft>
                        <a:buNone/>
                      </a:pPr>
                      <a:r>
                        <a:rPr lang="en-GB"/>
                        <a:t>LLC hit rate</a:t>
                      </a:r>
                      <a:endParaRPr/>
                    </a:p>
                  </a:txBody>
                  <a:tcPr marT="91425" marB="91425" marR="91425" marL="91425" anchor="ctr"/>
                </a:tc>
                <a:tc>
                  <a:txBody>
                    <a:bodyPr/>
                    <a:lstStyle/>
                    <a:p>
                      <a:pPr indent="0" lvl="0" marL="0" rtl="0" algn="l">
                        <a:spcBef>
                          <a:spcPts val="0"/>
                        </a:spcBef>
                        <a:spcAft>
                          <a:spcPts val="0"/>
                        </a:spcAft>
                        <a:buNone/>
                      </a:pPr>
                      <a:r>
                        <a:rPr lang="en-GB"/>
                        <a:t>46.7%</a:t>
                      </a:r>
                      <a:endParaRPr/>
                    </a:p>
                  </a:txBody>
                  <a:tcPr marT="91425" marB="91425" marR="91425" marL="91425" anchor="ctr"/>
                </a:tc>
                <a:tc>
                  <a:txBody>
                    <a:bodyPr/>
                    <a:lstStyle/>
                    <a:p>
                      <a:pPr indent="0" lvl="0" marL="0" rtl="0" algn="l">
                        <a:spcBef>
                          <a:spcPts val="0"/>
                        </a:spcBef>
                        <a:spcAft>
                          <a:spcPts val="0"/>
                        </a:spcAft>
                        <a:buNone/>
                      </a:pPr>
                      <a:r>
                        <a:rPr lang="en-GB"/>
                        <a:t>37%</a:t>
                      </a:r>
                      <a:endParaRPr/>
                    </a:p>
                  </a:txBody>
                  <a:tcPr marT="91425" marB="91425" marR="91425" marL="91425" anchor="ct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Some experiments</a:t>
            </a:r>
            <a:endParaRPr/>
          </a:p>
        </p:txBody>
      </p:sp>
      <p:sp>
        <p:nvSpPr>
          <p:cNvPr id="450" name="Google Shape;450;p39"/>
          <p:cNvSpPr txBox="1"/>
          <p:nvPr>
            <p:ph idx="1" type="body"/>
          </p:nvPr>
        </p:nvSpPr>
        <p:spPr>
          <a:xfrm>
            <a:off x="1271550" y="1433775"/>
            <a:ext cx="7030500" cy="2541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The baseline IPC for 10 + 10 instructions is 0.406337 and IPCP produce</a:t>
            </a:r>
            <a:r>
              <a:rPr lang="en-GB" sz="1700"/>
              <a:t>d a value of 0.382881</a:t>
            </a:r>
            <a:endParaRPr sz="1700"/>
          </a:p>
          <a:p>
            <a:pPr indent="-336550" lvl="0" marL="457200" rtl="0" algn="l">
              <a:spcBef>
                <a:spcPts val="0"/>
              </a:spcBef>
              <a:spcAft>
                <a:spcPts val="0"/>
              </a:spcAft>
              <a:buSzPts val="1700"/>
              <a:buChar char="●"/>
            </a:pPr>
            <a:r>
              <a:rPr lang="en-GB" sz="1700"/>
              <a:t>When the NL part of the prefetcher was removed, an improvement of 0.6% was observed over baseline</a:t>
            </a:r>
            <a:endParaRPr sz="1700"/>
          </a:p>
          <a:p>
            <a:pPr indent="-336550" lvl="0" marL="457200" rtl="0" algn="l">
              <a:spcBef>
                <a:spcPts val="0"/>
              </a:spcBef>
              <a:spcAft>
                <a:spcPts val="0"/>
              </a:spcAft>
              <a:buSzPts val="1700"/>
              <a:buChar char="●"/>
            </a:pPr>
            <a:r>
              <a:rPr lang="en-GB" sz="1700"/>
              <a:t>When the NL </a:t>
            </a:r>
            <a:r>
              <a:rPr lang="en-GB" sz="1700"/>
              <a:t>threshold was decreased, an improvement of 0.4% was observed over baseline</a:t>
            </a:r>
            <a:endParaRPr sz="1700"/>
          </a:p>
          <a:p>
            <a:pPr indent="-336550" lvl="0" marL="457200" rtl="0" algn="l">
              <a:spcBef>
                <a:spcPts val="0"/>
              </a:spcBef>
              <a:spcAft>
                <a:spcPts val="0"/>
              </a:spcAft>
              <a:buSzPts val="1700"/>
              <a:buChar char="●"/>
            </a:pPr>
            <a:r>
              <a:rPr lang="en-GB" sz="1700"/>
              <a:t>When prefetch control based on page numbers was added, an improvement of 5.5% was observed over IPCP but still 0.6% degradation over baseline</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Observations</a:t>
            </a:r>
            <a:endParaRPr/>
          </a:p>
        </p:txBody>
      </p:sp>
      <p:sp>
        <p:nvSpPr>
          <p:cNvPr id="456" name="Google Shape;456;p40"/>
          <p:cNvSpPr txBox="1"/>
          <p:nvPr>
            <p:ph idx="1" type="body"/>
          </p:nvPr>
        </p:nvSpPr>
        <p:spPr>
          <a:xfrm>
            <a:off x="1263500" y="1597875"/>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Next line prefetching giving degradation may imply that there is some back-and-forth accesses in program</a:t>
            </a:r>
            <a:endParaRPr sz="1800"/>
          </a:p>
          <a:p>
            <a:pPr indent="-342900" lvl="0" marL="457200" rtl="0" algn="l">
              <a:spcBef>
                <a:spcPts val="0"/>
              </a:spcBef>
              <a:spcAft>
                <a:spcPts val="0"/>
              </a:spcAft>
              <a:buSzPts val="1800"/>
              <a:buChar char="●"/>
            </a:pPr>
            <a:r>
              <a:rPr lang="en-GB" sz="1800"/>
              <a:t>As with the other benchmarks, the L1D hit rate here is already high (~89%), which makes the prefetching effort have little value</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1"/>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657.xz_s-2302B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856075" y="755725"/>
            <a:ext cx="5857800" cy="921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4800"/>
              <a:t>The Goal</a:t>
            </a:r>
            <a:endParaRPr sz="4800"/>
          </a:p>
        </p:txBody>
      </p:sp>
      <p:sp>
        <p:nvSpPr>
          <p:cNvPr id="291" name="Google Shape;291;p15"/>
          <p:cNvSpPr txBox="1"/>
          <p:nvPr>
            <p:ph idx="4294967295" type="body"/>
          </p:nvPr>
        </p:nvSpPr>
        <p:spPr>
          <a:xfrm>
            <a:off x="856075" y="2638150"/>
            <a:ext cx="7038900" cy="12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solidFill>
                  <a:schemeClr val="lt1"/>
                </a:solidFill>
              </a:rPr>
              <a:t>To improve performance of IPCP where it is low ☺</a:t>
            </a:r>
            <a:endParaRPr sz="3000">
              <a:solidFill>
                <a:schemeClr val="lt1"/>
              </a:solidFill>
            </a:endParaRPr>
          </a:p>
          <a:p>
            <a:pPr indent="0" lvl="0" marL="0" rtl="0" algn="l">
              <a:spcBef>
                <a:spcPts val="1200"/>
              </a:spcBef>
              <a:spcAft>
                <a:spcPts val="1200"/>
              </a:spcAft>
              <a:buNone/>
            </a:pPr>
            <a:r>
              <a:t/>
            </a:r>
            <a:endParaRPr sz="30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600"/>
              <a:t>About the benchmark</a:t>
            </a:r>
            <a:endParaRPr sz="3600"/>
          </a:p>
        </p:txBody>
      </p:sp>
      <p:sp>
        <p:nvSpPr>
          <p:cNvPr id="467" name="Google Shape;467;p42"/>
          <p:cNvSpPr txBox="1"/>
          <p:nvPr>
            <p:ph idx="1" type="body"/>
          </p:nvPr>
        </p:nvSpPr>
        <p:spPr>
          <a:xfrm>
            <a:off x="1040600" y="1677625"/>
            <a:ext cx="3722700" cy="29913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GB" sz="2400"/>
              <a:t>xz Data Compression - entirely in memory</a:t>
            </a:r>
            <a:endParaRPr sz="2400"/>
          </a:p>
          <a:p>
            <a:pPr indent="-381000" lvl="0" marL="457200" rtl="0" algn="l">
              <a:spcBef>
                <a:spcPts val="0"/>
              </a:spcBef>
              <a:spcAft>
                <a:spcPts val="0"/>
              </a:spcAft>
              <a:buSzPts val="2400"/>
              <a:buChar char="●"/>
            </a:pPr>
            <a:r>
              <a:rPr lang="en-GB" sz="2400"/>
              <a:t>No IO - focusing on performance of CPU, memory</a:t>
            </a:r>
            <a:endParaRPr sz="2400"/>
          </a:p>
        </p:txBody>
      </p:sp>
      <p:pic>
        <p:nvPicPr>
          <p:cNvPr id="468" name="Google Shape;468;p42"/>
          <p:cNvPicPr preferRelativeResize="0"/>
          <p:nvPr/>
        </p:nvPicPr>
        <p:blipFill>
          <a:blip r:embed="rId3">
            <a:alphaModFix/>
          </a:blip>
          <a:stretch>
            <a:fillRect/>
          </a:stretch>
        </p:blipFill>
        <p:spPr>
          <a:xfrm>
            <a:off x="5026500" y="1733575"/>
            <a:ext cx="3307799" cy="198543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3"/>
          <p:cNvSpPr txBox="1"/>
          <p:nvPr>
            <p:ph type="title"/>
          </p:nvPr>
        </p:nvSpPr>
        <p:spPr>
          <a:xfrm>
            <a:off x="1313800" y="698275"/>
            <a:ext cx="7030500" cy="6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Some metrics</a:t>
            </a:r>
            <a:endParaRPr/>
          </a:p>
        </p:txBody>
      </p:sp>
      <p:graphicFrame>
        <p:nvGraphicFramePr>
          <p:cNvPr id="474" name="Google Shape;474;p43"/>
          <p:cNvGraphicFramePr/>
          <p:nvPr/>
        </p:nvGraphicFramePr>
        <p:xfrm>
          <a:off x="952500" y="1581225"/>
          <a:ext cx="3000000" cy="3000000"/>
        </p:xfrm>
        <a:graphic>
          <a:graphicData uri="http://schemas.openxmlformats.org/drawingml/2006/table">
            <a:tbl>
              <a:tblPr>
                <a:noFill/>
                <a:tableStyleId>{FBCAAEDC-2148-407F-BB55-AA0051B4A19E}</a:tableStyleId>
              </a:tblPr>
              <a:tblGrid>
                <a:gridCol w="2413000"/>
                <a:gridCol w="2413000"/>
                <a:gridCol w="2413000"/>
              </a:tblGrid>
              <a:tr h="381000">
                <a:tc>
                  <a:txBody>
                    <a:bodyPr/>
                    <a:lstStyle/>
                    <a:p>
                      <a:pPr indent="0" lvl="0" marL="0" rtl="0" algn="l">
                        <a:spcBef>
                          <a:spcPts val="0"/>
                        </a:spcBef>
                        <a:spcAft>
                          <a:spcPts val="0"/>
                        </a:spcAft>
                        <a:buNone/>
                      </a:pPr>
                      <a:r>
                        <a:t/>
                      </a:r>
                      <a:endParaRPr>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GB">
                          <a:latin typeface="Nunito"/>
                          <a:ea typeface="Nunito"/>
                          <a:cs typeface="Nunito"/>
                          <a:sym typeface="Nunito"/>
                        </a:rPr>
                        <a:t>Baseline</a:t>
                      </a:r>
                      <a:endParaRPr>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GB">
                          <a:latin typeface="Nunito"/>
                          <a:ea typeface="Nunito"/>
                          <a:cs typeface="Nunito"/>
                          <a:sym typeface="Nunito"/>
                        </a:rPr>
                        <a:t>IPCP</a:t>
                      </a:r>
                      <a:endParaRPr>
                        <a:latin typeface="Nunito"/>
                        <a:ea typeface="Nunito"/>
                        <a:cs typeface="Nunito"/>
                        <a:sym typeface="Nunito"/>
                      </a:endParaRPr>
                    </a:p>
                  </a:txBody>
                  <a:tcPr marT="91425" marB="91425" marR="91425" marL="91425" anchor="ctr"/>
                </a:tc>
              </a:tr>
              <a:tr h="381000">
                <a:tc>
                  <a:txBody>
                    <a:bodyPr/>
                    <a:lstStyle/>
                    <a:p>
                      <a:pPr indent="0" lvl="0" marL="0" rtl="0" algn="l">
                        <a:spcBef>
                          <a:spcPts val="0"/>
                        </a:spcBef>
                        <a:spcAft>
                          <a:spcPts val="0"/>
                        </a:spcAft>
                        <a:buNone/>
                      </a:pPr>
                      <a:r>
                        <a:rPr lang="en-GB">
                          <a:latin typeface="Nunito"/>
                          <a:ea typeface="Nunito"/>
                          <a:cs typeface="Nunito"/>
                          <a:sym typeface="Nunito"/>
                        </a:rPr>
                        <a:t>IPC</a:t>
                      </a:r>
                      <a:endParaRPr>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GB">
                          <a:latin typeface="Nunito"/>
                          <a:ea typeface="Nunito"/>
                          <a:cs typeface="Nunito"/>
                          <a:sym typeface="Nunito"/>
                        </a:rPr>
                        <a:t>0.</a:t>
                      </a:r>
                      <a:r>
                        <a:rPr lang="en-GB">
                          <a:latin typeface="Nunito"/>
                          <a:ea typeface="Nunito"/>
                          <a:cs typeface="Nunito"/>
                          <a:sym typeface="Nunito"/>
                        </a:rPr>
                        <a:t>819729</a:t>
                      </a:r>
                      <a:endParaRPr>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GB">
                          <a:latin typeface="Nunito"/>
                          <a:ea typeface="Nunito"/>
                          <a:cs typeface="Nunito"/>
                          <a:sym typeface="Nunito"/>
                        </a:rPr>
                        <a:t>0.811273</a:t>
                      </a:r>
                      <a:endParaRPr>
                        <a:latin typeface="Nunito"/>
                        <a:ea typeface="Nunito"/>
                        <a:cs typeface="Nunito"/>
                        <a:sym typeface="Nunito"/>
                      </a:endParaRPr>
                    </a:p>
                  </a:txBody>
                  <a:tcPr marT="91425" marB="91425" marR="91425" marL="91425" anchor="ctr"/>
                </a:tc>
              </a:tr>
              <a:tr h="381000">
                <a:tc>
                  <a:txBody>
                    <a:bodyPr/>
                    <a:lstStyle/>
                    <a:p>
                      <a:pPr indent="0" lvl="0" marL="0" rtl="0" algn="l">
                        <a:spcBef>
                          <a:spcPts val="0"/>
                        </a:spcBef>
                        <a:spcAft>
                          <a:spcPts val="0"/>
                        </a:spcAft>
                        <a:buNone/>
                      </a:pPr>
                      <a:r>
                        <a:rPr lang="en-GB">
                          <a:latin typeface="Nunito"/>
                          <a:ea typeface="Nunito"/>
                          <a:cs typeface="Nunito"/>
                          <a:sym typeface="Nunito"/>
                        </a:rPr>
                        <a:t>L1D cache hit rate</a:t>
                      </a:r>
                      <a:endParaRPr>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GB">
                          <a:latin typeface="Nunito"/>
                          <a:ea typeface="Nunito"/>
                          <a:cs typeface="Nunito"/>
                          <a:sym typeface="Nunito"/>
                        </a:rPr>
                        <a:t>96.43%</a:t>
                      </a:r>
                      <a:endParaRPr>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GB">
                          <a:latin typeface="Nunito"/>
                          <a:ea typeface="Nunito"/>
                          <a:cs typeface="Nunito"/>
                          <a:sym typeface="Nunito"/>
                        </a:rPr>
                        <a:t>96.54%</a:t>
                      </a:r>
                      <a:endParaRPr>
                        <a:latin typeface="Nunito"/>
                        <a:ea typeface="Nunito"/>
                        <a:cs typeface="Nunito"/>
                        <a:sym typeface="Nunito"/>
                      </a:endParaRPr>
                    </a:p>
                  </a:txBody>
                  <a:tcPr marT="91425" marB="91425" marR="91425" marL="91425" anchor="ctr"/>
                </a:tc>
              </a:tr>
              <a:tr h="381000">
                <a:tc>
                  <a:txBody>
                    <a:bodyPr/>
                    <a:lstStyle/>
                    <a:p>
                      <a:pPr indent="0" lvl="0" marL="0" rtl="0" algn="l">
                        <a:spcBef>
                          <a:spcPts val="0"/>
                        </a:spcBef>
                        <a:spcAft>
                          <a:spcPts val="0"/>
                        </a:spcAft>
                        <a:buNone/>
                      </a:pPr>
                      <a:r>
                        <a:rPr lang="en-GB">
                          <a:latin typeface="Nunito"/>
                          <a:ea typeface="Nunito"/>
                          <a:cs typeface="Nunito"/>
                          <a:sym typeface="Nunito"/>
                        </a:rPr>
                        <a:t>L2C hit rate</a:t>
                      </a:r>
                      <a:endParaRPr>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GB">
                          <a:latin typeface="Nunito"/>
                          <a:ea typeface="Nunito"/>
                          <a:cs typeface="Nunito"/>
                          <a:sym typeface="Nunito"/>
                        </a:rPr>
                        <a:t>50.16%</a:t>
                      </a:r>
                      <a:endParaRPr>
                        <a:latin typeface="Nunito"/>
                        <a:ea typeface="Nunito"/>
                        <a:cs typeface="Nunito"/>
                        <a:sym typeface="Nunito"/>
                      </a:endParaRPr>
                    </a:p>
                  </a:txBody>
                  <a:tcPr marT="91425" marB="91425" marR="91425" marL="91425" anchor="ctr"/>
                </a:tc>
                <a:tc>
                  <a:txBody>
                    <a:bodyPr/>
                    <a:lstStyle/>
                    <a:p>
                      <a:pPr indent="0" lvl="0" marL="0" rtl="0" algn="l">
                        <a:spcBef>
                          <a:spcPts val="0"/>
                        </a:spcBef>
                        <a:spcAft>
                          <a:spcPts val="0"/>
                        </a:spcAft>
                        <a:buNone/>
                      </a:pPr>
                      <a:r>
                        <a:rPr lang="en-GB">
                          <a:solidFill>
                            <a:schemeClr val="dk2"/>
                          </a:solidFill>
                          <a:latin typeface="Nunito"/>
                          <a:ea typeface="Nunito"/>
                          <a:cs typeface="Nunito"/>
                          <a:sym typeface="Nunito"/>
                        </a:rPr>
                        <a:t>47.26%</a:t>
                      </a:r>
                      <a:endParaRPr>
                        <a:solidFill>
                          <a:schemeClr val="dk2"/>
                        </a:solidFill>
                        <a:latin typeface="Nunito"/>
                        <a:ea typeface="Nunito"/>
                        <a:cs typeface="Nunito"/>
                        <a:sym typeface="Nunito"/>
                      </a:endParaRPr>
                    </a:p>
                  </a:txBody>
                  <a:tcPr marT="91425" marB="91425" marR="91425" marL="91425" anchor="ctr"/>
                </a:tc>
              </a:tr>
            </a:tbl>
          </a:graphicData>
        </a:graphic>
      </p:graphicFrame>
      <p:sp>
        <p:nvSpPr>
          <p:cNvPr id="475" name="Google Shape;475;p43"/>
          <p:cNvSpPr txBox="1"/>
          <p:nvPr/>
        </p:nvSpPr>
        <p:spPr>
          <a:xfrm>
            <a:off x="952500" y="3728050"/>
            <a:ext cx="7391700" cy="708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Nunito"/>
              <a:buChar char="●"/>
            </a:pPr>
            <a:r>
              <a:rPr lang="en-GB" sz="1700">
                <a:latin typeface="Nunito"/>
                <a:ea typeface="Nunito"/>
                <a:cs typeface="Nunito"/>
                <a:sym typeface="Nunito"/>
              </a:rPr>
              <a:t>This benchmark is </a:t>
            </a:r>
            <a:r>
              <a:rPr lang="en-GB" sz="1700">
                <a:latin typeface="Nunito"/>
                <a:ea typeface="Nunito"/>
                <a:cs typeface="Nunito"/>
                <a:sym typeface="Nunito"/>
              </a:rPr>
              <a:t>similar</a:t>
            </a:r>
            <a:r>
              <a:rPr lang="en-GB" sz="1700">
                <a:latin typeface="Nunito"/>
                <a:ea typeface="Nunito"/>
                <a:cs typeface="Nunito"/>
                <a:sym typeface="Nunito"/>
              </a:rPr>
              <a:t> to omnetpp and mcf - expect high locality as L1D hit rate is high</a:t>
            </a:r>
            <a:endParaRPr sz="1700">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4"/>
          <p:cNvSpPr txBox="1"/>
          <p:nvPr>
            <p:ph type="title"/>
          </p:nvPr>
        </p:nvSpPr>
        <p:spPr>
          <a:xfrm>
            <a:off x="1303800" y="6583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Attempts at Improving</a:t>
            </a:r>
            <a:endParaRPr/>
          </a:p>
        </p:txBody>
      </p:sp>
      <p:sp>
        <p:nvSpPr>
          <p:cNvPr id="481" name="Google Shape;481;p44"/>
          <p:cNvSpPr txBox="1"/>
          <p:nvPr>
            <p:ph idx="1" type="body"/>
          </p:nvPr>
        </p:nvSpPr>
        <p:spPr>
          <a:xfrm>
            <a:off x="1126375" y="1774300"/>
            <a:ext cx="7207800" cy="275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Similar to what was done for the previous benchmarks.</a:t>
            </a:r>
            <a:endParaRPr sz="1800"/>
          </a:p>
          <a:p>
            <a:pPr indent="-342900" lvl="0" marL="457200" rtl="0" algn="l">
              <a:spcBef>
                <a:spcPts val="1200"/>
              </a:spcBef>
              <a:spcAft>
                <a:spcPts val="0"/>
              </a:spcAft>
              <a:buSzPts val="1800"/>
              <a:buChar char="●"/>
            </a:pPr>
            <a:r>
              <a:rPr lang="en-GB" sz="1800"/>
              <a:t>When NL prefetching is removed an improvement of 0.4% over IPCP is observed</a:t>
            </a:r>
            <a:endParaRPr sz="1800"/>
          </a:p>
          <a:p>
            <a:pPr indent="-342900" lvl="0" marL="457200" rtl="0" algn="l">
              <a:spcBef>
                <a:spcPts val="0"/>
              </a:spcBef>
              <a:spcAft>
                <a:spcPts val="0"/>
              </a:spcAft>
              <a:buSzPts val="1800"/>
              <a:buChar char="●"/>
            </a:pPr>
            <a:r>
              <a:rPr lang="en-GB" sz="1800"/>
              <a:t>When NL threshold is decreased, an </a:t>
            </a:r>
            <a:r>
              <a:rPr lang="en-GB" sz="1800"/>
              <a:t>improvement of 0.1% over IPCP</a:t>
            </a:r>
            <a:endParaRPr sz="1800"/>
          </a:p>
        </p:txBody>
      </p:sp>
      <p:pic>
        <p:nvPicPr>
          <p:cNvPr id="482" name="Google Shape;482;p44"/>
          <p:cNvPicPr preferRelativeResize="0"/>
          <p:nvPr/>
        </p:nvPicPr>
        <p:blipFill>
          <a:blip r:embed="rId3">
            <a:alphaModFix/>
          </a:blip>
          <a:stretch>
            <a:fillRect/>
          </a:stretch>
        </p:blipFill>
        <p:spPr>
          <a:xfrm>
            <a:off x="7334875" y="3606750"/>
            <a:ext cx="999300" cy="999300"/>
          </a:xfrm>
          <a:prstGeom prst="rect">
            <a:avLst/>
          </a:prstGeom>
          <a:noFill/>
          <a:ln>
            <a:noFill/>
          </a:ln>
        </p:spPr>
      </p:pic>
      <p:sp>
        <p:nvSpPr>
          <p:cNvPr id="483" name="Google Shape;483;p44"/>
          <p:cNvSpPr txBox="1"/>
          <p:nvPr/>
        </p:nvSpPr>
        <p:spPr>
          <a:xfrm>
            <a:off x="1303800" y="3867150"/>
            <a:ext cx="6657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600">
                <a:latin typeface="Nunito"/>
                <a:ea typeface="Nunito"/>
                <a:cs typeface="Nunito"/>
                <a:sym typeface="Nunito"/>
              </a:rPr>
              <a:t>What could we do?</a:t>
            </a:r>
            <a:endParaRPr b="1" sz="3600">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4800"/>
              <a:t>Ideas</a:t>
            </a:r>
            <a:endParaRPr sz="4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6"/>
          <p:cNvSpPr txBox="1"/>
          <p:nvPr>
            <p:ph type="title"/>
          </p:nvPr>
        </p:nvSpPr>
        <p:spPr>
          <a:xfrm>
            <a:off x="1303800" y="7026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Modification Idea to IPCP</a:t>
            </a:r>
            <a:endParaRPr/>
          </a:p>
        </p:txBody>
      </p:sp>
      <p:sp>
        <p:nvSpPr>
          <p:cNvPr id="494" name="Google Shape;494;p46"/>
          <p:cNvSpPr txBox="1"/>
          <p:nvPr>
            <p:ph idx="1" type="body"/>
          </p:nvPr>
        </p:nvSpPr>
        <p:spPr>
          <a:xfrm>
            <a:off x="1303800" y="1775575"/>
            <a:ext cx="6902700" cy="235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000"/>
              <a:t>Used MSHR occupancy in L1D cache to decide fill_level for the prefetch. Used a 2-bit ip_valid field which </a:t>
            </a:r>
            <a:r>
              <a:rPr lang="en-GB" sz="2000"/>
              <a:t>increases</a:t>
            </a:r>
            <a:r>
              <a:rPr lang="en-GB" sz="2000"/>
              <a:t> upon accessing the IP table by the same IP and decreases on being accessed by a different IP </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7"/>
          <p:cNvSpPr txBox="1"/>
          <p:nvPr>
            <p:ph type="title"/>
          </p:nvPr>
        </p:nvSpPr>
        <p:spPr>
          <a:xfrm>
            <a:off x="384850" y="102600"/>
            <a:ext cx="7949400" cy="63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600"/>
              <a:t>The results obtained are</a:t>
            </a:r>
            <a:endParaRPr sz="2600"/>
          </a:p>
        </p:txBody>
      </p:sp>
      <p:sp>
        <p:nvSpPr>
          <p:cNvPr id="500" name="Google Shape;500;p4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501" name="Google Shape;501;p4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02" name="Google Shape;502;p47"/>
          <p:cNvPicPr preferRelativeResize="0"/>
          <p:nvPr/>
        </p:nvPicPr>
        <p:blipFill>
          <a:blip r:embed="rId3">
            <a:alphaModFix/>
          </a:blip>
          <a:stretch>
            <a:fillRect/>
          </a:stretch>
        </p:blipFill>
        <p:spPr>
          <a:xfrm>
            <a:off x="0" y="785775"/>
            <a:ext cx="9143998" cy="430775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Some Observations</a:t>
            </a:r>
            <a:endParaRPr/>
          </a:p>
        </p:txBody>
      </p:sp>
      <p:sp>
        <p:nvSpPr>
          <p:cNvPr id="508" name="Google Shape;508;p48"/>
          <p:cNvSpPr txBox="1"/>
          <p:nvPr>
            <p:ph idx="1" type="body"/>
          </p:nvPr>
        </p:nvSpPr>
        <p:spPr>
          <a:xfrm>
            <a:off x="573300" y="1492525"/>
            <a:ext cx="8308200" cy="30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IPCP gave an average improvement(in IPC) of 80.98% where as the modified code gave an average improvement(in IPC) of 78.21% </a:t>
            </a:r>
            <a:r>
              <a:rPr lang="en-GB" sz="1600"/>
              <a:t>over these 19 benchmarks </a:t>
            </a:r>
            <a:endParaRPr sz="1600"/>
          </a:p>
          <a:p>
            <a:pPr indent="-330200" lvl="0" marL="457200" rtl="0" algn="l">
              <a:spcBef>
                <a:spcPts val="0"/>
              </a:spcBef>
              <a:spcAft>
                <a:spcPts val="0"/>
              </a:spcAft>
              <a:buSzPts val="1600"/>
              <a:buChar char="❖"/>
            </a:pPr>
            <a:r>
              <a:rPr lang="en-GB" sz="1600"/>
              <a:t>The decrease in improvement after modifying the IPCP is maybe because some testbenches may find most of the prefetching data in it’s own cache, hence no need to check for MSHR occupancy</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Some results for NL removal</a:t>
            </a:r>
            <a:endParaRPr/>
          </a:p>
        </p:txBody>
      </p:sp>
      <p:sp>
        <p:nvSpPr>
          <p:cNvPr id="514" name="Google Shape;514;p4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15" name="Google Shape;515;p49"/>
          <p:cNvPicPr preferRelativeResize="0"/>
          <p:nvPr/>
        </p:nvPicPr>
        <p:blipFill>
          <a:blip r:embed="rId3">
            <a:alphaModFix/>
          </a:blip>
          <a:stretch>
            <a:fillRect/>
          </a:stretch>
        </p:blipFill>
        <p:spPr>
          <a:xfrm>
            <a:off x="714375" y="1497600"/>
            <a:ext cx="7715250" cy="32180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0"/>
          <p:cNvSpPr txBox="1"/>
          <p:nvPr>
            <p:ph type="title"/>
          </p:nvPr>
        </p:nvSpPr>
        <p:spPr>
          <a:xfrm>
            <a:off x="1303800" y="760375"/>
            <a:ext cx="7030500" cy="57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Some results for thrash protection</a:t>
            </a:r>
            <a:endParaRPr/>
          </a:p>
        </p:txBody>
      </p:sp>
      <p:sp>
        <p:nvSpPr>
          <p:cNvPr id="521" name="Google Shape;521;p5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22" name="Google Shape;522;p50"/>
          <p:cNvPicPr preferRelativeResize="0"/>
          <p:nvPr/>
        </p:nvPicPr>
        <p:blipFill rotWithShape="1">
          <a:blip r:embed="rId3">
            <a:alphaModFix/>
          </a:blip>
          <a:srcRect b="-21872" l="0" r="0" t="3388"/>
          <a:stretch/>
        </p:blipFill>
        <p:spPr>
          <a:xfrm>
            <a:off x="714375" y="1475325"/>
            <a:ext cx="7715250" cy="38530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51"/>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4800"/>
              <a:t>Conclusions</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778650" y="982425"/>
            <a:ext cx="5857800" cy="86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4400"/>
              <a:t>Where is it low?</a:t>
            </a:r>
            <a:endParaRPr sz="4400"/>
          </a:p>
        </p:txBody>
      </p:sp>
      <p:sp>
        <p:nvSpPr>
          <p:cNvPr id="297" name="Google Shape;297;p16"/>
          <p:cNvSpPr txBox="1"/>
          <p:nvPr/>
        </p:nvSpPr>
        <p:spPr>
          <a:xfrm>
            <a:off x="997525" y="2599625"/>
            <a:ext cx="56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8" name="Google Shape;298;p16"/>
          <p:cNvSpPr txBox="1"/>
          <p:nvPr/>
        </p:nvSpPr>
        <p:spPr>
          <a:xfrm>
            <a:off x="778650" y="2445725"/>
            <a:ext cx="7360500" cy="15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Nunito"/>
                <a:ea typeface="Nunito"/>
                <a:cs typeface="Nunito"/>
                <a:sym typeface="Nunito"/>
              </a:rPr>
              <a:t>In </a:t>
            </a:r>
            <a:r>
              <a:rPr b="1" lang="en-GB" sz="2400" u="sng">
                <a:solidFill>
                  <a:schemeClr val="lt1"/>
                </a:solidFill>
                <a:latin typeface="Roboto Mono"/>
                <a:ea typeface="Roboto Mono"/>
                <a:cs typeface="Roboto Mono"/>
                <a:sym typeface="Roboto Mono"/>
              </a:rPr>
              <a:t>perlbench</a:t>
            </a:r>
            <a:r>
              <a:rPr b="1" lang="en-GB" sz="2400">
                <a:solidFill>
                  <a:schemeClr val="lt1"/>
                </a:solidFill>
                <a:latin typeface="Roboto Mono"/>
                <a:ea typeface="Roboto Mono"/>
                <a:cs typeface="Roboto Mono"/>
                <a:sym typeface="Roboto Mono"/>
              </a:rPr>
              <a:t>, </a:t>
            </a:r>
            <a:r>
              <a:rPr b="1" lang="en-GB" sz="2400" u="sng">
                <a:solidFill>
                  <a:schemeClr val="lt1"/>
                </a:solidFill>
                <a:latin typeface="Roboto Mono"/>
                <a:ea typeface="Roboto Mono"/>
                <a:cs typeface="Roboto Mono"/>
                <a:sym typeface="Roboto Mono"/>
              </a:rPr>
              <a:t>mcf</a:t>
            </a:r>
            <a:r>
              <a:rPr b="1" lang="en-GB" sz="2400">
                <a:solidFill>
                  <a:schemeClr val="lt1"/>
                </a:solidFill>
                <a:latin typeface="Roboto Mono"/>
                <a:ea typeface="Roboto Mono"/>
                <a:cs typeface="Roboto Mono"/>
                <a:sym typeface="Roboto Mono"/>
              </a:rPr>
              <a:t>, </a:t>
            </a:r>
            <a:r>
              <a:rPr b="1" lang="en-GB" sz="2400" u="sng">
                <a:solidFill>
                  <a:schemeClr val="lt1"/>
                </a:solidFill>
                <a:latin typeface="Roboto Mono"/>
                <a:ea typeface="Roboto Mono"/>
                <a:cs typeface="Roboto Mono"/>
                <a:sym typeface="Roboto Mono"/>
              </a:rPr>
              <a:t>omnetpp</a:t>
            </a:r>
            <a:r>
              <a:rPr b="1" lang="en-GB" sz="2400">
                <a:solidFill>
                  <a:schemeClr val="lt1"/>
                </a:solidFill>
                <a:latin typeface="Roboto Mono"/>
                <a:ea typeface="Roboto Mono"/>
                <a:cs typeface="Roboto Mono"/>
                <a:sym typeface="Roboto Mono"/>
              </a:rPr>
              <a:t>, </a:t>
            </a:r>
            <a:r>
              <a:rPr b="1" lang="en-GB" sz="2400" u="sng">
                <a:solidFill>
                  <a:schemeClr val="lt1"/>
                </a:solidFill>
                <a:latin typeface="Roboto Mono"/>
                <a:ea typeface="Roboto Mono"/>
                <a:cs typeface="Roboto Mono"/>
                <a:sym typeface="Roboto Mono"/>
              </a:rPr>
              <a:t>leela</a:t>
            </a:r>
            <a:r>
              <a:rPr b="1" lang="en-GB" sz="2400">
                <a:solidFill>
                  <a:schemeClr val="lt1"/>
                </a:solidFill>
                <a:latin typeface="Roboto Mono"/>
                <a:ea typeface="Roboto Mono"/>
                <a:cs typeface="Roboto Mono"/>
                <a:sym typeface="Roboto Mono"/>
              </a:rPr>
              <a:t>, </a:t>
            </a:r>
            <a:r>
              <a:rPr b="1" lang="en-GB" sz="2400" u="sng">
                <a:solidFill>
                  <a:schemeClr val="lt1"/>
                </a:solidFill>
                <a:latin typeface="Roboto Mono"/>
                <a:ea typeface="Roboto Mono"/>
                <a:cs typeface="Roboto Mono"/>
                <a:sym typeface="Roboto Mono"/>
              </a:rPr>
              <a:t>xz</a:t>
            </a:r>
            <a:endParaRPr b="1" sz="2400" u="sng">
              <a:solidFill>
                <a:schemeClr val="lt1"/>
              </a:solidFill>
              <a:latin typeface="Roboto Mono"/>
              <a:ea typeface="Roboto Mono"/>
              <a:cs typeface="Roboto Mono"/>
              <a:sym typeface="Roboto Mon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533" name="Google Shape;533;p5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t>We have implemented some new ideas like thrashing protection and using MSHR occupancy to decide the fill level </a:t>
            </a:r>
            <a:endParaRPr sz="1700"/>
          </a:p>
          <a:p>
            <a:pPr indent="-336550" lvl="0" marL="457200" rtl="0" algn="l">
              <a:spcBef>
                <a:spcPts val="0"/>
              </a:spcBef>
              <a:spcAft>
                <a:spcPts val="0"/>
              </a:spcAft>
              <a:buSzPts val="1700"/>
              <a:buChar char="●"/>
            </a:pPr>
            <a:r>
              <a:rPr lang="en-GB" sz="1700"/>
              <a:t>We weren’t able to improve the low performing benchmarks by that much because they are irregular traces, but we got some insights and were able to get small improvements individually</a:t>
            </a:r>
            <a:endParaRPr sz="1700"/>
          </a:p>
        </p:txBody>
      </p:sp>
      <p:sp>
        <p:nvSpPr>
          <p:cNvPr id="534" name="Google Shape;534;p5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3"/>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4400"/>
              <a:t>Why is it low?</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600.perlbench_s-570B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311700" y="178450"/>
            <a:ext cx="8520600" cy="493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About the benchmark</a:t>
            </a:r>
            <a:endParaRPr/>
          </a:p>
        </p:txBody>
      </p:sp>
      <p:sp>
        <p:nvSpPr>
          <p:cNvPr id="314" name="Google Shape;314;p19"/>
          <p:cNvSpPr txBox="1"/>
          <p:nvPr>
            <p:ph idx="1" type="body"/>
          </p:nvPr>
        </p:nvSpPr>
        <p:spPr>
          <a:xfrm>
            <a:off x="311700" y="724275"/>
            <a:ext cx="8520600" cy="382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700"/>
              <a:t>The workload of this benchmark consists of:</a:t>
            </a:r>
            <a:endParaRPr sz="1700"/>
          </a:p>
          <a:p>
            <a:pPr indent="0" lvl="0" marL="0" rtl="0" algn="ctr">
              <a:spcBef>
                <a:spcPts val="1200"/>
              </a:spcBef>
              <a:spcAft>
                <a:spcPts val="0"/>
              </a:spcAft>
              <a:buNone/>
            </a:pPr>
            <a:r>
              <a:t/>
            </a:r>
            <a:endParaRPr sz="1700"/>
          </a:p>
          <a:p>
            <a:pPr indent="0" lvl="0" marL="0" rtl="0" algn="l">
              <a:spcBef>
                <a:spcPts val="1200"/>
              </a:spcBef>
              <a:spcAft>
                <a:spcPts val="0"/>
              </a:spcAft>
              <a:buNone/>
            </a:pPr>
            <a:r>
              <a:rPr b="1" lang="en-GB" sz="1700"/>
              <a:t>          SpamAssassin                 	        MHonArc                    Specdiff from </a:t>
            </a:r>
            <a:r>
              <a:rPr b="1" lang="en-GB" sz="1700"/>
              <a:t>SPEC 2017</a:t>
            </a:r>
            <a:endParaRPr b="1" sz="1700"/>
          </a:p>
          <a:p>
            <a:pPr indent="0" lvl="0" marL="0" rtl="0" algn="l">
              <a:spcBef>
                <a:spcPts val="1200"/>
              </a:spcBef>
              <a:spcAft>
                <a:spcPts val="1200"/>
              </a:spcAft>
              <a:buNone/>
            </a:pPr>
            <a:r>
              <a:rPr lang="en-GB" sz="1700"/>
              <a:t>      </a:t>
            </a:r>
            <a:r>
              <a:rPr lang="en-GB" sz="1700"/>
              <a:t>(A mail spam filter)           (An email to html converter)                         </a:t>
            </a:r>
            <a:r>
              <a:rPr lang="en-GB" sz="1700"/>
              <a:t> </a:t>
            </a:r>
            <a:endParaRPr sz="1700"/>
          </a:p>
        </p:txBody>
      </p:sp>
      <p:pic>
        <p:nvPicPr>
          <p:cNvPr id="315" name="Google Shape;315;p19"/>
          <p:cNvPicPr preferRelativeResize="0"/>
          <p:nvPr/>
        </p:nvPicPr>
        <p:blipFill>
          <a:blip r:embed="rId3">
            <a:alphaModFix/>
          </a:blip>
          <a:stretch>
            <a:fillRect/>
          </a:stretch>
        </p:blipFill>
        <p:spPr>
          <a:xfrm>
            <a:off x="353700" y="3102275"/>
            <a:ext cx="2718700" cy="1037475"/>
          </a:xfrm>
          <a:prstGeom prst="rect">
            <a:avLst/>
          </a:prstGeom>
          <a:noFill/>
          <a:ln>
            <a:noFill/>
          </a:ln>
        </p:spPr>
      </p:pic>
      <p:pic>
        <p:nvPicPr>
          <p:cNvPr id="316" name="Google Shape;316;p19"/>
          <p:cNvPicPr preferRelativeResize="0"/>
          <p:nvPr/>
        </p:nvPicPr>
        <p:blipFill>
          <a:blip r:embed="rId4">
            <a:alphaModFix/>
          </a:blip>
          <a:stretch>
            <a:fillRect/>
          </a:stretch>
        </p:blipFill>
        <p:spPr>
          <a:xfrm>
            <a:off x="3392263" y="3014113"/>
            <a:ext cx="2359475" cy="1533650"/>
          </a:xfrm>
          <a:prstGeom prst="rect">
            <a:avLst/>
          </a:prstGeom>
          <a:noFill/>
          <a:ln>
            <a:noFill/>
          </a:ln>
        </p:spPr>
      </p:pic>
      <p:sp>
        <p:nvSpPr>
          <p:cNvPr id="317" name="Google Shape;317;p19"/>
          <p:cNvSpPr txBox="1"/>
          <p:nvPr/>
        </p:nvSpPr>
        <p:spPr>
          <a:xfrm>
            <a:off x="6424150" y="2151225"/>
            <a:ext cx="22254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latin typeface="Nunito"/>
                <a:ea typeface="Nunito"/>
                <a:cs typeface="Nunito"/>
                <a:sym typeface="Nunito"/>
              </a:rPr>
              <a:t>A utility tool that checks the Benchmark output</a:t>
            </a:r>
            <a:endParaRPr sz="17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nvSpPr>
        <p:spPr>
          <a:xfrm>
            <a:off x="648100" y="482850"/>
            <a:ext cx="7767600" cy="10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GB" sz="2700">
                <a:solidFill>
                  <a:schemeClr val="dk2"/>
                </a:solidFill>
                <a:latin typeface="Nunito"/>
                <a:ea typeface="Nunito"/>
                <a:cs typeface="Nunito"/>
                <a:sym typeface="Nunito"/>
              </a:rPr>
              <a:t>All of the loads have a thing in common which is ...</a:t>
            </a:r>
            <a:endParaRPr sz="2700">
              <a:solidFill>
                <a:schemeClr val="dk2"/>
              </a:solidFill>
              <a:latin typeface="Nunito"/>
              <a:ea typeface="Nunito"/>
              <a:cs typeface="Nunito"/>
              <a:sym typeface="Nunito"/>
            </a:endParaRPr>
          </a:p>
        </p:txBody>
      </p:sp>
      <p:pic>
        <p:nvPicPr>
          <p:cNvPr id="323" name="Google Shape;323;p20"/>
          <p:cNvPicPr preferRelativeResize="0"/>
          <p:nvPr/>
        </p:nvPicPr>
        <p:blipFill>
          <a:blip r:embed="rId3">
            <a:alphaModFix/>
          </a:blip>
          <a:stretch>
            <a:fillRect/>
          </a:stretch>
        </p:blipFill>
        <p:spPr>
          <a:xfrm>
            <a:off x="847050" y="1772000"/>
            <a:ext cx="2553975" cy="2553975"/>
          </a:xfrm>
          <a:prstGeom prst="rect">
            <a:avLst/>
          </a:prstGeom>
          <a:noFill/>
          <a:ln>
            <a:noFill/>
          </a:ln>
        </p:spPr>
      </p:pic>
      <p:pic>
        <p:nvPicPr>
          <p:cNvPr id="324" name="Google Shape;324;p20"/>
          <p:cNvPicPr preferRelativeResize="0"/>
          <p:nvPr/>
        </p:nvPicPr>
        <p:blipFill>
          <a:blip r:embed="rId4">
            <a:alphaModFix/>
          </a:blip>
          <a:stretch>
            <a:fillRect/>
          </a:stretch>
        </p:blipFill>
        <p:spPr>
          <a:xfrm>
            <a:off x="5508100" y="1607475"/>
            <a:ext cx="2457291" cy="28830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nvSpPr>
        <p:spPr>
          <a:xfrm>
            <a:off x="472350" y="388375"/>
            <a:ext cx="8324100" cy="14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GB" sz="2500">
                <a:solidFill>
                  <a:schemeClr val="dk2"/>
                </a:solidFill>
                <a:latin typeface="Maven Pro"/>
                <a:ea typeface="Maven Pro"/>
                <a:cs typeface="Maven Pro"/>
                <a:sym typeface="Maven Pro"/>
              </a:rPr>
              <a:t>String Processing</a:t>
            </a:r>
            <a:endParaRPr b="1" sz="2500">
              <a:solidFill>
                <a:schemeClr val="dk2"/>
              </a:solidFill>
              <a:latin typeface="Maven Pro"/>
              <a:ea typeface="Maven Pro"/>
              <a:cs typeface="Maven Pro"/>
              <a:sym typeface="Maven Pro"/>
            </a:endParaRPr>
          </a:p>
          <a:p>
            <a:pPr indent="0" lvl="0" marL="0" rtl="0" algn="l">
              <a:lnSpc>
                <a:spcPct val="115000"/>
              </a:lnSpc>
              <a:spcBef>
                <a:spcPts val="1200"/>
              </a:spcBef>
              <a:spcAft>
                <a:spcPts val="1200"/>
              </a:spcAft>
              <a:buClr>
                <a:schemeClr val="dk1"/>
              </a:buClr>
              <a:buSzPts val="1100"/>
              <a:buFont typeface="Arial"/>
              <a:buNone/>
            </a:pPr>
            <a:r>
              <a:rPr lang="en-GB" sz="2100">
                <a:solidFill>
                  <a:schemeClr val="dk2"/>
                </a:solidFill>
                <a:latin typeface="Nunito"/>
                <a:ea typeface="Nunito"/>
                <a:cs typeface="Nunito"/>
                <a:sym typeface="Nunito"/>
              </a:rPr>
              <a:t>So we can expect large chunks of contiguous access patterns from the memory. </a:t>
            </a:r>
            <a:endParaRPr sz="1700">
              <a:latin typeface="Nunito"/>
              <a:ea typeface="Nunito"/>
              <a:cs typeface="Nunito"/>
              <a:sym typeface="Nunito"/>
            </a:endParaRPr>
          </a:p>
        </p:txBody>
      </p:sp>
      <p:pic>
        <p:nvPicPr>
          <p:cNvPr id="330" name="Google Shape;330;p21"/>
          <p:cNvPicPr preferRelativeResize="0"/>
          <p:nvPr/>
        </p:nvPicPr>
        <p:blipFill>
          <a:blip r:embed="rId3">
            <a:alphaModFix/>
          </a:blip>
          <a:stretch>
            <a:fillRect/>
          </a:stretch>
        </p:blipFill>
        <p:spPr>
          <a:xfrm>
            <a:off x="1013150" y="2209950"/>
            <a:ext cx="3280100" cy="2462601"/>
          </a:xfrm>
          <a:prstGeom prst="rect">
            <a:avLst/>
          </a:prstGeom>
          <a:noFill/>
          <a:ln>
            <a:noFill/>
          </a:ln>
        </p:spPr>
      </p:pic>
      <p:pic>
        <p:nvPicPr>
          <p:cNvPr id="331" name="Google Shape;331;p21"/>
          <p:cNvPicPr preferRelativeResize="0"/>
          <p:nvPr/>
        </p:nvPicPr>
        <p:blipFill>
          <a:blip r:embed="rId4">
            <a:alphaModFix/>
          </a:blip>
          <a:stretch>
            <a:fillRect/>
          </a:stretch>
        </p:blipFill>
        <p:spPr>
          <a:xfrm>
            <a:off x="5894225" y="1701399"/>
            <a:ext cx="2379625" cy="291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