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896BAEA-AFDE-4C9D-BD77-D22E67D03D42}"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362961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96BAEA-AFDE-4C9D-BD77-D22E67D03D42}"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195735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96BAEA-AFDE-4C9D-BD77-D22E67D03D42}"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269878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96BAEA-AFDE-4C9D-BD77-D22E67D03D42}"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29194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6BAEA-AFDE-4C9D-BD77-D22E67D03D42}"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273411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896BAEA-AFDE-4C9D-BD77-D22E67D03D42}"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22612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896BAEA-AFDE-4C9D-BD77-D22E67D03D42}"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130328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896BAEA-AFDE-4C9D-BD77-D22E67D03D42}"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19282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6BAEA-AFDE-4C9D-BD77-D22E67D03D42}" type="datetimeFigureOut">
              <a:rPr lang="en-IN" smtClean="0"/>
              <a:t>15-07-2021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116833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6BAEA-AFDE-4C9D-BD77-D22E67D03D42}"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429348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6BAEA-AFDE-4C9D-BD77-D22E67D03D42}"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17850-9E4B-4A3F-A3F3-65939E3D9EA7}" type="slidenum">
              <a:rPr lang="en-IN" smtClean="0"/>
              <a:t>‹#›</a:t>
            </a:fld>
            <a:endParaRPr lang="en-IN"/>
          </a:p>
        </p:txBody>
      </p:sp>
    </p:spTree>
    <p:extLst>
      <p:ext uri="{BB962C8B-B14F-4D97-AF65-F5344CB8AC3E}">
        <p14:creationId xmlns:p14="http://schemas.microsoft.com/office/powerpoint/2010/main" val="252731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6BAEA-AFDE-4C9D-BD77-D22E67D03D42}" type="datetimeFigureOut">
              <a:rPr lang="en-IN" smtClean="0"/>
              <a:t>15-07-2021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17850-9E4B-4A3F-A3F3-65939E3D9EA7}" type="slidenum">
              <a:rPr lang="en-IN" smtClean="0"/>
              <a:t>‹#›</a:t>
            </a:fld>
            <a:endParaRPr lang="en-IN"/>
          </a:p>
        </p:txBody>
      </p:sp>
    </p:spTree>
    <p:extLst>
      <p:ext uri="{BB962C8B-B14F-4D97-AF65-F5344CB8AC3E}">
        <p14:creationId xmlns:p14="http://schemas.microsoft.com/office/powerpoint/2010/main" val="111066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upport-vector_machine" TargetMode="External"/><Relationship Id="rId2" Type="http://schemas.openxmlformats.org/officeDocument/2006/relationships/hyperlink" Target="https://work.caltech.edu/library/15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Kernel Methods</a:t>
            </a:r>
            <a:endParaRPr lang="en-IN" sz="6600" dirty="0"/>
          </a:p>
        </p:txBody>
      </p:sp>
      <p:sp>
        <p:nvSpPr>
          <p:cNvPr id="3" name="Subtitle 2"/>
          <p:cNvSpPr>
            <a:spLocks noGrp="1"/>
          </p:cNvSpPr>
          <p:nvPr>
            <p:ph type="subTitle" idx="1"/>
          </p:nvPr>
        </p:nvSpPr>
        <p:spPr/>
        <p:txBody>
          <a:bodyPr>
            <a:normAutofit/>
          </a:bodyPr>
          <a:lstStyle/>
          <a:p>
            <a:r>
              <a:rPr lang="en-US" sz="2800" dirty="0" smtClean="0"/>
              <a:t>Hardik Siloiya</a:t>
            </a:r>
          </a:p>
          <a:p>
            <a:r>
              <a:rPr lang="en-US" sz="2800" dirty="0" smtClean="0"/>
              <a:t>SoS 2021 (IIT Bombay) – Data Science</a:t>
            </a:r>
            <a:endParaRPr lang="en-IN" sz="2800" dirty="0"/>
          </a:p>
        </p:txBody>
      </p:sp>
    </p:spTree>
    <p:extLst>
      <p:ext uri="{BB962C8B-B14F-4D97-AF65-F5344CB8AC3E}">
        <p14:creationId xmlns:p14="http://schemas.microsoft.com/office/powerpoint/2010/main" val="2700103099"/>
      </p:ext>
    </p:extLst>
  </p:cSld>
  <p:clrMapOvr>
    <a:masterClrMapping/>
  </p:clrMapOvr>
  <mc:AlternateContent xmlns:mc="http://schemas.openxmlformats.org/markup-compatibility/2006">
    <mc:Choice xmlns:p14="http://schemas.microsoft.com/office/powerpoint/2010/main" Requires="p14">
      <p:transition spd="slow" p14:dur="2000" advTm="17135"/>
    </mc:Choice>
    <mc:Fallback>
      <p:transition spd="slow" advTm="17135"/>
    </mc:Fallback>
  </mc:AlternateContent>
  <p:timing>
    <p:tnLst>
      <p:par>
        <p:cTn id="1" dur="indefinite" restart="never" nodeType="tmRoot"/>
      </p:par>
    </p:tnLst>
  </p:timing>
  <p:extLst>
    <p:ext uri="{3A86A75C-4F4B-4683-9AE1-C65F6400EC91}">
      <p14:laserTraceLst xmlns:p14="http://schemas.microsoft.com/office/powerpoint/2010/main">
        <p14:tracePtLst>
          <p14:tracePt t="7734" x="590550" y="5283200"/>
          <p14:tracePt t="7915" x="615950" y="5257800"/>
          <p14:tracePt t="8011" x="647700" y="5226050"/>
          <p14:tracePt t="8018" x="698500" y="5175250"/>
          <p14:tracePt t="8027" x="793750" y="5067300"/>
          <p14:tracePt t="8035" x="939800" y="4921250"/>
          <p14:tracePt t="8043" x="1123950" y="4749800"/>
          <p14:tracePt t="8051" x="1308100" y="4565650"/>
          <p14:tracePt t="8059" x="1555750" y="4362450"/>
          <p14:tracePt t="8067" x="1822450" y="4140200"/>
          <p14:tracePt t="8075" x="2146300" y="3911600"/>
          <p14:tracePt t="8083" x="2444750" y="3702050"/>
          <p14:tracePt t="8091" x="2705100" y="3530600"/>
          <p14:tracePt t="8099" x="2927350" y="3365500"/>
          <p14:tracePt t="8107" x="3124200" y="3219450"/>
          <p14:tracePt t="8115" x="3295650" y="3092450"/>
          <p14:tracePt t="8123" x="3409950" y="3009900"/>
          <p14:tracePt t="8131" x="3505200" y="2927350"/>
          <p14:tracePt t="8139" x="3587750" y="2863850"/>
          <p14:tracePt t="8147" x="3663950" y="2800350"/>
          <p14:tracePt t="8155" x="3784600" y="2724150"/>
          <p14:tracePt t="8163" x="3854450" y="2667000"/>
          <p14:tracePt t="8171" x="3943350" y="2616200"/>
          <p14:tracePt t="8179" x="4000500" y="2571750"/>
          <p14:tracePt t="8187" x="4076700" y="2533650"/>
          <p14:tracePt t="8195" x="4159250" y="2489200"/>
          <p14:tracePt t="8202" x="4222750" y="2463800"/>
          <p14:tracePt t="8211" x="4292600" y="2438400"/>
          <p14:tracePt t="8219" x="4368800" y="2400300"/>
          <p14:tracePt t="8227" x="4425950" y="2381250"/>
          <p14:tracePt t="8235" x="4470400" y="2362200"/>
          <p14:tracePt t="8243" x="4514850" y="2355850"/>
          <p14:tracePt t="8251" x="4552950" y="2336800"/>
          <p14:tracePt t="8259" x="4597400" y="2336800"/>
          <p14:tracePt t="8267" x="4622800" y="2330450"/>
          <p14:tracePt t="8275" x="4654550" y="2330450"/>
          <p14:tracePt t="8283" x="4667250" y="2330450"/>
          <p14:tracePt t="8291" x="4699000" y="2330450"/>
          <p14:tracePt t="8299" x="4730750" y="2330450"/>
          <p14:tracePt t="8307" x="4756150" y="2330450"/>
          <p14:tracePt t="8315" x="4800600" y="2336800"/>
          <p14:tracePt t="8323" x="4819650" y="2343150"/>
          <p14:tracePt t="8331" x="4857750" y="2349500"/>
          <p14:tracePt t="8339" x="4914900" y="2374900"/>
          <p14:tracePt t="8347" x="4940300" y="2381250"/>
          <p14:tracePt t="8355" x="5016500" y="2393950"/>
          <p14:tracePt t="8363" x="5073650" y="2419350"/>
          <p14:tracePt t="8371" x="5137150" y="2425700"/>
          <p14:tracePt t="8379" x="5226050" y="2463800"/>
          <p14:tracePt t="8387" x="5302250" y="2489200"/>
          <p14:tracePt t="8395" x="5365750" y="2533650"/>
          <p14:tracePt t="8403" x="5467350" y="2584450"/>
          <p14:tracePt t="8411" x="5575300" y="2654300"/>
          <p14:tracePt t="8419" x="5676900" y="2711450"/>
          <p14:tracePt t="8427" x="5829300" y="2800350"/>
          <p14:tracePt t="8435" x="5969000" y="2857500"/>
          <p14:tracePt t="8443" x="6102350" y="2908300"/>
          <p14:tracePt t="8451" x="6242050" y="2971800"/>
          <p14:tracePt t="8459" x="6413500" y="3016250"/>
          <p14:tracePt t="8467" x="6572250" y="3073400"/>
          <p14:tracePt t="8475" x="6826250" y="3143250"/>
          <p14:tracePt t="8483" x="7048500" y="3206750"/>
          <p14:tracePt t="8491" x="7239000" y="3263900"/>
          <p14:tracePt t="8499" x="7537450" y="3340100"/>
          <p14:tracePt t="8507" x="7759700" y="3416300"/>
          <p14:tracePt t="8515" x="7994650" y="3479800"/>
          <p14:tracePt t="8523" x="8153400" y="3536950"/>
          <p14:tracePt t="8531" x="8388350" y="3600450"/>
          <p14:tracePt t="8539" x="8547100" y="3657600"/>
          <p14:tracePt t="8547" x="8674100" y="3689350"/>
          <p14:tracePt t="8555" x="8807450" y="3727450"/>
          <p14:tracePt t="8563" x="8883650" y="3752850"/>
          <p14:tracePt t="8571" x="8959850" y="3790950"/>
          <p14:tracePt t="8579" x="9036050" y="3803650"/>
          <p14:tracePt t="8587" x="9080500" y="3829050"/>
          <p14:tracePt t="8595" x="9124950" y="3841750"/>
          <p14:tracePt t="8603" x="9175750" y="3867150"/>
          <p14:tracePt t="8611" x="9201150" y="3867150"/>
          <p14:tracePt t="8619" x="9220200" y="3873500"/>
          <p14:tracePt t="8627" x="9226550" y="3879850"/>
          <p14:tracePt t="8635" x="9245600" y="3879850"/>
          <p14:tracePt t="8643" x="9213850" y="3879850"/>
          <p14:tracePt t="8723" x="9144000" y="3835400"/>
          <p14:tracePt t="8731" x="9074150" y="3784600"/>
          <p14:tracePt t="8739" x="8985250" y="3721100"/>
          <p14:tracePt t="8747" x="8896350" y="3657600"/>
          <p14:tracePt t="8755" x="8820150" y="3606800"/>
          <p14:tracePt t="8763" x="8699500" y="3536950"/>
          <p14:tracePt t="8771" x="8559800" y="3473450"/>
          <p14:tracePt t="8779" x="8382000" y="3409950"/>
          <p14:tracePt t="8787" x="8267700" y="3365500"/>
          <p14:tracePt t="8795" x="8147050" y="3314700"/>
          <p14:tracePt t="8803" x="8058150" y="3289300"/>
          <p14:tracePt t="8811" x="8013700" y="3282950"/>
          <p14:tracePt t="8819" x="7981950" y="3276600"/>
          <p14:tracePt t="8827" x="7950200" y="3263900"/>
          <p14:tracePt t="8835" x="7918450" y="3251200"/>
          <p14:tracePt t="8843" x="7899400" y="3251200"/>
          <p14:tracePt t="8859" x="7893050" y="3251200"/>
          <p14:tracePt t="8867" x="7867650" y="3257550"/>
          <p14:tracePt t="8875" x="7848600" y="3263900"/>
          <p14:tracePt t="8883" x="7829550" y="3282950"/>
          <p14:tracePt t="8891" x="7804150" y="3295650"/>
          <p14:tracePt t="8899" x="7778750" y="3327400"/>
          <p14:tracePt t="8907" x="7740650" y="3352800"/>
          <p14:tracePt t="8915" x="7689850" y="3403600"/>
          <p14:tracePt t="8923" x="7658100" y="3454400"/>
          <p14:tracePt t="8931" x="7632700" y="3511550"/>
          <p14:tracePt t="8939" x="7613650" y="3575050"/>
          <p14:tracePt t="8947" x="7613650" y="3625850"/>
          <p14:tracePt t="8955" x="7613650" y="3702050"/>
          <p14:tracePt t="8963" x="7613650" y="3765550"/>
          <p14:tracePt t="8971" x="7626350" y="3829050"/>
          <p14:tracePt t="8979" x="7658100" y="3911600"/>
          <p14:tracePt t="8987" x="7715250" y="3987800"/>
          <p14:tracePt t="8995" x="7772400" y="4064000"/>
          <p14:tracePt t="9003" x="7867650" y="4165600"/>
          <p14:tracePt t="9011" x="8026400" y="4267200"/>
          <p14:tracePt t="9019" x="8229600" y="4375150"/>
          <p14:tracePt t="9027" x="8521700" y="4502150"/>
          <p14:tracePt t="9035" x="8845550" y="4622800"/>
          <p14:tracePt t="9043" x="9194800" y="4756150"/>
          <p14:tracePt t="9050" x="9569450" y="4914900"/>
          <p14:tracePt t="9058" x="9956800" y="5022850"/>
          <p14:tracePt t="9067" x="10325100" y="5143500"/>
          <p14:tracePt t="9075" x="10712450" y="5251450"/>
          <p14:tracePt t="9083" x="10998200" y="5365750"/>
          <p14:tracePt t="9091" x="11283950" y="5467350"/>
          <p14:tracePt t="9098" x="11563350" y="5549900"/>
          <p14:tracePt t="9107" x="11728450" y="5632450"/>
          <p14:tracePt t="9114" x="11849100" y="5695950"/>
          <p14:tracePt t="9123" x="11950700" y="5753100"/>
          <p14:tracePt t="9131" x="12039600" y="5803900"/>
          <p14:tracePt t="9139" x="12109450" y="5848350"/>
          <p14:tracePt t="9147" x="12185650" y="5911850"/>
          <p14:tracePt t="9155" x="12185650" y="5949950"/>
          <p14:tracePt t="9163" x="12185650" y="6000750"/>
          <p14:tracePt t="9171" x="12185650" y="6032500"/>
          <p14:tracePt t="9179" x="12185650" y="6083300"/>
          <p14:tracePt t="9187" x="12185650" y="6140450"/>
          <p14:tracePt t="9195" x="12185650" y="6197600"/>
          <p14:tracePt t="9203" x="12185650" y="6242050"/>
          <p14:tracePt t="9211" x="12185650" y="6292850"/>
          <p14:tracePt t="9219" x="12185650" y="6324600"/>
          <p14:tracePt t="9227" x="12185650" y="6356350"/>
          <p14:tracePt t="9235" x="12185650" y="6381750"/>
          <p14:tracePt t="9243" x="12185650" y="6400800"/>
          <p14:tracePt t="9251" x="12185650" y="6413500"/>
          <p14:tracePt t="9259" x="12185650" y="6426200"/>
          <p14:tracePt t="9267" x="12185650" y="6432550"/>
          <p14:tracePt t="9275" x="12179300" y="6438900"/>
          <p14:tracePt t="9291" x="12172950" y="6438900"/>
          <p14:tracePt t="9299" x="12160250" y="6438900"/>
          <p14:tracePt t="9307" x="12134850" y="6438900"/>
          <p14:tracePt t="9315" x="12115800" y="6438900"/>
          <p14:tracePt t="9323" x="12071350" y="6438900"/>
          <p14:tracePt t="9331" x="12033250" y="6438900"/>
          <p14:tracePt t="9339" x="12020550" y="6438900"/>
          <p14:tracePt t="9347" x="11988800" y="6438900"/>
          <p14:tracePt t="9355" x="11963400" y="6438900"/>
          <p14:tracePt t="9363" x="11944350" y="6438900"/>
          <p14:tracePt t="9371" x="11938000" y="6438900"/>
          <p14:tracePt t="9379" x="11931650" y="6438900"/>
          <p14:tracePt t="9387" x="11925300" y="6438900"/>
          <p14:tracePt t="9395" x="11918950" y="6438900"/>
          <p14:tracePt t="9403" x="11912600" y="6438900"/>
          <p14:tracePt t="9411" x="11906250" y="6438900"/>
          <p14:tracePt t="9419" x="11893550" y="6438900"/>
          <p14:tracePt t="9427" x="11868150" y="6438900"/>
          <p14:tracePt t="9435" x="11861800" y="6438900"/>
          <p14:tracePt t="9443" x="11830050" y="6438900"/>
          <p14:tracePt t="9451" x="11779250" y="6419850"/>
          <p14:tracePt t="9459" x="11753850" y="6419850"/>
          <p14:tracePt t="9467" x="11728450" y="6419850"/>
          <p14:tracePt t="9483" x="11728450" y="6413500"/>
          <p14:tracePt t="9491" x="11715750" y="6413500"/>
          <p14:tracePt t="9515" x="11709400" y="6413500"/>
          <p14:tracePt t="9531" x="11703050" y="6413500"/>
          <p14:tracePt t="9571" x="11696700" y="6413500"/>
          <p14:tracePt t="9899" x="11684000" y="6400800"/>
          <p14:tracePt t="9907" x="11677650" y="6394450"/>
          <p14:tracePt t="9915" x="11652250" y="6375400"/>
          <p14:tracePt t="9923" x="11639550" y="6362700"/>
          <p14:tracePt t="9931" x="11607800" y="6337300"/>
          <p14:tracePt t="9939" x="11550650" y="6299200"/>
          <p14:tracePt t="9947" x="11506200" y="6280150"/>
          <p14:tracePt t="9955" x="11430000" y="6235700"/>
          <p14:tracePt t="9963" x="11366500" y="6191250"/>
          <p14:tracePt t="9971" x="11220450" y="6121400"/>
          <p14:tracePt t="9979" x="10998200" y="6026150"/>
          <p14:tracePt t="9987" x="10712450" y="5911850"/>
          <p14:tracePt t="9995" x="10325100" y="5791200"/>
          <p14:tracePt t="10003" x="9931400" y="5664200"/>
          <p14:tracePt t="10011" x="9499600" y="5505450"/>
          <p14:tracePt t="10019" x="9042400" y="5340350"/>
          <p14:tracePt t="10027" x="8572500" y="5175250"/>
          <p14:tracePt t="10035" x="8096250" y="5010150"/>
          <p14:tracePt t="10043" x="7600950" y="4864100"/>
          <p14:tracePt t="10051" x="7131050" y="4749800"/>
          <p14:tracePt t="10059" x="6680200" y="4603750"/>
          <p14:tracePt t="10067" x="6210300" y="4495800"/>
          <p14:tracePt t="10075" x="5702300" y="4413250"/>
          <p14:tracePt t="10083" x="5238750" y="4349750"/>
          <p14:tracePt t="10091" x="4762500" y="4298950"/>
          <p14:tracePt t="10099" x="4260850" y="4248150"/>
          <p14:tracePt t="10107" x="3746500" y="4248150"/>
          <p14:tracePt t="10115" x="3206750" y="4248150"/>
          <p14:tracePt t="10123" x="2628900" y="4248150"/>
          <p14:tracePt t="10131" x="2095500" y="4248150"/>
          <p14:tracePt t="10139" x="1581150" y="4248150"/>
          <p14:tracePt t="10147" x="1066800" y="4248150"/>
          <p14:tracePt t="10155" x="654050" y="4248150"/>
          <p14:tracePt t="10163" x="374650" y="4248150"/>
          <p14:tracePt t="10171" x="76200" y="4248150"/>
          <p14:tracePt t="10179" x="0" y="4248150"/>
          <p14:tracePt t="10187" x="6350" y="4248150"/>
          <p14:tracePt t="10324" x="44450" y="4222750"/>
          <p14:tracePt t="10331" x="101600" y="4191000"/>
          <p14:tracePt t="10339" x="158750" y="4146550"/>
          <p14:tracePt t="10347" x="234950" y="4102100"/>
          <p14:tracePt t="10355" x="336550" y="4038600"/>
          <p14:tracePt t="10363" x="450850" y="3956050"/>
          <p14:tracePt t="10371" x="552450" y="3898900"/>
          <p14:tracePt t="10379" x="692150" y="3848100"/>
          <p14:tracePt t="10387" x="768350" y="3797300"/>
          <p14:tracePt t="10395" x="889000" y="3727450"/>
          <p14:tracePt t="10403" x="977900" y="3683000"/>
          <p14:tracePt t="10411" x="1066800" y="3632200"/>
          <p14:tracePt t="10419" x="1181100" y="3562350"/>
          <p14:tracePt t="10427" x="1263650" y="3492500"/>
          <p14:tracePt t="10435" x="1390650" y="3429000"/>
          <p14:tracePt t="10443" x="1517650" y="3359150"/>
          <p14:tracePt t="10451" x="1644650" y="3282950"/>
          <p14:tracePt t="10459" x="1733550" y="3219450"/>
          <p14:tracePt t="10466" x="1847850" y="3155950"/>
          <p14:tracePt t="10475" x="1936750" y="3092450"/>
          <p14:tracePt t="10483" x="2070100" y="3016250"/>
          <p14:tracePt t="10491" x="2159000" y="2959100"/>
          <p14:tracePt t="10499" x="2260600" y="2914650"/>
          <p14:tracePt t="10507" x="2349500" y="2870200"/>
          <p14:tracePt t="10515" x="2393950" y="2851150"/>
          <p14:tracePt t="10523" x="2463800" y="2819400"/>
          <p14:tracePt t="10531" x="2508250" y="2794000"/>
          <p14:tracePt t="10539" x="2533650" y="2781300"/>
          <p14:tracePt t="10547" x="2559050" y="2762250"/>
          <p14:tracePt t="10555" x="2578100" y="2755900"/>
          <p14:tracePt t="10563" x="2609850" y="2736850"/>
          <p14:tracePt t="10571" x="2647950" y="2711450"/>
          <p14:tracePt t="10579" x="2698750" y="2679700"/>
          <p14:tracePt t="10587" x="2762250" y="2647950"/>
          <p14:tracePt t="10595" x="2800350" y="2622550"/>
          <p14:tracePt t="10603" x="2857500" y="2603500"/>
          <p14:tracePt t="10611" x="2914650" y="2584450"/>
          <p14:tracePt t="10619" x="2971800" y="2552700"/>
          <p14:tracePt t="10627" x="3009900" y="2546350"/>
          <p14:tracePt t="10635" x="3060700" y="2520950"/>
          <p14:tracePt t="10643" x="3098800" y="2514600"/>
          <p14:tracePt t="10651" x="3130550" y="2508250"/>
          <p14:tracePt t="10659" x="3149600" y="2508250"/>
          <p14:tracePt t="10667" x="3181350" y="2495550"/>
          <p14:tracePt t="10675" x="3194050" y="2495550"/>
          <p14:tracePt t="10683" x="3206750" y="2489200"/>
          <p14:tracePt t="10691" x="3206750" y="2482850"/>
          <p14:tracePt t="10699" x="3219450" y="2482850"/>
          <p14:tracePt t="10707" x="3219450" y="2476500"/>
          <p14:tracePt t="10739" x="3225800" y="2476500"/>
          <p14:tracePt t="10763" x="3213100" y="2438400"/>
          <p14:tracePt t="10771" x="3162300" y="2368550"/>
          <p14:tracePt t="10779" x="3098800" y="2279650"/>
          <p14:tracePt t="10787" x="3016250" y="2184400"/>
          <p14:tracePt t="10795" x="2832100" y="2012950"/>
          <p14:tracePt t="10803" x="2654300" y="1873250"/>
          <p14:tracePt t="10811" x="2413000" y="1708150"/>
          <p14:tracePt t="10819" x="2152650" y="1517650"/>
          <p14:tracePt t="10827" x="1943100" y="1384300"/>
          <p14:tracePt t="10835" x="1682750" y="1193800"/>
          <p14:tracePt t="10843" x="1536700" y="1066800"/>
          <p14:tracePt t="10851" x="1422400" y="958850"/>
          <p14:tracePt t="10859" x="1295400" y="838200"/>
          <p14:tracePt t="10867" x="1238250" y="755650"/>
          <p14:tracePt t="10874" x="1181100" y="685800"/>
          <p14:tracePt t="10883" x="1130300" y="615950"/>
          <p14:tracePt t="10890" x="1079500" y="558800"/>
          <p14:tracePt t="10899" x="1041400" y="501650"/>
          <p14:tracePt t="10907" x="1016000" y="463550"/>
          <p14:tracePt t="10915" x="996950" y="444500"/>
          <p14:tracePt t="10923" x="984250" y="425450"/>
          <p14:tracePt t="10931" x="971550" y="412750"/>
          <p14:tracePt t="10939" x="971550" y="406400"/>
          <p14:tracePt t="10947" x="965200" y="400050"/>
          <p14:tracePt t="10955" x="965200" y="406400"/>
          <p14:tracePt t="11051" x="971550" y="419100"/>
          <p14:tracePt t="11059" x="984250" y="438150"/>
          <p14:tracePt t="11067" x="984250" y="463550"/>
          <p14:tracePt t="11075" x="996950" y="476250"/>
          <p14:tracePt t="11083" x="1022350" y="508000"/>
          <p14:tracePt t="11091" x="1035050" y="546100"/>
          <p14:tracePt t="11099" x="1047750" y="552450"/>
          <p14:tracePt t="11107" x="1047750" y="571500"/>
          <p14:tracePt t="11115" x="1073150" y="596900"/>
          <p14:tracePt t="11123" x="1073150" y="615950"/>
          <p14:tracePt t="11131" x="1079500" y="628650"/>
          <p14:tracePt t="11139" x="1092200" y="635000"/>
          <p14:tracePt t="11147" x="1092200" y="641350"/>
          <p14:tracePt t="11155" x="1098550" y="647700"/>
          <p14:tracePt t="11163" x="1092200" y="647700"/>
          <p14:tracePt t="11235" x="1079500" y="647700"/>
          <p14:tracePt t="11243" x="1066800" y="647700"/>
          <p14:tracePt t="11251" x="1041400" y="641350"/>
          <p14:tracePt t="11259" x="1022350" y="635000"/>
          <p14:tracePt t="11267" x="990600" y="622300"/>
          <p14:tracePt t="11275" x="965200" y="609600"/>
          <p14:tracePt t="11283" x="920750" y="584200"/>
          <p14:tracePt t="11291" x="882650" y="571500"/>
          <p14:tracePt t="11300" x="825500" y="539750"/>
          <p14:tracePt t="11307" x="806450" y="527050"/>
          <p14:tracePt t="11316" x="768350" y="508000"/>
          <p14:tracePt t="11323" x="749300" y="501650"/>
          <p14:tracePt t="11331" x="723900" y="495300"/>
          <p14:tracePt t="11339" x="704850" y="476250"/>
          <p14:tracePt t="11347" x="692150" y="469900"/>
          <p14:tracePt t="11355" x="654050" y="444500"/>
          <p14:tracePt t="11363" x="628650" y="431800"/>
          <p14:tracePt t="11371" x="584200" y="406400"/>
          <p14:tracePt t="11379" x="546100" y="400050"/>
          <p14:tracePt t="11387" x="508000" y="374650"/>
          <p14:tracePt t="11395" x="476250" y="361950"/>
          <p14:tracePt t="11403" x="457200" y="355600"/>
          <p14:tracePt t="11411" x="438150" y="342900"/>
          <p14:tracePt t="12304" x="6369050" y="3752850"/>
          <p14:tracePt t="12560" x="6330950" y="3714750"/>
          <p14:tracePt t="12567" x="6280150" y="3670300"/>
          <p14:tracePt t="12575" x="6184900" y="3587750"/>
          <p14:tracePt t="12583" x="6007100" y="3429000"/>
          <p14:tracePt t="12591" x="5803900" y="3257550"/>
          <p14:tracePt t="12599" x="5530850" y="3016250"/>
          <p14:tracePt t="12607" x="5124450" y="2705100"/>
          <p14:tracePt t="12615" x="4654550" y="2400300"/>
          <p14:tracePt t="12623" x="4165600" y="2133600"/>
          <p14:tracePt t="12631" x="3594100" y="1841500"/>
          <p14:tracePt t="12639" x="3003550" y="1581150"/>
          <p14:tracePt t="12647" x="2476500" y="1289050"/>
          <p14:tracePt t="12655" x="1974850" y="1073150"/>
          <p14:tracePt t="12663" x="1517650" y="876300"/>
          <p14:tracePt t="12671" x="1200150" y="711200"/>
          <p14:tracePt t="12679" x="914400" y="609600"/>
          <p14:tracePt t="12687" x="673100" y="501650"/>
          <p14:tracePt t="12695" x="546100" y="438150"/>
          <p14:tracePt t="12703" x="438150" y="361950"/>
          <p14:tracePt t="16221" x="1009650" y="349250"/>
          <p14:tracePt t="16527" x="1035050" y="361950"/>
          <p14:tracePt t="16535" x="1073150" y="393700"/>
          <p14:tracePt t="16543" x="1111250" y="431800"/>
          <p14:tracePt t="16551" x="1149350" y="469900"/>
          <p14:tracePt t="16559" x="1193800" y="533400"/>
          <p14:tracePt t="16567" x="1231900" y="590550"/>
          <p14:tracePt t="16575" x="1276350" y="647700"/>
          <p14:tracePt t="16583" x="1301750" y="711200"/>
          <p14:tracePt t="16591" x="1333500" y="781050"/>
          <p14:tracePt t="16599" x="1377950" y="869950"/>
          <p14:tracePt t="16607" x="1422400" y="939800"/>
          <p14:tracePt t="16615" x="1466850" y="1016000"/>
          <p14:tracePt t="16623" x="1498600" y="1085850"/>
          <p14:tracePt t="16631" x="1536700" y="1130300"/>
          <p14:tracePt t="16639" x="1549400" y="1168400"/>
          <p14:tracePt t="16647" x="1574800" y="1193800"/>
          <p14:tracePt t="16655" x="1574800" y="1200150"/>
          <p14:tracePt t="16663" x="1581150" y="1206500"/>
          <p14:tracePt t="16671" x="1536700" y="1206500"/>
          <p14:tracePt t="16744" x="1441450" y="1168400"/>
          <p14:tracePt t="16751" x="1339850" y="1123950"/>
          <p14:tracePt t="16759" x="1187450" y="1073150"/>
          <p14:tracePt t="16767" x="1054100" y="990600"/>
          <p14:tracePt t="16775" x="889000" y="908050"/>
          <p14:tracePt t="16783" x="793750" y="863600"/>
          <p14:tracePt t="16791" x="711200" y="800100"/>
          <p14:tracePt t="16799" x="654050" y="749300"/>
          <p14:tracePt t="16807" x="603250" y="704850"/>
          <p14:tracePt t="16815" x="571500" y="666750"/>
          <p14:tracePt t="16823" x="546100" y="628650"/>
          <p14:tracePt t="16831" x="514350" y="603250"/>
          <p14:tracePt t="16839" x="488950" y="571500"/>
          <p14:tracePt t="16847" x="450850" y="546100"/>
          <p14:tracePt t="16855" x="419100" y="520700"/>
          <p14:tracePt t="16863" x="374650" y="488950"/>
          <p14:tracePt t="16871" x="342900" y="469900"/>
          <p14:tracePt t="16879" x="298450" y="444500"/>
          <p14:tracePt t="16887" x="279400" y="438150"/>
          <p14:tracePt t="16895" x="247650" y="412750"/>
          <p14:tracePt t="16903" x="222250" y="400050"/>
          <p14:tracePt t="16911" x="190500" y="381000"/>
          <p14:tracePt t="16919" x="184150" y="374650"/>
          <p14:tracePt t="16927" x="177800" y="368300"/>
          <p14:tracePt t="16935" x="171450" y="361950"/>
          <p14:tracePt t="17120" x="165100" y="355600"/>
          <p14:tracePt t="17127" x="146050" y="34290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IN" dirty="0"/>
          </a:p>
        </p:txBody>
      </p:sp>
      <p:sp>
        <p:nvSpPr>
          <p:cNvPr id="3" name="Content Placeholder 2"/>
          <p:cNvSpPr>
            <a:spLocks noGrp="1"/>
          </p:cNvSpPr>
          <p:nvPr>
            <p:ph idx="1"/>
          </p:nvPr>
        </p:nvSpPr>
        <p:spPr/>
        <p:txBody>
          <a:bodyPr/>
          <a:lstStyle/>
          <a:p>
            <a:r>
              <a:rPr lang="en-US" dirty="0" smtClean="0"/>
              <a:t>Can create any Kernel as long as Z space exists, for that the Kernel Matrix should be symmetric and positive semi-definite. </a:t>
            </a:r>
          </a:p>
          <a:p>
            <a:r>
              <a:rPr lang="en-US" dirty="0" smtClean="0"/>
              <a:t>Can help in classification problems involving non-linearly separable data but should be careful so as to not increase the generalization error due to the over fitting of the support vector classifier on the data. This can be measured by counting the number of support vectors the final separation line has, with higher number of support vectors increasing generalization error.</a:t>
            </a:r>
            <a:endParaRPr lang="en-IN" dirty="0"/>
          </a:p>
        </p:txBody>
      </p:sp>
    </p:spTree>
    <p:extLst>
      <p:ext uri="{BB962C8B-B14F-4D97-AF65-F5344CB8AC3E}">
        <p14:creationId xmlns:p14="http://schemas.microsoft.com/office/powerpoint/2010/main" val="336105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https://work.caltech.edu/library/151.pdf</a:t>
            </a:r>
            <a:endParaRPr lang="en-IN" dirty="0" smtClean="0"/>
          </a:p>
          <a:p>
            <a:r>
              <a:rPr lang="en-IN" dirty="0" smtClean="0">
                <a:hlinkClick r:id="rId3"/>
              </a:rPr>
              <a:t>Support-vector machine - Wikipedia</a:t>
            </a:r>
            <a:endParaRPr lang="en-IN" dirty="0"/>
          </a:p>
        </p:txBody>
      </p:sp>
    </p:spTree>
    <p:extLst>
      <p:ext uri="{BB962C8B-B14F-4D97-AF65-F5344CB8AC3E}">
        <p14:creationId xmlns:p14="http://schemas.microsoft.com/office/powerpoint/2010/main" val="246463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IN" dirty="0"/>
          </a:p>
        </p:txBody>
      </p:sp>
      <p:sp>
        <p:nvSpPr>
          <p:cNvPr id="3" name="Content Placeholder 2"/>
          <p:cNvSpPr>
            <a:spLocks noGrp="1"/>
          </p:cNvSpPr>
          <p:nvPr>
            <p:ph idx="1"/>
          </p:nvPr>
        </p:nvSpPr>
        <p:spPr/>
        <p:txBody>
          <a:bodyPr>
            <a:normAutofit/>
          </a:bodyPr>
          <a:lstStyle/>
          <a:p>
            <a:r>
              <a:rPr lang="en-US" dirty="0" smtClean="0"/>
              <a:t>Support Vector machines are supervised learning models with associated learning algorithms that analyze data for classification and regression analysis. Developed at AT&amp;T Bell Laboratories by Vladimir Vapnik with colleagues.</a:t>
            </a:r>
          </a:p>
          <a:p>
            <a:r>
              <a:rPr lang="en-US" dirty="0" smtClean="0"/>
              <a:t>We are given n points of the form (x</a:t>
            </a:r>
            <a:r>
              <a:rPr lang="en-US" baseline="-25000" dirty="0" smtClean="0"/>
              <a:t>1</a:t>
            </a:r>
            <a:r>
              <a:rPr lang="en-US" dirty="0" smtClean="0"/>
              <a:t>,y</a:t>
            </a:r>
            <a:r>
              <a:rPr lang="en-US" baseline="-25000" dirty="0" smtClean="0"/>
              <a:t>1</a:t>
            </a:r>
            <a:r>
              <a:rPr lang="en-US" dirty="0" smtClean="0"/>
              <a:t>), …, (x</a:t>
            </a:r>
            <a:r>
              <a:rPr lang="en-US" baseline="-25000" dirty="0" smtClean="0"/>
              <a:t>n</a:t>
            </a:r>
            <a:r>
              <a:rPr lang="en-US" dirty="0" smtClean="0"/>
              <a:t>, y</a:t>
            </a:r>
            <a:r>
              <a:rPr lang="en-US" baseline="-25000" dirty="0" smtClean="0"/>
              <a:t>n</a:t>
            </a:r>
            <a:r>
              <a:rPr lang="en-US" dirty="0" smtClean="0"/>
              <a:t>) , where the y</a:t>
            </a:r>
            <a:r>
              <a:rPr lang="en-US" baseline="-25000" dirty="0" smtClean="0"/>
              <a:t>i</a:t>
            </a:r>
            <a:r>
              <a:rPr lang="en-US" dirty="0" smtClean="0"/>
              <a:t> are either 1 or -1, indicating the class to which the vector x</a:t>
            </a:r>
            <a:r>
              <a:rPr lang="en-US" baseline="-25000" dirty="0" smtClean="0"/>
              <a:t>i</a:t>
            </a:r>
            <a:r>
              <a:rPr lang="en-US" dirty="0" smtClean="0"/>
              <a:t> belongs to. We want to find the maximum-margin hyper plane that divides the group of points x</a:t>
            </a:r>
            <a:r>
              <a:rPr lang="en-US" baseline="-25000" dirty="0" smtClean="0"/>
              <a:t>i</a:t>
            </a:r>
            <a:r>
              <a:rPr lang="en-US" dirty="0" smtClean="0"/>
              <a:t> for which y</a:t>
            </a:r>
            <a:r>
              <a:rPr lang="en-US" baseline="-25000" dirty="0" smtClean="0"/>
              <a:t>i</a:t>
            </a:r>
            <a:r>
              <a:rPr lang="en-US" dirty="0" smtClean="0"/>
              <a:t> =1 from the group of points for which   y</a:t>
            </a:r>
            <a:r>
              <a:rPr lang="en-US" baseline="-25000" dirty="0" smtClean="0"/>
              <a:t>i</a:t>
            </a:r>
            <a:r>
              <a:rPr lang="en-US" dirty="0" smtClean="0"/>
              <a:t> = -1, which is defined so that the distance between the hyper plane and the nearest point x</a:t>
            </a:r>
            <a:r>
              <a:rPr lang="en-US" baseline="-25000" dirty="0" smtClean="0"/>
              <a:t>i </a:t>
            </a:r>
            <a:r>
              <a:rPr lang="en-US" dirty="0" smtClean="0"/>
              <a:t>from either group is maximized.</a:t>
            </a:r>
          </a:p>
        </p:txBody>
      </p:sp>
    </p:spTree>
    <p:extLst>
      <p:ext uri="{BB962C8B-B14F-4D97-AF65-F5344CB8AC3E}">
        <p14:creationId xmlns:p14="http://schemas.microsoft.com/office/powerpoint/2010/main" val="3678051907"/>
      </p:ext>
    </p:extLst>
  </p:cSld>
  <p:clrMapOvr>
    <a:masterClrMapping/>
  </p:clrMapOvr>
  <mc:AlternateContent xmlns:mc="http://schemas.openxmlformats.org/markup-compatibility/2006">
    <mc:Choice xmlns:p14="http://schemas.microsoft.com/office/powerpoint/2010/main" Requires="p14">
      <p:transition spd="slow" p14:dur="2000" advTm="5196"/>
    </mc:Choice>
    <mc:Fallback>
      <p:transition spd="slow" advTm="5196"/>
    </mc:Fallback>
  </mc:AlternateContent>
  <p:timing>
    <p:tnLst>
      <p:par>
        <p:cTn id="1" dur="indefinite" restart="never" nodeType="tmRoot"/>
      </p:par>
    </p:tnLst>
  </p:timing>
  <p:extLst>
    <p:ext uri="{3A86A75C-4F4B-4683-9AE1-C65F6400EC91}">
      <p14:laserTraceLst xmlns:p14="http://schemas.microsoft.com/office/powerpoint/2010/main">
        <p14:tracePtLst>
          <p14:tracePt t="2654" x="1308100" y="158750"/>
          <p14:tracePt t="3050" x="1314450" y="158750"/>
          <p14:tracePt t="3058" x="1320800" y="158750"/>
          <p14:tracePt t="3066" x="1327150" y="158750"/>
          <p14:tracePt t="3074" x="1333500" y="158750"/>
          <p14:tracePt t="3082" x="1346200" y="158750"/>
          <p14:tracePt t="3090" x="1358900" y="158750"/>
          <p14:tracePt t="3098" x="1365250" y="158750"/>
          <p14:tracePt t="3106" x="1377950" y="158750"/>
          <p14:tracePt t="3114" x="1403350" y="158750"/>
          <p14:tracePt t="3122" x="1409700" y="158750"/>
          <p14:tracePt t="3130" x="1428750" y="158750"/>
          <p14:tracePt t="3138" x="1447800" y="152400"/>
          <p14:tracePt t="3146" x="1466850" y="152400"/>
          <p14:tracePt t="3154" x="1479550" y="152400"/>
          <p14:tracePt t="3162" x="1498600" y="152400"/>
          <p14:tracePt t="3170" x="1530350" y="139700"/>
          <p14:tracePt t="3178" x="1549400" y="139700"/>
          <p14:tracePt t="3186" x="1562100" y="139700"/>
          <p14:tracePt t="3202" x="1581150" y="139700"/>
          <p14:tracePt t="3210" x="1562100" y="139700"/>
          <p14:tracePt t="3378" x="1543050" y="139700"/>
          <p14:tracePt t="3386" x="1524000" y="139700"/>
          <p14:tracePt t="3394" x="1498600" y="139700"/>
          <p14:tracePt t="3402" x="1485900" y="133350"/>
          <p14:tracePt t="3410" x="1460500" y="133350"/>
          <p14:tracePt t="3418" x="1441450" y="133350"/>
          <p14:tracePt t="3426" x="1428750" y="133350"/>
          <p14:tracePt t="3434" x="1409700" y="127000"/>
          <p14:tracePt t="3442" x="1403350" y="127000"/>
          <p14:tracePt t="3450" x="1384300" y="120650"/>
          <p14:tracePt t="3458" x="1377950" y="120650"/>
          <p14:tracePt t="3466" x="1358900" y="114300"/>
          <p14:tracePt t="3474" x="1352550" y="107950"/>
          <p14:tracePt t="3482" x="1346200" y="107950"/>
          <p14:tracePt t="3490" x="1327150" y="101600"/>
          <p14:tracePt t="3498" x="1320800" y="101600"/>
          <p14:tracePt t="4381" x="1231900" y="6985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an SVM</a:t>
            </a:r>
            <a:endParaRPr lang="en-IN" dirty="0"/>
          </a:p>
        </p:txBody>
      </p:sp>
      <p:sp>
        <p:nvSpPr>
          <p:cNvPr id="3" name="Content Placeholder 2"/>
          <p:cNvSpPr>
            <a:spLocks noGrp="1"/>
          </p:cNvSpPr>
          <p:nvPr>
            <p:ph idx="1"/>
          </p:nvPr>
        </p:nvSpPr>
        <p:spPr/>
        <p:txBody>
          <a:bodyPr/>
          <a:lstStyle/>
          <a:p>
            <a:r>
              <a:rPr lang="en-US" dirty="0"/>
              <a:t>Maximum-margin </a:t>
            </a:r>
            <a:r>
              <a:rPr lang="en-US" dirty="0" smtClean="0"/>
              <a:t>hyper plane </a:t>
            </a:r>
            <a:r>
              <a:rPr lang="en-US" dirty="0"/>
              <a:t>and margins for an SVM trained with samples from two classes. Samples on the margin are called the support </a:t>
            </a:r>
            <a:r>
              <a:rPr lang="en-US" dirty="0" smtClean="0"/>
              <a:t>vectors.</a:t>
            </a:r>
            <a:endParaRPr lang="en-IN" dirty="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6102" y="3060402"/>
            <a:ext cx="3522594" cy="3420831"/>
          </a:xfrm>
          <a:prstGeom prst="rect">
            <a:avLst/>
          </a:prstGeom>
        </p:spPr>
      </p:pic>
    </p:spTree>
    <p:extLst>
      <p:ext uri="{BB962C8B-B14F-4D97-AF65-F5344CB8AC3E}">
        <p14:creationId xmlns:p14="http://schemas.microsoft.com/office/powerpoint/2010/main" val="146154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linearly separable data and the need for Kernels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294" y="1814685"/>
            <a:ext cx="5586638" cy="23067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039" y="1814685"/>
            <a:ext cx="4648735" cy="4238553"/>
          </a:xfrm>
          <a:prstGeom prst="rect">
            <a:avLst/>
          </a:prstGeom>
        </p:spPr>
      </p:pic>
    </p:spTree>
    <p:extLst>
      <p:ext uri="{BB962C8B-B14F-4D97-AF65-F5344CB8AC3E}">
        <p14:creationId xmlns:p14="http://schemas.microsoft.com/office/powerpoint/2010/main" val="256249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need from the Z space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158" y="1825625"/>
            <a:ext cx="10451683" cy="4351338"/>
          </a:xfrm>
        </p:spPr>
      </p:pic>
    </p:spTree>
    <p:extLst>
      <p:ext uri="{BB962C8B-B14F-4D97-AF65-F5344CB8AC3E}">
        <p14:creationId xmlns:p14="http://schemas.microsoft.com/office/powerpoint/2010/main" val="114534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inner product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8024"/>
            <a:ext cx="10515600" cy="4346539"/>
          </a:xfrm>
        </p:spPr>
      </p:pic>
    </p:spTree>
    <p:extLst>
      <p:ext uri="{BB962C8B-B14F-4D97-AF65-F5344CB8AC3E}">
        <p14:creationId xmlns:p14="http://schemas.microsoft.com/office/powerpoint/2010/main" val="101797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compute K(x, x’) without transforming x and x’?</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72046"/>
            <a:ext cx="10515600" cy="3658495"/>
          </a:xfrm>
        </p:spPr>
      </p:pic>
    </p:spTree>
    <p:extLst>
      <p:ext uri="{BB962C8B-B14F-4D97-AF65-F5344CB8AC3E}">
        <p14:creationId xmlns:p14="http://schemas.microsoft.com/office/powerpoint/2010/main" val="397650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polynomial Kernel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222482"/>
            <a:ext cx="10515600" cy="1557623"/>
          </a:xfrm>
        </p:spPr>
      </p:pic>
    </p:spTree>
    <p:extLst>
      <p:ext uri="{BB962C8B-B14F-4D97-AF65-F5344CB8AC3E}">
        <p14:creationId xmlns:p14="http://schemas.microsoft.com/office/powerpoint/2010/main" val="2661433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need Z to exist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452" y="1580472"/>
            <a:ext cx="4313303" cy="144896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52" y="3232356"/>
            <a:ext cx="7678222" cy="3067478"/>
          </a:xfrm>
          <a:prstGeom prst="rect">
            <a:avLst/>
          </a:prstGeom>
        </p:spPr>
      </p:pic>
    </p:spTree>
    <p:extLst>
      <p:ext uri="{BB962C8B-B14F-4D97-AF65-F5344CB8AC3E}">
        <p14:creationId xmlns:p14="http://schemas.microsoft.com/office/powerpoint/2010/main" val="7659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182</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Kernel Methods</vt:lpstr>
      <vt:lpstr>Support Vector Machines</vt:lpstr>
      <vt:lpstr>Example for an SVM</vt:lpstr>
      <vt:lpstr>Non linearly separable data and the need for Kernels</vt:lpstr>
      <vt:lpstr>What we need from the Z space</vt:lpstr>
      <vt:lpstr>Generalized inner product</vt:lpstr>
      <vt:lpstr>Can we compute K(x, x’) without transforming x and x’?</vt:lpstr>
      <vt:lpstr>The polynomial Kernel</vt:lpstr>
      <vt:lpstr>Only need Z to exist</vt:lpstr>
      <vt:lpstr>Conclusions</vt:lpstr>
      <vt:lpstr>References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Kernel Methods</dc:title>
  <dc:creator>Hardik Siloiya</dc:creator>
  <cp:lastModifiedBy>Hardik Siloiya</cp:lastModifiedBy>
  <cp:revision>7</cp:revision>
  <dcterms:created xsi:type="dcterms:W3CDTF">2021-07-15T05:35:51Z</dcterms:created>
  <dcterms:modified xsi:type="dcterms:W3CDTF">2021-07-15T06:31:35Z</dcterms:modified>
</cp:coreProperties>
</file>