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1" r:id="rId5"/>
    <p:sldId id="262" r:id="rId6"/>
    <p:sldId id="263" r:id="rId7"/>
    <p:sldId id="267" r:id="rId8"/>
    <p:sldId id="268" r:id="rId9"/>
    <p:sldId id="270" r:id="rId10"/>
    <p:sldId id="269" r:id="rId11"/>
    <p:sldId id="264" r:id="rId12"/>
    <p:sldId id="265" r:id="rId13"/>
    <p:sldId id="272" r:id="rId14"/>
    <p:sldId id="273" r:id="rId15"/>
    <p:sldId id="26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51"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364515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D6C8C-4456-4AC7-8A3B-A6DEDDAD9C81}"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63850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624611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7025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2658935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232265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3838010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1371646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147186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167074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133681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D6C8C-4456-4AC7-8A3B-A6DEDDAD9C81}"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202690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D6C8C-4456-4AC7-8A3B-A6DEDDAD9C81}"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123302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42485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377160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B7D6C8C-4456-4AC7-8A3B-A6DEDDAD9C81}" type="datetimeFigureOut">
              <a:rPr lang="en-US" smtClean="0"/>
              <a:t>12/4/2022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67304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D6C8C-4456-4AC7-8A3B-A6DEDDAD9C81}"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FA1D9-4FFA-4022-9944-D64FEF89E017}" type="slidenum">
              <a:rPr lang="en-US" smtClean="0"/>
              <a:t>‹#›</a:t>
            </a:fld>
            <a:endParaRPr lang="en-US"/>
          </a:p>
        </p:txBody>
      </p:sp>
    </p:spTree>
    <p:extLst>
      <p:ext uri="{BB962C8B-B14F-4D97-AF65-F5344CB8AC3E}">
        <p14:creationId xmlns:p14="http://schemas.microsoft.com/office/powerpoint/2010/main" val="75404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7D6C8C-4456-4AC7-8A3B-A6DEDDAD9C81}" type="datetimeFigureOut">
              <a:rPr lang="en-US" smtClean="0"/>
              <a:t>12/4/2022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5FA1D9-4FFA-4022-9944-D64FEF89E017}" type="slidenum">
              <a:rPr lang="en-US" smtClean="0"/>
              <a:t>‹#›</a:t>
            </a:fld>
            <a:endParaRPr lang="en-US"/>
          </a:p>
        </p:txBody>
      </p:sp>
    </p:spTree>
    <p:extLst>
      <p:ext uri="{BB962C8B-B14F-4D97-AF65-F5344CB8AC3E}">
        <p14:creationId xmlns:p14="http://schemas.microsoft.com/office/powerpoint/2010/main" val="1443433192"/>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xilinx.com/v/u/2017.4-English/ug902-vivado-high-level-synthesis" TargetMode="External"/><Relationship Id="rId2" Type="http://schemas.openxmlformats.org/officeDocument/2006/relationships/hyperlink" Target="https://iopscience.iop.org/article/10.1088/1742-6596/1678/1/012105/pdf" TargetMode="External"/><Relationship Id="rId1" Type="http://schemas.openxmlformats.org/officeDocument/2006/relationships/slideLayout" Target="../slideLayouts/slideLayout2.xml"/><Relationship Id="rId6" Type="http://schemas.openxmlformats.org/officeDocument/2006/relationships/hyperlink" Target="https://indico.cern.ch/event/442428/attachments/1200645/1748090/mhusejko_PH_ESE_HLS_v3.pdf" TargetMode="External"/><Relationship Id="rId5" Type="http://schemas.openxmlformats.org/officeDocument/2006/relationships/hyperlink" Target="https://docs.xilinx.com/v/u/en-US/xapp890-zynq-sobel-vivado-hls" TargetMode="External"/><Relationship Id="rId4" Type="http://schemas.openxmlformats.org/officeDocument/2006/relationships/hyperlink" Target="https://docs.xilinx.com/r/en-US/ug1399-vitis-hl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9436-C7F1-2183-20FA-6B0037F64968}"/>
              </a:ext>
            </a:extLst>
          </p:cNvPr>
          <p:cNvSpPr>
            <a:spLocks noGrp="1"/>
          </p:cNvSpPr>
          <p:nvPr>
            <p:ph type="ctrTitle"/>
          </p:nvPr>
        </p:nvSpPr>
        <p:spPr>
          <a:xfrm>
            <a:off x="178676" y="3076689"/>
            <a:ext cx="11834648" cy="704622"/>
          </a:xfrm>
        </p:spPr>
        <p:txBody>
          <a:bodyPr/>
          <a:lstStyle/>
          <a:p>
            <a:pPr algn="ctr"/>
            <a:r>
              <a:rPr lang="en-US" sz="3600" b="1" dirty="0"/>
              <a:t>Sobel Edge Detection using HLS on the Zybo Z7000</a:t>
            </a:r>
          </a:p>
        </p:txBody>
      </p:sp>
      <p:sp>
        <p:nvSpPr>
          <p:cNvPr id="3" name="Subtitle 2">
            <a:extLst>
              <a:ext uri="{FF2B5EF4-FFF2-40B4-BE49-F238E27FC236}">
                <a16:creationId xmlns:a16="http://schemas.microsoft.com/office/drawing/2014/main" id="{7EB59B83-7B7E-0A6A-D8A9-38648D34C198}"/>
              </a:ext>
            </a:extLst>
          </p:cNvPr>
          <p:cNvSpPr>
            <a:spLocks noGrp="1"/>
          </p:cNvSpPr>
          <p:nvPr>
            <p:ph type="subTitle" idx="1"/>
          </p:nvPr>
        </p:nvSpPr>
        <p:spPr>
          <a:xfrm>
            <a:off x="2023933" y="5245376"/>
            <a:ext cx="8144134" cy="1117687"/>
          </a:xfrm>
        </p:spPr>
        <p:txBody>
          <a:bodyPr>
            <a:normAutofit/>
          </a:bodyPr>
          <a:lstStyle/>
          <a:p>
            <a:pPr algn="ctr"/>
            <a:r>
              <a:rPr lang="en-US" sz="2800" dirty="0">
                <a:solidFill>
                  <a:schemeClr val="tx1"/>
                </a:solidFill>
                <a:latin typeface="+mn-lt"/>
              </a:rPr>
              <a:t>Presented by</a:t>
            </a:r>
            <a:r>
              <a:rPr lang="en-US" sz="2800" dirty="0">
                <a:solidFill>
                  <a:schemeClr val="tx1"/>
                </a:solidFill>
              </a:rPr>
              <a:t> :- </a:t>
            </a:r>
            <a:r>
              <a:rPr lang="en-US" sz="2800" b="1" dirty="0">
                <a:solidFill>
                  <a:schemeClr val="tx1"/>
                </a:solidFill>
              </a:rPr>
              <a:t>FNU Hardik</a:t>
            </a:r>
          </a:p>
        </p:txBody>
      </p:sp>
      <p:sp>
        <p:nvSpPr>
          <p:cNvPr id="6" name="TextBox 5">
            <a:extLst>
              <a:ext uri="{FF2B5EF4-FFF2-40B4-BE49-F238E27FC236}">
                <a16:creationId xmlns:a16="http://schemas.microsoft.com/office/drawing/2014/main" id="{42CA5398-D7A5-389E-927A-C8FFB74A96D2}"/>
              </a:ext>
            </a:extLst>
          </p:cNvPr>
          <p:cNvSpPr txBox="1"/>
          <p:nvPr/>
        </p:nvSpPr>
        <p:spPr>
          <a:xfrm>
            <a:off x="3407979" y="1003739"/>
            <a:ext cx="5376041" cy="523220"/>
          </a:xfrm>
          <a:prstGeom prst="rect">
            <a:avLst/>
          </a:prstGeom>
          <a:noFill/>
        </p:spPr>
        <p:txBody>
          <a:bodyPr wrap="square" rtlCol="0">
            <a:spAutoFit/>
          </a:bodyPr>
          <a:lstStyle/>
          <a:p>
            <a:pPr algn="ctr"/>
            <a:r>
              <a:rPr lang="en-US" sz="2800" dirty="0"/>
              <a:t>FINAL PROJECT PRESENTATION</a:t>
            </a:r>
          </a:p>
        </p:txBody>
      </p:sp>
    </p:spTree>
    <p:extLst>
      <p:ext uri="{BB962C8B-B14F-4D97-AF65-F5344CB8AC3E}">
        <p14:creationId xmlns:p14="http://schemas.microsoft.com/office/powerpoint/2010/main" val="8279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HLS Implementation</a:t>
            </a:r>
          </a:p>
        </p:txBody>
      </p:sp>
      <p:sp>
        <p:nvSpPr>
          <p:cNvPr id="3" name="Content Placeholder 2">
            <a:extLst>
              <a:ext uri="{FF2B5EF4-FFF2-40B4-BE49-F238E27FC236}">
                <a16:creationId xmlns:a16="http://schemas.microsoft.com/office/drawing/2014/main" id="{6F470A6B-7E4A-DB9A-19BB-184D0D6D85E1}"/>
              </a:ext>
            </a:extLst>
          </p:cNvPr>
          <p:cNvSpPr>
            <a:spLocks noGrp="1"/>
          </p:cNvSpPr>
          <p:nvPr>
            <p:ph idx="1"/>
          </p:nvPr>
        </p:nvSpPr>
        <p:spPr>
          <a:xfrm>
            <a:off x="241464" y="1352281"/>
            <a:ext cx="11792881" cy="817798"/>
          </a:xfrm>
        </p:spPr>
        <p:txBody>
          <a:bodyPr>
            <a:normAutofit/>
          </a:bodyPr>
          <a:lstStyle/>
          <a:p>
            <a:pPr algn="just"/>
            <a:r>
              <a:rPr lang="en-US" dirty="0"/>
              <a:t>The figure below shows the different pipeline stages that the compiler (Vivado HLS) has determined based on the HLS dataflow directive.</a:t>
            </a:r>
          </a:p>
        </p:txBody>
      </p:sp>
      <p:pic>
        <p:nvPicPr>
          <p:cNvPr id="5" name="Picture 4" descr="Graphical user interface, application, table&#10;&#10;Description automatically generated">
            <a:extLst>
              <a:ext uri="{FF2B5EF4-FFF2-40B4-BE49-F238E27FC236}">
                <a16:creationId xmlns:a16="http://schemas.microsoft.com/office/drawing/2014/main" id="{2D4030DE-A7B5-7453-F163-0C63ECBF8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440" y="2065434"/>
            <a:ext cx="7339326" cy="4246463"/>
          </a:xfrm>
          <a:prstGeom prst="rect">
            <a:avLst/>
          </a:prstGeom>
        </p:spPr>
      </p:pic>
      <p:sp>
        <p:nvSpPr>
          <p:cNvPr id="6" name="TextBox 5">
            <a:extLst>
              <a:ext uri="{FF2B5EF4-FFF2-40B4-BE49-F238E27FC236}">
                <a16:creationId xmlns:a16="http://schemas.microsoft.com/office/drawing/2014/main" id="{5867AD1A-05AC-9DE8-C402-C9D7314F6C3F}"/>
              </a:ext>
            </a:extLst>
          </p:cNvPr>
          <p:cNvSpPr txBox="1"/>
          <p:nvPr/>
        </p:nvSpPr>
        <p:spPr>
          <a:xfrm>
            <a:off x="4696830" y="6311897"/>
            <a:ext cx="6754546" cy="338554"/>
          </a:xfrm>
          <a:prstGeom prst="rect">
            <a:avLst/>
          </a:prstGeom>
          <a:noFill/>
        </p:spPr>
        <p:txBody>
          <a:bodyPr wrap="square" rtlCol="0">
            <a:spAutoFit/>
          </a:bodyPr>
          <a:lstStyle/>
          <a:p>
            <a:pPr algn="ctr"/>
            <a:r>
              <a:rPr lang="en-US" sz="1600" u="sng" dirty="0"/>
              <a:t>Figure 7: Pipeline Stages for Sobel Edge Detection RTL module.</a:t>
            </a:r>
          </a:p>
        </p:txBody>
      </p:sp>
      <p:sp>
        <p:nvSpPr>
          <p:cNvPr id="7" name="TextBox 6">
            <a:extLst>
              <a:ext uri="{FF2B5EF4-FFF2-40B4-BE49-F238E27FC236}">
                <a16:creationId xmlns:a16="http://schemas.microsoft.com/office/drawing/2014/main" id="{A49C170F-5800-5A66-81D5-50BFBC4E92B3}"/>
              </a:ext>
            </a:extLst>
          </p:cNvPr>
          <p:cNvSpPr txBox="1"/>
          <p:nvPr/>
        </p:nvSpPr>
        <p:spPr>
          <a:xfrm>
            <a:off x="241464" y="2256792"/>
            <a:ext cx="4094053" cy="3970318"/>
          </a:xfrm>
          <a:prstGeom prst="rect">
            <a:avLst/>
          </a:prstGeom>
          <a:noFill/>
        </p:spPr>
        <p:txBody>
          <a:bodyPr wrap="square" rtlCol="0">
            <a:spAutoFit/>
          </a:bodyPr>
          <a:lstStyle/>
          <a:p>
            <a:r>
              <a:rPr lang="en-US" dirty="0"/>
              <a:t>Few things to note from the figure presented here:-</a:t>
            </a:r>
          </a:p>
          <a:p>
            <a:endParaRPr lang="en-US" dirty="0"/>
          </a:p>
          <a:p>
            <a:pPr marL="285750" indent="-285750">
              <a:buFont typeface="Wingdings" panose="05000000000000000000" pitchFamily="2" charset="2"/>
              <a:buChar char="§"/>
            </a:pPr>
            <a:r>
              <a:rPr lang="en-US" dirty="0"/>
              <a:t>The design has been segmented into 6 stages of pipeline automatically by the compiler.</a:t>
            </a:r>
          </a:p>
          <a:p>
            <a:pPr marL="285750" indent="-285750">
              <a:buFont typeface="Wingdings" panose="05000000000000000000" pitchFamily="2" charset="2"/>
              <a:buChar char="§"/>
            </a:pPr>
            <a:r>
              <a:rPr lang="en-US" dirty="0"/>
              <a:t>The design can perform at a maximum of 79.60 Mhz, we wish to utilize it at 74 Mhz which is within limits.</a:t>
            </a:r>
          </a:p>
          <a:p>
            <a:pPr marL="285750" indent="-285750">
              <a:buFont typeface="Wingdings" panose="05000000000000000000" pitchFamily="2" charset="2"/>
              <a:buChar char="§"/>
            </a:pPr>
            <a:r>
              <a:rPr lang="en-US" dirty="0"/>
              <a:t>The bottleneck for this design is the stage called ‘CvtColor_U0’.</a:t>
            </a:r>
          </a:p>
          <a:p>
            <a:pPr marL="285750" indent="-285750">
              <a:buFont typeface="Wingdings" panose="05000000000000000000" pitchFamily="2" charset="2"/>
              <a:buChar char="§"/>
            </a:pPr>
            <a:endParaRPr lang="en-US" dirty="0"/>
          </a:p>
        </p:txBody>
      </p:sp>
      <p:sp>
        <p:nvSpPr>
          <p:cNvPr id="8" name="TextBox 7">
            <a:extLst>
              <a:ext uri="{FF2B5EF4-FFF2-40B4-BE49-F238E27FC236}">
                <a16:creationId xmlns:a16="http://schemas.microsoft.com/office/drawing/2014/main" id="{0400E3FD-79BB-A709-AE5A-4E65233BA837}"/>
              </a:ext>
            </a:extLst>
          </p:cNvPr>
          <p:cNvSpPr txBox="1"/>
          <p:nvPr/>
        </p:nvSpPr>
        <p:spPr>
          <a:xfrm>
            <a:off x="10526110" y="562304"/>
            <a:ext cx="525517" cy="369332"/>
          </a:xfrm>
          <a:prstGeom prst="rect">
            <a:avLst/>
          </a:prstGeom>
          <a:noFill/>
        </p:spPr>
        <p:txBody>
          <a:bodyPr wrap="square" rtlCol="0">
            <a:spAutoFit/>
          </a:bodyPr>
          <a:lstStyle/>
          <a:p>
            <a:pPr algn="ctr"/>
            <a:r>
              <a:rPr lang="en-US" dirty="0"/>
              <a:t>10</a:t>
            </a:r>
          </a:p>
        </p:txBody>
      </p:sp>
    </p:spTree>
    <p:extLst>
      <p:ext uri="{BB962C8B-B14F-4D97-AF65-F5344CB8AC3E}">
        <p14:creationId xmlns:p14="http://schemas.microsoft.com/office/powerpoint/2010/main" val="391080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Vivado RTL Integration</a:t>
            </a:r>
          </a:p>
        </p:txBody>
      </p:sp>
      <p:sp>
        <p:nvSpPr>
          <p:cNvPr id="3" name="Content Placeholder 2">
            <a:extLst>
              <a:ext uri="{FF2B5EF4-FFF2-40B4-BE49-F238E27FC236}">
                <a16:creationId xmlns:a16="http://schemas.microsoft.com/office/drawing/2014/main" id="{17249090-8760-B736-4360-366CB56BD300}"/>
              </a:ext>
            </a:extLst>
          </p:cNvPr>
          <p:cNvSpPr>
            <a:spLocks noGrp="1"/>
          </p:cNvSpPr>
          <p:nvPr>
            <p:ph idx="1"/>
          </p:nvPr>
        </p:nvSpPr>
        <p:spPr>
          <a:xfrm>
            <a:off x="241464" y="1352280"/>
            <a:ext cx="11792881" cy="817799"/>
          </a:xfrm>
        </p:spPr>
        <p:txBody>
          <a:bodyPr/>
          <a:lstStyle/>
          <a:p>
            <a:pPr algn="just"/>
            <a:r>
              <a:rPr lang="en-US" dirty="0"/>
              <a:t>The figure below shows the Sobel IP package created using the HLS workflow integrated into a block design in Vivado. </a:t>
            </a:r>
          </a:p>
        </p:txBody>
      </p:sp>
      <p:pic>
        <p:nvPicPr>
          <p:cNvPr id="5" name="Picture 4" descr="Diagram&#10;&#10;Description automatically generated">
            <a:extLst>
              <a:ext uri="{FF2B5EF4-FFF2-40B4-BE49-F238E27FC236}">
                <a16:creationId xmlns:a16="http://schemas.microsoft.com/office/drawing/2014/main" id="{A040623B-720B-E10F-3F73-BB46F7ADA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68" y="2251843"/>
            <a:ext cx="11060063" cy="3838776"/>
          </a:xfrm>
          <a:prstGeom prst="rect">
            <a:avLst/>
          </a:prstGeom>
        </p:spPr>
      </p:pic>
      <p:sp>
        <p:nvSpPr>
          <p:cNvPr id="6" name="TextBox 5">
            <a:extLst>
              <a:ext uri="{FF2B5EF4-FFF2-40B4-BE49-F238E27FC236}">
                <a16:creationId xmlns:a16="http://schemas.microsoft.com/office/drawing/2014/main" id="{D92309DD-E25A-5BDE-3577-DE2DC9BCED48}"/>
              </a:ext>
            </a:extLst>
          </p:cNvPr>
          <p:cNvSpPr txBox="1"/>
          <p:nvPr/>
        </p:nvSpPr>
        <p:spPr>
          <a:xfrm>
            <a:off x="2378421" y="6090619"/>
            <a:ext cx="7518966" cy="338554"/>
          </a:xfrm>
          <a:prstGeom prst="rect">
            <a:avLst/>
          </a:prstGeom>
          <a:noFill/>
        </p:spPr>
        <p:txBody>
          <a:bodyPr wrap="square" rtlCol="0">
            <a:spAutoFit/>
          </a:bodyPr>
          <a:lstStyle/>
          <a:p>
            <a:pPr algn="ctr"/>
            <a:r>
              <a:rPr lang="en-US" sz="1600" u="sng" dirty="0"/>
              <a:t>Figure 8: RTL Schematic including the Sobel IP block imported from HLS.</a:t>
            </a:r>
          </a:p>
        </p:txBody>
      </p:sp>
      <p:sp>
        <p:nvSpPr>
          <p:cNvPr id="7" name="TextBox 6">
            <a:extLst>
              <a:ext uri="{FF2B5EF4-FFF2-40B4-BE49-F238E27FC236}">
                <a16:creationId xmlns:a16="http://schemas.microsoft.com/office/drawing/2014/main" id="{EF038AF5-C998-CA75-CE06-24A288B2E9B6}"/>
              </a:ext>
            </a:extLst>
          </p:cNvPr>
          <p:cNvSpPr txBox="1"/>
          <p:nvPr/>
        </p:nvSpPr>
        <p:spPr>
          <a:xfrm>
            <a:off x="10526110" y="562304"/>
            <a:ext cx="525517" cy="369332"/>
          </a:xfrm>
          <a:prstGeom prst="rect">
            <a:avLst/>
          </a:prstGeom>
          <a:noFill/>
        </p:spPr>
        <p:txBody>
          <a:bodyPr wrap="square" rtlCol="0">
            <a:spAutoFit/>
          </a:bodyPr>
          <a:lstStyle/>
          <a:p>
            <a:pPr algn="ctr"/>
            <a:r>
              <a:rPr lang="en-US" dirty="0"/>
              <a:t>11</a:t>
            </a:r>
          </a:p>
        </p:txBody>
      </p:sp>
    </p:spTree>
    <p:extLst>
      <p:ext uri="{BB962C8B-B14F-4D97-AF65-F5344CB8AC3E}">
        <p14:creationId xmlns:p14="http://schemas.microsoft.com/office/powerpoint/2010/main" val="379892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Simulation Results (HLS)</a:t>
            </a:r>
          </a:p>
        </p:txBody>
      </p:sp>
      <p:sp>
        <p:nvSpPr>
          <p:cNvPr id="3" name="Content Placeholder 2">
            <a:extLst>
              <a:ext uri="{FF2B5EF4-FFF2-40B4-BE49-F238E27FC236}">
                <a16:creationId xmlns:a16="http://schemas.microsoft.com/office/drawing/2014/main" id="{17249090-8760-B736-4360-366CB56BD300}"/>
              </a:ext>
            </a:extLst>
          </p:cNvPr>
          <p:cNvSpPr>
            <a:spLocks noGrp="1"/>
          </p:cNvSpPr>
          <p:nvPr>
            <p:ph idx="1"/>
          </p:nvPr>
        </p:nvSpPr>
        <p:spPr>
          <a:xfrm>
            <a:off x="241464" y="1352280"/>
            <a:ext cx="11792881" cy="817799"/>
          </a:xfrm>
        </p:spPr>
        <p:txBody>
          <a:bodyPr/>
          <a:lstStyle/>
          <a:p>
            <a:pPr algn="just"/>
            <a:r>
              <a:rPr lang="en-US" dirty="0"/>
              <a:t>The figures below show the C++ (HLS) Testbench results. </a:t>
            </a:r>
          </a:p>
        </p:txBody>
      </p:sp>
      <p:pic>
        <p:nvPicPr>
          <p:cNvPr id="5" name="Picture 4" descr="A robot in a desert&#10;&#10;Description automatically generated with low confidence">
            <a:extLst>
              <a:ext uri="{FF2B5EF4-FFF2-40B4-BE49-F238E27FC236}">
                <a16:creationId xmlns:a16="http://schemas.microsoft.com/office/drawing/2014/main" id="{97AF6EAE-B8D2-CC15-4EC1-93379A746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079" y="1993924"/>
            <a:ext cx="5473825" cy="3064828"/>
          </a:xfrm>
          <a:prstGeom prst="rect">
            <a:avLst/>
          </a:prstGeom>
        </p:spPr>
      </p:pic>
      <p:pic>
        <p:nvPicPr>
          <p:cNvPr id="7" name="Picture 6" descr="A picture containing outdoor, plant&#10;&#10;Description automatically generated">
            <a:extLst>
              <a:ext uri="{FF2B5EF4-FFF2-40B4-BE49-F238E27FC236}">
                <a16:creationId xmlns:a16="http://schemas.microsoft.com/office/drawing/2014/main" id="{F103AC39-174D-09D3-6D5C-8E0E7F3FC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904" y="1993924"/>
            <a:ext cx="5488754" cy="3075259"/>
          </a:xfrm>
          <a:prstGeom prst="rect">
            <a:avLst/>
          </a:prstGeom>
        </p:spPr>
      </p:pic>
      <p:sp>
        <p:nvSpPr>
          <p:cNvPr id="8" name="TextBox 7">
            <a:extLst>
              <a:ext uri="{FF2B5EF4-FFF2-40B4-BE49-F238E27FC236}">
                <a16:creationId xmlns:a16="http://schemas.microsoft.com/office/drawing/2014/main" id="{08E1AF55-6B2B-7DF6-9D65-DB514D97C05B}"/>
              </a:ext>
            </a:extLst>
          </p:cNvPr>
          <p:cNvSpPr txBox="1"/>
          <p:nvPr/>
        </p:nvSpPr>
        <p:spPr>
          <a:xfrm>
            <a:off x="1987069" y="5058752"/>
            <a:ext cx="8217862" cy="338554"/>
          </a:xfrm>
          <a:prstGeom prst="rect">
            <a:avLst/>
          </a:prstGeom>
          <a:noFill/>
        </p:spPr>
        <p:txBody>
          <a:bodyPr wrap="square" rtlCol="0">
            <a:spAutoFit/>
          </a:bodyPr>
          <a:lstStyle/>
          <a:p>
            <a:pPr algn="ctr"/>
            <a:r>
              <a:rPr lang="en-US" sz="1600" u="sng" dirty="0"/>
              <a:t>Figure 9: Image before Sobel processing (left) and after Sobel processing (right).</a:t>
            </a:r>
          </a:p>
        </p:txBody>
      </p:sp>
      <p:sp>
        <p:nvSpPr>
          <p:cNvPr id="9" name="TextBox 8">
            <a:extLst>
              <a:ext uri="{FF2B5EF4-FFF2-40B4-BE49-F238E27FC236}">
                <a16:creationId xmlns:a16="http://schemas.microsoft.com/office/drawing/2014/main" id="{62CBD3C8-2F4B-1C43-89E7-B0DC58CFF674}"/>
              </a:ext>
            </a:extLst>
          </p:cNvPr>
          <p:cNvSpPr txBox="1"/>
          <p:nvPr/>
        </p:nvSpPr>
        <p:spPr>
          <a:xfrm>
            <a:off x="10526110" y="562304"/>
            <a:ext cx="525517" cy="369332"/>
          </a:xfrm>
          <a:prstGeom prst="rect">
            <a:avLst/>
          </a:prstGeom>
          <a:noFill/>
        </p:spPr>
        <p:txBody>
          <a:bodyPr wrap="square" rtlCol="0">
            <a:spAutoFit/>
          </a:bodyPr>
          <a:lstStyle/>
          <a:p>
            <a:pPr algn="ctr"/>
            <a:r>
              <a:rPr lang="en-US" dirty="0"/>
              <a:t>12</a:t>
            </a:r>
          </a:p>
        </p:txBody>
      </p:sp>
    </p:spTree>
    <p:extLst>
      <p:ext uri="{BB962C8B-B14F-4D97-AF65-F5344CB8AC3E}">
        <p14:creationId xmlns:p14="http://schemas.microsoft.com/office/powerpoint/2010/main" val="152252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Conclusions</a:t>
            </a:r>
          </a:p>
        </p:txBody>
      </p:sp>
      <p:sp>
        <p:nvSpPr>
          <p:cNvPr id="3" name="Content Placeholder 2">
            <a:extLst>
              <a:ext uri="{FF2B5EF4-FFF2-40B4-BE49-F238E27FC236}">
                <a16:creationId xmlns:a16="http://schemas.microsoft.com/office/drawing/2014/main" id="{17249090-8760-B736-4360-366CB56BD300}"/>
              </a:ext>
            </a:extLst>
          </p:cNvPr>
          <p:cNvSpPr>
            <a:spLocks noGrp="1"/>
          </p:cNvSpPr>
          <p:nvPr>
            <p:ph idx="1"/>
          </p:nvPr>
        </p:nvSpPr>
        <p:spPr>
          <a:xfrm>
            <a:off x="241464" y="1352280"/>
            <a:ext cx="11792881" cy="817799"/>
          </a:xfrm>
        </p:spPr>
        <p:txBody>
          <a:bodyPr/>
          <a:lstStyle/>
          <a:p>
            <a:pPr algn="just"/>
            <a:r>
              <a:rPr lang="en-US" dirty="0"/>
              <a:t>The figures below show the resource utilization specifically for the Sobel Edge Detect Module (HLS utilization reports) and the overall utilization summary (Vivado reports). </a:t>
            </a:r>
          </a:p>
        </p:txBody>
      </p:sp>
      <p:pic>
        <p:nvPicPr>
          <p:cNvPr id="5" name="Picture 4" descr="Table&#10;&#10;Description automatically generated with medium confidence">
            <a:extLst>
              <a:ext uri="{FF2B5EF4-FFF2-40B4-BE49-F238E27FC236}">
                <a16:creationId xmlns:a16="http://schemas.microsoft.com/office/drawing/2014/main" id="{00905776-23F3-C936-6C3F-0D24A52E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764" y="2064609"/>
            <a:ext cx="3886237" cy="4305453"/>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9085432E-D40D-3258-2BF8-6834323E1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823" y="2596800"/>
            <a:ext cx="4407863" cy="2908920"/>
          </a:xfrm>
          <a:prstGeom prst="rect">
            <a:avLst/>
          </a:prstGeom>
        </p:spPr>
      </p:pic>
      <p:sp>
        <p:nvSpPr>
          <p:cNvPr id="8" name="TextBox 7">
            <a:extLst>
              <a:ext uri="{FF2B5EF4-FFF2-40B4-BE49-F238E27FC236}">
                <a16:creationId xmlns:a16="http://schemas.microsoft.com/office/drawing/2014/main" id="{929A897E-C14C-F9DD-AA23-F4BDEB123396}"/>
              </a:ext>
            </a:extLst>
          </p:cNvPr>
          <p:cNvSpPr txBox="1"/>
          <p:nvPr/>
        </p:nvSpPr>
        <p:spPr>
          <a:xfrm>
            <a:off x="1240322" y="6324497"/>
            <a:ext cx="4569119" cy="338554"/>
          </a:xfrm>
          <a:prstGeom prst="rect">
            <a:avLst/>
          </a:prstGeom>
          <a:noFill/>
        </p:spPr>
        <p:txBody>
          <a:bodyPr wrap="square" rtlCol="0">
            <a:spAutoFit/>
          </a:bodyPr>
          <a:lstStyle/>
          <a:p>
            <a:pPr algn="ctr"/>
            <a:r>
              <a:rPr lang="en-US" sz="1600" u="sng" dirty="0"/>
              <a:t>Figure 10: Performance Estimates (HLS)</a:t>
            </a:r>
          </a:p>
        </p:txBody>
      </p:sp>
      <p:sp>
        <p:nvSpPr>
          <p:cNvPr id="9" name="TextBox 8">
            <a:extLst>
              <a:ext uri="{FF2B5EF4-FFF2-40B4-BE49-F238E27FC236}">
                <a16:creationId xmlns:a16="http://schemas.microsoft.com/office/drawing/2014/main" id="{E6621C1A-FE7E-D7E0-8059-B1C07A8C808B}"/>
              </a:ext>
            </a:extLst>
          </p:cNvPr>
          <p:cNvSpPr txBox="1"/>
          <p:nvPr/>
        </p:nvSpPr>
        <p:spPr>
          <a:xfrm>
            <a:off x="5400107" y="5505720"/>
            <a:ext cx="5381293" cy="338554"/>
          </a:xfrm>
          <a:prstGeom prst="rect">
            <a:avLst/>
          </a:prstGeom>
          <a:noFill/>
        </p:spPr>
        <p:txBody>
          <a:bodyPr wrap="square" rtlCol="0">
            <a:spAutoFit/>
          </a:bodyPr>
          <a:lstStyle/>
          <a:p>
            <a:pPr algn="ctr"/>
            <a:r>
              <a:rPr lang="en-US" sz="1600" u="sng" dirty="0"/>
              <a:t>Figure 11: Resource Utilization Summary (Vivado)</a:t>
            </a:r>
          </a:p>
        </p:txBody>
      </p:sp>
      <p:sp>
        <p:nvSpPr>
          <p:cNvPr id="10" name="TextBox 9">
            <a:extLst>
              <a:ext uri="{FF2B5EF4-FFF2-40B4-BE49-F238E27FC236}">
                <a16:creationId xmlns:a16="http://schemas.microsoft.com/office/drawing/2014/main" id="{6B75B968-27C3-0F04-843A-4BDED118C055}"/>
              </a:ext>
            </a:extLst>
          </p:cNvPr>
          <p:cNvSpPr txBox="1"/>
          <p:nvPr/>
        </p:nvSpPr>
        <p:spPr>
          <a:xfrm>
            <a:off x="10526110" y="562304"/>
            <a:ext cx="525517" cy="369332"/>
          </a:xfrm>
          <a:prstGeom prst="rect">
            <a:avLst/>
          </a:prstGeom>
          <a:noFill/>
        </p:spPr>
        <p:txBody>
          <a:bodyPr wrap="square" rtlCol="0">
            <a:spAutoFit/>
          </a:bodyPr>
          <a:lstStyle/>
          <a:p>
            <a:pPr algn="ctr"/>
            <a:r>
              <a:rPr lang="en-US" dirty="0"/>
              <a:t>13</a:t>
            </a:r>
          </a:p>
        </p:txBody>
      </p:sp>
    </p:spTree>
    <p:extLst>
      <p:ext uri="{BB962C8B-B14F-4D97-AF65-F5344CB8AC3E}">
        <p14:creationId xmlns:p14="http://schemas.microsoft.com/office/powerpoint/2010/main" val="4174755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D022DF-B24F-5E31-105E-3C25EA15335E}"/>
              </a:ext>
            </a:extLst>
          </p:cNvPr>
          <p:cNvSpPr>
            <a:spLocks noGrp="1"/>
          </p:cNvSpPr>
          <p:nvPr>
            <p:ph type="title"/>
          </p:nvPr>
        </p:nvSpPr>
        <p:spPr>
          <a:xfrm>
            <a:off x="1198937" y="2471176"/>
            <a:ext cx="9794125" cy="1915647"/>
          </a:xfrm>
        </p:spPr>
        <p:txBody>
          <a:bodyPr/>
          <a:lstStyle/>
          <a:p>
            <a:pPr algn="ctr"/>
            <a:r>
              <a:rPr lang="en-US" sz="9600" b="1" dirty="0"/>
              <a:t>Demonstration</a:t>
            </a:r>
          </a:p>
        </p:txBody>
      </p:sp>
      <p:sp>
        <p:nvSpPr>
          <p:cNvPr id="2" name="TextBox 1">
            <a:extLst>
              <a:ext uri="{FF2B5EF4-FFF2-40B4-BE49-F238E27FC236}">
                <a16:creationId xmlns:a16="http://schemas.microsoft.com/office/drawing/2014/main" id="{E3587951-D673-6345-42E3-781D28C49BB2}"/>
              </a:ext>
            </a:extLst>
          </p:cNvPr>
          <p:cNvSpPr txBox="1"/>
          <p:nvPr/>
        </p:nvSpPr>
        <p:spPr>
          <a:xfrm>
            <a:off x="10526110" y="562304"/>
            <a:ext cx="525517" cy="369332"/>
          </a:xfrm>
          <a:prstGeom prst="rect">
            <a:avLst/>
          </a:prstGeom>
          <a:noFill/>
        </p:spPr>
        <p:txBody>
          <a:bodyPr wrap="square" rtlCol="0">
            <a:spAutoFit/>
          </a:bodyPr>
          <a:lstStyle/>
          <a:p>
            <a:pPr algn="ctr"/>
            <a:r>
              <a:rPr lang="en-US" dirty="0"/>
              <a:t>14</a:t>
            </a:r>
          </a:p>
        </p:txBody>
      </p:sp>
    </p:spTree>
    <p:extLst>
      <p:ext uri="{BB962C8B-B14F-4D97-AF65-F5344CB8AC3E}">
        <p14:creationId xmlns:p14="http://schemas.microsoft.com/office/powerpoint/2010/main" val="118905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08EB-C31E-DF96-C064-831C624A250C}"/>
              </a:ext>
            </a:extLst>
          </p:cNvPr>
          <p:cNvSpPr>
            <a:spLocks noGrp="1"/>
          </p:cNvSpPr>
          <p:nvPr>
            <p:ph type="title"/>
          </p:nvPr>
        </p:nvSpPr>
        <p:spPr>
          <a:xfrm>
            <a:off x="646111" y="452718"/>
            <a:ext cx="9404723" cy="771738"/>
          </a:xfrm>
        </p:spPr>
        <p:txBody>
          <a:bodyPr/>
          <a:lstStyle/>
          <a:p>
            <a:pPr algn="ctr"/>
            <a:r>
              <a:rPr lang="en-US" b="1" u="sng" dirty="0"/>
              <a:t>References</a:t>
            </a:r>
          </a:p>
        </p:txBody>
      </p:sp>
      <p:sp>
        <p:nvSpPr>
          <p:cNvPr id="3" name="Content Placeholder 2">
            <a:extLst>
              <a:ext uri="{FF2B5EF4-FFF2-40B4-BE49-F238E27FC236}">
                <a16:creationId xmlns:a16="http://schemas.microsoft.com/office/drawing/2014/main" id="{9D3D63D0-0EC9-B083-7A8E-8D55EFEC758C}"/>
              </a:ext>
            </a:extLst>
          </p:cNvPr>
          <p:cNvSpPr>
            <a:spLocks noGrp="1"/>
          </p:cNvSpPr>
          <p:nvPr>
            <p:ph idx="1"/>
          </p:nvPr>
        </p:nvSpPr>
        <p:spPr>
          <a:xfrm>
            <a:off x="504496" y="1870845"/>
            <a:ext cx="11183007" cy="3857294"/>
          </a:xfrm>
        </p:spPr>
        <p:txBody>
          <a:bodyPr>
            <a:normAutofit/>
          </a:bodyPr>
          <a:lstStyle/>
          <a:p>
            <a:pPr marL="0" indent="0">
              <a:buNone/>
            </a:pPr>
            <a:r>
              <a:rPr lang="en-US" dirty="0"/>
              <a:t>[1] Research Paper - Sobel Implementation: </a:t>
            </a:r>
            <a:r>
              <a:rPr lang="en-US" dirty="0">
                <a:hlinkClick r:id="rId2"/>
              </a:rPr>
              <a:t>https://iopscience.iop.org/article/10.1088/1742-6596/1678/1/012105/pdf</a:t>
            </a:r>
            <a:endParaRPr lang="en-US" dirty="0"/>
          </a:p>
          <a:p>
            <a:pPr marL="0" indent="0">
              <a:buNone/>
            </a:pPr>
            <a:r>
              <a:rPr lang="en-US" dirty="0"/>
              <a:t>[2] Vivado HLS User Guide: </a:t>
            </a:r>
            <a:r>
              <a:rPr lang="en-US" dirty="0">
                <a:hlinkClick r:id="rId3"/>
              </a:rPr>
              <a:t>https://docs.xilinx.com/v/u/2017.4-English/ug902-vivado-high-level-synthesis</a:t>
            </a:r>
            <a:endParaRPr lang="en-US" dirty="0"/>
          </a:p>
          <a:p>
            <a:pPr marL="0" indent="0">
              <a:buNone/>
            </a:pPr>
            <a:r>
              <a:rPr lang="en-US" dirty="0"/>
              <a:t>[3] HLS User Guide: </a:t>
            </a:r>
            <a:r>
              <a:rPr lang="en-US" dirty="0">
                <a:hlinkClick r:id="rId4"/>
              </a:rPr>
              <a:t>https://docs.xilinx.com/r/en-US/ug1399-vitis-hls</a:t>
            </a:r>
            <a:endParaRPr lang="en-US" dirty="0"/>
          </a:p>
          <a:p>
            <a:pPr marL="0" indent="0">
              <a:buNone/>
            </a:pPr>
            <a:r>
              <a:rPr lang="en-US" dirty="0"/>
              <a:t>[4] Xilinx Application Note - SoC Sobel Filter Implementation: </a:t>
            </a:r>
            <a:r>
              <a:rPr lang="en-US" dirty="0">
                <a:hlinkClick r:id="rId5"/>
              </a:rPr>
              <a:t>https://docs.xilinx.com/v/u/en-US/xapp890-zynq-sobel-vivado-hls</a:t>
            </a:r>
            <a:endParaRPr lang="en-US" dirty="0"/>
          </a:p>
          <a:p>
            <a:pPr marL="0" indent="0">
              <a:buNone/>
            </a:pPr>
            <a:r>
              <a:rPr lang="en-US" dirty="0"/>
              <a:t>[5] FPGA HLS Design and Verification Techniques: </a:t>
            </a:r>
            <a:r>
              <a:rPr lang="en-US" dirty="0">
                <a:hlinkClick r:id="rId6"/>
              </a:rPr>
              <a:t>https://indico.cern.ch/event/442428/attachments/1200645/1748090/mhusejko_PH_ESE_HLS_v3.pdf</a:t>
            </a:r>
            <a:endParaRPr lang="en-US" dirty="0"/>
          </a:p>
        </p:txBody>
      </p:sp>
      <p:sp>
        <p:nvSpPr>
          <p:cNvPr id="4" name="TextBox 3">
            <a:extLst>
              <a:ext uri="{FF2B5EF4-FFF2-40B4-BE49-F238E27FC236}">
                <a16:creationId xmlns:a16="http://schemas.microsoft.com/office/drawing/2014/main" id="{3FB04103-B36D-3B73-F549-57B22E6A4503}"/>
              </a:ext>
            </a:extLst>
          </p:cNvPr>
          <p:cNvSpPr txBox="1"/>
          <p:nvPr/>
        </p:nvSpPr>
        <p:spPr>
          <a:xfrm>
            <a:off x="10526110" y="562304"/>
            <a:ext cx="525517" cy="369332"/>
          </a:xfrm>
          <a:prstGeom prst="rect">
            <a:avLst/>
          </a:prstGeom>
          <a:noFill/>
        </p:spPr>
        <p:txBody>
          <a:bodyPr wrap="square" rtlCol="0">
            <a:spAutoFit/>
          </a:bodyPr>
          <a:lstStyle/>
          <a:p>
            <a:pPr algn="ctr"/>
            <a:r>
              <a:rPr lang="en-US" dirty="0"/>
              <a:t>15</a:t>
            </a:r>
          </a:p>
        </p:txBody>
      </p:sp>
    </p:spTree>
    <p:extLst>
      <p:ext uri="{BB962C8B-B14F-4D97-AF65-F5344CB8AC3E}">
        <p14:creationId xmlns:p14="http://schemas.microsoft.com/office/powerpoint/2010/main" val="419422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D022DF-B24F-5E31-105E-3C25EA15335E}"/>
              </a:ext>
            </a:extLst>
          </p:cNvPr>
          <p:cNvSpPr>
            <a:spLocks noGrp="1"/>
          </p:cNvSpPr>
          <p:nvPr>
            <p:ph type="title"/>
          </p:nvPr>
        </p:nvSpPr>
        <p:spPr>
          <a:xfrm>
            <a:off x="1683171" y="2471176"/>
            <a:ext cx="8825657" cy="1915647"/>
          </a:xfrm>
        </p:spPr>
        <p:txBody>
          <a:bodyPr/>
          <a:lstStyle/>
          <a:p>
            <a:pPr algn="ctr"/>
            <a:r>
              <a:rPr lang="en-US" sz="9600" dirty="0"/>
              <a:t>QnA ?</a:t>
            </a:r>
          </a:p>
        </p:txBody>
      </p:sp>
    </p:spTree>
    <p:extLst>
      <p:ext uri="{BB962C8B-B14F-4D97-AF65-F5344CB8AC3E}">
        <p14:creationId xmlns:p14="http://schemas.microsoft.com/office/powerpoint/2010/main" val="404825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9B48-A938-EE83-7F85-4F088BEC4706}"/>
              </a:ext>
            </a:extLst>
          </p:cNvPr>
          <p:cNvSpPr>
            <a:spLocks noGrp="1"/>
          </p:cNvSpPr>
          <p:nvPr>
            <p:ph type="title"/>
          </p:nvPr>
        </p:nvSpPr>
        <p:spPr/>
        <p:txBody>
          <a:bodyPr/>
          <a:lstStyle/>
          <a:p>
            <a:pPr algn="ctr"/>
            <a:r>
              <a:rPr lang="en-US" b="1" u="sng" dirty="0"/>
              <a:t>Presentation Outline</a:t>
            </a:r>
          </a:p>
        </p:txBody>
      </p:sp>
      <p:sp>
        <p:nvSpPr>
          <p:cNvPr id="5" name="TextBox 4">
            <a:extLst>
              <a:ext uri="{FF2B5EF4-FFF2-40B4-BE49-F238E27FC236}">
                <a16:creationId xmlns:a16="http://schemas.microsoft.com/office/drawing/2014/main" id="{E3C89A3F-C634-C04A-E2AE-A6FA74C37E8F}"/>
              </a:ext>
            </a:extLst>
          </p:cNvPr>
          <p:cNvSpPr txBox="1"/>
          <p:nvPr/>
        </p:nvSpPr>
        <p:spPr>
          <a:xfrm>
            <a:off x="10526110" y="562304"/>
            <a:ext cx="525517" cy="369332"/>
          </a:xfrm>
          <a:prstGeom prst="rect">
            <a:avLst/>
          </a:prstGeom>
          <a:noFill/>
        </p:spPr>
        <p:txBody>
          <a:bodyPr wrap="square" rtlCol="0">
            <a:spAutoFit/>
          </a:bodyPr>
          <a:lstStyle/>
          <a:p>
            <a:pPr algn="ctr"/>
            <a:r>
              <a:rPr lang="en-US" dirty="0"/>
              <a:t>2</a:t>
            </a:r>
          </a:p>
        </p:txBody>
      </p:sp>
      <p:graphicFrame>
        <p:nvGraphicFramePr>
          <p:cNvPr id="6" name="Table 6">
            <a:extLst>
              <a:ext uri="{FF2B5EF4-FFF2-40B4-BE49-F238E27FC236}">
                <a16:creationId xmlns:a16="http://schemas.microsoft.com/office/drawing/2014/main" id="{EDF7EC74-95A7-84FE-64E6-60F0EF7A0C63}"/>
              </a:ext>
            </a:extLst>
          </p:cNvPr>
          <p:cNvGraphicFramePr>
            <a:graphicFrameLocks noGrp="1"/>
          </p:cNvGraphicFramePr>
          <p:nvPr>
            <p:extLst>
              <p:ext uri="{D42A27DB-BD31-4B8C-83A1-F6EECF244321}">
                <p14:modId xmlns:p14="http://schemas.microsoft.com/office/powerpoint/2010/main" val="52180835"/>
              </p:ext>
            </p:extLst>
          </p:nvPr>
        </p:nvGraphicFramePr>
        <p:xfrm>
          <a:off x="2032000" y="2359281"/>
          <a:ext cx="8128000" cy="2966720"/>
        </p:xfrm>
        <a:graphic>
          <a:graphicData uri="http://schemas.openxmlformats.org/drawingml/2006/table">
            <a:tbl>
              <a:tblPr bandRow="1">
                <a:tableStyleId>{5C22544A-7EE6-4342-B048-85BDC9FD1C3A}</a:tableStyleId>
              </a:tblPr>
              <a:tblGrid>
                <a:gridCol w="8128000">
                  <a:extLst>
                    <a:ext uri="{9D8B030D-6E8A-4147-A177-3AD203B41FA5}">
                      <a16:colId xmlns:a16="http://schemas.microsoft.com/office/drawing/2014/main" val="4171463493"/>
                    </a:ext>
                  </a:extLst>
                </a:gridCol>
              </a:tblGrid>
              <a:tr h="370840">
                <a:tc>
                  <a:txBody>
                    <a:bodyPr/>
                    <a:lstStyle/>
                    <a:p>
                      <a:pPr algn="ctr"/>
                      <a:r>
                        <a:rPr lang="en-US" dirty="0"/>
                        <a:t>General Overview</a:t>
                      </a:r>
                    </a:p>
                  </a:txBody>
                  <a:tcPr/>
                </a:tc>
                <a:extLst>
                  <a:ext uri="{0D108BD9-81ED-4DB2-BD59-A6C34878D82A}">
                    <a16:rowId xmlns:a16="http://schemas.microsoft.com/office/drawing/2014/main" val="1664044052"/>
                  </a:ext>
                </a:extLst>
              </a:tr>
              <a:tr h="370840">
                <a:tc>
                  <a:txBody>
                    <a:bodyPr/>
                    <a:lstStyle/>
                    <a:p>
                      <a:pPr algn="ctr"/>
                      <a:r>
                        <a:rPr lang="en-US" dirty="0"/>
                        <a:t>Sobel Edge Detection Algorithm</a:t>
                      </a:r>
                    </a:p>
                  </a:txBody>
                  <a:tcPr/>
                </a:tc>
                <a:extLst>
                  <a:ext uri="{0D108BD9-81ED-4DB2-BD59-A6C34878D82A}">
                    <a16:rowId xmlns:a16="http://schemas.microsoft.com/office/drawing/2014/main" val="3837180059"/>
                  </a:ext>
                </a:extLst>
              </a:tr>
              <a:tr h="370840">
                <a:tc>
                  <a:txBody>
                    <a:bodyPr/>
                    <a:lstStyle/>
                    <a:p>
                      <a:pPr algn="ctr"/>
                      <a:r>
                        <a:rPr lang="en-US" dirty="0"/>
                        <a:t>HLS Implementation (C++ source code)</a:t>
                      </a:r>
                    </a:p>
                  </a:txBody>
                  <a:tcPr/>
                </a:tc>
                <a:extLst>
                  <a:ext uri="{0D108BD9-81ED-4DB2-BD59-A6C34878D82A}">
                    <a16:rowId xmlns:a16="http://schemas.microsoft.com/office/drawing/2014/main" val="1763539162"/>
                  </a:ext>
                </a:extLst>
              </a:tr>
              <a:tr h="370840">
                <a:tc>
                  <a:txBody>
                    <a:bodyPr/>
                    <a:lstStyle/>
                    <a:p>
                      <a:pPr algn="ctr"/>
                      <a:r>
                        <a:rPr lang="en-US" dirty="0"/>
                        <a:t>Vivado RTL Integration</a:t>
                      </a:r>
                    </a:p>
                  </a:txBody>
                  <a:tcPr/>
                </a:tc>
                <a:extLst>
                  <a:ext uri="{0D108BD9-81ED-4DB2-BD59-A6C34878D82A}">
                    <a16:rowId xmlns:a16="http://schemas.microsoft.com/office/drawing/2014/main" val="908575582"/>
                  </a:ext>
                </a:extLst>
              </a:tr>
              <a:tr h="370840">
                <a:tc>
                  <a:txBody>
                    <a:bodyPr/>
                    <a:lstStyle/>
                    <a:p>
                      <a:pPr algn="ctr"/>
                      <a:r>
                        <a:rPr lang="en-US" dirty="0"/>
                        <a:t>Simulation Results (HLS)</a:t>
                      </a:r>
                    </a:p>
                  </a:txBody>
                  <a:tcPr/>
                </a:tc>
                <a:extLst>
                  <a:ext uri="{0D108BD9-81ED-4DB2-BD59-A6C34878D82A}">
                    <a16:rowId xmlns:a16="http://schemas.microsoft.com/office/drawing/2014/main" val="266271452"/>
                  </a:ext>
                </a:extLst>
              </a:tr>
              <a:tr h="370840">
                <a:tc>
                  <a:txBody>
                    <a:bodyPr/>
                    <a:lstStyle/>
                    <a:p>
                      <a:pPr algn="ctr"/>
                      <a:r>
                        <a:rPr lang="en-US" dirty="0"/>
                        <a:t>Conclusions</a:t>
                      </a:r>
                    </a:p>
                  </a:txBody>
                  <a:tcPr/>
                </a:tc>
                <a:extLst>
                  <a:ext uri="{0D108BD9-81ED-4DB2-BD59-A6C34878D82A}">
                    <a16:rowId xmlns:a16="http://schemas.microsoft.com/office/drawing/2014/main" val="3645334704"/>
                  </a:ext>
                </a:extLst>
              </a:tr>
              <a:tr h="370840">
                <a:tc>
                  <a:txBody>
                    <a:bodyPr/>
                    <a:lstStyle/>
                    <a:p>
                      <a:pPr algn="ctr"/>
                      <a:r>
                        <a:rPr lang="en-US" dirty="0"/>
                        <a:t>Demonstration</a:t>
                      </a:r>
                    </a:p>
                  </a:txBody>
                  <a:tcPr/>
                </a:tc>
                <a:extLst>
                  <a:ext uri="{0D108BD9-81ED-4DB2-BD59-A6C34878D82A}">
                    <a16:rowId xmlns:a16="http://schemas.microsoft.com/office/drawing/2014/main" val="2197792241"/>
                  </a:ext>
                </a:extLst>
              </a:tr>
              <a:tr h="370840">
                <a:tc>
                  <a:txBody>
                    <a:bodyPr/>
                    <a:lstStyle/>
                    <a:p>
                      <a:pPr algn="ctr"/>
                      <a:r>
                        <a:rPr lang="en-US" dirty="0"/>
                        <a:t>References</a:t>
                      </a:r>
                    </a:p>
                  </a:txBody>
                  <a:tcPr/>
                </a:tc>
                <a:extLst>
                  <a:ext uri="{0D108BD9-81ED-4DB2-BD59-A6C34878D82A}">
                    <a16:rowId xmlns:a16="http://schemas.microsoft.com/office/drawing/2014/main" val="2398463986"/>
                  </a:ext>
                </a:extLst>
              </a:tr>
            </a:tbl>
          </a:graphicData>
        </a:graphic>
      </p:graphicFrame>
    </p:spTree>
    <p:extLst>
      <p:ext uri="{BB962C8B-B14F-4D97-AF65-F5344CB8AC3E}">
        <p14:creationId xmlns:p14="http://schemas.microsoft.com/office/powerpoint/2010/main" val="191684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General Overview</a:t>
            </a:r>
          </a:p>
        </p:txBody>
      </p:sp>
      <p:sp>
        <p:nvSpPr>
          <p:cNvPr id="3" name="Content Placeholder 2">
            <a:extLst>
              <a:ext uri="{FF2B5EF4-FFF2-40B4-BE49-F238E27FC236}">
                <a16:creationId xmlns:a16="http://schemas.microsoft.com/office/drawing/2014/main" id="{17249090-8760-B736-4360-366CB56BD300}"/>
              </a:ext>
            </a:extLst>
          </p:cNvPr>
          <p:cNvSpPr>
            <a:spLocks noGrp="1"/>
          </p:cNvSpPr>
          <p:nvPr>
            <p:ph idx="1"/>
          </p:nvPr>
        </p:nvSpPr>
        <p:spPr>
          <a:xfrm>
            <a:off x="241464" y="1352280"/>
            <a:ext cx="11792881" cy="1811333"/>
          </a:xfrm>
        </p:spPr>
        <p:txBody>
          <a:bodyPr/>
          <a:lstStyle/>
          <a:p>
            <a:pPr algn="just"/>
            <a:r>
              <a:rPr lang="en-US" dirty="0"/>
              <a:t>This project implements a video processing pipeline that captures video data from an incoming HDMI stream and applies a Sobel Edge Detection filter to create a black and white, edge detected output video stream.</a:t>
            </a:r>
          </a:p>
          <a:p>
            <a:pPr algn="just"/>
            <a:r>
              <a:rPr lang="en-US" dirty="0"/>
              <a:t>The figures below show an image before and after a Sobel filter was applied to it. The images have been referenced from [1]. </a:t>
            </a:r>
          </a:p>
        </p:txBody>
      </p:sp>
      <p:pic>
        <p:nvPicPr>
          <p:cNvPr id="5" name="Picture 4" descr="A small figurine of a cat wearing a hat&#10;&#10;Description automatically generated with low confidence">
            <a:extLst>
              <a:ext uri="{FF2B5EF4-FFF2-40B4-BE49-F238E27FC236}">
                <a16:creationId xmlns:a16="http://schemas.microsoft.com/office/drawing/2014/main" id="{053B4C16-D70F-BDEE-1343-50934E1BC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603" y="3395399"/>
            <a:ext cx="1857634" cy="1400370"/>
          </a:xfrm>
          <a:prstGeom prst="rect">
            <a:avLst/>
          </a:prstGeom>
        </p:spPr>
      </p:pic>
      <p:pic>
        <p:nvPicPr>
          <p:cNvPr id="7" name="Picture 6" descr="A picture containing weapon, chain, key&#10;&#10;Description automatically generated">
            <a:extLst>
              <a:ext uri="{FF2B5EF4-FFF2-40B4-BE49-F238E27FC236}">
                <a16:creationId xmlns:a16="http://schemas.microsoft.com/office/drawing/2014/main" id="{DEFCC653-568E-560B-733A-A84EB198A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931" y="3397780"/>
            <a:ext cx="1829055" cy="1395607"/>
          </a:xfrm>
          <a:prstGeom prst="rect">
            <a:avLst/>
          </a:prstGeom>
        </p:spPr>
      </p:pic>
      <p:sp>
        <p:nvSpPr>
          <p:cNvPr id="8" name="TextBox 7">
            <a:extLst>
              <a:ext uri="{FF2B5EF4-FFF2-40B4-BE49-F238E27FC236}">
                <a16:creationId xmlns:a16="http://schemas.microsoft.com/office/drawing/2014/main" id="{836E703A-079D-50F0-4460-CE0F1968F844}"/>
              </a:ext>
            </a:extLst>
          </p:cNvPr>
          <p:cNvSpPr txBox="1"/>
          <p:nvPr/>
        </p:nvSpPr>
        <p:spPr>
          <a:xfrm>
            <a:off x="2459421" y="4793387"/>
            <a:ext cx="6754546" cy="338554"/>
          </a:xfrm>
          <a:prstGeom prst="rect">
            <a:avLst/>
          </a:prstGeom>
          <a:noFill/>
        </p:spPr>
        <p:txBody>
          <a:bodyPr wrap="square" rtlCol="0">
            <a:spAutoFit/>
          </a:bodyPr>
          <a:lstStyle/>
          <a:p>
            <a:pPr algn="ctr"/>
            <a:r>
              <a:rPr lang="en-US" sz="1600" u="sng" dirty="0"/>
              <a:t>Figure 1: Before Sobel (left) and After Sobel (right) [1].</a:t>
            </a:r>
          </a:p>
        </p:txBody>
      </p:sp>
      <p:sp>
        <p:nvSpPr>
          <p:cNvPr id="9" name="Content Placeholder 2">
            <a:extLst>
              <a:ext uri="{FF2B5EF4-FFF2-40B4-BE49-F238E27FC236}">
                <a16:creationId xmlns:a16="http://schemas.microsoft.com/office/drawing/2014/main" id="{275CCC12-5CFF-A097-339F-11AA6BD1610C}"/>
              </a:ext>
            </a:extLst>
          </p:cNvPr>
          <p:cNvSpPr txBox="1">
            <a:spLocks/>
          </p:cNvSpPr>
          <p:nvPr/>
        </p:nvSpPr>
        <p:spPr>
          <a:xfrm>
            <a:off x="241464" y="5289595"/>
            <a:ext cx="11792881" cy="18113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US" dirty="0"/>
              <a:t>These images shown above have been processed in a 640x480p resolution and hence might seem more prominent than my demonstration later-on in this presentation because I’ve implemented the processing algorithm in a 1280x720p resolution.</a:t>
            </a:r>
          </a:p>
        </p:txBody>
      </p:sp>
      <p:sp>
        <p:nvSpPr>
          <p:cNvPr id="10" name="TextBox 9">
            <a:extLst>
              <a:ext uri="{FF2B5EF4-FFF2-40B4-BE49-F238E27FC236}">
                <a16:creationId xmlns:a16="http://schemas.microsoft.com/office/drawing/2014/main" id="{2992CE98-1058-D31F-AF11-F2D15BC4657B}"/>
              </a:ext>
            </a:extLst>
          </p:cNvPr>
          <p:cNvSpPr txBox="1"/>
          <p:nvPr/>
        </p:nvSpPr>
        <p:spPr>
          <a:xfrm>
            <a:off x="10526110" y="562304"/>
            <a:ext cx="525517" cy="369332"/>
          </a:xfrm>
          <a:prstGeom prst="rect">
            <a:avLst/>
          </a:prstGeom>
          <a:noFill/>
        </p:spPr>
        <p:txBody>
          <a:bodyPr wrap="square" rtlCol="0">
            <a:spAutoFit/>
          </a:bodyPr>
          <a:lstStyle/>
          <a:p>
            <a:pPr algn="ctr"/>
            <a:r>
              <a:rPr lang="en-US" dirty="0"/>
              <a:t>3</a:t>
            </a:r>
          </a:p>
        </p:txBody>
      </p:sp>
    </p:spTree>
    <p:extLst>
      <p:ext uri="{BB962C8B-B14F-4D97-AF65-F5344CB8AC3E}">
        <p14:creationId xmlns:p14="http://schemas.microsoft.com/office/powerpoint/2010/main" val="1606869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General Overview</a:t>
            </a:r>
          </a:p>
        </p:txBody>
      </p:sp>
      <p:sp>
        <p:nvSpPr>
          <p:cNvPr id="3" name="Content Placeholder 2">
            <a:extLst>
              <a:ext uri="{FF2B5EF4-FFF2-40B4-BE49-F238E27FC236}">
                <a16:creationId xmlns:a16="http://schemas.microsoft.com/office/drawing/2014/main" id="{17249090-8760-B736-4360-366CB56BD300}"/>
              </a:ext>
            </a:extLst>
          </p:cNvPr>
          <p:cNvSpPr>
            <a:spLocks noGrp="1"/>
          </p:cNvSpPr>
          <p:nvPr>
            <p:ph idx="1"/>
          </p:nvPr>
        </p:nvSpPr>
        <p:spPr>
          <a:xfrm>
            <a:off x="241464" y="1352280"/>
            <a:ext cx="11792881" cy="817799"/>
          </a:xfrm>
        </p:spPr>
        <p:txBody>
          <a:bodyPr/>
          <a:lstStyle/>
          <a:p>
            <a:pPr algn="just"/>
            <a:r>
              <a:rPr lang="en-US" dirty="0"/>
              <a:t>The figure below shows a high-level block diagram of the algorithm used to implement this project.</a:t>
            </a:r>
          </a:p>
        </p:txBody>
      </p:sp>
      <p:pic>
        <p:nvPicPr>
          <p:cNvPr id="6" name="Picture 5">
            <a:extLst>
              <a:ext uri="{FF2B5EF4-FFF2-40B4-BE49-F238E27FC236}">
                <a16:creationId xmlns:a16="http://schemas.microsoft.com/office/drawing/2014/main" id="{8BB56042-106D-F130-9DA3-8E246D82439C}"/>
              </a:ext>
            </a:extLst>
          </p:cNvPr>
          <p:cNvPicPr>
            <a:picLocks noChangeAspect="1"/>
          </p:cNvPicPr>
          <p:nvPr/>
        </p:nvPicPr>
        <p:blipFill>
          <a:blip r:embed="rId2">
            <a:extLst>
              <a:ext uri="{28A0092B-C50C-407E-A947-70E740481C1C}">
                <a14:useLocalDpi xmlns:a14="http://schemas.microsoft.com/office/drawing/2010/main" val="0"/>
              </a:ext>
            </a:extLst>
          </a:blip>
          <a:srcRect t="17650" b="17650"/>
          <a:stretch/>
        </p:blipFill>
        <p:spPr>
          <a:xfrm>
            <a:off x="1176338" y="2418053"/>
            <a:ext cx="9839325" cy="3057525"/>
          </a:xfrm>
          <a:prstGeom prst="rect">
            <a:avLst/>
          </a:prstGeom>
        </p:spPr>
      </p:pic>
      <p:sp>
        <p:nvSpPr>
          <p:cNvPr id="10" name="TextBox 9">
            <a:extLst>
              <a:ext uri="{FF2B5EF4-FFF2-40B4-BE49-F238E27FC236}">
                <a16:creationId xmlns:a16="http://schemas.microsoft.com/office/drawing/2014/main" id="{6DA1A2AC-CEB4-C05C-1032-AD6419DFABE0}"/>
              </a:ext>
            </a:extLst>
          </p:cNvPr>
          <p:cNvSpPr txBox="1"/>
          <p:nvPr/>
        </p:nvSpPr>
        <p:spPr>
          <a:xfrm>
            <a:off x="2718727" y="5505720"/>
            <a:ext cx="6754546" cy="338554"/>
          </a:xfrm>
          <a:prstGeom prst="rect">
            <a:avLst/>
          </a:prstGeom>
          <a:noFill/>
        </p:spPr>
        <p:txBody>
          <a:bodyPr wrap="square" rtlCol="0">
            <a:spAutoFit/>
          </a:bodyPr>
          <a:lstStyle/>
          <a:p>
            <a:pPr algn="ctr"/>
            <a:r>
              <a:rPr lang="en-US" sz="1600" u="sng" dirty="0"/>
              <a:t>Figure 2: Block Diagram of Sobel Edge Detector Implementation.</a:t>
            </a:r>
          </a:p>
        </p:txBody>
      </p:sp>
      <p:sp>
        <p:nvSpPr>
          <p:cNvPr id="11" name="TextBox 10">
            <a:extLst>
              <a:ext uri="{FF2B5EF4-FFF2-40B4-BE49-F238E27FC236}">
                <a16:creationId xmlns:a16="http://schemas.microsoft.com/office/drawing/2014/main" id="{E8F42F13-391F-EB41-2C25-5F772E204B77}"/>
              </a:ext>
            </a:extLst>
          </p:cNvPr>
          <p:cNvSpPr txBox="1"/>
          <p:nvPr/>
        </p:nvSpPr>
        <p:spPr>
          <a:xfrm>
            <a:off x="10526110" y="562304"/>
            <a:ext cx="525517" cy="369332"/>
          </a:xfrm>
          <a:prstGeom prst="rect">
            <a:avLst/>
          </a:prstGeom>
          <a:noFill/>
        </p:spPr>
        <p:txBody>
          <a:bodyPr wrap="square" rtlCol="0">
            <a:spAutoFit/>
          </a:bodyPr>
          <a:lstStyle/>
          <a:p>
            <a:pPr algn="ctr"/>
            <a:r>
              <a:rPr lang="en-US" dirty="0"/>
              <a:t>4</a:t>
            </a:r>
          </a:p>
        </p:txBody>
      </p:sp>
    </p:spTree>
    <p:extLst>
      <p:ext uri="{BB962C8B-B14F-4D97-AF65-F5344CB8AC3E}">
        <p14:creationId xmlns:p14="http://schemas.microsoft.com/office/powerpoint/2010/main" val="21039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Sobel Edge Detection</a:t>
            </a:r>
          </a:p>
        </p:txBody>
      </p:sp>
      <p:sp>
        <p:nvSpPr>
          <p:cNvPr id="3" name="Content Placeholder 2">
            <a:extLst>
              <a:ext uri="{FF2B5EF4-FFF2-40B4-BE49-F238E27FC236}">
                <a16:creationId xmlns:a16="http://schemas.microsoft.com/office/drawing/2014/main" id="{17249090-8760-B736-4360-366CB56BD300}"/>
              </a:ext>
            </a:extLst>
          </p:cNvPr>
          <p:cNvSpPr>
            <a:spLocks noGrp="1"/>
          </p:cNvSpPr>
          <p:nvPr>
            <p:ph idx="1"/>
          </p:nvPr>
        </p:nvSpPr>
        <p:spPr>
          <a:xfrm>
            <a:off x="241464" y="1352280"/>
            <a:ext cx="11792881" cy="1469748"/>
          </a:xfrm>
        </p:spPr>
        <p:txBody>
          <a:bodyPr>
            <a:normAutofit/>
          </a:bodyPr>
          <a:lstStyle/>
          <a:p>
            <a:pPr algn="just"/>
            <a:r>
              <a:rPr lang="en-US" dirty="0"/>
              <a:t>Sobel Edge Detection works using two 3x3 Kernels, which iterate over the entire 1280x720 pixel array and creates a filtered output which consists of only black and white pixels.</a:t>
            </a:r>
          </a:p>
          <a:p>
            <a:pPr algn="just"/>
            <a:r>
              <a:rPr lang="en-US" dirty="0"/>
              <a:t>The black pixels denote no change in intensity values while the white pixels signify a change in intensity values or an edge. </a:t>
            </a:r>
          </a:p>
        </p:txBody>
      </p:sp>
      <p:pic>
        <p:nvPicPr>
          <p:cNvPr id="5" name="Picture 4" descr="Table, calendar&#10;&#10;Description automatically generated">
            <a:extLst>
              <a:ext uri="{FF2B5EF4-FFF2-40B4-BE49-F238E27FC236}">
                <a16:creationId xmlns:a16="http://schemas.microsoft.com/office/drawing/2014/main" id="{C8DD4764-2005-05BD-8AD8-060F07F21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25" y="2903793"/>
            <a:ext cx="1586903" cy="1586903"/>
          </a:xfrm>
          <a:prstGeom prst="rect">
            <a:avLst/>
          </a:prstGeom>
        </p:spPr>
      </p:pic>
      <p:pic>
        <p:nvPicPr>
          <p:cNvPr id="7" name="Picture 6" descr="Table, calendar&#10;&#10;Description automatically generated">
            <a:extLst>
              <a:ext uri="{FF2B5EF4-FFF2-40B4-BE49-F238E27FC236}">
                <a16:creationId xmlns:a16="http://schemas.microsoft.com/office/drawing/2014/main" id="{9D9D95EC-319A-FB55-DA33-727565684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863" y="2906651"/>
            <a:ext cx="1586904" cy="1586904"/>
          </a:xfrm>
          <a:prstGeom prst="rect">
            <a:avLst/>
          </a:prstGeom>
        </p:spPr>
      </p:pic>
      <p:sp>
        <p:nvSpPr>
          <p:cNvPr id="8" name="TextBox 7">
            <a:extLst>
              <a:ext uri="{FF2B5EF4-FFF2-40B4-BE49-F238E27FC236}">
                <a16:creationId xmlns:a16="http://schemas.microsoft.com/office/drawing/2014/main" id="{D9AEE21E-EEAE-34A5-A5AC-E7FDC7F324FD}"/>
              </a:ext>
            </a:extLst>
          </p:cNvPr>
          <p:cNvSpPr txBox="1"/>
          <p:nvPr/>
        </p:nvSpPr>
        <p:spPr>
          <a:xfrm>
            <a:off x="2699250" y="4490696"/>
            <a:ext cx="6754546" cy="338554"/>
          </a:xfrm>
          <a:prstGeom prst="rect">
            <a:avLst/>
          </a:prstGeom>
          <a:noFill/>
        </p:spPr>
        <p:txBody>
          <a:bodyPr wrap="square" rtlCol="0">
            <a:spAutoFit/>
          </a:bodyPr>
          <a:lstStyle/>
          <a:p>
            <a:pPr algn="ctr"/>
            <a:r>
              <a:rPr lang="en-US" sz="1600" u="sng" dirty="0"/>
              <a:t>Figure 3: 3x3 Sobel Kernel in X-axis (left) and Y-axis (right).</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F4D674CC-4327-3313-C3D4-EF7C1E753E18}"/>
                  </a:ext>
                </a:extLst>
              </p:cNvPr>
              <p:cNvSpPr txBox="1">
                <a:spLocks/>
              </p:cNvSpPr>
              <p:nvPr/>
            </p:nvSpPr>
            <p:spPr>
              <a:xfrm>
                <a:off x="241463" y="4829250"/>
                <a:ext cx="11792881" cy="19499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US" dirty="0"/>
                  <a:t>The 3x3 Kernels are convoluted with the original image to calculate approximations of the derivatives in the X and Y directions.</a:t>
                </a:r>
              </a:p>
              <a:p>
                <a:pPr algn="just"/>
                <a:r>
                  <a:rPr lang="en-US" dirty="0"/>
                  <a:t>The resulting gradient approximation can be combined to give the actual gradient magnitude using:</a:t>
                </a:r>
              </a:p>
              <a:p>
                <a:pPr marL="0" indent="0" algn="ctr">
                  <a:buNone/>
                </a:pPr>
                <a:r>
                  <a:rPr lang="en-US" sz="1800" i="1" dirty="0">
                    <a:effectLst/>
                    <a:latin typeface="Times New Roman" panose="02020603050405020304" pitchFamily="18" charset="0"/>
                    <a:ea typeface="Calibri" panose="020F0502020204030204" pitchFamily="34" charset="0"/>
                  </a:rPr>
                  <a:t>G</a:t>
                </a:r>
                <a:r>
                  <a:rPr lang="en-US" sz="1800" dirty="0">
                    <a:effectLst/>
                    <a:latin typeface="Times New Roman" panose="02020603050405020304" pitchFamily="18" charset="0"/>
                    <a:ea typeface="Calibri" panose="020F0502020204030204" pitchFamily="34" charset="0"/>
                  </a:rPr>
                  <a:t> = </a:t>
                </a:r>
                <a14:m>
                  <m:oMath xmlns:m="http://schemas.openxmlformats.org/officeDocument/2006/math">
                    <m:rad>
                      <m:radPr>
                        <m:degHide m:val="on"/>
                        <m:ctrlPr>
                          <a:rPr lang="en-US" sz="1800" i="1">
                            <a:effectLst/>
                            <a:latin typeface="Cambria Math" panose="02040503050406030204" pitchFamily="18" charset="0"/>
                            <a:cs typeface="Times New Roman" panose="02020603050405020304" pitchFamily="18" charset="0"/>
                          </a:rPr>
                        </m:ctrlPr>
                      </m:radPr>
                      <m:deg/>
                      <m:e>
                        <m:sSubSup>
                          <m:sSubSupPr>
                            <m:ctrlPr>
                              <a:rPr lang="en-US" sz="1800" i="1">
                                <a:effectLst/>
                                <a:latin typeface="Cambria Math" panose="02040503050406030204" pitchFamily="18"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bSup>
                      </m:e>
                    </m:rad>
                  </m:oMath>
                </a14:m>
                <a:r>
                  <a:rPr lang="en-US" sz="1800" dirty="0">
                    <a:effectLst/>
                    <a:latin typeface="Times New Roman" panose="02020603050405020304" pitchFamily="18" charset="0"/>
                    <a:ea typeface="Calibri" panose="020F0502020204030204" pitchFamily="34" charset="0"/>
                  </a:rPr>
                  <a:t> </a:t>
                </a:r>
                <a:endParaRPr lang="en-US" dirty="0"/>
              </a:p>
              <a:p>
                <a:pPr algn="just"/>
                <a:endParaRPr lang="en-US" dirty="0"/>
              </a:p>
            </p:txBody>
          </p:sp>
        </mc:Choice>
        <mc:Fallback xmlns="">
          <p:sp>
            <p:nvSpPr>
              <p:cNvPr id="9" name="Content Placeholder 2">
                <a:extLst>
                  <a:ext uri="{FF2B5EF4-FFF2-40B4-BE49-F238E27FC236}">
                    <a16:creationId xmlns:a16="http://schemas.microsoft.com/office/drawing/2014/main" id="{F4D674CC-4327-3313-C3D4-EF7C1E753E18}"/>
                  </a:ext>
                </a:extLst>
              </p:cNvPr>
              <p:cNvSpPr txBox="1">
                <a:spLocks noRot="1" noChangeAspect="1" noMove="1" noResize="1" noEditPoints="1" noAdjustHandles="1" noChangeArrowheads="1" noChangeShapeType="1" noTextEdit="1"/>
              </p:cNvSpPr>
              <p:nvPr/>
            </p:nvSpPr>
            <p:spPr>
              <a:xfrm>
                <a:off x="241463" y="4829250"/>
                <a:ext cx="11792881" cy="1949922"/>
              </a:xfrm>
              <a:prstGeom prst="rect">
                <a:avLst/>
              </a:prstGeom>
              <a:blipFill>
                <a:blip r:embed="rId4"/>
                <a:stretch>
                  <a:fillRect l="-259" t="-3125" r="-51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F7C887BD-792B-57A0-D726-109EB304B305}"/>
              </a:ext>
            </a:extLst>
          </p:cNvPr>
          <p:cNvSpPr txBox="1"/>
          <p:nvPr/>
        </p:nvSpPr>
        <p:spPr>
          <a:xfrm>
            <a:off x="10526110" y="562304"/>
            <a:ext cx="525517" cy="369332"/>
          </a:xfrm>
          <a:prstGeom prst="rect">
            <a:avLst/>
          </a:prstGeom>
          <a:noFill/>
        </p:spPr>
        <p:txBody>
          <a:bodyPr wrap="square" rtlCol="0">
            <a:spAutoFit/>
          </a:bodyPr>
          <a:lstStyle/>
          <a:p>
            <a:pPr algn="ctr"/>
            <a:r>
              <a:rPr lang="en-US" dirty="0"/>
              <a:t>5</a:t>
            </a:r>
          </a:p>
        </p:txBody>
      </p:sp>
    </p:spTree>
    <p:extLst>
      <p:ext uri="{BB962C8B-B14F-4D97-AF65-F5344CB8AC3E}">
        <p14:creationId xmlns:p14="http://schemas.microsoft.com/office/powerpoint/2010/main" val="223095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Sobel Edge Detection</a:t>
            </a:r>
          </a:p>
        </p:txBody>
      </p:sp>
      <p:pic>
        <p:nvPicPr>
          <p:cNvPr id="5" name="Picture 4">
            <a:extLst>
              <a:ext uri="{FF2B5EF4-FFF2-40B4-BE49-F238E27FC236}">
                <a16:creationId xmlns:a16="http://schemas.microsoft.com/office/drawing/2014/main" id="{E8F4F97D-049C-2FC9-FE58-91C15D89FEF2}"/>
              </a:ext>
            </a:extLst>
          </p:cNvPr>
          <p:cNvPicPr>
            <a:picLocks noChangeAspect="1"/>
          </p:cNvPicPr>
          <p:nvPr/>
        </p:nvPicPr>
        <p:blipFill rotWithShape="1">
          <a:blip r:embed="rId2">
            <a:extLst>
              <a:ext uri="{28A0092B-C50C-407E-A947-70E740481C1C}">
                <a14:useLocalDpi xmlns:a14="http://schemas.microsoft.com/office/drawing/2010/main" val="0"/>
              </a:ext>
            </a:extLst>
          </a:blip>
          <a:srcRect l="16467" t="13030" r="11253" b="9276"/>
          <a:stretch/>
        </p:blipFill>
        <p:spPr>
          <a:xfrm>
            <a:off x="2187387" y="1270516"/>
            <a:ext cx="6586071" cy="5144343"/>
          </a:xfrm>
          <a:prstGeom prst="rect">
            <a:avLst/>
          </a:prstGeom>
        </p:spPr>
      </p:pic>
      <p:sp>
        <p:nvSpPr>
          <p:cNvPr id="8" name="TextBox 7">
            <a:extLst>
              <a:ext uri="{FF2B5EF4-FFF2-40B4-BE49-F238E27FC236}">
                <a16:creationId xmlns:a16="http://schemas.microsoft.com/office/drawing/2014/main" id="{589BEDC2-E842-1AF5-4F58-78B3EA9A3D81}"/>
              </a:ext>
            </a:extLst>
          </p:cNvPr>
          <p:cNvSpPr txBox="1"/>
          <p:nvPr/>
        </p:nvSpPr>
        <p:spPr>
          <a:xfrm>
            <a:off x="1971199" y="6355355"/>
            <a:ext cx="6754546" cy="338554"/>
          </a:xfrm>
          <a:prstGeom prst="rect">
            <a:avLst/>
          </a:prstGeom>
          <a:noFill/>
        </p:spPr>
        <p:txBody>
          <a:bodyPr wrap="square" rtlCol="0">
            <a:spAutoFit/>
          </a:bodyPr>
          <a:lstStyle/>
          <a:p>
            <a:pPr algn="ctr"/>
            <a:r>
              <a:rPr lang="en-US" sz="1600" u="sng" dirty="0"/>
              <a:t>Figure 4: Sobel Kernel Convolution Visualization.</a:t>
            </a:r>
          </a:p>
        </p:txBody>
      </p:sp>
      <p:sp>
        <p:nvSpPr>
          <p:cNvPr id="9" name="TextBox 8">
            <a:extLst>
              <a:ext uri="{FF2B5EF4-FFF2-40B4-BE49-F238E27FC236}">
                <a16:creationId xmlns:a16="http://schemas.microsoft.com/office/drawing/2014/main" id="{4B889EB5-B937-CC6F-DCD0-F39F54F626D1}"/>
              </a:ext>
            </a:extLst>
          </p:cNvPr>
          <p:cNvSpPr txBox="1"/>
          <p:nvPr/>
        </p:nvSpPr>
        <p:spPr>
          <a:xfrm>
            <a:off x="10526110" y="562304"/>
            <a:ext cx="525517" cy="369332"/>
          </a:xfrm>
          <a:prstGeom prst="rect">
            <a:avLst/>
          </a:prstGeom>
          <a:noFill/>
        </p:spPr>
        <p:txBody>
          <a:bodyPr wrap="square" rtlCol="0">
            <a:spAutoFit/>
          </a:bodyPr>
          <a:lstStyle/>
          <a:p>
            <a:pPr algn="ctr"/>
            <a:r>
              <a:rPr lang="en-US" dirty="0"/>
              <a:t>6</a:t>
            </a:r>
          </a:p>
        </p:txBody>
      </p:sp>
    </p:spTree>
    <p:extLst>
      <p:ext uri="{BB962C8B-B14F-4D97-AF65-F5344CB8AC3E}">
        <p14:creationId xmlns:p14="http://schemas.microsoft.com/office/powerpoint/2010/main" val="45736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HLS Implementation</a:t>
            </a:r>
          </a:p>
        </p:txBody>
      </p:sp>
      <p:sp>
        <p:nvSpPr>
          <p:cNvPr id="3" name="Content Placeholder 2">
            <a:extLst>
              <a:ext uri="{FF2B5EF4-FFF2-40B4-BE49-F238E27FC236}">
                <a16:creationId xmlns:a16="http://schemas.microsoft.com/office/drawing/2014/main" id="{17249090-8760-B736-4360-366CB56BD300}"/>
              </a:ext>
            </a:extLst>
          </p:cNvPr>
          <p:cNvSpPr>
            <a:spLocks noGrp="1"/>
          </p:cNvSpPr>
          <p:nvPr>
            <p:ph idx="1"/>
          </p:nvPr>
        </p:nvSpPr>
        <p:spPr>
          <a:xfrm>
            <a:off x="241464" y="1352280"/>
            <a:ext cx="11792881" cy="5337554"/>
          </a:xfrm>
        </p:spPr>
        <p:txBody>
          <a:bodyPr>
            <a:normAutofit/>
          </a:bodyPr>
          <a:lstStyle/>
          <a:p>
            <a:pPr algn="just"/>
            <a:r>
              <a:rPr lang="en-US" dirty="0"/>
              <a:t>HLS stands for “High Level Synthesis”.</a:t>
            </a:r>
          </a:p>
          <a:p>
            <a:pPr algn="just"/>
            <a:r>
              <a:rPr lang="en-US" dirty="0"/>
              <a:t>It is a workflow which allows software programmers (more experienced with C/C++) to design RTL components using High Level Programming languages instead of the normal workflow which involves using VHDL and Verilog.</a:t>
            </a:r>
          </a:p>
          <a:p>
            <a:pPr algn="just"/>
            <a:r>
              <a:rPr lang="en-US" dirty="0"/>
              <a:t>In this workflow the RTL modules are written as functions in C/C++, these functions will prompt the compiler/synthesis tool to create hardware components which mimic the behavior of the described C++ code.</a:t>
            </a:r>
          </a:p>
          <a:p>
            <a:pPr algn="just"/>
            <a:r>
              <a:rPr lang="en-US" dirty="0"/>
              <a:t>Few major disadvantages of this workflow include:</a:t>
            </a:r>
          </a:p>
          <a:p>
            <a:pPr lvl="1" algn="just">
              <a:buFont typeface="Wingdings" panose="05000000000000000000" pitchFamily="2" charset="2"/>
              <a:buChar char="§"/>
            </a:pPr>
            <a:r>
              <a:rPr lang="en-US" dirty="0"/>
              <a:t>Functions involving repeated iterations over the same input data might need to be optimized or pipelined in order to adhere to any timing restrictions. This problem becomes more emphasized in streaming designs like this presentation.</a:t>
            </a:r>
          </a:p>
          <a:p>
            <a:pPr lvl="1" algn="just">
              <a:buFont typeface="Wingdings" panose="05000000000000000000" pitchFamily="2" charset="2"/>
              <a:buChar char="§"/>
            </a:pPr>
            <a:r>
              <a:rPr lang="en-US" dirty="0"/>
              <a:t>Most of the C/C++ functions (modules) made in this manner will not be synthesizable into actual hardware components and so provisions will need to be made.</a:t>
            </a:r>
          </a:p>
          <a:p>
            <a:pPr lvl="1" algn="just">
              <a:buFont typeface="Wingdings" panose="05000000000000000000" pitchFamily="2" charset="2"/>
              <a:buChar char="§"/>
            </a:pPr>
            <a:r>
              <a:rPr lang="en-US" dirty="0"/>
              <a:t>Support for any errors encountered during design process will be limited and the designer will be lucky if he is able to find any help online.</a:t>
            </a:r>
          </a:p>
        </p:txBody>
      </p:sp>
      <p:sp>
        <p:nvSpPr>
          <p:cNvPr id="4" name="TextBox 3">
            <a:extLst>
              <a:ext uri="{FF2B5EF4-FFF2-40B4-BE49-F238E27FC236}">
                <a16:creationId xmlns:a16="http://schemas.microsoft.com/office/drawing/2014/main" id="{57858F1F-2FB1-99B7-ED66-0C40B9B810BB}"/>
              </a:ext>
            </a:extLst>
          </p:cNvPr>
          <p:cNvSpPr txBox="1"/>
          <p:nvPr/>
        </p:nvSpPr>
        <p:spPr>
          <a:xfrm>
            <a:off x="10526110" y="562304"/>
            <a:ext cx="525517" cy="369332"/>
          </a:xfrm>
          <a:prstGeom prst="rect">
            <a:avLst/>
          </a:prstGeom>
          <a:noFill/>
        </p:spPr>
        <p:txBody>
          <a:bodyPr wrap="square" rtlCol="0">
            <a:spAutoFit/>
          </a:bodyPr>
          <a:lstStyle/>
          <a:p>
            <a:pPr algn="ctr"/>
            <a:r>
              <a:rPr lang="en-US" dirty="0"/>
              <a:t>7</a:t>
            </a:r>
          </a:p>
        </p:txBody>
      </p:sp>
    </p:spTree>
    <p:extLst>
      <p:ext uri="{BB962C8B-B14F-4D97-AF65-F5344CB8AC3E}">
        <p14:creationId xmlns:p14="http://schemas.microsoft.com/office/powerpoint/2010/main" val="164081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HLS Implementation</a:t>
            </a:r>
          </a:p>
        </p:txBody>
      </p:sp>
      <p:sp>
        <p:nvSpPr>
          <p:cNvPr id="6" name="Content Placeholder 2">
            <a:extLst>
              <a:ext uri="{FF2B5EF4-FFF2-40B4-BE49-F238E27FC236}">
                <a16:creationId xmlns:a16="http://schemas.microsoft.com/office/drawing/2014/main" id="{9355ADE9-66AA-E463-B621-E05A5D853C75}"/>
              </a:ext>
            </a:extLst>
          </p:cNvPr>
          <p:cNvSpPr>
            <a:spLocks noGrp="1"/>
          </p:cNvSpPr>
          <p:nvPr>
            <p:ph idx="1"/>
          </p:nvPr>
        </p:nvSpPr>
        <p:spPr>
          <a:xfrm>
            <a:off x="241464" y="1352280"/>
            <a:ext cx="11792881" cy="497541"/>
          </a:xfrm>
        </p:spPr>
        <p:txBody>
          <a:bodyPr>
            <a:normAutofit/>
          </a:bodyPr>
          <a:lstStyle/>
          <a:p>
            <a:pPr algn="just"/>
            <a:r>
              <a:rPr lang="en-US" dirty="0"/>
              <a:t>The figure below shows the source code (C++) of the main Sobel module.</a:t>
            </a:r>
          </a:p>
        </p:txBody>
      </p:sp>
      <p:pic>
        <p:nvPicPr>
          <p:cNvPr id="8" name="Picture 7" descr="Graphical user interface, text, application&#10;&#10;Description automatically generated">
            <a:extLst>
              <a:ext uri="{FF2B5EF4-FFF2-40B4-BE49-F238E27FC236}">
                <a16:creationId xmlns:a16="http://schemas.microsoft.com/office/drawing/2014/main" id="{7282D671-3C8A-D22D-6439-2F838C22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397" y="2202656"/>
            <a:ext cx="9231013" cy="3524742"/>
          </a:xfrm>
          <a:prstGeom prst="rect">
            <a:avLst/>
          </a:prstGeom>
        </p:spPr>
      </p:pic>
      <p:sp>
        <p:nvSpPr>
          <p:cNvPr id="9" name="TextBox 8">
            <a:extLst>
              <a:ext uri="{FF2B5EF4-FFF2-40B4-BE49-F238E27FC236}">
                <a16:creationId xmlns:a16="http://schemas.microsoft.com/office/drawing/2014/main" id="{1FA4EB08-0E03-A198-B784-74F7C593DDDC}"/>
              </a:ext>
            </a:extLst>
          </p:cNvPr>
          <p:cNvSpPr txBox="1"/>
          <p:nvPr/>
        </p:nvSpPr>
        <p:spPr>
          <a:xfrm>
            <a:off x="2760630" y="5741679"/>
            <a:ext cx="6754546" cy="338554"/>
          </a:xfrm>
          <a:prstGeom prst="rect">
            <a:avLst/>
          </a:prstGeom>
          <a:noFill/>
        </p:spPr>
        <p:txBody>
          <a:bodyPr wrap="square" rtlCol="0">
            <a:spAutoFit/>
          </a:bodyPr>
          <a:lstStyle/>
          <a:p>
            <a:pPr algn="ctr"/>
            <a:r>
              <a:rPr lang="en-US" sz="1600" u="sng" dirty="0"/>
              <a:t>Figure 5: Sobel Edge Detection main module source code (C++).</a:t>
            </a:r>
          </a:p>
        </p:txBody>
      </p:sp>
      <p:sp>
        <p:nvSpPr>
          <p:cNvPr id="10" name="TextBox 9">
            <a:extLst>
              <a:ext uri="{FF2B5EF4-FFF2-40B4-BE49-F238E27FC236}">
                <a16:creationId xmlns:a16="http://schemas.microsoft.com/office/drawing/2014/main" id="{3615514E-B258-2DB3-665B-0D2F6B3248CD}"/>
              </a:ext>
            </a:extLst>
          </p:cNvPr>
          <p:cNvSpPr txBox="1"/>
          <p:nvPr/>
        </p:nvSpPr>
        <p:spPr>
          <a:xfrm>
            <a:off x="10526110" y="562304"/>
            <a:ext cx="525517" cy="369332"/>
          </a:xfrm>
          <a:prstGeom prst="rect">
            <a:avLst/>
          </a:prstGeom>
          <a:noFill/>
        </p:spPr>
        <p:txBody>
          <a:bodyPr wrap="square" rtlCol="0">
            <a:spAutoFit/>
          </a:bodyPr>
          <a:lstStyle/>
          <a:p>
            <a:pPr algn="ctr"/>
            <a:r>
              <a:rPr lang="en-US" dirty="0"/>
              <a:t>8</a:t>
            </a:r>
          </a:p>
        </p:txBody>
      </p:sp>
    </p:spTree>
    <p:extLst>
      <p:ext uri="{BB962C8B-B14F-4D97-AF65-F5344CB8AC3E}">
        <p14:creationId xmlns:p14="http://schemas.microsoft.com/office/powerpoint/2010/main" val="62456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C56-ADD7-6C08-110D-E11448DC4A60}"/>
              </a:ext>
            </a:extLst>
          </p:cNvPr>
          <p:cNvSpPr>
            <a:spLocks noGrp="1"/>
          </p:cNvSpPr>
          <p:nvPr>
            <p:ph type="title"/>
          </p:nvPr>
        </p:nvSpPr>
        <p:spPr>
          <a:xfrm>
            <a:off x="646111" y="452718"/>
            <a:ext cx="9404723" cy="817798"/>
          </a:xfrm>
        </p:spPr>
        <p:txBody>
          <a:bodyPr/>
          <a:lstStyle/>
          <a:p>
            <a:pPr algn="ctr"/>
            <a:r>
              <a:rPr lang="en-US" b="1" u="sng" dirty="0"/>
              <a:t>HLS Implementation</a:t>
            </a:r>
          </a:p>
        </p:txBody>
      </p:sp>
      <p:sp>
        <p:nvSpPr>
          <p:cNvPr id="3" name="Content Placeholder 2">
            <a:extLst>
              <a:ext uri="{FF2B5EF4-FFF2-40B4-BE49-F238E27FC236}">
                <a16:creationId xmlns:a16="http://schemas.microsoft.com/office/drawing/2014/main" id="{983ABB18-0E84-FD20-275C-AE22BF1354C2}"/>
              </a:ext>
            </a:extLst>
          </p:cNvPr>
          <p:cNvSpPr>
            <a:spLocks noGrp="1"/>
          </p:cNvSpPr>
          <p:nvPr>
            <p:ph idx="1"/>
          </p:nvPr>
        </p:nvSpPr>
        <p:spPr>
          <a:xfrm>
            <a:off x="241464" y="1352280"/>
            <a:ext cx="11792881" cy="497541"/>
          </a:xfrm>
        </p:spPr>
        <p:txBody>
          <a:bodyPr>
            <a:normAutofit fontScale="92500"/>
          </a:bodyPr>
          <a:lstStyle/>
          <a:p>
            <a:pPr algn="just"/>
            <a:r>
              <a:rPr lang="en-US" dirty="0"/>
              <a:t>The figure below shows the source code (C++) of the header file and the testbench modules.</a:t>
            </a:r>
          </a:p>
        </p:txBody>
      </p:sp>
      <p:pic>
        <p:nvPicPr>
          <p:cNvPr id="5" name="Picture 4" descr="Graphical user interface, text, application, email&#10;&#10;Description automatically generated">
            <a:extLst>
              <a:ext uri="{FF2B5EF4-FFF2-40B4-BE49-F238E27FC236}">
                <a16:creationId xmlns:a16="http://schemas.microsoft.com/office/drawing/2014/main" id="{8840072F-E0D0-4138-0704-C0D998465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43" y="2376319"/>
            <a:ext cx="5811061" cy="3129399"/>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334038EE-C12F-EB49-3741-C16802BF4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38135"/>
            <a:ext cx="5811061" cy="3805769"/>
          </a:xfrm>
          <a:prstGeom prst="rect">
            <a:avLst/>
          </a:prstGeom>
        </p:spPr>
      </p:pic>
      <p:sp>
        <p:nvSpPr>
          <p:cNvPr id="8" name="TextBox 7">
            <a:extLst>
              <a:ext uri="{FF2B5EF4-FFF2-40B4-BE49-F238E27FC236}">
                <a16:creationId xmlns:a16="http://schemas.microsoft.com/office/drawing/2014/main" id="{2676D905-7418-3AD5-458A-850635B232D1}"/>
              </a:ext>
            </a:extLst>
          </p:cNvPr>
          <p:cNvSpPr txBox="1"/>
          <p:nvPr/>
        </p:nvSpPr>
        <p:spPr>
          <a:xfrm>
            <a:off x="326843" y="5843534"/>
            <a:ext cx="11538160" cy="338554"/>
          </a:xfrm>
          <a:prstGeom prst="rect">
            <a:avLst/>
          </a:prstGeom>
          <a:noFill/>
        </p:spPr>
        <p:txBody>
          <a:bodyPr wrap="square" rtlCol="0">
            <a:spAutoFit/>
          </a:bodyPr>
          <a:lstStyle/>
          <a:p>
            <a:pPr algn="ctr"/>
            <a:r>
              <a:rPr lang="en-US" sz="1600" u="sng" dirty="0"/>
              <a:t>Figure 6: Sobel Edge Detection header file (left) and Testbench module (right) source code (C++).</a:t>
            </a:r>
          </a:p>
        </p:txBody>
      </p:sp>
      <p:sp>
        <p:nvSpPr>
          <p:cNvPr id="9" name="TextBox 8">
            <a:extLst>
              <a:ext uri="{FF2B5EF4-FFF2-40B4-BE49-F238E27FC236}">
                <a16:creationId xmlns:a16="http://schemas.microsoft.com/office/drawing/2014/main" id="{C4E38815-A288-DF3A-4C4C-EA9356A38ACD}"/>
              </a:ext>
            </a:extLst>
          </p:cNvPr>
          <p:cNvSpPr txBox="1"/>
          <p:nvPr/>
        </p:nvSpPr>
        <p:spPr>
          <a:xfrm>
            <a:off x="10526110" y="562304"/>
            <a:ext cx="525517" cy="369332"/>
          </a:xfrm>
          <a:prstGeom prst="rect">
            <a:avLst/>
          </a:prstGeom>
          <a:noFill/>
        </p:spPr>
        <p:txBody>
          <a:bodyPr wrap="square" rtlCol="0">
            <a:spAutoFit/>
          </a:bodyPr>
          <a:lstStyle/>
          <a:p>
            <a:pPr algn="ctr"/>
            <a:r>
              <a:rPr lang="en-US" dirty="0"/>
              <a:t>9</a:t>
            </a:r>
          </a:p>
        </p:txBody>
      </p:sp>
    </p:spTree>
    <p:extLst>
      <p:ext uri="{BB962C8B-B14F-4D97-AF65-F5344CB8AC3E}">
        <p14:creationId xmlns:p14="http://schemas.microsoft.com/office/powerpoint/2010/main" val="1572054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4567</TotalTime>
  <Words>945</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 Math</vt:lpstr>
      <vt:lpstr>Century Gothic</vt:lpstr>
      <vt:lpstr>Times New Roman</vt:lpstr>
      <vt:lpstr>Wingdings</vt:lpstr>
      <vt:lpstr>Wingdings 3</vt:lpstr>
      <vt:lpstr>Ion</vt:lpstr>
      <vt:lpstr>Sobel Edge Detection using HLS on the Zybo Z7000</vt:lpstr>
      <vt:lpstr>Presentation Outline</vt:lpstr>
      <vt:lpstr>General Overview</vt:lpstr>
      <vt:lpstr>General Overview</vt:lpstr>
      <vt:lpstr>Sobel Edge Detection</vt:lpstr>
      <vt:lpstr>Sobel Edge Detection</vt:lpstr>
      <vt:lpstr>HLS Implementation</vt:lpstr>
      <vt:lpstr>HLS Implementation</vt:lpstr>
      <vt:lpstr>HLS Implementation</vt:lpstr>
      <vt:lpstr>HLS Implementation</vt:lpstr>
      <vt:lpstr>Vivado RTL Integration</vt:lpstr>
      <vt:lpstr>Simulation Results (HLS)</vt:lpstr>
      <vt:lpstr>Conclusions</vt:lpstr>
      <vt:lpstr>Demonstration</vt:lpstr>
      <vt:lpstr>References</vt:lpstr>
      <vt:lpstr>QnA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Sobel Edge Detection using HLS on the Zybo Z7000</dc:title>
  <dc:creator>Hardik Singh</dc:creator>
  <cp:lastModifiedBy>Hardik Singh</cp:lastModifiedBy>
  <cp:revision>96</cp:revision>
  <dcterms:created xsi:type="dcterms:W3CDTF">2022-12-01T23:53:21Z</dcterms:created>
  <dcterms:modified xsi:type="dcterms:W3CDTF">2022-12-05T04:07:24Z</dcterms:modified>
</cp:coreProperties>
</file>