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4" r:id="rId2"/>
    <p:sldId id="256" r:id="rId3"/>
    <p:sldId id="258" r:id="rId4"/>
    <p:sldId id="261" r:id="rId5"/>
    <p:sldId id="262" r:id="rId6"/>
    <p:sldId id="263" r:id="rId7"/>
    <p:sldId id="259"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7558" autoAdjust="0"/>
  </p:normalViewPr>
  <p:slideViewPr>
    <p:cSldViewPr snapToGrid="0">
      <p:cViewPr varScale="1">
        <p:scale>
          <a:sx n="75" d="100"/>
          <a:sy n="75" d="100"/>
        </p:scale>
        <p:origin x="3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A465E-222A-4A3E-A089-A0CFABEE01E8}" type="datetimeFigureOut">
              <a:rPr lang="en-IN" smtClean="0"/>
              <a:t>26-03-2017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63552-CD2C-4F55-998D-B8EAB8843F44}" type="slidenum">
              <a:rPr lang="en-IN" smtClean="0"/>
              <a:t>‹#›</a:t>
            </a:fld>
            <a:endParaRPr lang="en-IN"/>
          </a:p>
        </p:txBody>
      </p:sp>
    </p:spTree>
    <p:extLst>
      <p:ext uri="{BB962C8B-B14F-4D97-AF65-F5344CB8AC3E}">
        <p14:creationId xmlns:p14="http://schemas.microsoft.com/office/powerpoint/2010/main" val="184278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BF63552-CD2C-4F55-998D-B8EAB8843F44}" type="slidenum">
              <a:rPr lang="en-IN" smtClean="0"/>
              <a:t>3</a:t>
            </a:fld>
            <a:endParaRPr lang="en-IN"/>
          </a:p>
        </p:txBody>
      </p:sp>
    </p:spTree>
    <p:extLst>
      <p:ext uri="{BB962C8B-B14F-4D97-AF65-F5344CB8AC3E}">
        <p14:creationId xmlns:p14="http://schemas.microsoft.com/office/powerpoint/2010/main" val="305148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16E2727-1267-4059-86C1-279F355A6B2C}" type="datetimeFigureOut">
              <a:rPr lang="en-IN" smtClean="0"/>
              <a:t>26-03-2017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9E370-DB1A-4008-8240-C2560FFA6DB8}" type="slidenum">
              <a:rPr lang="en-IN" smtClean="0"/>
              <a:t>‹#›</a:t>
            </a:fld>
            <a:endParaRPr lang="en-IN"/>
          </a:p>
        </p:txBody>
      </p:sp>
    </p:spTree>
    <p:extLst>
      <p:ext uri="{BB962C8B-B14F-4D97-AF65-F5344CB8AC3E}">
        <p14:creationId xmlns:p14="http://schemas.microsoft.com/office/powerpoint/2010/main" val="12617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6E2727-1267-4059-86C1-279F355A6B2C}" type="datetimeFigureOut">
              <a:rPr lang="en-IN" smtClean="0"/>
              <a:t>26-03-2017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9E370-DB1A-4008-8240-C2560FFA6DB8}" type="slidenum">
              <a:rPr lang="en-IN" smtClean="0"/>
              <a:t>‹#›</a:t>
            </a:fld>
            <a:endParaRPr lang="en-IN"/>
          </a:p>
        </p:txBody>
      </p:sp>
    </p:spTree>
    <p:extLst>
      <p:ext uri="{BB962C8B-B14F-4D97-AF65-F5344CB8AC3E}">
        <p14:creationId xmlns:p14="http://schemas.microsoft.com/office/powerpoint/2010/main" val="21794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6E2727-1267-4059-86C1-279F355A6B2C}" type="datetimeFigureOut">
              <a:rPr lang="en-IN" smtClean="0"/>
              <a:t>26-03-2017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9E370-DB1A-4008-8240-C2560FFA6DB8}" type="slidenum">
              <a:rPr lang="en-IN" smtClean="0"/>
              <a:t>‹#›</a:t>
            </a:fld>
            <a:endParaRPr lang="en-IN"/>
          </a:p>
        </p:txBody>
      </p:sp>
    </p:spTree>
    <p:extLst>
      <p:ext uri="{BB962C8B-B14F-4D97-AF65-F5344CB8AC3E}">
        <p14:creationId xmlns:p14="http://schemas.microsoft.com/office/powerpoint/2010/main" val="152548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6E2727-1267-4059-86C1-279F355A6B2C}" type="datetimeFigureOut">
              <a:rPr lang="en-IN" smtClean="0"/>
              <a:t>26-03-2017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9E370-DB1A-4008-8240-C2560FFA6DB8}" type="slidenum">
              <a:rPr lang="en-IN" smtClean="0"/>
              <a:t>‹#›</a:t>
            </a:fld>
            <a:endParaRPr lang="en-IN"/>
          </a:p>
        </p:txBody>
      </p:sp>
    </p:spTree>
    <p:extLst>
      <p:ext uri="{BB962C8B-B14F-4D97-AF65-F5344CB8AC3E}">
        <p14:creationId xmlns:p14="http://schemas.microsoft.com/office/powerpoint/2010/main" val="244155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6E2727-1267-4059-86C1-279F355A6B2C}" type="datetimeFigureOut">
              <a:rPr lang="en-IN" smtClean="0"/>
              <a:t>26-03-2017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E9E370-DB1A-4008-8240-C2560FFA6DB8}" type="slidenum">
              <a:rPr lang="en-IN" smtClean="0"/>
              <a:t>‹#›</a:t>
            </a:fld>
            <a:endParaRPr lang="en-IN"/>
          </a:p>
        </p:txBody>
      </p:sp>
    </p:spTree>
    <p:extLst>
      <p:ext uri="{BB962C8B-B14F-4D97-AF65-F5344CB8AC3E}">
        <p14:creationId xmlns:p14="http://schemas.microsoft.com/office/powerpoint/2010/main" val="240122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6E2727-1267-4059-86C1-279F355A6B2C}" type="datetimeFigureOut">
              <a:rPr lang="en-IN" smtClean="0"/>
              <a:t>26-03-2017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9E370-DB1A-4008-8240-C2560FFA6DB8}" type="slidenum">
              <a:rPr lang="en-IN" smtClean="0"/>
              <a:t>‹#›</a:t>
            </a:fld>
            <a:endParaRPr lang="en-IN"/>
          </a:p>
        </p:txBody>
      </p:sp>
    </p:spTree>
    <p:extLst>
      <p:ext uri="{BB962C8B-B14F-4D97-AF65-F5344CB8AC3E}">
        <p14:creationId xmlns:p14="http://schemas.microsoft.com/office/powerpoint/2010/main" val="346195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16E2727-1267-4059-86C1-279F355A6B2C}" type="datetimeFigureOut">
              <a:rPr lang="en-IN" smtClean="0"/>
              <a:t>26-03-2017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E9E370-DB1A-4008-8240-C2560FFA6DB8}" type="slidenum">
              <a:rPr lang="en-IN" smtClean="0"/>
              <a:t>‹#›</a:t>
            </a:fld>
            <a:endParaRPr lang="en-IN"/>
          </a:p>
        </p:txBody>
      </p:sp>
    </p:spTree>
    <p:extLst>
      <p:ext uri="{BB962C8B-B14F-4D97-AF65-F5344CB8AC3E}">
        <p14:creationId xmlns:p14="http://schemas.microsoft.com/office/powerpoint/2010/main" val="124616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16E2727-1267-4059-86C1-279F355A6B2C}" type="datetimeFigureOut">
              <a:rPr lang="en-IN" smtClean="0"/>
              <a:t>26-03-2017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E9E370-DB1A-4008-8240-C2560FFA6DB8}" type="slidenum">
              <a:rPr lang="en-IN" smtClean="0"/>
              <a:t>‹#›</a:t>
            </a:fld>
            <a:endParaRPr lang="en-IN"/>
          </a:p>
        </p:txBody>
      </p:sp>
    </p:spTree>
    <p:extLst>
      <p:ext uri="{BB962C8B-B14F-4D97-AF65-F5344CB8AC3E}">
        <p14:creationId xmlns:p14="http://schemas.microsoft.com/office/powerpoint/2010/main" val="32132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E2727-1267-4059-86C1-279F355A6B2C}" type="datetimeFigureOut">
              <a:rPr lang="en-IN" smtClean="0"/>
              <a:t>26-03-2017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E9E370-DB1A-4008-8240-C2560FFA6DB8}" type="slidenum">
              <a:rPr lang="en-IN" smtClean="0"/>
              <a:t>‹#›</a:t>
            </a:fld>
            <a:endParaRPr lang="en-IN"/>
          </a:p>
        </p:txBody>
      </p:sp>
    </p:spTree>
    <p:extLst>
      <p:ext uri="{BB962C8B-B14F-4D97-AF65-F5344CB8AC3E}">
        <p14:creationId xmlns:p14="http://schemas.microsoft.com/office/powerpoint/2010/main" val="234492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E2727-1267-4059-86C1-279F355A6B2C}" type="datetimeFigureOut">
              <a:rPr lang="en-IN" smtClean="0"/>
              <a:t>26-03-2017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9E370-DB1A-4008-8240-C2560FFA6DB8}" type="slidenum">
              <a:rPr lang="en-IN" smtClean="0"/>
              <a:t>‹#›</a:t>
            </a:fld>
            <a:endParaRPr lang="en-IN"/>
          </a:p>
        </p:txBody>
      </p:sp>
    </p:spTree>
    <p:extLst>
      <p:ext uri="{BB962C8B-B14F-4D97-AF65-F5344CB8AC3E}">
        <p14:creationId xmlns:p14="http://schemas.microsoft.com/office/powerpoint/2010/main" val="227430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6E2727-1267-4059-86C1-279F355A6B2C}" type="datetimeFigureOut">
              <a:rPr lang="en-IN" smtClean="0"/>
              <a:t>26-03-2017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E9E370-DB1A-4008-8240-C2560FFA6DB8}" type="slidenum">
              <a:rPr lang="en-IN" smtClean="0"/>
              <a:t>‹#›</a:t>
            </a:fld>
            <a:endParaRPr lang="en-IN"/>
          </a:p>
        </p:txBody>
      </p:sp>
    </p:spTree>
    <p:extLst>
      <p:ext uri="{BB962C8B-B14F-4D97-AF65-F5344CB8AC3E}">
        <p14:creationId xmlns:p14="http://schemas.microsoft.com/office/powerpoint/2010/main" val="86462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E2727-1267-4059-86C1-279F355A6B2C}" type="datetimeFigureOut">
              <a:rPr lang="en-IN" smtClean="0"/>
              <a:t>26-03-2017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9E370-DB1A-4008-8240-C2560FFA6DB8}" type="slidenum">
              <a:rPr lang="en-IN" smtClean="0"/>
              <a:t>‹#›</a:t>
            </a:fld>
            <a:endParaRPr lang="en-IN"/>
          </a:p>
        </p:txBody>
      </p:sp>
    </p:spTree>
    <p:extLst>
      <p:ext uri="{BB962C8B-B14F-4D97-AF65-F5344CB8AC3E}">
        <p14:creationId xmlns:p14="http://schemas.microsoft.com/office/powerpoint/2010/main" val="2320875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projects.spring.io/spring-data-jp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ocs.spring.io/spring-data/jpa/docs/1.4.1.RELEASE/reference/html/jpa.repositori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ardiksodha/jp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59366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Spring Data JPA</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84942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JPA</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What is JPA?</a:t>
            </a:r>
          </a:p>
          <a:p>
            <a:pPr lvl="1"/>
            <a:r>
              <a:rPr lang="en-IN" dirty="0" smtClean="0"/>
              <a:t>Java Persistent API</a:t>
            </a:r>
          </a:p>
          <a:p>
            <a:pPr lvl="1"/>
            <a:r>
              <a:rPr lang="en-IN" dirty="0" smtClean="0"/>
              <a:t>ORM (Java object, DB tables)</a:t>
            </a:r>
          </a:p>
          <a:p>
            <a:r>
              <a:rPr lang="en-IN" dirty="0" smtClean="0"/>
              <a:t>Hibernate V/s JPA</a:t>
            </a:r>
          </a:p>
          <a:p>
            <a:pPr lvl="1"/>
            <a:r>
              <a:rPr lang="en-IN" dirty="0" smtClean="0"/>
              <a:t>JPA is a specification whereas Hibernate is one of the implementation</a:t>
            </a:r>
          </a:p>
          <a:p>
            <a:r>
              <a:rPr lang="en-IN" dirty="0" smtClean="0"/>
              <a:t>What is Spring data JPA?</a:t>
            </a:r>
          </a:p>
          <a:p>
            <a:pPr lvl="1"/>
            <a:r>
              <a:rPr lang="en-IN" i="1" dirty="0" smtClean="0"/>
              <a:t>Implementing a data access layer of an application has been cumbersome for quite a while. Too much boilerplate code has to be written to execute simple queries as well as perform pagination, and auditing. Spring Data JPA aims to significantly improve the implementation of data access layers by reducing the effort to the amount that’s actually needed. </a:t>
            </a:r>
          </a:p>
          <a:p>
            <a:pPr marL="457200" lvl="1" indent="0">
              <a:buNone/>
            </a:pPr>
            <a:r>
              <a:rPr lang="en-IN" i="1" dirty="0" smtClean="0"/>
              <a:t>As a developer you write your repository interfaces, including custom finder methods, and Spring will provide the implementation automatically.</a:t>
            </a:r>
          </a:p>
          <a:p>
            <a:pPr marL="457200" lvl="1" indent="0">
              <a:buNone/>
            </a:pPr>
            <a:r>
              <a:rPr lang="en-IN" dirty="0" smtClean="0">
                <a:hlinkClick r:id="rId3"/>
              </a:rPr>
              <a:t>http://projects.spring.io/spring-data-jpa/</a:t>
            </a:r>
            <a:endParaRPr lang="en-IN" dirty="0" smtClean="0"/>
          </a:p>
          <a:p>
            <a:pPr lvl="1"/>
            <a:r>
              <a:rPr lang="en-IN" dirty="0"/>
              <a:t>Spring Data JPA is not a JPA provider</a:t>
            </a:r>
            <a:r>
              <a:rPr lang="en-IN" dirty="0" smtClean="0"/>
              <a:t>.</a:t>
            </a:r>
          </a:p>
          <a:p>
            <a:pPr lvl="1"/>
            <a:r>
              <a:rPr lang="en-IN" dirty="0" smtClean="0"/>
              <a:t>library </a:t>
            </a:r>
            <a:r>
              <a:rPr lang="en-IN" dirty="0"/>
              <a:t>/ framework that adds an extra layer of abstraction on the top of </a:t>
            </a:r>
            <a:r>
              <a:rPr lang="en-IN" dirty="0" smtClean="0"/>
              <a:t>JPA provider</a:t>
            </a:r>
          </a:p>
          <a:p>
            <a:pPr lvl="1"/>
            <a:r>
              <a:rPr lang="en-IN" dirty="0"/>
              <a:t> lot of abstraction from writing SQL and even some HQL using query method declaration</a:t>
            </a:r>
            <a:endParaRPr lang="en-IN" dirty="0" smtClean="0"/>
          </a:p>
          <a:p>
            <a:r>
              <a:rPr lang="en-IN" dirty="0" smtClean="0"/>
              <a:t>Hibernate V/s Spring-JPA</a:t>
            </a:r>
          </a:p>
          <a:p>
            <a:endParaRPr lang="en-IN" dirty="0"/>
          </a:p>
        </p:txBody>
      </p:sp>
    </p:spTree>
    <p:extLst>
      <p:ext uri="{BB962C8B-B14F-4D97-AF65-F5344CB8AC3E}">
        <p14:creationId xmlns:p14="http://schemas.microsoft.com/office/powerpoint/2010/main" val="1665430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endParaRPr lang="en-IN" dirty="0"/>
          </a:p>
        </p:txBody>
      </p:sp>
      <p:pic>
        <p:nvPicPr>
          <p:cNvPr id="7" name="Picture 6"/>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828239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https://docs.spring.io/spring-data/jpa/docs/current/reference/html/</a:t>
            </a:r>
            <a:endParaRPr lang="en-IN" dirty="0"/>
          </a:p>
        </p:txBody>
      </p:sp>
      <p:graphicFrame>
        <p:nvGraphicFramePr>
          <p:cNvPr id="4" name="Content Placeholder 3"/>
          <p:cNvGraphicFramePr>
            <a:graphicFrameLocks noGrp="1"/>
          </p:cNvGraphicFramePr>
          <p:nvPr>
            <p:ph idx="1"/>
          </p:nvPr>
        </p:nvGraphicFramePr>
        <p:xfrm>
          <a:off x="4382289" y="1785042"/>
          <a:ext cx="3427422" cy="4432504"/>
        </p:xfrm>
        <a:graphic>
          <a:graphicData uri="http://schemas.openxmlformats.org/drawingml/2006/table">
            <a:tbl>
              <a:tblPr/>
              <a:tblGrid>
                <a:gridCol w="1142474"/>
                <a:gridCol w="1142474"/>
                <a:gridCol w="1142474"/>
              </a:tblGrid>
              <a:tr h="119215">
                <a:tc gridSpan="3">
                  <a:txBody>
                    <a:bodyPr/>
                    <a:lstStyle/>
                    <a:p>
                      <a:r>
                        <a:rPr lang="en-IN" sz="600"/>
                        <a:t>Table 4. Supported keywords inside method names</a:t>
                      </a:r>
                    </a:p>
                  </a:txBody>
                  <a:tcPr marL="29804" marR="29804" marT="14902" marB="14902" anchor="ctr">
                    <a:solidFill>
                      <a:srgbClr val="FFFFFF"/>
                    </a:solidFill>
                  </a:tcPr>
                </a:tc>
                <a:tc hMerge="1">
                  <a:txBody>
                    <a:bodyPr/>
                    <a:lstStyle/>
                    <a:p>
                      <a:endParaRPr lang="en-IN"/>
                    </a:p>
                  </a:txBody>
                  <a:tcPr/>
                </a:tc>
                <a:tc hMerge="1">
                  <a:txBody>
                    <a:bodyPr/>
                    <a:lstStyle/>
                    <a:p>
                      <a:endParaRPr lang="en-IN"/>
                    </a:p>
                  </a:txBody>
                  <a:tcPr/>
                </a:tc>
              </a:tr>
              <a:tr h="119215">
                <a:tc>
                  <a:txBody>
                    <a:bodyPr/>
                    <a:lstStyle/>
                    <a:p>
                      <a:pPr algn="l" rtl="0" fontAlgn="t"/>
                      <a:r>
                        <a:rPr lang="en-IN" sz="600" b="1">
                          <a:effectLst/>
                        </a:rPr>
                        <a:t>Keyword</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1">
                          <a:effectLst/>
                        </a:rPr>
                        <a:t>Sample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1">
                          <a:effectLst/>
                        </a:rPr>
                        <a:t>JPQL snippet</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208626">
                <a:tc>
                  <a:txBody>
                    <a:bodyPr/>
                    <a:lstStyle/>
                    <a:p>
                      <a:pPr algn="l" rtl="0" fontAlgn="t"/>
                      <a:r>
                        <a:rPr lang="en-IN" sz="600" b="0">
                          <a:effectLst/>
                          <a:latin typeface="inherit"/>
                        </a:rPr>
                        <a:t>And</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findByLastnameAndFirstname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 where x.lastname = ?1 and x.firstname = ?2</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208626">
                <a:tc>
                  <a:txBody>
                    <a:bodyPr/>
                    <a:lstStyle/>
                    <a:p>
                      <a:pPr algn="l" rtl="0" fontAlgn="t"/>
                      <a:r>
                        <a:rPr lang="en-IN" sz="600" b="0">
                          <a:effectLst/>
                          <a:latin typeface="inherit"/>
                        </a:rPr>
                        <a:t>Or</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findByLastnameOrFirstname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 where x.lastname = ?1 or x.firstname = ?2</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208626">
                <a:tc>
                  <a:txBody>
                    <a:bodyPr/>
                    <a:lstStyle/>
                    <a:p>
                      <a:pPr algn="l" rtl="0" fontAlgn="t"/>
                      <a:r>
                        <a:rPr lang="en-IN" sz="600" b="0">
                          <a:effectLst/>
                          <a:latin typeface="inherit"/>
                        </a:rPr>
                        <a:t>Is,Equals</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findByFirstname,findByFirstnameIs,findByFirstnameEquals</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 where x.firstname = ?1</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208626">
                <a:tc>
                  <a:txBody>
                    <a:bodyPr/>
                    <a:lstStyle/>
                    <a:p>
                      <a:pPr algn="l" rtl="0" fontAlgn="t"/>
                      <a:r>
                        <a:rPr lang="en-IN" sz="600" b="0">
                          <a:effectLst/>
                          <a:latin typeface="inherit"/>
                        </a:rPr>
                        <a:t>Between</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findByStartDateBetween</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 where x.startDate between ?1 and ?2</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119215">
                <a:tc>
                  <a:txBody>
                    <a:bodyPr/>
                    <a:lstStyle/>
                    <a:p>
                      <a:pPr algn="l" rtl="0" fontAlgn="t"/>
                      <a:r>
                        <a:rPr lang="en-IN" sz="600" b="0">
                          <a:effectLst/>
                          <a:latin typeface="inherit"/>
                        </a:rPr>
                        <a:t>LessThan</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findByAgeLessThan</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 where x.age &lt; ?1</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119215">
                <a:tc>
                  <a:txBody>
                    <a:bodyPr/>
                    <a:lstStyle/>
                    <a:p>
                      <a:pPr algn="l" rtl="0" fontAlgn="t"/>
                      <a:r>
                        <a:rPr lang="en-IN" sz="600" b="0">
                          <a:effectLst/>
                          <a:latin typeface="inherit"/>
                        </a:rPr>
                        <a:t>LessThanEqual</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findByAgeLessThanEqual</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 where x.age &lt;= ?1</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119215">
                <a:tc>
                  <a:txBody>
                    <a:bodyPr/>
                    <a:lstStyle/>
                    <a:p>
                      <a:pPr algn="l" rtl="0" fontAlgn="t"/>
                      <a:r>
                        <a:rPr lang="en-IN" sz="600" b="0">
                          <a:effectLst/>
                          <a:latin typeface="inherit"/>
                        </a:rPr>
                        <a:t>GreaterThan</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findByAgeGreaterThan</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 where x.age &gt; ?1</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119215">
                <a:tc>
                  <a:txBody>
                    <a:bodyPr/>
                    <a:lstStyle/>
                    <a:p>
                      <a:pPr algn="l" rtl="0" fontAlgn="t"/>
                      <a:r>
                        <a:rPr lang="en-IN" sz="600" b="0">
                          <a:effectLst/>
                          <a:latin typeface="inherit"/>
                        </a:rPr>
                        <a:t>GreaterThanEqual</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findByAgeGreaterThanEqual</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 where x.age &gt;= ?1</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119215">
                <a:tc>
                  <a:txBody>
                    <a:bodyPr/>
                    <a:lstStyle/>
                    <a:p>
                      <a:pPr algn="l" rtl="0" fontAlgn="t"/>
                      <a:r>
                        <a:rPr lang="en-IN" sz="600" b="0">
                          <a:effectLst/>
                          <a:latin typeface="inherit"/>
                        </a:rPr>
                        <a:t>After</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findByStartDateAfter</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 where x.startDate &gt; ?1</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119215">
                <a:tc>
                  <a:txBody>
                    <a:bodyPr/>
                    <a:lstStyle/>
                    <a:p>
                      <a:pPr algn="l" rtl="0" fontAlgn="t"/>
                      <a:r>
                        <a:rPr lang="en-IN" sz="600" b="0">
                          <a:effectLst/>
                          <a:latin typeface="inherit"/>
                        </a:rPr>
                        <a:t>Before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findByStartDateBefore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 where x.startDate &lt; ?1</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119215">
                <a:tc>
                  <a:txBody>
                    <a:bodyPr/>
                    <a:lstStyle/>
                    <a:p>
                      <a:pPr algn="l" rtl="0" fontAlgn="t"/>
                      <a:r>
                        <a:rPr lang="en-IN" sz="600" b="0">
                          <a:effectLst/>
                          <a:latin typeface="inherit"/>
                        </a:rPr>
                        <a:t>IsNull</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findByAgeIsNull</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 where x.age is null</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119215">
                <a:tc>
                  <a:txBody>
                    <a:bodyPr/>
                    <a:lstStyle/>
                    <a:p>
                      <a:pPr algn="l" rtl="0" fontAlgn="t"/>
                      <a:r>
                        <a:rPr lang="en-IN" sz="600" b="0">
                          <a:effectLst/>
                          <a:latin typeface="inherit"/>
                        </a:rPr>
                        <a:t>IsNotNull,NotNull</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findByAge(Is)NotNull</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 where x.age not null</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119215">
                <a:tc>
                  <a:txBody>
                    <a:bodyPr/>
                    <a:lstStyle/>
                    <a:p>
                      <a:pPr algn="l" rtl="0" fontAlgn="t"/>
                      <a:r>
                        <a:rPr lang="en-IN" sz="600" b="0">
                          <a:effectLst/>
                          <a:latin typeface="inherit"/>
                        </a:rPr>
                        <a:t>Like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findByFirstnameLike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 where x.firstname like ?1</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119215">
                <a:tc>
                  <a:txBody>
                    <a:bodyPr/>
                    <a:lstStyle/>
                    <a:p>
                      <a:pPr algn="l" rtl="0" fontAlgn="t"/>
                      <a:r>
                        <a:rPr lang="en-IN" sz="600" b="0">
                          <a:effectLst/>
                          <a:latin typeface="inherit"/>
                        </a:rPr>
                        <a:t>NotLike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findByFirstnameNotLike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 where x.firstname not like ?1</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298037">
                <a:tc>
                  <a:txBody>
                    <a:bodyPr/>
                    <a:lstStyle/>
                    <a:p>
                      <a:pPr algn="l" rtl="0" fontAlgn="t"/>
                      <a:r>
                        <a:rPr lang="en-IN" sz="600" b="0">
                          <a:effectLst/>
                          <a:latin typeface="inherit"/>
                        </a:rPr>
                        <a:t>StartingWith</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findByFirstnameStartingWith</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 where x.firstname like ?1(parameter bound with appended %)</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298037">
                <a:tc>
                  <a:txBody>
                    <a:bodyPr/>
                    <a:lstStyle/>
                    <a:p>
                      <a:pPr algn="l" rtl="0" fontAlgn="t"/>
                      <a:r>
                        <a:rPr lang="en-IN" sz="600" b="0">
                          <a:effectLst/>
                          <a:latin typeface="inherit"/>
                        </a:rPr>
                        <a:t>EndingWith</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findByFirstnameEndingWith</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 where x.firstname like ?1(parameter bound with prepended %)</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298037">
                <a:tc>
                  <a:txBody>
                    <a:bodyPr/>
                    <a:lstStyle/>
                    <a:p>
                      <a:pPr algn="l" rtl="0" fontAlgn="t"/>
                      <a:r>
                        <a:rPr lang="en-IN" sz="600" b="0">
                          <a:effectLst/>
                          <a:latin typeface="inherit"/>
                        </a:rPr>
                        <a:t>Containing</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findByFirstnameContaining</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 where x.firstname like ?1(parameter bound wrapped in %)</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208626">
                <a:tc>
                  <a:txBody>
                    <a:bodyPr/>
                    <a:lstStyle/>
                    <a:p>
                      <a:pPr algn="l" rtl="0" fontAlgn="t"/>
                      <a:r>
                        <a:rPr lang="en-IN" sz="600" b="0">
                          <a:effectLst/>
                          <a:latin typeface="inherit"/>
                        </a:rPr>
                        <a:t>OrderBy</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findByAgeOrderByLastnameDesc</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 where x.age = ?1 order by x.lastname desc</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119215">
                <a:tc>
                  <a:txBody>
                    <a:bodyPr/>
                    <a:lstStyle/>
                    <a:p>
                      <a:pPr algn="l" rtl="0" fontAlgn="t"/>
                      <a:r>
                        <a:rPr lang="en-IN" sz="600" b="0">
                          <a:effectLst/>
                          <a:latin typeface="inherit"/>
                        </a:rPr>
                        <a:t>Not</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findByLastnameNot</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 where x.lastname &lt;&gt; ?1</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208626">
                <a:tc>
                  <a:txBody>
                    <a:bodyPr/>
                    <a:lstStyle/>
                    <a:p>
                      <a:pPr algn="l" rtl="0" fontAlgn="t"/>
                      <a:r>
                        <a:rPr lang="en-IN" sz="600" b="0">
                          <a:effectLst/>
                          <a:latin typeface="inherit"/>
                        </a:rPr>
                        <a:t>In</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findByAgeIn(Collection&lt;Age&gt; ages)</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 where x.age in ?1</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208626">
                <a:tc>
                  <a:txBody>
                    <a:bodyPr/>
                    <a:lstStyle/>
                    <a:p>
                      <a:pPr algn="l" rtl="0" fontAlgn="t"/>
                      <a:r>
                        <a:rPr lang="en-IN" sz="600" b="0">
                          <a:effectLst/>
                          <a:latin typeface="inherit"/>
                        </a:rPr>
                        <a:t>NotIn</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findByAgeNotIn(Collection&lt;Age&gt; age)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 where x.age not in ?1</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119215">
                <a:tc>
                  <a:txBody>
                    <a:bodyPr/>
                    <a:lstStyle/>
                    <a:p>
                      <a:pPr algn="l" rtl="0" fontAlgn="t"/>
                      <a:r>
                        <a:rPr lang="en-IN" sz="600" b="0">
                          <a:effectLst/>
                          <a:latin typeface="inherit"/>
                        </a:rPr>
                        <a:t>True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findByActiveTrue()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 where x.active = true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r h="119215">
                <a:tc>
                  <a:txBody>
                    <a:bodyPr/>
                    <a:lstStyle/>
                    <a:p>
                      <a:pPr algn="l" rtl="0" fontAlgn="t"/>
                      <a:r>
                        <a:rPr lang="en-IN" sz="600" b="0">
                          <a:effectLst/>
                          <a:latin typeface="inherit"/>
                        </a:rPr>
                        <a:t>False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findByActiveFalse()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c>
                  <a:txBody>
                    <a:bodyPr/>
                    <a:lstStyle/>
                    <a:p>
                      <a:pPr algn="l" rtl="0" fontAlgn="t"/>
                      <a:r>
                        <a:rPr lang="en-IN" sz="600" b="0">
                          <a:effectLst/>
                          <a:latin typeface="inherit"/>
                        </a:rPr>
                        <a:t>… where x.active = false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FFFFF"/>
                    </a:solidFill>
                  </a:tcPr>
                </a:tc>
              </a:tr>
              <a:tr h="208626">
                <a:tc>
                  <a:txBody>
                    <a:bodyPr/>
                    <a:lstStyle/>
                    <a:p>
                      <a:pPr algn="l" rtl="0" fontAlgn="t"/>
                      <a:r>
                        <a:rPr lang="en-IN" sz="600" b="0">
                          <a:effectLst/>
                          <a:latin typeface="inherit"/>
                        </a:rPr>
                        <a:t>IgnoreCase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a:effectLst/>
                          <a:latin typeface="inherit"/>
                        </a:rPr>
                        <a:t>findByFirstnameIgnoreCase</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c>
                  <a:txBody>
                    <a:bodyPr/>
                    <a:lstStyle/>
                    <a:p>
                      <a:pPr algn="l" rtl="0" fontAlgn="t"/>
                      <a:r>
                        <a:rPr lang="en-IN" sz="600" b="0" dirty="0">
                          <a:effectLst/>
                          <a:latin typeface="inherit"/>
                        </a:rPr>
                        <a:t>… where UPPER(</a:t>
                      </a:r>
                      <a:r>
                        <a:rPr lang="en-IN" sz="600" b="0" dirty="0" err="1">
                          <a:effectLst/>
                          <a:latin typeface="inherit"/>
                        </a:rPr>
                        <a:t>x.firstame</a:t>
                      </a:r>
                      <a:r>
                        <a:rPr lang="en-IN" sz="600" b="0" dirty="0">
                          <a:effectLst/>
                          <a:latin typeface="inherit"/>
                        </a:rPr>
                        <a:t>) = UPPER(?1)</a:t>
                      </a:r>
                    </a:p>
                  </a:txBody>
                  <a:tcPr marL="29804" marR="29804" marT="14902" marB="14902">
                    <a:lnL w="9525" cap="flat" cmpd="sng" algn="ctr">
                      <a:solidFill>
                        <a:srgbClr val="DEDEDE"/>
                      </a:solidFill>
                      <a:prstDash val="solid"/>
                      <a:round/>
                      <a:headEnd type="none" w="med" len="med"/>
                      <a:tailEnd type="none" w="med" len="med"/>
                    </a:lnL>
                    <a:lnR w="9525" cap="flat" cmpd="sng" algn="ctr">
                      <a:solidFill>
                        <a:srgbClr val="DEDEDE"/>
                      </a:solidFill>
                      <a:prstDash val="solid"/>
                      <a:round/>
                      <a:headEnd type="none" w="med" len="med"/>
                      <a:tailEnd type="none" w="med" len="med"/>
                    </a:lnR>
                    <a:lnT w="9525" cap="flat" cmpd="sng" algn="ctr">
                      <a:solidFill>
                        <a:srgbClr val="DEDEDE"/>
                      </a:solidFill>
                      <a:prstDash val="solid"/>
                      <a:round/>
                      <a:headEnd type="none" w="med" len="med"/>
                      <a:tailEnd type="none" w="med" len="med"/>
                    </a:lnT>
                    <a:lnB w="9525" cap="flat" cmpd="sng" algn="ctr">
                      <a:solidFill>
                        <a:srgbClr val="DEDEDE"/>
                      </a:solidFill>
                      <a:prstDash val="solid"/>
                      <a:round/>
                      <a:headEnd type="none" w="med" len="med"/>
                      <a:tailEnd type="none" w="med" len="med"/>
                    </a:lnB>
                    <a:solidFill>
                      <a:srgbClr val="F8F8F7"/>
                    </a:solidFill>
                  </a:tcPr>
                </a:tc>
              </a:tr>
            </a:tbl>
          </a:graphicData>
        </a:graphic>
      </p:graphicFrame>
    </p:spTree>
    <p:extLst>
      <p:ext uri="{BB962C8B-B14F-4D97-AF65-F5344CB8AC3E}">
        <p14:creationId xmlns:p14="http://schemas.microsoft.com/office/powerpoint/2010/main" val="1899553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Can call procedure as well through JPA</a:t>
            </a:r>
          </a:p>
          <a:p>
            <a:r>
              <a:rPr lang="en-IN" dirty="0" smtClean="0"/>
              <a:t>Predicate can be used to form query</a:t>
            </a:r>
          </a:p>
          <a:p>
            <a:r>
              <a:rPr lang="en-IN" dirty="0" smtClean="0"/>
              <a:t>Transaction Management</a:t>
            </a:r>
          </a:p>
          <a:p>
            <a:r>
              <a:rPr lang="en-IN" dirty="0" smtClean="0"/>
              <a:t>Locking</a:t>
            </a:r>
          </a:p>
          <a:p>
            <a:r>
              <a:rPr lang="en-IN" dirty="0" smtClean="0"/>
              <a:t>Auditing</a:t>
            </a:r>
          </a:p>
          <a:p>
            <a:pPr marL="0" indent="0">
              <a:buNone/>
            </a:pPr>
            <a:r>
              <a:rPr lang="en-IN" dirty="0" smtClean="0">
                <a:hlinkClick r:id="rId2"/>
              </a:rPr>
              <a:t>http://docs.spring.io/spring-data/jpa/docs/1.4.1.RELEASE/reference/html/jpa.repositories.html</a:t>
            </a:r>
            <a:endParaRPr lang="en-IN" dirty="0" smtClean="0"/>
          </a:p>
          <a:p>
            <a:pPr marL="0" indent="0">
              <a:buNone/>
            </a:pPr>
            <a:endParaRPr lang="en-IN" dirty="0"/>
          </a:p>
        </p:txBody>
      </p:sp>
    </p:spTree>
    <p:extLst>
      <p:ext uri="{BB962C8B-B14F-4D97-AF65-F5344CB8AC3E}">
        <p14:creationId xmlns:p14="http://schemas.microsoft.com/office/powerpoint/2010/main" val="708722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Github</a:t>
            </a:r>
            <a:r>
              <a:rPr lang="en-IN" dirty="0" smtClean="0"/>
              <a:t> URL</a:t>
            </a:r>
          </a:p>
          <a:p>
            <a:pPr lvl="1"/>
            <a:r>
              <a:rPr lang="en-IN" dirty="0" smtClean="0">
                <a:hlinkClick r:id="rId2"/>
              </a:rPr>
              <a:t>https://github.com/hardiksodha/jpa</a:t>
            </a:r>
            <a:endParaRPr lang="en-IN" dirty="0" smtClean="0"/>
          </a:p>
          <a:p>
            <a:pPr marL="457200" lvl="1" indent="0">
              <a:buNone/>
            </a:pPr>
            <a:endParaRPr lang="en-IN" dirty="0"/>
          </a:p>
        </p:txBody>
      </p:sp>
    </p:spTree>
    <p:extLst>
      <p:ext uri="{BB962C8B-B14F-4D97-AF65-F5344CB8AC3E}">
        <p14:creationId xmlns:p14="http://schemas.microsoft.com/office/powerpoint/2010/main" val="2117965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Thanks!!</a:t>
            </a:r>
            <a:endParaRPr lang="en-IN" dirty="0"/>
          </a:p>
        </p:txBody>
      </p:sp>
      <p:sp>
        <p:nvSpPr>
          <p:cNvPr id="3" name="Content Placeholder 2"/>
          <p:cNvSpPr>
            <a:spLocks noGrp="1"/>
          </p:cNvSpPr>
          <p:nvPr>
            <p:ph idx="1"/>
          </p:nvPr>
        </p:nvSpPr>
        <p:spPr/>
        <p:txBody>
          <a:bodyPr/>
          <a:lstStyle/>
          <a:p>
            <a:r>
              <a:rPr lang="en-IN" dirty="0" smtClean="0"/>
              <a:t>Q &amp; A.</a:t>
            </a:r>
            <a:endParaRPr lang="en-IN" dirty="0"/>
          </a:p>
        </p:txBody>
      </p:sp>
      <p:pic>
        <p:nvPicPr>
          <p:cNvPr id="1032" name="Picture 8" descr="Image result for huddle Indian cricket 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1825626"/>
            <a:ext cx="651510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794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427</Words>
  <Application>Microsoft Office PowerPoint</Application>
  <PresentationFormat>Widescreen</PresentationFormat>
  <Paragraphs>103</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inherit</vt:lpstr>
      <vt:lpstr>Office Theme</vt:lpstr>
      <vt:lpstr>PowerPoint Presentation</vt:lpstr>
      <vt:lpstr>Spring Data JPA</vt:lpstr>
      <vt:lpstr>JPA</vt:lpstr>
      <vt:lpstr>PowerPoint Presentation</vt:lpstr>
      <vt:lpstr>https://docs.spring.io/spring-data/jpa/docs/current/reference/html/</vt:lpstr>
      <vt:lpstr>PowerPoint Presentation</vt:lpstr>
      <vt:lpstr>PowerPoint Presentation</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dc:creator>
  <cp:lastModifiedBy>Hardik</cp:lastModifiedBy>
  <cp:revision>27</cp:revision>
  <dcterms:created xsi:type="dcterms:W3CDTF">2017-03-26T06:25:56Z</dcterms:created>
  <dcterms:modified xsi:type="dcterms:W3CDTF">2017-03-26T14:26:01Z</dcterms:modified>
</cp:coreProperties>
</file>