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</p:sldIdLst>
  <p:sldSz cx="9144000" cy="6858000" type="screen4x3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>
      <p:cViewPr varScale="1">
        <p:scale>
          <a:sx n="83" d="100"/>
          <a:sy n="83" d="100"/>
        </p:scale>
        <p:origin x="14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800D49C-EC47-4C15-9050-DDC1F35F30A9}" type="datetimeFigureOut">
              <a:rPr lang="en-US"/>
              <a:pPr>
                <a:defRPr/>
              </a:pPr>
              <a:t>5/16/2020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4075783-636A-4F5C-9B67-43F2A9C60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B481D-46E2-40C2-97DF-C1C95272F498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CB334-867D-47BD-8BDC-8F0399240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525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ir_mattres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airbnb.com/" TargetMode="External"/><Relationship Id="rId4" Type="http://schemas.openxmlformats.org/officeDocument/2006/relationships/hyperlink" Target="https://en.wikipedia.org/wiki/Bed_and_breakfas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company was conceived after its founders put an </a:t>
            </a:r>
            <a:r>
              <a:rPr lang="en-US" dirty="0">
                <a:hlinkClick r:id="rId3" tooltip="Air mattres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air mattress</a:t>
            </a:r>
            <a:r>
              <a:rPr lang="en-US" dirty="0"/>
              <a:t> in their living room, effectively turning their apartment into a </a:t>
            </a:r>
            <a:r>
              <a:rPr lang="en-US" dirty="0">
                <a:hlinkClick r:id="rId4" tooltip="Bed and breakfas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bed and breakfast</a:t>
            </a:r>
            <a:r>
              <a:rPr lang="en-US" dirty="0"/>
              <a:t>, in order to offset the high cost of rent in San Francisco; Airbnb is a shortened version of its original name, AirBedandBreakfast.com.</a:t>
            </a:r>
          </a:p>
          <a:p>
            <a:r>
              <a:rPr lang="en-IN" dirty="0"/>
              <a:t>Instead of waking to overlooked "Do not disturb" signs, </a:t>
            </a:r>
            <a:r>
              <a:rPr lang="en-I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Airbnb</a:t>
            </a:r>
            <a:r>
              <a:rPr lang="en-IN" dirty="0"/>
              <a:t> travellers find themselves rising with the birds in a whimsical treehouse, having their morning coffee on the deck of a houseboat, or cooking a shared regional breakfast with their hosts.</a:t>
            </a:r>
          </a:p>
          <a:p>
            <a:r>
              <a:rPr lang="en-IN" dirty="0"/>
              <a:t>New users on Airbnb can book a place to stay in 34,000+ cities across 190+ countries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CB334-867D-47BD-8BDC-8F039924063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25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0178F-F3B6-4B3A-BADE-49C2481D9703}" type="datetimeFigureOut">
              <a:rPr lang="en-US"/>
              <a:pPr>
                <a:defRPr/>
              </a:pPr>
              <a:t>5/16/2020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DA15960-A3DC-405E-8F23-ED329DFE71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0AD31-6A4D-4C37-9712-108482A4BCE8}" type="datetimeFigureOut">
              <a:rPr lang="en-US"/>
              <a:pPr>
                <a:defRPr/>
              </a:pPr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70501-483D-4C67-B0D9-C0AA180AB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6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AFD061-0C56-4081-9111-CFDC46A96BC9}" type="datetimeFigureOut">
              <a:rPr lang="en-US" smtClean="0"/>
              <a:pPr>
                <a:defRPr/>
              </a:pPr>
              <a:t>5/16/2020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6BC81F-937A-420B-963A-FD1E725EDE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4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F9631-49B9-415E-8B43-5A78D15C5008}" type="datetimeFigureOut">
              <a:rPr lang="en-US"/>
              <a:pPr>
                <a:defRPr/>
              </a:pPr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C4813-8D86-4204-93AA-B86E4F7CB3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4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A6B1F-E934-4280-831C-ABE2CFC49306}" type="datetimeFigureOut">
              <a:rPr lang="en-US"/>
              <a:pPr>
                <a:defRPr/>
              </a:pPr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3DD6D-EEC1-4747-9FC5-C88AD2D1D2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7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EF9EC-B0C6-4D78-9906-89B1E40C9666}" type="datetimeFigureOut">
              <a:rPr lang="en-US"/>
              <a:pPr>
                <a:defRPr/>
              </a:pPr>
              <a:t>5/16/2020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59D84-68F5-41CB-9730-2CF2D5CF76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6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17E27-A53B-406F-AF5D-7D7F91B69DC0}" type="datetimeFigureOut">
              <a:rPr lang="en-US"/>
              <a:pPr>
                <a:defRPr/>
              </a:pPr>
              <a:t>5/16/2020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4C06E-25A8-4252-9E47-AD85C473C6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3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FCCE0-426F-476B-8821-D73C95B8F077}" type="datetimeFigureOut">
              <a:rPr lang="en-US"/>
              <a:pPr>
                <a:defRPr/>
              </a:pPr>
              <a:t>5/16/2020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37C1B-9BCF-4E42-BA65-ADA7E3A706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7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34152-AF18-470B-A003-395A41A9DC6A}" type="datetimeFigureOut">
              <a:rPr lang="en-US"/>
              <a:pPr>
                <a:defRPr/>
              </a:pPr>
              <a:t>5/16/2020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73774-3927-4546-9742-72996AA2F6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1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E8C90-20F4-44A7-BD09-94FAE93221D7}" type="datetimeFigureOut">
              <a:rPr lang="en-US"/>
              <a:pPr>
                <a:defRPr/>
              </a:pPr>
              <a:t>5/16/2020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6EAE3-0737-4C96-A40D-DF7C46F53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C1E02-7E38-4F07-9008-77CA36E7DC33}" type="datetimeFigureOut">
              <a:rPr lang="en-US"/>
              <a:pPr>
                <a:defRPr/>
              </a:pPr>
              <a:t>5/16/2020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431D4-A118-475C-91D2-3492019A18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6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AFD061-0C56-4081-9111-CFDC46A96BC9}" type="datetimeFigureOut">
              <a:rPr lang="en-US"/>
              <a:pPr>
                <a:defRPr/>
              </a:pPr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26BC81F-937A-420B-963A-FD1E725EDE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2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7025" y="5926222"/>
            <a:ext cx="1136650" cy="58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airbnb-recruiting-new-user-bookings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4079503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1"/>
                </a:solidFill>
              </a:rPr>
              <a:t>Machine Learning Project</a:t>
            </a:r>
            <a:br>
              <a:rPr lang="en-US" altLang="en-US" sz="3600" b="1" dirty="0">
                <a:solidFill>
                  <a:srgbClr val="002060"/>
                </a:solidFill>
              </a:rPr>
            </a:br>
            <a:r>
              <a:rPr lang="en-US" altLang="en-US" sz="3600" b="1" dirty="0">
                <a:solidFill>
                  <a:srgbClr val="002060"/>
                </a:solidFill>
              </a:rPr>
              <a:t> </a:t>
            </a:r>
            <a:br>
              <a:rPr lang="en-US" altLang="en-US" sz="3600" b="1" dirty="0">
                <a:solidFill>
                  <a:srgbClr val="002060"/>
                </a:solidFill>
              </a:rPr>
            </a:br>
            <a:r>
              <a:rPr lang="en-US" altLang="en-US" sz="3200" b="1" dirty="0">
                <a:solidFill>
                  <a:srgbClr val="002060"/>
                </a:solidFill>
              </a:rPr>
              <a:t>“ Prediction of first booking by a new user at Airbnb ”</a:t>
            </a:r>
            <a:br>
              <a:rPr lang="en-US" altLang="en-US" sz="3200" b="1" dirty="0">
                <a:solidFill>
                  <a:srgbClr val="002060"/>
                </a:solidFill>
              </a:rPr>
            </a:br>
            <a:br>
              <a:rPr lang="en-US" altLang="en-US" sz="3600" b="1" dirty="0">
                <a:solidFill>
                  <a:srgbClr val="002060"/>
                </a:solidFill>
              </a:rPr>
            </a:br>
            <a:r>
              <a:rPr lang="en-US" altLang="en-US" sz="3200" b="1" dirty="0">
                <a:solidFill>
                  <a:srgbClr val="002060"/>
                </a:solidFill>
              </a:rPr>
              <a:t>Date: 29</a:t>
            </a:r>
            <a:r>
              <a:rPr lang="en-US" altLang="en-US" sz="3200" b="1" baseline="30000" dirty="0">
                <a:solidFill>
                  <a:srgbClr val="002060"/>
                </a:solidFill>
              </a:rPr>
              <a:t>th</a:t>
            </a:r>
            <a:r>
              <a:rPr lang="en-US" altLang="en-US" sz="3200" b="1" dirty="0">
                <a:solidFill>
                  <a:srgbClr val="002060"/>
                </a:solidFill>
              </a:rPr>
              <a:t> March 2020</a:t>
            </a:r>
            <a:br>
              <a:rPr lang="en-US" altLang="en-US" sz="3600" b="1" dirty="0">
                <a:solidFill>
                  <a:srgbClr val="002060"/>
                </a:solidFill>
              </a:rPr>
            </a:br>
            <a:endParaRPr lang="en-US" altLang="en-US" sz="36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E56A7E6-3A33-4E1D-9FB5-44B872756A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570149"/>
              </p:ext>
            </p:extLst>
          </p:nvPr>
        </p:nvGraphicFramePr>
        <p:xfrm>
          <a:off x="457200" y="1525988"/>
          <a:ext cx="8229600" cy="2644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704">
                  <a:extLst>
                    <a:ext uri="{9D8B030D-6E8A-4147-A177-3AD203B41FA5}">
                      <a16:colId xmlns:a16="http://schemas.microsoft.com/office/drawing/2014/main" val="2566198614"/>
                    </a:ext>
                  </a:extLst>
                </a:gridCol>
                <a:gridCol w="4978896">
                  <a:extLst>
                    <a:ext uri="{9D8B030D-6E8A-4147-A177-3AD203B41FA5}">
                      <a16:colId xmlns:a16="http://schemas.microsoft.com/office/drawing/2014/main" val="2026327558"/>
                    </a:ext>
                  </a:extLst>
                </a:gridCol>
              </a:tblGrid>
              <a:tr h="606868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solidFill>
                            <a:schemeClr val="bg1"/>
                          </a:solidFill>
                        </a:rPr>
                        <a:t>Prediction of first booking by a new user at Airbnb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00140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dirty="0"/>
                        <a:t>Data Science 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 Learning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6955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dirty="0"/>
                        <a:t>Tools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57849"/>
                  </a:ext>
                </a:extLst>
              </a:tr>
              <a:tr h="1029788">
                <a:tc>
                  <a:txBody>
                    <a:bodyPr/>
                    <a:lstStyle/>
                    <a:p>
                      <a:r>
                        <a:rPr lang="en-US" dirty="0"/>
                        <a:t>Model Selection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 Learning &gt; Multi Class Classification &gt; </a:t>
                      </a:r>
                      <a:r>
                        <a:rPr lang="en-US" dirty="0" err="1"/>
                        <a:t>KNNClassifier</a:t>
                      </a:r>
                      <a:r>
                        <a:rPr lang="en-US" dirty="0"/>
                        <a:t> , </a:t>
                      </a:r>
                      <a:r>
                        <a:rPr lang="en-US" dirty="0" err="1"/>
                        <a:t>MultinomialNB</a:t>
                      </a:r>
                      <a:r>
                        <a:rPr lang="en-US" dirty="0"/>
                        <a:t> , </a:t>
                      </a:r>
                      <a:r>
                        <a:rPr lang="en-US" dirty="0" err="1"/>
                        <a:t>RandomForestClassifier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74340"/>
                  </a:ext>
                </a:extLst>
              </a:tr>
            </a:tbl>
          </a:graphicData>
        </a:graphic>
      </p:graphicFrame>
      <p:sp>
        <p:nvSpPr>
          <p:cNvPr id="4" name="Title 2">
            <a:extLst>
              <a:ext uri="{FF2B5EF4-FFF2-40B4-BE49-F238E27FC236}">
                <a16:creationId xmlns:a16="http://schemas.microsoft.com/office/drawing/2014/main" id="{D078039C-A557-44FD-96D8-77980B1C08CA}"/>
              </a:ext>
            </a:extLst>
          </p:cNvPr>
          <p:cNvSpPr txBox="1">
            <a:spLocks/>
          </p:cNvSpPr>
          <p:nvPr/>
        </p:nvSpPr>
        <p:spPr bwMode="auto">
          <a:xfrm>
            <a:off x="0" y="-65091"/>
            <a:ext cx="9144000" cy="100811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600" b="1" dirty="0">
                <a:solidFill>
                  <a:schemeClr val="bg1"/>
                </a:solidFill>
              </a:rPr>
              <a:t>Project Charter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35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A84FF2-D401-408F-9577-8D3D5DB287BD}"/>
              </a:ext>
            </a:extLst>
          </p:cNvPr>
          <p:cNvSpPr txBox="1"/>
          <p:nvPr/>
        </p:nvSpPr>
        <p:spPr>
          <a:xfrm>
            <a:off x="251520" y="1159579"/>
            <a:ext cx="878497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Background</a:t>
            </a:r>
          </a:p>
          <a:p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Airbnb</a:t>
            </a:r>
            <a:r>
              <a:rPr lang="en-US" b="1" dirty="0"/>
              <a:t> Inc.</a:t>
            </a:r>
            <a:r>
              <a:rPr lang="en-US" dirty="0"/>
              <a:t> a US based online marketplace known for arranging or offering lodging , primarily homestays, or tourism experiences.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company does not own any of the real estate listings, nor does it host events; it acts as a broker, receiving commission from each booking.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Spreaded</a:t>
            </a:r>
            <a:r>
              <a:rPr lang="en-US" dirty="0"/>
              <a:t> over 34K+ cities across 190+ countries.</a:t>
            </a:r>
            <a:endParaRPr lang="en-US" baseline="30000" dirty="0"/>
          </a:p>
          <a:p>
            <a:endParaRPr lang="en-US" dirty="0"/>
          </a:p>
          <a:p>
            <a:endParaRPr lang="en-US" dirty="0"/>
          </a:p>
          <a:p>
            <a:r>
              <a:rPr lang="en-US" sz="2000" b="1" dirty="0"/>
              <a:t>Problem Statement</a:t>
            </a:r>
          </a:p>
          <a:p>
            <a:endParaRPr lang="en-IN" sz="2000" b="1" dirty="0">
              <a:solidFill>
                <a:srgbClr val="002060"/>
              </a:solidFill>
            </a:endParaRPr>
          </a:p>
          <a:p>
            <a:r>
              <a:rPr lang="en-IN" sz="2000" b="1" dirty="0">
                <a:solidFill>
                  <a:srgbClr val="002060"/>
                </a:solidFill>
              </a:rPr>
              <a:t>By accurately predicting where a new user will book their first travel experience, Airbnb can share more personalized content with their community, decrease the average time to first booking, and better forecast demand.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BFA9B2F0-7B3D-4479-80CA-58C3ECC4D19F}"/>
              </a:ext>
            </a:extLst>
          </p:cNvPr>
          <p:cNvSpPr txBox="1">
            <a:spLocks/>
          </p:cNvSpPr>
          <p:nvPr/>
        </p:nvSpPr>
        <p:spPr bwMode="auto">
          <a:xfrm>
            <a:off x="0" y="-65091"/>
            <a:ext cx="9144000" cy="100811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600" b="1" dirty="0">
                <a:solidFill>
                  <a:schemeClr val="bg1"/>
                </a:solidFill>
              </a:rPr>
              <a:t>Background of Problem Statement</a:t>
            </a:r>
            <a:endParaRPr lang="en-IN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89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E56A7E6-3A33-4E1D-9FB5-44B872756A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510138"/>
              </p:ext>
            </p:extLst>
          </p:nvPr>
        </p:nvGraphicFramePr>
        <p:xfrm>
          <a:off x="539552" y="1412776"/>
          <a:ext cx="8229600" cy="3321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616">
                  <a:extLst>
                    <a:ext uri="{9D8B030D-6E8A-4147-A177-3AD203B41FA5}">
                      <a16:colId xmlns:a16="http://schemas.microsoft.com/office/drawing/2014/main" val="2566198614"/>
                    </a:ext>
                  </a:extLst>
                </a:gridCol>
                <a:gridCol w="5770984">
                  <a:extLst>
                    <a:ext uri="{9D8B030D-6E8A-4147-A177-3AD203B41FA5}">
                      <a16:colId xmlns:a16="http://schemas.microsoft.com/office/drawing/2014/main" val="2026327558"/>
                    </a:ext>
                  </a:extLst>
                </a:gridCol>
              </a:tblGrid>
              <a:tr h="729208">
                <a:tc>
                  <a:txBody>
                    <a:bodyPr/>
                    <a:lstStyle/>
                    <a:p>
                      <a:r>
                        <a:rPr lang="en-US" dirty="0"/>
                        <a:t>Data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/>
                        <a:t>Airbnb Dataset  </a:t>
                      </a:r>
                      <a:r>
                        <a:rPr lang="en-IN" dirty="0">
                          <a:hlinkClick r:id="rId2"/>
                        </a:rPr>
                        <a:t>https://www.kaggle.com/c/airbnb-recruiting-new-user-bookings/data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001405"/>
                  </a:ext>
                </a:extLst>
              </a:tr>
              <a:tr h="1017240">
                <a:tc>
                  <a:txBody>
                    <a:bodyPr/>
                    <a:lstStyle/>
                    <a:p>
                      <a:r>
                        <a:rPr lang="en-US" dirty="0"/>
                        <a:t>Dataset Information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are given a list of users along with their demographics, web session records, and some summary statistics.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are asked to predict which country a new user's first booking destination will be.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718122"/>
                  </a:ext>
                </a:extLst>
              </a:tr>
              <a:tr h="395456">
                <a:tc>
                  <a:txBody>
                    <a:bodyPr/>
                    <a:lstStyle/>
                    <a:p>
                      <a:r>
                        <a:rPr lang="en-US" dirty="0"/>
                        <a:t>Data file format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.csv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36712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dirty="0"/>
                        <a:t>No of files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6955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dirty="0"/>
                        <a:t>Train dataset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Features and 213451 Observations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57849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9B3270C0-D193-473E-A961-364170282D61}"/>
              </a:ext>
            </a:extLst>
          </p:cNvPr>
          <p:cNvSpPr txBox="1">
            <a:spLocks/>
          </p:cNvSpPr>
          <p:nvPr/>
        </p:nvSpPr>
        <p:spPr bwMode="auto">
          <a:xfrm>
            <a:off x="0" y="-65091"/>
            <a:ext cx="9144000" cy="100811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600" b="1" dirty="0">
                <a:solidFill>
                  <a:schemeClr val="bg1"/>
                </a:solidFill>
              </a:rPr>
              <a:t>Dataset</a:t>
            </a:r>
            <a:endParaRPr lang="en-IN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3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B7EB02-8E1B-4521-B1EF-ED4D3B19AF9D}"/>
              </a:ext>
            </a:extLst>
          </p:cNvPr>
          <p:cNvSpPr txBox="1"/>
          <p:nvPr/>
        </p:nvSpPr>
        <p:spPr>
          <a:xfrm>
            <a:off x="611560" y="620688"/>
            <a:ext cx="760655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looking at the data , we had some observations</a:t>
            </a:r>
          </a:p>
          <a:p>
            <a:endParaRPr lang="en-US" dirty="0"/>
          </a:p>
          <a:p>
            <a:pPr marL="342900" indent="-342900">
              <a:buAutoNum type="alphaLcParenR"/>
            </a:pPr>
            <a:r>
              <a:rPr lang="en-US" dirty="0"/>
              <a:t>Dataset is rich with 2.13 lakh observations and 15 features (+1 label)</a:t>
            </a:r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r>
              <a:rPr lang="en-US" dirty="0"/>
              <a:t>It’s a supervised learning as label is available in dataset</a:t>
            </a:r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r>
              <a:rPr lang="en-US" dirty="0"/>
              <a:t>Label has multi classes within it. Total 12 classes</a:t>
            </a:r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r>
              <a:rPr lang="en-US" dirty="0"/>
              <a:t>Addressing multiclass classification was challenging but interesting</a:t>
            </a:r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r>
              <a:rPr lang="en-US" dirty="0"/>
              <a:t>Classes are imbalanced</a:t>
            </a:r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r>
              <a:rPr lang="en-US" dirty="0"/>
              <a:t>This was another challenge again interesting too</a:t>
            </a:r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r>
              <a:rPr lang="en-US" dirty="0"/>
              <a:t>Data is mixed of categorical , numerical and date variables</a:t>
            </a:r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r>
              <a:rPr lang="en-US" dirty="0"/>
              <a:t>Regular challenges like uncleaned data</a:t>
            </a:r>
          </a:p>
          <a:p>
            <a:endParaRPr lang="en-US" dirty="0"/>
          </a:p>
          <a:p>
            <a:r>
              <a:rPr lang="en-US" dirty="0"/>
              <a:t>Lets take it ahead and look how we addressed all these and arrived at a handsome performance output</a:t>
            </a:r>
          </a:p>
          <a:p>
            <a:pPr marL="342900" indent="-342900">
              <a:buAutoNum type="alphaLcParenR"/>
            </a:pPr>
            <a:endParaRPr lang="en-IN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8893545D-9747-4428-808D-67782E2A822F}"/>
              </a:ext>
            </a:extLst>
          </p:cNvPr>
          <p:cNvSpPr txBox="1">
            <a:spLocks/>
          </p:cNvSpPr>
          <p:nvPr/>
        </p:nvSpPr>
        <p:spPr bwMode="auto">
          <a:xfrm>
            <a:off x="0" y="-65091"/>
            <a:ext cx="9144000" cy="100811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600" b="1" dirty="0">
                <a:solidFill>
                  <a:schemeClr val="bg1"/>
                </a:solidFill>
              </a:rPr>
              <a:t>Observations on Dataset</a:t>
            </a:r>
            <a:endParaRPr lang="en-IN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1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453122-B255-451E-8F73-8B23F8BB79E2}"/>
              </a:ext>
            </a:extLst>
          </p:cNvPr>
          <p:cNvSpPr txBox="1"/>
          <p:nvPr/>
        </p:nvSpPr>
        <p:spPr>
          <a:xfrm>
            <a:off x="539552" y="1026016"/>
            <a:ext cx="760655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Understanding Problem Statement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/>
              <a:t>Business KPI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/>
              <a:t>Model Evaluation Metrics – F1 Score and ROC AUC Score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Data Preparation &amp; Cleaning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EDA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Data Preprocessing &amp; Formatting , Feature Scaling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Data Splitting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Model Building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Model Evaluation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Testing on 3 Models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Model Selection</a:t>
            </a:r>
            <a:endParaRPr lang="en-IN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16BC0271-9102-47C8-A8E2-0F2CEA117945}"/>
              </a:ext>
            </a:extLst>
          </p:cNvPr>
          <p:cNvSpPr txBox="1">
            <a:spLocks/>
          </p:cNvSpPr>
          <p:nvPr/>
        </p:nvSpPr>
        <p:spPr bwMode="auto">
          <a:xfrm>
            <a:off x="0" y="-65091"/>
            <a:ext cx="9144000" cy="100811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600" b="1" dirty="0">
                <a:solidFill>
                  <a:schemeClr val="bg1"/>
                </a:solidFill>
              </a:rPr>
              <a:t>Methodology</a:t>
            </a:r>
            <a:endParaRPr lang="en-IN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85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25598AA0-0CC5-406D-9504-43334B89B03D}"/>
              </a:ext>
            </a:extLst>
          </p:cNvPr>
          <p:cNvSpPr txBox="1">
            <a:spLocks/>
          </p:cNvSpPr>
          <p:nvPr/>
        </p:nvSpPr>
        <p:spPr bwMode="auto">
          <a:xfrm>
            <a:off x="0" y="2204864"/>
            <a:ext cx="9144000" cy="100811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600" b="1" dirty="0">
                <a:solidFill>
                  <a:schemeClr val="bg1"/>
                </a:solidFill>
              </a:rPr>
              <a:t>Lets look at the notebook . . . . . . .</a:t>
            </a:r>
            <a:endParaRPr lang="en-IN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77292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CD4A6A05-6919-4266-B820-E136461D1488}" vid="{C5257D36-418B-4EDC-A81E-1DF2513237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Aegis PPT Template</Template>
  <TotalTime>7596</TotalTime>
  <Words>506</Words>
  <Application>Microsoft Office PowerPoint</Application>
  <PresentationFormat>On-screen Show (4:3)</PresentationFormat>
  <Paragraphs>80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Presentation3</vt:lpstr>
      <vt:lpstr>Machine Learning Project   “ Prediction of first booking by a new user at Airbnb ”  Date: 29th March 2020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Jayant</dc:creator>
  <cp:lastModifiedBy>Hardik Raja</cp:lastModifiedBy>
  <cp:revision>20</cp:revision>
  <dcterms:created xsi:type="dcterms:W3CDTF">2019-11-30T04:04:48Z</dcterms:created>
  <dcterms:modified xsi:type="dcterms:W3CDTF">2020-05-15T18:39:26Z</dcterms:modified>
</cp:coreProperties>
</file>