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63" r:id="rId2"/>
    <p:sldId id="256" r:id="rId3"/>
    <p:sldId id="272" r:id="rId4"/>
    <p:sldId id="270" r:id="rId5"/>
    <p:sldId id="271" r:id="rId6"/>
    <p:sldId id="261" r:id="rId7"/>
    <p:sldId id="262" r:id="rId8"/>
    <p:sldId id="276" r:id="rId9"/>
    <p:sldId id="277" r:id="rId10"/>
    <p:sldId id="264" r:id="rId11"/>
    <p:sldId id="265" r:id="rId12"/>
    <p:sldId id="278" r:id="rId13"/>
    <p:sldId id="279" r:id="rId14"/>
    <p:sldId id="266" r:id="rId15"/>
    <p:sldId id="275" r:id="rId16"/>
    <p:sldId id="267" r:id="rId17"/>
    <p:sldId id="280" r:id="rId18"/>
    <p:sldId id="273" r:id="rId19"/>
    <p:sldId id="282" r:id="rId20"/>
    <p:sldId id="284" r:id="rId21"/>
    <p:sldId id="281" r:id="rId22"/>
    <p:sldId id="269" r:id="rId23"/>
    <p:sldId id="268" r:id="rId24"/>
    <p:sldId id="285" r:id="rId25"/>
    <p:sldId id="286" r:id="rId26"/>
    <p:sldId id="287" r:id="rId27"/>
    <p:sldId id="288" r:id="rId28"/>
  </p:sldIdLst>
  <p:sldSz cx="9144000" cy="6858000" type="screen4x3"/>
  <p:notesSz cx="6858000" cy="9144000"/>
  <p:defaultTextStyle>
    <a:defPPr>
      <a:defRPr lang="en-IN"/>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5256" autoAdjust="0"/>
  </p:normalViewPr>
  <p:slideViewPr>
    <p:cSldViewPr>
      <p:cViewPr varScale="1">
        <p:scale>
          <a:sx n="82" d="100"/>
          <a:sy n="82" d="100"/>
        </p:scale>
        <p:origin x="1502" y="67"/>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7800D49C-EC47-4C15-9050-DDC1F35F30A9}" type="datetimeFigureOut">
              <a:rPr lang="en-US"/>
              <a:pPr>
                <a:defRPr/>
              </a:pPr>
              <a:t>3/26/2021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04075783-636A-4F5C-9B67-43F2A9C60ABA}"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84214D-CF51-4F1A-AD95-1A51ACEDF7CF}" type="datetimeFigureOut">
              <a:rPr lang="en-IN" smtClean="0"/>
              <a:t>26-03-2021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DADDE4-6334-4BCF-ABC8-3C88A3820436}" type="slidenum">
              <a:rPr lang="en-IN" smtClean="0"/>
              <a:t>‹#›</a:t>
            </a:fld>
            <a:endParaRPr lang="en-IN"/>
          </a:p>
        </p:txBody>
      </p:sp>
    </p:spTree>
    <p:extLst>
      <p:ext uri="{BB962C8B-B14F-4D97-AF65-F5344CB8AC3E}">
        <p14:creationId xmlns:p14="http://schemas.microsoft.com/office/powerpoint/2010/main" val="1172656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a:lnSpc>
                <a:spcPct val="107000"/>
              </a:lnSpc>
              <a:spcAft>
                <a:spcPts val="1575"/>
              </a:spcAft>
            </a:pPr>
            <a:r>
              <a:rPr lang="en-IN" sz="1800" dirty="0">
                <a:solidFill>
                  <a:srgbClr val="595858"/>
                </a:solidFill>
                <a:effectLst/>
                <a:latin typeface="Calibri" panose="020F0502020204030204" pitchFamily="34" charset="0"/>
                <a:ea typeface="Times New Roman" panose="02020603050405020304" pitchFamily="18" charset="0"/>
                <a:cs typeface="Calibri" panose="020F0502020204030204" pitchFamily="34" charset="0"/>
              </a:rPr>
              <a:t>The developers behind BERT have added a specific set of rules to represent the input text for the model. Many of these are creative design choices that make the model even better.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228600">
              <a:lnSpc>
                <a:spcPct val="107000"/>
              </a:lnSpc>
              <a:spcAft>
                <a:spcPts val="1575"/>
              </a:spcAft>
            </a:pPr>
            <a:r>
              <a:rPr lang="en-IN" sz="1800" dirty="0">
                <a:solidFill>
                  <a:srgbClr val="595858"/>
                </a:solidFill>
                <a:effectLst/>
                <a:latin typeface="Calibri" panose="020F0502020204030204" pitchFamily="34" charset="0"/>
                <a:ea typeface="Times New Roman" panose="02020603050405020304" pitchFamily="18" charset="0"/>
                <a:cs typeface="Calibri" panose="020F0502020204030204" pitchFamily="34" charset="0"/>
              </a:rPr>
              <a:t>Every input embedding is a combination of 3 embeddings: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685800" algn="l"/>
              </a:tabLst>
            </a:pPr>
            <a:r>
              <a:rPr lang="en-IN" sz="1800" b="1"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Position Embeddings</a:t>
            </a:r>
            <a:r>
              <a:rPr lang="en-IN" sz="1800" b="1" dirty="0">
                <a:solidFill>
                  <a:srgbClr val="595858"/>
                </a:solidFill>
                <a:effectLst/>
                <a:latin typeface="Calibri" panose="020F0502020204030204" pitchFamily="34" charset="0"/>
                <a:ea typeface="Times New Roman" panose="02020603050405020304" pitchFamily="18" charset="0"/>
                <a:cs typeface="Calibri" panose="020F0502020204030204" pitchFamily="34" charset="0"/>
              </a:rPr>
              <a:t>:</a:t>
            </a:r>
            <a:r>
              <a:rPr lang="en-IN" sz="1800" dirty="0">
                <a:solidFill>
                  <a:srgbClr val="595858"/>
                </a:solidFill>
                <a:effectLst/>
                <a:latin typeface="Calibri" panose="020F0502020204030204" pitchFamily="34" charset="0"/>
                <a:ea typeface="Times New Roman" panose="02020603050405020304" pitchFamily="18" charset="0"/>
                <a:cs typeface="Calibri" panose="020F0502020204030204" pitchFamily="34" charset="0"/>
              </a:rPr>
              <a:t> BERT learns and uses positional embeddings to express the position of words in a sentence. These are added to overcome the limitation of Transformer which, unlike an RNN, is not able to capture “sequence” or “order” information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685800" algn="l"/>
              </a:tabLst>
            </a:pPr>
            <a:r>
              <a:rPr lang="en-IN" sz="1800" b="1"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Segment Embeddings</a:t>
            </a:r>
            <a:r>
              <a:rPr lang="en-IN" sz="1800" b="1" dirty="0">
                <a:solidFill>
                  <a:srgbClr val="595858"/>
                </a:solidFill>
                <a:effectLst/>
                <a:latin typeface="Calibri" panose="020F0502020204030204" pitchFamily="34" charset="0"/>
                <a:ea typeface="Times New Roman" panose="02020603050405020304" pitchFamily="18" charset="0"/>
                <a:cs typeface="Calibri" panose="020F0502020204030204" pitchFamily="34" charset="0"/>
              </a:rPr>
              <a:t>:</a:t>
            </a:r>
            <a:r>
              <a:rPr lang="en-IN" sz="1800" dirty="0">
                <a:solidFill>
                  <a:srgbClr val="595858"/>
                </a:solidFill>
                <a:effectLst/>
                <a:latin typeface="Calibri" panose="020F0502020204030204" pitchFamily="34" charset="0"/>
                <a:ea typeface="Times New Roman" panose="02020603050405020304" pitchFamily="18" charset="0"/>
                <a:cs typeface="Calibri" panose="020F0502020204030204" pitchFamily="34" charset="0"/>
              </a:rPr>
              <a:t> BERT can also take sentence pairs as inputs for tasks (Question-Answering). That’s why it learns a unique embedding for the first and the second sentences to help the model distinguish between them. In the above example, all the tokens marked as EA belong to sentence A (and similarly for EB)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685800" algn="l"/>
              </a:tabLst>
            </a:pPr>
            <a:r>
              <a:rPr lang="en-IN" sz="1800" b="1"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Token Embeddings</a:t>
            </a:r>
            <a:r>
              <a:rPr lang="en-IN" sz="1800" b="1" dirty="0">
                <a:solidFill>
                  <a:srgbClr val="595858"/>
                </a:solidFill>
                <a:effectLst/>
                <a:latin typeface="Calibri" panose="020F0502020204030204" pitchFamily="34" charset="0"/>
                <a:ea typeface="Times New Roman" panose="02020603050405020304" pitchFamily="18" charset="0"/>
                <a:cs typeface="Calibri" panose="020F0502020204030204" pitchFamily="34" charset="0"/>
              </a:rPr>
              <a:t>:</a:t>
            </a:r>
            <a:r>
              <a:rPr lang="en-IN" sz="1800" dirty="0">
                <a:solidFill>
                  <a:srgbClr val="595858"/>
                </a:solidFill>
                <a:effectLst/>
                <a:latin typeface="Calibri" panose="020F0502020204030204" pitchFamily="34" charset="0"/>
                <a:ea typeface="Times New Roman" panose="02020603050405020304" pitchFamily="18" charset="0"/>
                <a:cs typeface="Calibri" panose="020F0502020204030204" pitchFamily="34" charset="0"/>
              </a:rPr>
              <a:t> These are the embeddings learned for the specific token from the </a:t>
            </a:r>
            <a:r>
              <a:rPr lang="en-IN" sz="1800" dirty="0" err="1">
                <a:solidFill>
                  <a:srgbClr val="595858"/>
                </a:solidFill>
                <a:effectLst/>
                <a:latin typeface="Calibri" panose="020F0502020204030204" pitchFamily="34" charset="0"/>
                <a:ea typeface="Times New Roman" panose="02020603050405020304" pitchFamily="18" charset="0"/>
                <a:cs typeface="Calibri" panose="020F0502020204030204" pitchFamily="34" charset="0"/>
              </a:rPr>
              <a:t>WordPiece</a:t>
            </a:r>
            <a:r>
              <a:rPr lang="en-IN" sz="1800" dirty="0">
                <a:solidFill>
                  <a:srgbClr val="595858"/>
                </a:solidFill>
                <a:effectLst/>
                <a:latin typeface="Calibri" panose="020F0502020204030204" pitchFamily="34" charset="0"/>
                <a:ea typeface="Times New Roman" panose="02020603050405020304" pitchFamily="18" charset="0"/>
                <a:cs typeface="Calibri" panose="020F0502020204030204" pitchFamily="34" charset="0"/>
              </a:rPr>
              <a:t> token vocabulary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i="1"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For a given token, its input representation is constructed by summing the corresponding token, segment, and position embeddings.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1575"/>
              </a:spcAft>
            </a:pPr>
            <a:r>
              <a:rPr lang="en-IN" sz="1800" dirty="0">
                <a:solidFill>
                  <a:srgbClr val="595858"/>
                </a:solidFill>
                <a:effectLst/>
                <a:latin typeface="Calibri" panose="020F0502020204030204" pitchFamily="34" charset="0"/>
                <a:ea typeface="Times New Roman" panose="02020603050405020304" pitchFamily="18" charset="0"/>
                <a:cs typeface="Calibri" panose="020F0502020204030204" pitchFamily="34" charset="0"/>
              </a:rPr>
              <a:t>Such a comprehensive embedding scheme contains a lot of useful information for the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1575"/>
              </a:spcAft>
            </a:pPr>
            <a:r>
              <a:rPr lang="en-IN" sz="1800" dirty="0">
                <a:solidFill>
                  <a:srgbClr val="595858"/>
                </a:solidFill>
                <a:effectLst/>
                <a:latin typeface="Calibri" panose="020F0502020204030204" pitchFamily="34" charset="0"/>
                <a:ea typeface="Times New Roman" panose="02020603050405020304" pitchFamily="18" charset="0"/>
                <a:cs typeface="Calibri" panose="020F0502020204030204" pitchFamily="34" charset="0"/>
              </a:rPr>
              <a:t>These combinations of </a:t>
            </a:r>
            <a:r>
              <a:rPr lang="en-IN" sz="1800" dirty="0" err="1">
                <a:solidFill>
                  <a:srgbClr val="595858"/>
                </a:solidFill>
                <a:effectLst/>
                <a:latin typeface="Calibri" panose="020F0502020204030204" pitchFamily="34" charset="0"/>
                <a:ea typeface="Times New Roman" panose="02020603050405020304" pitchFamily="18" charset="0"/>
                <a:cs typeface="Calibri" panose="020F0502020204030204" pitchFamily="34" charset="0"/>
              </a:rPr>
              <a:t>preprocessing</a:t>
            </a:r>
            <a:r>
              <a:rPr lang="en-IN" sz="1800" dirty="0">
                <a:solidFill>
                  <a:srgbClr val="595858"/>
                </a:solidFill>
                <a:effectLst/>
                <a:latin typeface="Calibri" panose="020F0502020204030204" pitchFamily="34" charset="0"/>
                <a:ea typeface="Times New Roman" panose="02020603050405020304" pitchFamily="18" charset="0"/>
                <a:cs typeface="Calibri" panose="020F0502020204030204" pitchFamily="34" charset="0"/>
              </a:rPr>
              <a:t> steps make BERT so versatile. This implies that without making any major change in the model’s architecture, we can easily train it on multiple kinds of NLP tasks.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C3DADDE4-6334-4BCF-ABC8-3C88A3820436}" type="slidenum">
              <a:rPr lang="en-IN" smtClean="0"/>
              <a:t>9</a:t>
            </a:fld>
            <a:endParaRPr lang="en-IN"/>
          </a:p>
        </p:txBody>
      </p:sp>
    </p:spTree>
    <p:extLst>
      <p:ext uri="{BB962C8B-B14F-4D97-AF65-F5344CB8AC3E}">
        <p14:creationId xmlns:p14="http://schemas.microsoft.com/office/powerpoint/2010/main" val="2245626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6629400"/>
            <a:ext cx="9144000" cy="228600"/>
          </a:xfrm>
          <a:prstGeom prst="rect">
            <a:avLst/>
          </a:prstGeom>
          <a:solidFill>
            <a:srgbClr val="970303"/>
          </a:solidFill>
          <a:ln>
            <a:solidFill>
              <a:srgbClr val="9703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Date Placeholder 3"/>
          <p:cNvSpPr>
            <a:spLocks noGrp="1"/>
          </p:cNvSpPr>
          <p:nvPr>
            <p:ph type="dt" sz="half" idx="10"/>
          </p:nvPr>
        </p:nvSpPr>
        <p:spPr/>
        <p:txBody>
          <a:bodyPr/>
          <a:lstStyle>
            <a:lvl1pPr>
              <a:defRPr/>
            </a:lvl1pPr>
          </a:lstStyle>
          <a:p>
            <a:pPr>
              <a:defRPr/>
            </a:pPr>
            <a:fld id="{3D40178F-F3B6-4B3A-BADE-49C2481D9703}" type="datetimeFigureOut">
              <a:rPr lang="en-US"/>
              <a:pPr>
                <a:defRPr/>
              </a:pPr>
              <a:t>3/26/2021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smtClean="0"/>
            </a:lvl1pPr>
          </a:lstStyle>
          <a:p>
            <a:pPr>
              <a:defRPr/>
            </a:pPr>
            <a:fld id="{0DA15960-A3DC-405E-8F23-ED329DFE71F9}" type="slidenum">
              <a:rPr lang="en-US"/>
              <a:pPr>
                <a:defRPr/>
              </a:pPr>
              <a:t>‹#›</a:t>
            </a:fld>
            <a:endParaRPr lang="en-US"/>
          </a:p>
        </p:txBody>
      </p:sp>
    </p:spTree>
    <p:extLst>
      <p:ext uri="{BB962C8B-B14F-4D97-AF65-F5344CB8AC3E}">
        <p14:creationId xmlns:p14="http://schemas.microsoft.com/office/powerpoint/2010/main" val="158281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B50AD31-6A4D-4C37-9712-108482A4BCE8}" type="datetimeFigureOut">
              <a:rPr lang="en-US"/>
              <a:pPr>
                <a:defRPr/>
              </a:pPr>
              <a:t>3/26/2021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F470501-483D-4C67-B0D9-C0AA180AB85F}" type="slidenum">
              <a:rPr lang="en-US"/>
              <a:pPr>
                <a:defRPr/>
              </a:pPr>
              <a:t>‹#›</a:t>
            </a:fld>
            <a:endParaRPr lang="en-US"/>
          </a:p>
        </p:txBody>
      </p:sp>
    </p:spTree>
    <p:extLst>
      <p:ext uri="{BB962C8B-B14F-4D97-AF65-F5344CB8AC3E}">
        <p14:creationId xmlns:p14="http://schemas.microsoft.com/office/powerpoint/2010/main" val="4068163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10"/>
          </p:nvPr>
        </p:nvSpPr>
        <p:spPr/>
        <p:txBody>
          <a:bodyPr/>
          <a:lstStyle/>
          <a:p>
            <a:pPr>
              <a:defRPr/>
            </a:pPr>
            <a:fld id="{19AFD061-0C56-4081-9111-CFDC46A96BC9}" type="datetimeFigureOut">
              <a:rPr lang="en-US" smtClean="0"/>
              <a:pPr>
                <a:defRPr/>
              </a:pPr>
              <a:t>3/26/2021</a:t>
            </a:fld>
            <a:endParaRPr lang="en-US"/>
          </a:p>
        </p:txBody>
      </p:sp>
      <p:sp>
        <p:nvSpPr>
          <p:cNvPr id="11" name="Footer Placeholder 10"/>
          <p:cNvSpPr>
            <a:spLocks noGrp="1"/>
          </p:cNvSpPr>
          <p:nvPr>
            <p:ph type="ftr" sz="quarter" idx="11"/>
          </p:nvPr>
        </p:nvSpPr>
        <p:spPr/>
        <p:txBody>
          <a:bodyPr/>
          <a:lstStyle/>
          <a:p>
            <a:pPr>
              <a:defRPr/>
            </a:pPr>
            <a:endParaRPr lang="en-US"/>
          </a:p>
        </p:txBody>
      </p:sp>
      <p:sp>
        <p:nvSpPr>
          <p:cNvPr id="12" name="Slide Number Placeholder 11"/>
          <p:cNvSpPr>
            <a:spLocks noGrp="1"/>
          </p:cNvSpPr>
          <p:nvPr>
            <p:ph type="sldNum" sz="quarter" idx="12"/>
          </p:nvPr>
        </p:nvSpPr>
        <p:spPr/>
        <p:txBody>
          <a:bodyPr/>
          <a:lstStyle/>
          <a:p>
            <a:pPr>
              <a:defRPr/>
            </a:pPr>
            <a:fld id="{F26BC81F-937A-420B-963A-FD1E725EDE44}" type="slidenum">
              <a:rPr lang="en-US" smtClean="0"/>
              <a:pPr>
                <a:defRPr/>
              </a:pPr>
              <a:t>‹#›</a:t>
            </a:fld>
            <a:endParaRPr lang="en-US"/>
          </a:p>
        </p:txBody>
      </p:sp>
    </p:spTree>
    <p:extLst>
      <p:ext uri="{BB962C8B-B14F-4D97-AF65-F5344CB8AC3E}">
        <p14:creationId xmlns:p14="http://schemas.microsoft.com/office/powerpoint/2010/main" val="3489541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60F9631-49B9-415E-8B43-5A78D15C5008}" type="datetimeFigureOut">
              <a:rPr lang="en-US"/>
              <a:pPr>
                <a:defRPr/>
              </a:pPr>
              <a:t>3/26/2021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33C4813-8D86-4204-93AA-B86E4F7CB383}" type="slidenum">
              <a:rPr lang="en-US"/>
              <a:pPr>
                <a:defRPr/>
              </a:pPr>
              <a:t>‹#›</a:t>
            </a:fld>
            <a:endParaRPr lang="en-US"/>
          </a:p>
        </p:txBody>
      </p:sp>
    </p:spTree>
    <p:extLst>
      <p:ext uri="{BB962C8B-B14F-4D97-AF65-F5344CB8AC3E}">
        <p14:creationId xmlns:p14="http://schemas.microsoft.com/office/powerpoint/2010/main" val="642245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75A6B1F-E934-4280-831C-ABE2CFC49306}" type="datetimeFigureOut">
              <a:rPr lang="en-US"/>
              <a:pPr>
                <a:defRPr/>
              </a:pPr>
              <a:t>3/26/2021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083DD6D-EEC1-4747-9FC5-C88AD2D1D2B2}" type="slidenum">
              <a:rPr lang="en-US"/>
              <a:pPr>
                <a:defRPr/>
              </a:pPr>
              <a:t>‹#›</a:t>
            </a:fld>
            <a:endParaRPr lang="en-US"/>
          </a:p>
        </p:txBody>
      </p:sp>
    </p:spTree>
    <p:extLst>
      <p:ext uri="{BB962C8B-B14F-4D97-AF65-F5344CB8AC3E}">
        <p14:creationId xmlns:p14="http://schemas.microsoft.com/office/powerpoint/2010/main" val="2818272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49EF9EC-B0C6-4D78-9906-89B1E40C9666}" type="datetimeFigureOut">
              <a:rPr lang="en-US"/>
              <a:pPr>
                <a:defRPr/>
              </a:pPr>
              <a:t>3/26/2021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B659D84-68F5-41CB-9730-2CF2D5CF763C}" type="slidenum">
              <a:rPr lang="en-US"/>
              <a:pPr>
                <a:defRPr/>
              </a:pPr>
              <a:t>‹#›</a:t>
            </a:fld>
            <a:endParaRPr lang="en-US"/>
          </a:p>
        </p:txBody>
      </p:sp>
    </p:spTree>
    <p:extLst>
      <p:ext uri="{BB962C8B-B14F-4D97-AF65-F5344CB8AC3E}">
        <p14:creationId xmlns:p14="http://schemas.microsoft.com/office/powerpoint/2010/main" val="1523164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A8817E27-A53B-406F-AF5D-7D7F91B69DC0}" type="datetimeFigureOut">
              <a:rPr lang="en-US"/>
              <a:pPr>
                <a:defRPr/>
              </a:pPr>
              <a:t>3/26/2021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BC4C06E-25A8-4252-9E47-AD85C473C6F9}" type="slidenum">
              <a:rPr lang="en-US"/>
              <a:pPr>
                <a:defRPr/>
              </a:pPr>
              <a:t>‹#›</a:t>
            </a:fld>
            <a:endParaRPr lang="en-US"/>
          </a:p>
        </p:txBody>
      </p:sp>
    </p:spTree>
    <p:extLst>
      <p:ext uri="{BB962C8B-B14F-4D97-AF65-F5344CB8AC3E}">
        <p14:creationId xmlns:p14="http://schemas.microsoft.com/office/powerpoint/2010/main" val="2938538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82FCCE0-426F-476B-8821-D73C95B8F077}" type="datetimeFigureOut">
              <a:rPr lang="en-US"/>
              <a:pPr>
                <a:defRPr/>
              </a:pPr>
              <a:t>3/26/2021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2F37C1B-9BCF-4E42-BA65-ADA7E3A706CB}" type="slidenum">
              <a:rPr lang="en-US"/>
              <a:pPr>
                <a:defRPr/>
              </a:pPr>
              <a:t>‹#›</a:t>
            </a:fld>
            <a:endParaRPr lang="en-US"/>
          </a:p>
        </p:txBody>
      </p:sp>
    </p:spTree>
    <p:extLst>
      <p:ext uri="{BB962C8B-B14F-4D97-AF65-F5344CB8AC3E}">
        <p14:creationId xmlns:p14="http://schemas.microsoft.com/office/powerpoint/2010/main" val="801977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8034152-AF18-470B-A003-395A41A9DC6A}" type="datetimeFigureOut">
              <a:rPr lang="en-US"/>
              <a:pPr>
                <a:defRPr/>
              </a:pPr>
              <a:t>3/26/2021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0A73774-3927-4546-9742-72996AA2F650}" type="slidenum">
              <a:rPr lang="en-US"/>
              <a:pPr>
                <a:defRPr/>
              </a:pPr>
              <a:t>‹#›</a:t>
            </a:fld>
            <a:endParaRPr lang="en-US"/>
          </a:p>
        </p:txBody>
      </p:sp>
    </p:spTree>
    <p:extLst>
      <p:ext uri="{BB962C8B-B14F-4D97-AF65-F5344CB8AC3E}">
        <p14:creationId xmlns:p14="http://schemas.microsoft.com/office/powerpoint/2010/main" val="3317112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F7E8C90-20F4-44A7-BD09-94FAE93221D7}" type="datetimeFigureOut">
              <a:rPr lang="en-US"/>
              <a:pPr>
                <a:defRPr/>
              </a:pPr>
              <a:t>3/26/2021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C06EAE3-0737-4C96-A40D-DF7C46F534CE}" type="slidenum">
              <a:rPr lang="en-US"/>
              <a:pPr>
                <a:defRPr/>
              </a:pPr>
              <a:t>‹#›</a:t>
            </a:fld>
            <a:endParaRPr lang="en-US"/>
          </a:p>
        </p:txBody>
      </p:sp>
    </p:spTree>
    <p:extLst>
      <p:ext uri="{BB962C8B-B14F-4D97-AF65-F5344CB8AC3E}">
        <p14:creationId xmlns:p14="http://schemas.microsoft.com/office/powerpoint/2010/main" val="3418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4DC1E02-7E38-4F07-9008-77CA36E7DC33}" type="datetimeFigureOut">
              <a:rPr lang="en-US"/>
              <a:pPr>
                <a:defRPr/>
              </a:pPr>
              <a:t>3/26/2021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D9431D4-A118-475C-91D2-3492019A1856}" type="slidenum">
              <a:rPr lang="en-US"/>
              <a:pPr>
                <a:defRPr/>
              </a:pPr>
              <a:t>‹#›</a:t>
            </a:fld>
            <a:endParaRPr lang="en-US"/>
          </a:p>
        </p:txBody>
      </p:sp>
    </p:spTree>
    <p:extLst>
      <p:ext uri="{BB962C8B-B14F-4D97-AF65-F5344CB8AC3E}">
        <p14:creationId xmlns:p14="http://schemas.microsoft.com/office/powerpoint/2010/main" val="3551265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19AFD061-0C56-4081-9111-CFDC46A96BC9}" type="datetimeFigureOut">
              <a:rPr lang="en-US"/>
              <a:pPr>
                <a:defRPr/>
              </a:pPr>
              <a:t>3/26/2021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F26BC81F-937A-420B-963A-FD1E725EDE44}" type="slidenum">
              <a:rPr lang="en-US" smtClean="0"/>
              <a:pPr>
                <a:defRPr/>
              </a:pPr>
              <a:t>‹#›</a:t>
            </a:fld>
            <a:endParaRPr lang="en-US" dirty="0"/>
          </a:p>
        </p:txBody>
      </p:sp>
      <p:sp>
        <p:nvSpPr>
          <p:cNvPr id="7" name="Rectangle 6"/>
          <p:cNvSpPr/>
          <p:nvPr/>
        </p:nvSpPr>
        <p:spPr>
          <a:xfrm>
            <a:off x="0" y="6629400"/>
            <a:ext cx="9144000" cy="228600"/>
          </a:xfrm>
          <a:prstGeom prst="rect">
            <a:avLst/>
          </a:prstGeom>
          <a:solidFill>
            <a:srgbClr val="970303"/>
          </a:solidFill>
          <a:ln>
            <a:solidFill>
              <a:srgbClr val="9703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032"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tretch>
            <a:fillRect/>
          </a:stretch>
        </p:blipFill>
        <p:spPr bwMode="auto">
          <a:xfrm>
            <a:off x="7947025" y="5926222"/>
            <a:ext cx="1136650" cy="580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judgement-prediction-streamlit.herokuapp.com/" TargetMode="External"/><Relationship Id="rId2" Type="http://schemas.openxmlformats.org/officeDocument/2006/relationships/hyperlink" Target="Link%20:%20https:/judgement-prediction-streamlit.herokuapp.com/"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dn.analyticsvidhya.com/wp-content/uploads/2019/09/sent_context.png" TargetMode="External"/><Relationship Id="rId2" Type="http://schemas.openxmlformats.org/officeDocument/2006/relationships/hyperlink" Target="https://arxiv.org/abs/1910.01108"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C88DE5-692D-4848-922E-9624CD83D778}"/>
              </a:ext>
            </a:extLst>
          </p:cNvPr>
          <p:cNvPicPr>
            <a:picLocks noChangeAspect="1"/>
          </p:cNvPicPr>
          <p:nvPr/>
        </p:nvPicPr>
        <p:blipFill>
          <a:blip r:embed="rId2"/>
          <a:stretch>
            <a:fillRect/>
          </a:stretch>
        </p:blipFill>
        <p:spPr>
          <a:xfrm>
            <a:off x="42862" y="116633"/>
            <a:ext cx="9058275" cy="5760640"/>
          </a:xfrm>
          <a:prstGeom prst="rect">
            <a:avLst/>
          </a:prstGeom>
        </p:spPr>
      </p:pic>
    </p:spTree>
    <p:extLst>
      <p:ext uri="{BB962C8B-B14F-4D97-AF65-F5344CB8AC3E}">
        <p14:creationId xmlns:p14="http://schemas.microsoft.com/office/powerpoint/2010/main" val="3704408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9B3270C0-D193-473E-A961-364170282D61}"/>
              </a:ext>
            </a:extLst>
          </p:cNvPr>
          <p:cNvSpPr txBox="1">
            <a:spLocks/>
          </p:cNvSpPr>
          <p:nvPr/>
        </p:nvSpPr>
        <p:spPr bwMode="auto">
          <a:xfrm>
            <a:off x="0" y="-65091"/>
            <a:ext cx="9144000" cy="100811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IN" sz="3600" b="1" i="0" dirty="0">
                <a:solidFill>
                  <a:schemeClr val="bg1"/>
                </a:solidFill>
                <a:effectLst/>
              </a:rPr>
              <a:t>Models: Sentence Judgmental Classification</a:t>
            </a:r>
          </a:p>
        </p:txBody>
      </p:sp>
      <p:sp>
        <p:nvSpPr>
          <p:cNvPr id="7" name="TextBox 6">
            <a:extLst>
              <a:ext uri="{FF2B5EF4-FFF2-40B4-BE49-F238E27FC236}">
                <a16:creationId xmlns:a16="http://schemas.microsoft.com/office/drawing/2014/main" id="{DE565E63-F44F-4CF3-A014-E4E24CF1F65F}"/>
              </a:ext>
            </a:extLst>
          </p:cNvPr>
          <p:cNvSpPr txBox="1"/>
          <p:nvPr/>
        </p:nvSpPr>
        <p:spPr>
          <a:xfrm>
            <a:off x="143508" y="3593650"/>
            <a:ext cx="8856984" cy="2677656"/>
          </a:xfrm>
          <a:prstGeom prst="rect">
            <a:avLst/>
          </a:prstGeom>
          <a:noFill/>
        </p:spPr>
        <p:txBody>
          <a:bodyPr wrap="square">
            <a:spAutoFit/>
          </a:bodyPr>
          <a:lstStyle/>
          <a:p>
            <a:pPr algn="l"/>
            <a:r>
              <a:rPr lang="en-US" sz="1400" dirty="0">
                <a:solidFill>
                  <a:srgbClr val="212121"/>
                </a:solidFill>
                <a:latin typeface="Roboto"/>
              </a:rPr>
              <a:t>We have used </a:t>
            </a:r>
            <a:r>
              <a:rPr lang="en-US" sz="1400" b="0" i="0" dirty="0">
                <a:solidFill>
                  <a:srgbClr val="212121"/>
                </a:solidFill>
                <a:effectLst/>
                <a:latin typeface="Roboto"/>
              </a:rPr>
              <a:t>two models here : </a:t>
            </a:r>
          </a:p>
          <a:p>
            <a:pPr algn="l"/>
            <a:endParaRPr lang="en-US" sz="1400" b="0" i="0" dirty="0">
              <a:solidFill>
                <a:srgbClr val="212121"/>
              </a:solidFill>
              <a:effectLst/>
              <a:latin typeface="Roboto"/>
            </a:endParaRPr>
          </a:p>
          <a:p>
            <a:pPr algn="l"/>
            <a:r>
              <a:rPr lang="en-US" sz="1400" b="0" i="0" dirty="0" err="1">
                <a:solidFill>
                  <a:srgbClr val="212121"/>
                </a:solidFill>
                <a:effectLst/>
                <a:latin typeface="Roboto"/>
              </a:rPr>
              <a:t>DistilBERT</a:t>
            </a:r>
            <a:r>
              <a:rPr lang="en-US" sz="1400" b="0" i="0" dirty="0">
                <a:solidFill>
                  <a:srgbClr val="212121"/>
                </a:solidFill>
                <a:effectLst/>
                <a:latin typeface="Roboto"/>
              </a:rPr>
              <a:t> processes the sentence and passes along some information it extracted from it on to the next model. </a:t>
            </a:r>
          </a:p>
          <a:p>
            <a:pPr algn="l"/>
            <a:r>
              <a:rPr lang="en-US" sz="1400" b="0" i="0" dirty="0" err="1">
                <a:solidFill>
                  <a:srgbClr val="212121"/>
                </a:solidFill>
                <a:effectLst/>
                <a:latin typeface="Roboto"/>
              </a:rPr>
              <a:t>DistilBERT</a:t>
            </a:r>
            <a:r>
              <a:rPr lang="en-US" sz="1400" b="0" i="0" dirty="0">
                <a:solidFill>
                  <a:srgbClr val="212121"/>
                </a:solidFill>
                <a:effectLst/>
                <a:latin typeface="Roboto"/>
              </a:rPr>
              <a:t> is a smaller version of BERT developed and open sourced by the team at </a:t>
            </a:r>
            <a:r>
              <a:rPr lang="en-US" sz="1400" b="0" i="0" dirty="0" err="1">
                <a:solidFill>
                  <a:srgbClr val="212121"/>
                </a:solidFill>
                <a:effectLst/>
                <a:latin typeface="Roboto"/>
              </a:rPr>
              <a:t>HuggingFace</a:t>
            </a:r>
            <a:r>
              <a:rPr lang="en-US" sz="1400" b="0" i="0" dirty="0">
                <a:solidFill>
                  <a:srgbClr val="212121"/>
                </a:solidFill>
                <a:effectLst/>
                <a:latin typeface="Roboto"/>
              </a:rPr>
              <a:t>. It’s a lighter and faster version of BERT that roughly matches its performance.</a:t>
            </a:r>
          </a:p>
          <a:p>
            <a:pPr algn="l"/>
            <a:endParaRPr lang="en-US" sz="1400" b="0" i="0" dirty="0">
              <a:solidFill>
                <a:srgbClr val="212121"/>
              </a:solidFill>
              <a:effectLst/>
              <a:latin typeface="Roboto"/>
            </a:endParaRPr>
          </a:p>
          <a:p>
            <a:pPr algn="l"/>
            <a:r>
              <a:rPr lang="en-US" sz="1400" b="0" i="0" dirty="0">
                <a:solidFill>
                  <a:srgbClr val="212121"/>
                </a:solidFill>
                <a:effectLst/>
                <a:latin typeface="Roboto"/>
              </a:rPr>
              <a:t>The next model, a basic Logistic Regression model from scikit learn will take in the result of </a:t>
            </a:r>
            <a:r>
              <a:rPr lang="en-US" sz="1400" b="0" i="0" dirty="0" err="1">
                <a:solidFill>
                  <a:srgbClr val="212121"/>
                </a:solidFill>
                <a:effectLst/>
                <a:latin typeface="Roboto"/>
              </a:rPr>
              <a:t>DistilBERT’s</a:t>
            </a:r>
            <a:r>
              <a:rPr lang="en-US" sz="1400" b="0" i="0" dirty="0">
                <a:solidFill>
                  <a:srgbClr val="212121"/>
                </a:solidFill>
                <a:effectLst/>
                <a:latin typeface="Roboto"/>
              </a:rPr>
              <a:t> processing, and classify the sentence as either </a:t>
            </a:r>
            <a:r>
              <a:rPr lang="en-US" sz="1400" b="0" i="0" dirty="0" err="1">
                <a:solidFill>
                  <a:srgbClr val="212121"/>
                </a:solidFill>
                <a:effectLst/>
                <a:latin typeface="Roboto"/>
              </a:rPr>
              <a:t>Judgemental</a:t>
            </a:r>
            <a:r>
              <a:rPr lang="en-US" sz="1400" b="0" i="0" dirty="0">
                <a:solidFill>
                  <a:srgbClr val="212121"/>
                </a:solidFill>
                <a:effectLst/>
                <a:latin typeface="Roboto"/>
              </a:rPr>
              <a:t> or Non </a:t>
            </a:r>
            <a:r>
              <a:rPr lang="en-US" sz="1400" b="0" i="0" dirty="0" err="1">
                <a:solidFill>
                  <a:srgbClr val="212121"/>
                </a:solidFill>
                <a:effectLst/>
                <a:latin typeface="Roboto"/>
              </a:rPr>
              <a:t>Judgemental</a:t>
            </a:r>
            <a:r>
              <a:rPr lang="en-US" sz="1400" b="0" i="0" dirty="0">
                <a:solidFill>
                  <a:srgbClr val="212121"/>
                </a:solidFill>
                <a:effectLst/>
                <a:latin typeface="Roboto"/>
              </a:rPr>
              <a:t> (0 or 1, respectively).</a:t>
            </a:r>
          </a:p>
          <a:p>
            <a:pPr algn="l"/>
            <a:endParaRPr lang="en-US" sz="1400" b="0" i="0" dirty="0">
              <a:solidFill>
                <a:srgbClr val="212121"/>
              </a:solidFill>
              <a:effectLst/>
              <a:latin typeface="Roboto"/>
            </a:endParaRPr>
          </a:p>
          <a:p>
            <a:pPr algn="l"/>
            <a:r>
              <a:rPr lang="en-US" sz="1400" b="0" i="0" dirty="0">
                <a:solidFill>
                  <a:srgbClr val="212121"/>
                </a:solidFill>
                <a:effectLst/>
                <a:latin typeface="Roboto"/>
              </a:rPr>
              <a:t>The data we pass between the two models is a </a:t>
            </a:r>
            <a:r>
              <a:rPr lang="en-US" sz="1400" b="1" i="0" dirty="0">
                <a:solidFill>
                  <a:srgbClr val="212121"/>
                </a:solidFill>
                <a:effectLst/>
                <a:latin typeface="Roboto"/>
              </a:rPr>
              <a:t>vector of size 768</a:t>
            </a:r>
            <a:r>
              <a:rPr lang="en-US" sz="1400" b="0" i="0" dirty="0">
                <a:solidFill>
                  <a:srgbClr val="212121"/>
                </a:solidFill>
                <a:effectLst/>
                <a:latin typeface="Roboto"/>
              </a:rPr>
              <a:t>. We can think of this of vector as an embedding for the sentence that we can use for classification.</a:t>
            </a:r>
          </a:p>
        </p:txBody>
      </p:sp>
      <p:pic>
        <p:nvPicPr>
          <p:cNvPr id="2052" name="Picture 4">
            <a:extLst>
              <a:ext uri="{FF2B5EF4-FFF2-40B4-BE49-F238E27FC236}">
                <a16:creationId xmlns:a16="http://schemas.microsoft.com/office/drawing/2014/main" id="{1AA8D12D-701F-435B-BD2C-801D9A9DFA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7894"/>
            <a:ext cx="9080140"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135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9B3270C0-D193-473E-A961-364170282D61}"/>
              </a:ext>
            </a:extLst>
          </p:cNvPr>
          <p:cNvSpPr txBox="1">
            <a:spLocks/>
          </p:cNvSpPr>
          <p:nvPr/>
        </p:nvSpPr>
        <p:spPr bwMode="auto">
          <a:xfrm>
            <a:off x="0" y="0"/>
            <a:ext cx="9144000" cy="692696"/>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IN" sz="3600" b="1" i="0" dirty="0">
                <a:solidFill>
                  <a:schemeClr val="bg1"/>
                </a:solidFill>
                <a:effectLst/>
              </a:rPr>
              <a:t>Model’s Bird View</a:t>
            </a:r>
          </a:p>
        </p:txBody>
      </p:sp>
      <p:pic>
        <p:nvPicPr>
          <p:cNvPr id="5122" name="Picture 2">
            <a:extLst>
              <a:ext uri="{FF2B5EF4-FFF2-40B4-BE49-F238E27FC236}">
                <a16:creationId xmlns:a16="http://schemas.microsoft.com/office/drawing/2014/main" id="{5891C6BD-580E-4C08-88E7-A54CB70B89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4704"/>
            <a:ext cx="9144000" cy="552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866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9B3270C0-D193-473E-A961-364170282D61}"/>
              </a:ext>
            </a:extLst>
          </p:cNvPr>
          <p:cNvSpPr txBox="1">
            <a:spLocks/>
          </p:cNvSpPr>
          <p:nvPr/>
        </p:nvSpPr>
        <p:spPr bwMode="auto">
          <a:xfrm>
            <a:off x="0" y="2564904"/>
            <a:ext cx="9144000" cy="100811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3600" b="1" i="0" dirty="0">
                <a:solidFill>
                  <a:schemeClr val="bg1"/>
                </a:solidFill>
                <a:effectLst/>
              </a:rPr>
              <a:t>Step 1 : Loading The Pre Trained Model</a:t>
            </a:r>
            <a:endParaRPr lang="en-IN" sz="3600" b="1" i="0" dirty="0">
              <a:solidFill>
                <a:schemeClr val="bg1"/>
              </a:solidFill>
              <a:effectLst/>
            </a:endParaRPr>
          </a:p>
        </p:txBody>
      </p:sp>
    </p:spTree>
    <p:extLst>
      <p:ext uri="{BB962C8B-B14F-4D97-AF65-F5344CB8AC3E}">
        <p14:creationId xmlns:p14="http://schemas.microsoft.com/office/powerpoint/2010/main" val="1371592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9B3270C0-D193-473E-A961-364170282D61}"/>
              </a:ext>
            </a:extLst>
          </p:cNvPr>
          <p:cNvSpPr txBox="1">
            <a:spLocks/>
          </p:cNvSpPr>
          <p:nvPr/>
        </p:nvSpPr>
        <p:spPr bwMode="auto">
          <a:xfrm>
            <a:off x="0" y="2564904"/>
            <a:ext cx="9144000" cy="100811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3600" b="1" i="0" dirty="0">
                <a:solidFill>
                  <a:schemeClr val="bg1"/>
                </a:solidFill>
                <a:effectLst/>
              </a:rPr>
              <a:t>Step 2 : Preparing The Dataset - Tokenization</a:t>
            </a:r>
            <a:endParaRPr lang="en-IN" sz="3600" b="1" i="0" dirty="0">
              <a:solidFill>
                <a:schemeClr val="bg1"/>
              </a:solidFill>
              <a:effectLst/>
            </a:endParaRPr>
          </a:p>
        </p:txBody>
      </p:sp>
    </p:spTree>
    <p:extLst>
      <p:ext uri="{BB962C8B-B14F-4D97-AF65-F5344CB8AC3E}">
        <p14:creationId xmlns:p14="http://schemas.microsoft.com/office/powerpoint/2010/main" val="488361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9B3270C0-D193-473E-A961-364170282D61}"/>
              </a:ext>
            </a:extLst>
          </p:cNvPr>
          <p:cNvSpPr txBox="1">
            <a:spLocks/>
          </p:cNvSpPr>
          <p:nvPr/>
        </p:nvSpPr>
        <p:spPr bwMode="auto">
          <a:xfrm>
            <a:off x="0" y="-45968"/>
            <a:ext cx="9144000" cy="100811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IN" sz="3600" b="1" i="0" dirty="0">
                <a:solidFill>
                  <a:schemeClr val="bg1"/>
                </a:solidFill>
                <a:effectLst/>
              </a:rPr>
              <a:t>Tokenization</a:t>
            </a:r>
          </a:p>
        </p:txBody>
      </p:sp>
      <p:pic>
        <p:nvPicPr>
          <p:cNvPr id="6146" name="Picture 2">
            <a:extLst>
              <a:ext uri="{FF2B5EF4-FFF2-40B4-BE49-F238E27FC236}">
                <a16:creationId xmlns:a16="http://schemas.microsoft.com/office/drawing/2014/main" id="{91CDBB2A-E233-4F28-8AE2-F0E5E36A59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12776"/>
            <a:ext cx="8892480" cy="43204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81E621D-C20B-4213-B450-13B3F1AD5248}"/>
              </a:ext>
            </a:extLst>
          </p:cNvPr>
          <p:cNvSpPr txBox="1"/>
          <p:nvPr/>
        </p:nvSpPr>
        <p:spPr>
          <a:xfrm flipH="1">
            <a:off x="107505" y="962144"/>
            <a:ext cx="8784975" cy="738664"/>
          </a:xfrm>
          <a:prstGeom prst="rect">
            <a:avLst/>
          </a:prstGeom>
          <a:noFill/>
        </p:spPr>
        <p:txBody>
          <a:bodyPr wrap="square" rtlCol="0">
            <a:spAutoFit/>
          </a:bodyPr>
          <a:lstStyle/>
          <a:p>
            <a:r>
              <a:rPr lang="en-US" sz="1400" b="0" i="0" dirty="0">
                <a:solidFill>
                  <a:srgbClr val="212121"/>
                </a:solidFill>
                <a:effectLst/>
                <a:latin typeface="Roboto"/>
              </a:rPr>
              <a:t>Our first step is to tokenize the sentences -- break them up into word and </a:t>
            </a:r>
            <a:r>
              <a:rPr lang="en-US" sz="1400" b="0" i="0" dirty="0" err="1">
                <a:solidFill>
                  <a:srgbClr val="212121"/>
                </a:solidFill>
                <a:effectLst/>
                <a:latin typeface="Roboto"/>
              </a:rPr>
              <a:t>subwords</a:t>
            </a:r>
            <a:r>
              <a:rPr lang="en-US" sz="1400" b="0" i="0" dirty="0">
                <a:solidFill>
                  <a:srgbClr val="212121"/>
                </a:solidFill>
                <a:effectLst/>
                <a:latin typeface="Roboto"/>
              </a:rPr>
              <a:t> in the format BERT is comfortable with.</a:t>
            </a:r>
          </a:p>
          <a:p>
            <a:endParaRPr lang="en-IN" sz="1400" dirty="0"/>
          </a:p>
        </p:txBody>
      </p:sp>
    </p:spTree>
    <p:extLst>
      <p:ext uri="{BB962C8B-B14F-4D97-AF65-F5344CB8AC3E}">
        <p14:creationId xmlns:p14="http://schemas.microsoft.com/office/powerpoint/2010/main" val="3534117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81E621D-C20B-4213-B450-13B3F1AD5248}"/>
              </a:ext>
            </a:extLst>
          </p:cNvPr>
          <p:cNvSpPr txBox="1"/>
          <p:nvPr/>
        </p:nvSpPr>
        <p:spPr>
          <a:xfrm flipH="1">
            <a:off x="107505" y="962144"/>
            <a:ext cx="8784975" cy="954107"/>
          </a:xfrm>
          <a:prstGeom prst="rect">
            <a:avLst/>
          </a:prstGeom>
          <a:noFill/>
        </p:spPr>
        <p:txBody>
          <a:bodyPr wrap="square" rtlCol="0">
            <a:spAutoFit/>
          </a:bodyPr>
          <a:lstStyle/>
          <a:p>
            <a:r>
              <a:rPr lang="en-US" sz="1400" b="0" i="0" dirty="0">
                <a:solidFill>
                  <a:srgbClr val="222222"/>
                </a:solidFill>
                <a:effectLst/>
                <a:latin typeface="Helvetica" panose="020B0604020202020204" pitchFamily="34" charset="0"/>
              </a:rPr>
              <a:t>Passing the input vector through </a:t>
            </a:r>
            <a:r>
              <a:rPr lang="en-US" sz="1400" b="0" i="0" dirty="0" err="1">
                <a:solidFill>
                  <a:srgbClr val="222222"/>
                </a:solidFill>
                <a:effectLst/>
                <a:latin typeface="Helvetica" panose="020B0604020202020204" pitchFamily="34" charset="0"/>
              </a:rPr>
              <a:t>DistilBERT</a:t>
            </a:r>
            <a:r>
              <a:rPr lang="en-US" sz="1400" b="0" i="0" dirty="0">
                <a:solidFill>
                  <a:srgbClr val="222222"/>
                </a:solidFill>
                <a:effectLst/>
                <a:latin typeface="Helvetica" panose="020B0604020202020204" pitchFamily="34" charset="0"/>
              </a:rPr>
              <a:t> . The output would be a vector for each input token. each vector is made up of 768 numbers (floats).</a:t>
            </a:r>
          </a:p>
          <a:p>
            <a:r>
              <a:rPr lang="en-US" sz="1400" b="0" i="0" dirty="0">
                <a:solidFill>
                  <a:srgbClr val="222222"/>
                </a:solidFill>
                <a:effectLst/>
                <a:latin typeface="Helvetica" panose="020B0604020202020204" pitchFamily="34" charset="0"/>
              </a:rPr>
              <a:t>Because this is a sentence classification task, we ignore all except the first vector (the one associated with the [CLS] token). The one vector we pass as the input to the logistic regression model.</a:t>
            </a:r>
            <a:endParaRPr lang="en-IN" sz="1400" dirty="0"/>
          </a:p>
        </p:txBody>
      </p:sp>
      <p:pic>
        <p:nvPicPr>
          <p:cNvPr id="12290" name="Picture 2">
            <a:extLst>
              <a:ext uri="{FF2B5EF4-FFF2-40B4-BE49-F238E27FC236}">
                <a16:creationId xmlns:a16="http://schemas.microsoft.com/office/drawing/2014/main" id="{6AF22373-3435-4636-A275-573837869B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50739"/>
            <a:ext cx="9144000" cy="4646613"/>
          </a:xfrm>
          <a:prstGeom prst="rect">
            <a:avLst/>
          </a:prstGeom>
          <a:noFill/>
          <a:extLst>
            <a:ext uri="{909E8E84-426E-40DD-AFC4-6F175D3DCCD1}">
              <a14:hiddenFill xmlns:a14="http://schemas.microsoft.com/office/drawing/2010/main">
                <a:solidFill>
                  <a:srgbClr val="FFFFFF"/>
                </a:solidFill>
              </a14:hiddenFill>
            </a:ext>
          </a:extLst>
        </p:spPr>
      </p:pic>
      <p:sp>
        <p:nvSpPr>
          <p:cNvPr id="7" name="Title 2">
            <a:extLst>
              <a:ext uri="{FF2B5EF4-FFF2-40B4-BE49-F238E27FC236}">
                <a16:creationId xmlns:a16="http://schemas.microsoft.com/office/drawing/2014/main" id="{2690F831-3172-4B78-A7FC-77DD48CD2BA6}"/>
              </a:ext>
            </a:extLst>
          </p:cNvPr>
          <p:cNvSpPr txBox="1">
            <a:spLocks/>
          </p:cNvSpPr>
          <p:nvPr/>
        </p:nvSpPr>
        <p:spPr bwMode="auto">
          <a:xfrm>
            <a:off x="0" y="-45968"/>
            <a:ext cx="9144000" cy="100811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IN" sz="3600" b="1" i="0" dirty="0">
                <a:solidFill>
                  <a:schemeClr val="bg1"/>
                </a:solidFill>
                <a:effectLst/>
              </a:rPr>
              <a:t>Tokenization</a:t>
            </a:r>
          </a:p>
        </p:txBody>
      </p:sp>
    </p:spTree>
    <p:extLst>
      <p:ext uri="{BB962C8B-B14F-4D97-AF65-F5344CB8AC3E}">
        <p14:creationId xmlns:p14="http://schemas.microsoft.com/office/powerpoint/2010/main" val="3542593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a:extLst>
              <a:ext uri="{FF2B5EF4-FFF2-40B4-BE49-F238E27FC236}">
                <a16:creationId xmlns:a16="http://schemas.microsoft.com/office/drawing/2014/main" id="{CD21C1CB-DFC0-4E90-995C-04C27144D8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00808"/>
            <a:ext cx="9144000" cy="41834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C936D98-2587-4706-8519-E59005D58B7D}"/>
              </a:ext>
            </a:extLst>
          </p:cNvPr>
          <p:cNvSpPr txBox="1"/>
          <p:nvPr/>
        </p:nvSpPr>
        <p:spPr>
          <a:xfrm>
            <a:off x="0" y="973758"/>
            <a:ext cx="9036496" cy="307777"/>
          </a:xfrm>
          <a:prstGeom prst="rect">
            <a:avLst/>
          </a:prstGeom>
          <a:noFill/>
        </p:spPr>
        <p:txBody>
          <a:bodyPr wrap="square" rtlCol="0">
            <a:spAutoFit/>
          </a:bodyPr>
          <a:lstStyle/>
          <a:p>
            <a:endParaRPr lang="en-IN" sz="1400" dirty="0">
              <a:latin typeface="Roboto"/>
            </a:endParaRPr>
          </a:p>
        </p:txBody>
      </p:sp>
      <p:sp>
        <p:nvSpPr>
          <p:cNvPr id="9" name="Rectangle 9">
            <a:extLst>
              <a:ext uri="{FF2B5EF4-FFF2-40B4-BE49-F238E27FC236}">
                <a16:creationId xmlns:a16="http://schemas.microsoft.com/office/drawing/2014/main" id="{9F381312-159C-4C18-986A-239C03C8E9A1}"/>
              </a:ext>
            </a:extLst>
          </p:cNvPr>
          <p:cNvSpPr>
            <a:spLocks noChangeArrowheads="1"/>
          </p:cNvSpPr>
          <p:nvPr/>
        </p:nvSpPr>
        <p:spPr bwMode="auto">
          <a:xfrm>
            <a:off x="139130" y="1099096"/>
            <a:ext cx="903649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212121"/>
                </a:solidFill>
                <a:latin typeface="Roboto"/>
              </a:rPr>
              <a:t>Finally we get the vector of size 768 for each word </a:t>
            </a:r>
            <a:endParaRPr kumimoji="0" lang="en-US" altLang="en-US" sz="1400" b="0" i="0" u="none" strike="noStrike" cap="none" normalizeH="0" baseline="0" dirty="0">
              <a:ln>
                <a:noFill/>
              </a:ln>
              <a:solidFill>
                <a:schemeClr val="tx1"/>
              </a:solidFill>
              <a:effectLst/>
              <a:latin typeface="Roboto"/>
            </a:endParaRPr>
          </a:p>
        </p:txBody>
      </p:sp>
      <p:sp>
        <p:nvSpPr>
          <p:cNvPr id="6" name="Title 2">
            <a:extLst>
              <a:ext uri="{FF2B5EF4-FFF2-40B4-BE49-F238E27FC236}">
                <a16:creationId xmlns:a16="http://schemas.microsoft.com/office/drawing/2014/main" id="{5B4FA8D7-6E03-4C8F-8A42-19C50900F541}"/>
              </a:ext>
            </a:extLst>
          </p:cNvPr>
          <p:cNvSpPr txBox="1">
            <a:spLocks/>
          </p:cNvSpPr>
          <p:nvPr/>
        </p:nvSpPr>
        <p:spPr bwMode="auto">
          <a:xfrm>
            <a:off x="0" y="-45968"/>
            <a:ext cx="9144000" cy="100811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IN" sz="3600" b="1" i="0" dirty="0">
                <a:solidFill>
                  <a:schemeClr val="bg1"/>
                </a:solidFill>
                <a:effectLst/>
              </a:rPr>
              <a:t>Tokenization</a:t>
            </a:r>
          </a:p>
        </p:txBody>
      </p:sp>
    </p:spTree>
    <p:extLst>
      <p:ext uri="{BB962C8B-B14F-4D97-AF65-F5344CB8AC3E}">
        <p14:creationId xmlns:p14="http://schemas.microsoft.com/office/powerpoint/2010/main" val="2778207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9B3270C0-D193-473E-A961-364170282D61}"/>
              </a:ext>
            </a:extLst>
          </p:cNvPr>
          <p:cNvSpPr txBox="1">
            <a:spLocks/>
          </p:cNvSpPr>
          <p:nvPr/>
        </p:nvSpPr>
        <p:spPr bwMode="auto">
          <a:xfrm>
            <a:off x="0" y="2564904"/>
            <a:ext cx="9144000" cy="100811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3600" b="1" i="0" dirty="0">
                <a:solidFill>
                  <a:schemeClr val="bg1"/>
                </a:solidFill>
                <a:effectLst/>
              </a:rPr>
              <a:t>Step 3 : Padding &amp; Masking</a:t>
            </a:r>
            <a:endParaRPr lang="en-IN" sz="3600" b="1" i="0" dirty="0">
              <a:solidFill>
                <a:schemeClr val="bg1"/>
              </a:solidFill>
              <a:effectLst/>
            </a:endParaRPr>
          </a:p>
        </p:txBody>
      </p:sp>
    </p:spTree>
    <p:extLst>
      <p:ext uri="{BB962C8B-B14F-4D97-AF65-F5344CB8AC3E}">
        <p14:creationId xmlns:p14="http://schemas.microsoft.com/office/powerpoint/2010/main" val="3193633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9B3270C0-D193-473E-A961-364170282D61}"/>
              </a:ext>
            </a:extLst>
          </p:cNvPr>
          <p:cNvSpPr txBox="1">
            <a:spLocks/>
          </p:cNvSpPr>
          <p:nvPr/>
        </p:nvSpPr>
        <p:spPr bwMode="auto">
          <a:xfrm>
            <a:off x="0" y="-65091"/>
            <a:ext cx="9144000" cy="100811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US" sz="3600" b="1" dirty="0">
                <a:solidFill>
                  <a:schemeClr val="bg1"/>
                </a:solidFill>
              </a:rPr>
              <a:t>Padding &amp; Masking</a:t>
            </a:r>
            <a:endParaRPr lang="en-IN" sz="3600" b="1" i="0" dirty="0">
              <a:solidFill>
                <a:schemeClr val="bg1"/>
              </a:solidFill>
              <a:effectLst/>
            </a:endParaRPr>
          </a:p>
        </p:txBody>
      </p:sp>
      <p:sp>
        <p:nvSpPr>
          <p:cNvPr id="6" name="Rectangle 9">
            <a:extLst>
              <a:ext uri="{FF2B5EF4-FFF2-40B4-BE49-F238E27FC236}">
                <a16:creationId xmlns:a16="http://schemas.microsoft.com/office/drawing/2014/main" id="{D588CE9F-C2CB-4473-A8FC-3436C9C186C7}"/>
              </a:ext>
            </a:extLst>
          </p:cNvPr>
          <p:cNvSpPr>
            <a:spLocks noChangeArrowheads="1"/>
          </p:cNvSpPr>
          <p:nvPr/>
        </p:nvSpPr>
        <p:spPr bwMode="auto">
          <a:xfrm>
            <a:off x="107504" y="1053317"/>
            <a:ext cx="9036496"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121"/>
                </a:solidFill>
                <a:effectLst/>
                <a:latin typeface="Roboto"/>
              </a:rPr>
              <a:t>After tokenization, we got the list of sentences -- each sentences is represented as a list of tokens. We wanted BERT to process our examples all at once (as one batch).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212121"/>
              </a:solidFill>
              <a:effectLst/>
              <a:latin typeface="Roboto"/>
            </a:endParaRPr>
          </a:p>
          <a:p>
            <a:pPr algn="l" fontAlgn="base"/>
            <a:r>
              <a:rPr lang="en-US" sz="1400" b="0" i="0" dirty="0">
                <a:solidFill>
                  <a:srgbClr val="222222"/>
                </a:solidFill>
                <a:effectLst/>
                <a:latin typeface="Roboto"/>
              </a:rPr>
              <a:t>The dataset is currently a list of lists. </a:t>
            </a:r>
          </a:p>
          <a:p>
            <a:pPr algn="l" fontAlgn="base"/>
            <a:endParaRPr lang="en-US" sz="1400" dirty="0">
              <a:solidFill>
                <a:srgbClr val="222222"/>
              </a:solidFill>
              <a:latin typeface="Roboto"/>
            </a:endParaRPr>
          </a:p>
          <a:p>
            <a:pPr algn="l" fontAlgn="base"/>
            <a:r>
              <a:rPr lang="en-US" sz="1400" b="1" i="0" dirty="0">
                <a:solidFill>
                  <a:srgbClr val="222222"/>
                </a:solidFill>
                <a:effectLst/>
                <a:latin typeface="Roboto"/>
              </a:rPr>
              <a:t>Padding : </a:t>
            </a:r>
          </a:p>
          <a:p>
            <a:pPr algn="l" fontAlgn="base"/>
            <a:r>
              <a:rPr lang="en-US" sz="1400" b="0" i="0" dirty="0">
                <a:solidFill>
                  <a:srgbClr val="222222"/>
                </a:solidFill>
                <a:effectLst/>
                <a:latin typeface="Roboto"/>
              </a:rPr>
              <a:t>Before </a:t>
            </a:r>
            <a:r>
              <a:rPr lang="en-US" sz="1400" b="0" i="0" dirty="0" err="1">
                <a:solidFill>
                  <a:srgbClr val="222222"/>
                </a:solidFill>
                <a:effectLst/>
                <a:latin typeface="Roboto"/>
              </a:rPr>
              <a:t>DistilBERT</a:t>
            </a:r>
            <a:r>
              <a:rPr lang="en-US" sz="1400" b="0" i="0" dirty="0">
                <a:solidFill>
                  <a:srgbClr val="222222"/>
                </a:solidFill>
                <a:effectLst/>
                <a:latin typeface="Roboto"/>
              </a:rPr>
              <a:t> can process this as input, we’ll need to make all the vectors the same size by padding shorter sentences with the token id 0.</a:t>
            </a:r>
          </a:p>
          <a:p>
            <a:pPr algn="l" fontAlgn="base"/>
            <a:endParaRPr lang="en-US" sz="1400" dirty="0">
              <a:solidFill>
                <a:srgbClr val="222222"/>
              </a:solidFill>
              <a:latin typeface="Roboto"/>
            </a:endParaRPr>
          </a:p>
          <a:p>
            <a:r>
              <a:rPr lang="en-US" sz="1400" b="1" dirty="0">
                <a:solidFill>
                  <a:srgbClr val="000000"/>
                </a:solidFill>
                <a:effectLst/>
                <a:latin typeface="Roboto"/>
              </a:rPr>
              <a:t>Masking :</a:t>
            </a:r>
            <a:r>
              <a:rPr lang="en-US" sz="1400" b="0" dirty="0">
                <a:solidFill>
                  <a:srgbClr val="000000"/>
                </a:solidFill>
                <a:effectLst/>
                <a:latin typeface="Roboto"/>
              </a:rPr>
              <a:t> If we directly send </a:t>
            </a:r>
            <a:r>
              <a:rPr lang="en-US" sz="1400" b="0" dirty="0">
                <a:solidFill>
                  <a:srgbClr val="001080"/>
                </a:solidFill>
                <a:effectLst/>
                <a:latin typeface="Roboto"/>
              </a:rPr>
              <a:t>`padded`</a:t>
            </a:r>
            <a:r>
              <a:rPr lang="en-US" sz="1400" b="0" dirty="0">
                <a:solidFill>
                  <a:srgbClr val="000000"/>
                </a:solidFill>
                <a:effectLst/>
                <a:latin typeface="Roboto"/>
              </a:rPr>
              <a:t> to BERT, that would slightly confuse it. We then had to create another variable to tell it to ignore (mask) the padding we've added when it's processing its input. That's what </a:t>
            </a:r>
            <a:r>
              <a:rPr lang="en-US" sz="1400" b="0" dirty="0" err="1">
                <a:solidFill>
                  <a:srgbClr val="000000"/>
                </a:solidFill>
                <a:effectLst/>
                <a:latin typeface="Roboto"/>
              </a:rPr>
              <a:t>attention_mask</a:t>
            </a:r>
            <a:r>
              <a:rPr lang="en-US" sz="1400" b="0" dirty="0">
                <a:solidFill>
                  <a:srgbClr val="000000"/>
                </a:solidFill>
                <a:effectLst/>
                <a:latin typeface="Roboto"/>
              </a:rPr>
              <a:t> is:</a:t>
            </a:r>
          </a:p>
          <a:p>
            <a:pPr algn="l" fontAlgn="base"/>
            <a:endParaRPr lang="en-US" sz="1400" b="0" i="0" dirty="0">
              <a:solidFill>
                <a:srgbClr val="222222"/>
              </a:solidFill>
              <a:effectLst/>
              <a:latin typeface="Roboto"/>
            </a:endParaRPr>
          </a:p>
          <a:p>
            <a:pPr algn="l" fontAlgn="base"/>
            <a:endParaRPr lang="en-US" sz="1400" dirty="0">
              <a:solidFill>
                <a:srgbClr val="222222"/>
              </a:solidFill>
              <a:latin typeface="Roboto"/>
            </a:endParaRPr>
          </a:p>
          <a:p>
            <a:pPr algn="l" fontAlgn="base"/>
            <a:r>
              <a:rPr lang="en-US" sz="1400" b="0" i="0" dirty="0">
                <a:solidFill>
                  <a:srgbClr val="222222"/>
                </a:solidFill>
                <a:effectLst/>
                <a:latin typeface="Roboto"/>
              </a:rPr>
              <a:t>After the padding and masking , we have a matrix/tensor that is ready to be passed to BERT:</a:t>
            </a:r>
          </a:p>
        </p:txBody>
      </p:sp>
    </p:spTree>
    <p:extLst>
      <p:ext uri="{BB962C8B-B14F-4D97-AF65-F5344CB8AC3E}">
        <p14:creationId xmlns:p14="http://schemas.microsoft.com/office/powerpoint/2010/main" val="2090231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9B3270C0-D193-473E-A961-364170282D61}"/>
              </a:ext>
            </a:extLst>
          </p:cNvPr>
          <p:cNvSpPr txBox="1">
            <a:spLocks/>
          </p:cNvSpPr>
          <p:nvPr/>
        </p:nvSpPr>
        <p:spPr bwMode="auto">
          <a:xfrm>
            <a:off x="0" y="2564904"/>
            <a:ext cx="9144000" cy="100811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3600" b="1" i="0" dirty="0">
                <a:solidFill>
                  <a:schemeClr val="bg1"/>
                </a:solidFill>
                <a:effectLst/>
              </a:rPr>
              <a:t>Step 4 : Running</a:t>
            </a:r>
            <a:r>
              <a:rPr lang="en-US" sz="3600" b="1" dirty="0">
                <a:solidFill>
                  <a:schemeClr val="bg1"/>
                </a:solidFill>
              </a:rPr>
              <a:t> a Pre Trained </a:t>
            </a:r>
            <a:r>
              <a:rPr lang="en-US" sz="3600" b="1" i="0" dirty="0">
                <a:solidFill>
                  <a:schemeClr val="bg1"/>
                </a:solidFill>
                <a:effectLst/>
              </a:rPr>
              <a:t>Model</a:t>
            </a:r>
            <a:endParaRPr lang="en-IN" sz="3600" b="1" i="0" dirty="0">
              <a:solidFill>
                <a:schemeClr val="bg1"/>
              </a:solidFill>
              <a:effectLst/>
            </a:endParaRPr>
          </a:p>
        </p:txBody>
      </p:sp>
    </p:spTree>
    <p:extLst>
      <p:ext uri="{BB962C8B-B14F-4D97-AF65-F5344CB8AC3E}">
        <p14:creationId xmlns:p14="http://schemas.microsoft.com/office/powerpoint/2010/main" val="2840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685800" y="1579240"/>
            <a:ext cx="7772400" cy="2641848"/>
          </a:xfrm>
        </p:spPr>
        <p:txBody>
          <a:bodyPr/>
          <a:lstStyle/>
          <a:p>
            <a:r>
              <a:rPr lang="en-US" altLang="en-US" b="1" dirty="0">
                <a:solidFill>
                  <a:schemeClr val="accent2"/>
                </a:solidFill>
              </a:rPr>
              <a:t>Capstone Project : </a:t>
            </a:r>
            <a:br>
              <a:rPr lang="en-US" altLang="en-US" dirty="0">
                <a:solidFill>
                  <a:schemeClr val="tx2"/>
                </a:solidFill>
              </a:rPr>
            </a:br>
            <a:r>
              <a:rPr lang="en-US" sz="4000" b="1" dirty="0">
                <a:solidFill>
                  <a:schemeClr val="tx2"/>
                </a:solidFill>
                <a:effectLst/>
                <a:latin typeface="Times New Roman" panose="02020603050405020304" pitchFamily="18" charset="0"/>
                <a:ea typeface="SimSun" panose="02010600030101010101" pitchFamily="2" charset="-122"/>
              </a:rPr>
              <a:t>Classification of Statements as Judgmental </a:t>
            </a:r>
            <a:r>
              <a:rPr lang="en-US" sz="4000" b="1" dirty="0">
                <a:solidFill>
                  <a:schemeClr val="tx2"/>
                </a:solidFill>
                <a:latin typeface="Times New Roman" panose="02020603050405020304" pitchFamily="18" charset="0"/>
                <a:ea typeface="SimSun" panose="02010600030101010101" pitchFamily="2" charset="-122"/>
              </a:rPr>
              <a:t>Or</a:t>
            </a:r>
            <a:r>
              <a:rPr lang="en-US" sz="4000" b="1" dirty="0">
                <a:solidFill>
                  <a:schemeClr val="tx2"/>
                </a:solidFill>
                <a:effectLst/>
                <a:latin typeface="Times New Roman" panose="02020603050405020304" pitchFamily="18" charset="0"/>
                <a:ea typeface="SimSun" panose="02010600030101010101" pitchFamily="2" charset="-122"/>
              </a:rPr>
              <a:t> </a:t>
            </a:r>
            <a:br>
              <a:rPr lang="en-US" sz="4000" b="1" dirty="0">
                <a:solidFill>
                  <a:schemeClr val="tx2"/>
                </a:solidFill>
                <a:effectLst/>
                <a:latin typeface="Times New Roman" panose="02020603050405020304" pitchFamily="18" charset="0"/>
                <a:ea typeface="SimSun" panose="02010600030101010101" pitchFamily="2" charset="-122"/>
              </a:rPr>
            </a:br>
            <a:r>
              <a:rPr lang="en-US" sz="4000" b="1" dirty="0">
                <a:solidFill>
                  <a:schemeClr val="tx2"/>
                </a:solidFill>
                <a:effectLst/>
                <a:latin typeface="Times New Roman" panose="02020603050405020304" pitchFamily="18" charset="0"/>
                <a:ea typeface="SimSun" panose="02010600030101010101" pitchFamily="2" charset="-122"/>
              </a:rPr>
              <a:t>Non-Judgmental</a:t>
            </a:r>
            <a:br>
              <a:rPr lang="en-US" altLang="en-US" dirty="0"/>
            </a:br>
            <a:br>
              <a:rPr lang="en-US" altLang="en-US" dirty="0"/>
            </a:br>
            <a:r>
              <a:rPr lang="en-US" altLang="en-US" dirty="0"/>
              <a:t>						</a:t>
            </a:r>
            <a:r>
              <a:rPr lang="en-US" altLang="en-US" sz="2000" dirty="0"/>
              <a:t>27</a:t>
            </a:r>
            <a:r>
              <a:rPr lang="en-US" altLang="en-US" sz="2000" baseline="30000" dirty="0"/>
              <a:t>th</a:t>
            </a:r>
            <a:r>
              <a:rPr lang="en-US" altLang="en-US" sz="2000" dirty="0"/>
              <a:t> March 2021</a:t>
            </a:r>
          </a:p>
        </p:txBody>
      </p:sp>
      <p:sp>
        <p:nvSpPr>
          <p:cNvPr id="4" name="TextBox 3">
            <a:extLst>
              <a:ext uri="{FF2B5EF4-FFF2-40B4-BE49-F238E27FC236}">
                <a16:creationId xmlns:a16="http://schemas.microsoft.com/office/drawing/2014/main" id="{7EB33182-F1FA-4750-882A-93149292DB99}"/>
              </a:ext>
            </a:extLst>
          </p:cNvPr>
          <p:cNvSpPr txBox="1"/>
          <p:nvPr/>
        </p:nvSpPr>
        <p:spPr>
          <a:xfrm>
            <a:off x="827584" y="4509120"/>
            <a:ext cx="4968552" cy="1754326"/>
          </a:xfrm>
          <a:prstGeom prst="rect">
            <a:avLst/>
          </a:prstGeom>
          <a:noFill/>
        </p:spPr>
        <p:txBody>
          <a:bodyPr wrap="square" rtlCol="0">
            <a:spAutoFit/>
          </a:bodyPr>
          <a:lstStyle/>
          <a:p>
            <a:endParaRPr lang="en-US" dirty="0"/>
          </a:p>
          <a:p>
            <a:r>
              <a:rPr lang="en-US" dirty="0"/>
              <a:t>Anjali Chand</a:t>
            </a:r>
          </a:p>
          <a:p>
            <a:r>
              <a:rPr lang="en-US" dirty="0"/>
              <a:t>Hardik Raja</a:t>
            </a:r>
          </a:p>
          <a:p>
            <a:r>
              <a:rPr lang="en-US" dirty="0"/>
              <a:t>Jayant </a:t>
            </a:r>
            <a:r>
              <a:rPr lang="en-US" dirty="0" err="1"/>
              <a:t>Rajurkar</a:t>
            </a:r>
            <a:endParaRPr lang="en-US" dirty="0"/>
          </a:p>
          <a:p>
            <a:endParaRPr lang="en-US" dirty="0"/>
          </a:p>
          <a:p>
            <a:r>
              <a:rPr lang="en-US" dirty="0"/>
              <a:t>Mentor &amp; Guide : Prof Ashish Tendulkar </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9B3270C0-D193-473E-A961-364170282D61}"/>
              </a:ext>
            </a:extLst>
          </p:cNvPr>
          <p:cNvSpPr txBox="1">
            <a:spLocks/>
          </p:cNvSpPr>
          <p:nvPr/>
        </p:nvSpPr>
        <p:spPr bwMode="auto">
          <a:xfrm>
            <a:off x="0" y="-65091"/>
            <a:ext cx="9144000" cy="100811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US" sz="3600" b="1" dirty="0">
                <a:solidFill>
                  <a:schemeClr val="bg1"/>
                </a:solidFill>
              </a:rPr>
              <a:t>Running The Pre Trained Model</a:t>
            </a:r>
            <a:endParaRPr lang="en-IN" sz="3600" b="1" i="0" dirty="0">
              <a:solidFill>
                <a:schemeClr val="bg1"/>
              </a:solidFill>
              <a:effectLst/>
            </a:endParaRPr>
          </a:p>
        </p:txBody>
      </p:sp>
      <p:pic>
        <p:nvPicPr>
          <p:cNvPr id="7170" name="Picture 2">
            <a:extLst>
              <a:ext uri="{FF2B5EF4-FFF2-40B4-BE49-F238E27FC236}">
                <a16:creationId xmlns:a16="http://schemas.microsoft.com/office/drawing/2014/main" id="{E88F6B12-DF77-4D53-BB8F-F68E3BFD81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6" y="2420889"/>
            <a:ext cx="9144000" cy="420236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5">
            <a:extLst>
              <a:ext uri="{FF2B5EF4-FFF2-40B4-BE49-F238E27FC236}">
                <a16:creationId xmlns:a16="http://schemas.microsoft.com/office/drawing/2014/main" id="{63BA07AF-416E-443C-B241-0514D34F3130}"/>
              </a:ext>
            </a:extLst>
          </p:cNvPr>
          <p:cNvSpPr>
            <a:spLocks noChangeArrowheads="1"/>
          </p:cNvSpPr>
          <p:nvPr/>
        </p:nvSpPr>
        <p:spPr bwMode="auto">
          <a:xfrm>
            <a:off x="107504" y="1052736"/>
            <a:ext cx="8951168" cy="129266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222"/>
                </a:solidFill>
                <a:effectLst/>
                <a:latin typeface="Roboto"/>
              </a:rPr>
              <a:t>After running this step, </a:t>
            </a:r>
            <a:r>
              <a:rPr kumimoji="0" lang="en-US" altLang="en-US" sz="1400" b="0" i="0" u="none" strike="noStrike" cap="none" normalizeH="0" baseline="0" dirty="0" err="1">
                <a:ln>
                  <a:noFill/>
                </a:ln>
                <a:solidFill>
                  <a:srgbClr val="C7254E"/>
                </a:solidFill>
                <a:effectLst/>
                <a:latin typeface="Roboto"/>
              </a:rPr>
              <a:t>last_hidden_states</a:t>
            </a:r>
            <a:r>
              <a:rPr kumimoji="0" lang="en-US" altLang="en-US" sz="1400" b="0" i="0" u="none" strike="noStrike" cap="none" normalizeH="0" baseline="0" dirty="0">
                <a:ln>
                  <a:noFill/>
                </a:ln>
                <a:solidFill>
                  <a:srgbClr val="222222"/>
                </a:solidFill>
                <a:effectLst/>
                <a:latin typeface="Roboto"/>
              </a:rPr>
              <a:t> holds the outputs of </a:t>
            </a:r>
            <a:r>
              <a:rPr kumimoji="0" lang="en-US" altLang="en-US" sz="1400" b="0" i="0" u="none" strike="noStrike" cap="none" normalizeH="0" baseline="0" dirty="0" err="1">
                <a:ln>
                  <a:noFill/>
                </a:ln>
                <a:solidFill>
                  <a:srgbClr val="222222"/>
                </a:solidFill>
                <a:effectLst/>
                <a:latin typeface="Roboto"/>
              </a:rPr>
              <a:t>DistilBERT</a:t>
            </a:r>
            <a:r>
              <a:rPr kumimoji="0" lang="en-US" altLang="en-US" sz="1400" b="0" i="0" u="none" strike="noStrike" cap="none" normalizeH="0" baseline="0" dirty="0">
                <a:ln>
                  <a:noFill/>
                </a:ln>
                <a:solidFill>
                  <a:srgbClr val="222222"/>
                </a:solidFill>
                <a:effectLst/>
                <a:latin typeface="Robot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222"/>
                </a:solidFill>
                <a:effectLst/>
                <a:latin typeface="Roboto"/>
              </a:rPr>
              <a:t>It is a tuple with the shape (number of examples, max number of tokens in the sequence,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222"/>
                </a:solidFill>
                <a:effectLst/>
                <a:latin typeface="Roboto"/>
              </a:rPr>
              <a:t>number of hidden units in the </a:t>
            </a:r>
            <a:r>
              <a:rPr kumimoji="0" lang="en-US" altLang="en-US" sz="1400" b="0" i="0" u="none" strike="noStrike" cap="none" normalizeH="0" baseline="0" dirty="0" err="1">
                <a:ln>
                  <a:noFill/>
                </a:ln>
                <a:solidFill>
                  <a:srgbClr val="222222"/>
                </a:solidFill>
                <a:effectLst/>
                <a:latin typeface="Roboto"/>
              </a:rPr>
              <a:t>DistilBERT</a:t>
            </a:r>
            <a:r>
              <a:rPr kumimoji="0" lang="en-US" altLang="en-US" sz="1400" b="0" i="0" u="none" strike="noStrike" cap="none" normalizeH="0" baseline="0" dirty="0">
                <a:ln>
                  <a:noFill/>
                </a:ln>
                <a:solidFill>
                  <a:srgbClr val="222222"/>
                </a:solidFill>
                <a:effectLst/>
                <a:latin typeface="Roboto"/>
              </a:rPr>
              <a:t> model).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222222"/>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222"/>
                </a:solidFill>
                <a:effectLst/>
                <a:latin typeface="Roboto"/>
              </a:rPr>
              <a:t>In our case, this will be 320 , 41 (which is the number of tokens in the longest sequence from the 320 examples),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222"/>
                </a:solidFill>
                <a:effectLst/>
                <a:latin typeface="Roboto"/>
              </a:rPr>
              <a:t>768 (the number of hidden units in the </a:t>
            </a:r>
            <a:r>
              <a:rPr kumimoji="0" lang="en-US" altLang="en-US" sz="1400" b="0" i="0" u="none" strike="noStrike" cap="none" normalizeH="0" baseline="0" dirty="0" err="1">
                <a:ln>
                  <a:noFill/>
                </a:ln>
                <a:solidFill>
                  <a:srgbClr val="222222"/>
                </a:solidFill>
                <a:effectLst/>
                <a:latin typeface="Roboto"/>
              </a:rPr>
              <a:t>DistilBERT</a:t>
            </a:r>
            <a:r>
              <a:rPr kumimoji="0" lang="en-US" altLang="en-US" sz="1400" b="0" i="0" u="none" strike="noStrike" cap="none" normalizeH="0" baseline="0" dirty="0">
                <a:ln>
                  <a:noFill/>
                </a:ln>
                <a:solidFill>
                  <a:srgbClr val="222222"/>
                </a:solidFill>
                <a:effectLst/>
                <a:latin typeface="Roboto"/>
              </a:rPr>
              <a:t> model).</a:t>
            </a:r>
            <a:r>
              <a:rPr kumimoji="0" lang="en-US" altLang="en-US" sz="1400" b="0" i="0" u="none" strike="noStrike" cap="none" normalizeH="0" baseline="0" dirty="0">
                <a:ln>
                  <a:noFill/>
                </a:ln>
                <a:solidFill>
                  <a:schemeClr val="tx1"/>
                </a:solidFill>
                <a:effectLst/>
                <a:latin typeface="Roboto"/>
              </a:rPr>
              <a:t> </a:t>
            </a:r>
          </a:p>
        </p:txBody>
      </p:sp>
    </p:spTree>
    <p:extLst>
      <p:ext uri="{BB962C8B-B14F-4D97-AF65-F5344CB8AC3E}">
        <p14:creationId xmlns:p14="http://schemas.microsoft.com/office/powerpoint/2010/main" val="2060846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9B3270C0-D193-473E-A961-364170282D61}"/>
              </a:ext>
            </a:extLst>
          </p:cNvPr>
          <p:cNvSpPr txBox="1">
            <a:spLocks/>
          </p:cNvSpPr>
          <p:nvPr/>
        </p:nvSpPr>
        <p:spPr bwMode="auto">
          <a:xfrm>
            <a:off x="0" y="2564904"/>
            <a:ext cx="9144000" cy="100811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3600" b="1" i="0" dirty="0">
                <a:solidFill>
                  <a:schemeClr val="bg1"/>
                </a:solidFill>
                <a:effectLst/>
              </a:rPr>
              <a:t>Step 5 : Train Test Split &amp; </a:t>
            </a:r>
          </a:p>
          <a:p>
            <a:r>
              <a:rPr lang="en-US" sz="3600" b="1" i="0" dirty="0">
                <a:solidFill>
                  <a:schemeClr val="bg1"/>
                </a:solidFill>
                <a:effectLst/>
              </a:rPr>
              <a:t>Building Logistic Regression</a:t>
            </a:r>
            <a:endParaRPr lang="en-IN" sz="3600" b="1" i="0" dirty="0">
              <a:solidFill>
                <a:schemeClr val="bg1"/>
              </a:solidFill>
              <a:effectLst/>
            </a:endParaRPr>
          </a:p>
        </p:txBody>
      </p:sp>
    </p:spTree>
    <p:extLst>
      <p:ext uri="{BB962C8B-B14F-4D97-AF65-F5344CB8AC3E}">
        <p14:creationId xmlns:p14="http://schemas.microsoft.com/office/powerpoint/2010/main" val="3116725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9B3270C0-D193-473E-A961-364170282D61}"/>
              </a:ext>
            </a:extLst>
          </p:cNvPr>
          <p:cNvSpPr txBox="1">
            <a:spLocks/>
          </p:cNvSpPr>
          <p:nvPr/>
        </p:nvSpPr>
        <p:spPr bwMode="auto">
          <a:xfrm>
            <a:off x="0" y="-65091"/>
            <a:ext cx="9144000" cy="100811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US" sz="3600" b="1" dirty="0">
                <a:solidFill>
                  <a:schemeClr val="bg1"/>
                </a:solidFill>
              </a:rPr>
              <a:t>Train/Test Split &amp; Model Training</a:t>
            </a:r>
            <a:endParaRPr lang="en-IN" sz="3600" b="1" i="0" dirty="0">
              <a:solidFill>
                <a:schemeClr val="bg1"/>
              </a:solidFill>
              <a:effectLst/>
            </a:endParaRPr>
          </a:p>
        </p:txBody>
      </p:sp>
      <p:pic>
        <p:nvPicPr>
          <p:cNvPr id="10242" name="Picture 2">
            <a:extLst>
              <a:ext uri="{FF2B5EF4-FFF2-40B4-BE49-F238E27FC236}">
                <a16:creationId xmlns:a16="http://schemas.microsoft.com/office/drawing/2014/main" id="{C9740609-EA5D-454F-AB35-087E6ADF72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43021"/>
            <a:ext cx="9144000" cy="2774011"/>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0471FC45-B30D-4B62-85DF-E7DFC8E662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61048"/>
            <a:ext cx="9144000" cy="2714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793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9B3270C0-D193-473E-A961-364170282D61}"/>
              </a:ext>
            </a:extLst>
          </p:cNvPr>
          <p:cNvSpPr txBox="1">
            <a:spLocks/>
          </p:cNvSpPr>
          <p:nvPr/>
        </p:nvSpPr>
        <p:spPr bwMode="auto">
          <a:xfrm>
            <a:off x="0" y="-65091"/>
            <a:ext cx="9144000" cy="100811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US" sz="3600" b="1" dirty="0">
                <a:solidFill>
                  <a:schemeClr val="bg1"/>
                </a:solidFill>
              </a:rPr>
              <a:t>Optimization &amp; Results</a:t>
            </a:r>
            <a:endParaRPr lang="en-IN" sz="3600" b="1" i="0" dirty="0">
              <a:solidFill>
                <a:schemeClr val="bg1"/>
              </a:solidFill>
              <a:effectLst/>
            </a:endParaRPr>
          </a:p>
        </p:txBody>
      </p:sp>
      <p:pic>
        <p:nvPicPr>
          <p:cNvPr id="8194" name="Picture 2">
            <a:extLst>
              <a:ext uri="{FF2B5EF4-FFF2-40B4-BE49-F238E27FC236}">
                <a16:creationId xmlns:a16="http://schemas.microsoft.com/office/drawing/2014/main" id="{829C2E0E-6FAA-400A-BFCE-2ADBA53DC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3157314"/>
            <a:ext cx="3752850" cy="26479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AABD223-42AB-4D08-9B64-2DA07BF1A057}"/>
              </a:ext>
            </a:extLst>
          </p:cNvPr>
          <p:cNvSpPr txBox="1"/>
          <p:nvPr/>
        </p:nvSpPr>
        <p:spPr>
          <a:xfrm>
            <a:off x="323528" y="5877272"/>
            <a:ext cx="7992888" cy="646331"/>
          </a:xfrm>
          <a:prstGeom prst="rect">
            <a:avLst/>
          </a:prstGeom>
          <a:noFill/>
        </p:spPr>
        <p:txBody>
          <a:bodyPr wrap="square" rtlCol="0">
            <a:spAutoFit/>
          </a:bodyPr>
          <a:lstStyle/>
          <a:p>
            <a:r>
              <a:rPr lang="en-US" dirty="0"/>
              <a:t>We also used Grid Search Cross Validation to get the best parameters. However this has not improved model’s accuracy much</a:t>
            </a:r>
            <a:endParaRPr lang="en-IN" dirty="0"/>
          </a:p>
        </p:txBody>
      </p:sp>
      <p:graphicFrame>
        <p:nvGraphicFramePr>
          <p:cNvPr id="4" name="Table 3">
            <a:extLst>
              <a:ext uri="{FF2B5EF4-FFF2-40B4-BE49-F238E27FC236}">
                <a16:creationId xmlns:a16="http://schemas.microsoft.com/office/drawing/2014/main" id="{3082EA95-8662-4ACD-9ADE-A84C5FB9C620}"/>
              </a:ext>
            </a:extLst>
          </p:cNvPr>
          <p:cNvGraphicFramePr>
            <a:graphicFrameLocks noGrp="1"/>
          </p:cNvGraphicFramePr>
          <p:nvPr>
            <p:extLst>
              <p:ext uri="{D42A27DB-BD31-4B8C-83A1-F6EECF244321}">
                <p14:modId xmlns:p14="http://schemas.microsoft.com/office/powerpoint/2010/main" val="49988030"/>
              </p:ext>
            </p:extLst>
          </p:nvPr>
        </p:nvGraphicFramePr>
        <p:xfrm>
          <a:off x="467544" y="1041174"/>
          <a:ext cx="8136904" cy="2034540"/>
        </p:xfrm>
        <a:graphic>
          <a:graphicData uri="http://schemas.openxmlformats.org/drawingml/2006/table">
            <a:tbl>
              <a:tblPr/>
              <a:tblGrid>
                <a:gridCol w="1076477">
                  <a:extLst>
                    <a:ext uri="{9D8B030D-6E8A-4147-A177-3AD203B41FA5}">
                      <a16:colId xmlns:a16="http://schemas.microsoft.com/office/drawing/2014/main" val="1565838172"/>
                    </a:ext>
                  </a:extLst>
                </a:gridCol>
                <a:gridCol w="1060647">
                  <a:extLst>
                    <a:ext uri="{9D8B030D-6E8A-4147-A177-3AD203B41FA5}">
                      <a16:colId xmlns:a16="http://schemas.microsoft.com/office/drawing/2014/main" val="1223521743"/>
                    </a:ext>
                  </a:extLst>
                </a:gridCol>
                <a:gridCol w="1155630">
                  <a:extLst>
                    <a:ext uri="{9D8B030D-6E8A-4147-A177-3AD203B41FA5}">
                      <a16:colId xmlns:a16="http://schemas.microsoft.com/office/drawing/2014/main" val="3565390447"/>
                    </a:ext>
                  </a:extLst>
                </a:gridCol>
                <a:gridCol w="1108139">
                  <a:extLst>
                    <a:ext uri="{9D8B030D-6E8A-4147-A177-3AD203B41FA5}">
                      <a16:colId xmlns:a16="http://schemas.microsoft.com/office/drawing/2014/main" val="843109454"/>
                    </a:ext>
                  </a:extLst>
                </a:gridCol>
                <a:gridCol w="1108139">
                  <a:extLst>
                    <a:ext uri="{9D8B030D-6E8A-4147-A177-3AD203B41FA5}">
                      <a16:colId xmlns:a16="http://schemas.microsoft.com/office/drawing/2014/main" val="2118392876"/>
                    </a:ext>
                  </a:extLst>
                </a:gridCol>
                <a:gridCol w="1363888">
                  <a:extLst>
                    <a:ext uri="{9D8B030D-6E8A-4147-A177-3AD203B41FA5}">
                      <a16:colId xmlns:a16="http://schemas.microsoft.com/office/drawing/2014/main" val="1753117890"/>
                    </a:ext>
                  </a:extLst>
                </a:gridCol>
                <a:gridCol w="1263984">
                  <a:extLst>
                    <a:ext uri="{9D8B030D-6E8A-4147-A177-3AD203B41FA5}">
                      <a16:colId xmlns:a16="http://schemas.microsoft.com/office/drawing/2014/main" val="1140707341"/>
                    </a:ext>
                  </a:extLst>
                </a:gridCol>
              </a:tblGrid>
              <a:tr h="449580">
                <a:tc>
                  <a:txBody>
                    <a:bodyPr/>
                    <a:lstStyle/>
                    <a:p>
                      <a:pPr algn="ctr" rtl="0" fontAlgn="ctr"/>
                      <a:r>
                        <a:rPr lang="en-IN" sz="1300" b="1" i="0" u="none" strike="noStrike" dirty="0">
                          <a:solidFill>
                            <a:srgbClr val="000000"/>
                          </a:solidFill>
                          <a:effectLst/>
                          <a:latin typeface="Calibri" panose="020F0502020204030204" pitchFamily="34" charset="0"/>
                        </a:rPr>
                        <a:t>Model</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gridSpan="2">
                  <a:txBody>
                    <a:bodyPr/>
                    <a:lstStyle/>
                    <a:p>
                      <a:pPr algn="ctr" rtl="0" fontAlgn="ctr"/>
                      <a:r>
                        <a:rPr lang="en-IN" sz="1300" b="1" i="0" u="none" strike="noStrike" dirty="0">
                          <a:solidFill>
                            <a:srgbClr val="000000"/>
                          </a:solidFill>
                          <a:effectLst/>
                          <a:latin typeface="Calibri" panose="020F0502020204030204" pitchFamily="34" charset="0"/>
                        </a:rPr>
                        <a:t>TF-IDF</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hMerge="1">
                  <a:txBody>
                    <a:bodyPr/>
                    <a:lstStyle/>
                    <a:p>
                      <a:endParaRPr lang="en-IN"/>
                    </a:p>
                  </a:txBody>
                  <a:tcPr/>
                </a:tc>
                <a:tc gridSpan="2">
                  <a:txBody>
                    <a:bodyPr/>
                    <a:lstStyle/>
                    <a:p>
                      <a:pPr algn="ctr" rtl="0" fontAlgn="ctr"/>
                      <a:r>
                        <a:rPr lang="en-IN" sz="1300" b="1" i="0" u="none" strike="noStrike">
                          <a:solidFill>
                            <a:srgbClr val="000000"/>
                          </a:solidFill>
                          <a:effectLst/>
                          <a:latin typeface="Calibri" panose="020F0502020204030204" pitchFamily="34" charset="0"/>
                        </a:rPr>
                        <a:t>DistilBERT</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hMerge="1">
                  <a:txBody>
                    <a:bodyPr/>
                    <a:lstStyle/>
                    <a:p>
                      <a:endParaRPr lang="en-IN"/>
                    </a:p>
                  </a:txBody>
                  <a:tcPr/>
                </a:tc>
                <a:tc>
                  <a:txBody>
                    <a:bodyPr/>
                    <a:lstStyle/>
                    <a:p>
                      <a:pPr algn="ctr" rtl="0" fontAlgn="ctr"/>
                      <a:r>
                        <a:rPr lang="en-IN" sz="1300" b="1" i="0" u="none" strike="noStrike">
                          <a:solidFill>
                            <a:srgbClr val="000000"/>
                          </a:solidFill>
                          <a:effectLst/>
                          <a:latin typeface="Calibri" panose="020F0502020204030204" pitchFamily="34" charset="0"/>
                        </a:rPr>
                        <a:t>Spacy+Wikipedia</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IN" sz="1300" b="1" i="0" u="none" strike="noStrike">
                          <a:solidFill>
                            <a:srgbClr val="000000"/>
                          </a:solidFill>
                          <a:effectLst/>
                          <a:latin typeface="Calibri" panose="020F0502020204030204" pitchFamily="34" charset="0"/>
                        </a:rPr>
                        <a:t>Bi-Directional RNN +GloVe</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385598117"/>
                  </a:ext>
                </a:extLst>
              </a:tr>
              <a:tr h="670560">
                <a:tc>
                  <a:txBody>
                    <a:bodyPr/>
                    <a:lstStyle/>
                    <a:p>
                      <a:pPr algn="ctr" rtl="0" fontAlgn="ctr"/>
                      <a:r>
                        <a:rPr lang="en-IN" sz="1300" b="0" i="0" u="none" strike="noStrike">
                          <a:solidFill>
                            <a:srgbClr val="000000"/>
                          </a:solidFill>
                          <a:effectLst/>
                          <a:latin typeface="Calibri" panose="020F0502020204030204" pitchFamily="34" charset="0"/>
                        </a:rPr>
                        <a:t>Metrics</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IN" sz="1300" b="0" i="0" u="none" strike="noStrike">
                          <a:solidFill>
                            <a:srgbClr val="000000"/>
                          </a:solidFill>
                          <a:effectLst/>
                          <a:latin typeface="Calibri" panose="020F0502020204030204" pitchFamily="34" charset="0"/>
                        </a:rPr>
                        <a:t>Random Forest</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IN" sz="1300" b="0" i="0" u="none" strike="noStrike">
                          <a:solidFill>
                            <a:srgbClr val="000000"/>
                          </a:solidFill>
                          <a:effectLst/>
                          <a:latin typeface="Calibri" panose="020F0502020204030204" pitchFamily="34" charset="0"/>
                        </a:rPr>
                        <a:t>Logistic Regression</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IN" sz="1300" b="0" i="0" u="none" strike="noStrike" dirty="0">
                          <a:solidFill>
                            <a:srgbClr val="000000"/>
                          </a:solidFill>
                          <a:effectLst/>
                          <a:latin typeface="Calibri" panose="020F0502020204030204" pitchFamily="34" charset="0"/>
                        </a:rPr>
                        <a:t>Logistic Regression</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IN" sz="1300" b="0" i="0" u="none" strike="noStrike" dirty="0">
                          <a:solidFill>
                            <a:srgbClr val="C00000"/>
                          </a:solidFill>
                          <a:effectLst/>
                          <a:latin typeface="Calibri" panose="020F0502020204030204" pitchFamily="34" charset="0"/>
                        </a:rPr>
                        <a:t>Gaussian Naïve Bayes</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IN" sz="1300" b="0" i="0" u="none" strike="noStrike" dirty="0">
                          <a:solidFill>
                            <a:srgbClr val="000000"/>
                          </a:solidFill>
                          <a:effectLst/>
                          <a:latin typeface="Calibri" panose="020F0502020204030204" pitchFamily="34" charset="0"/>
                        </a:rPr>
                        <a:t>Logistic Regression</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IN" sz="1300" b="0" i="0" u="none" strike="noStrike">
                          <a:solidFill>
                            <a:srgbClr val="000000"/>
                          </a:solidFill>
                          <a:effectLst/>
                          <a:latin typeface="Calibri" panose="020F0502020204030204" pitchFamily="34" charset="0"/>
                        </a:rPr>
                        <a:t>Logistic Regression</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608715262"/>
                  </a:ext>
                </a:extLst>
              </a:tr>
              <a:tr h="228600">
                <a:tc>
                  <a:txBody>
                    <a:bodyPr/>
                    <a:lstStyle/>
                    <a:p>
                      <a:pPr algn="ctr" rtl="0" fontAlgn="ctr"/>
                      <a:r>
                        <a:rPr lang="en-IN" sz="1300" b="0" i="0" u="none" strike="noStrike">
                          <a:solidFill>
                            <a:srgbClr val="000000"/>
                          </a:solidFill>
                          <a:effectLst/>
                          <a:latin typeface="Calibri" panose="020F0502020204030204" pitchFamily="34" charset="0"/>
                        </a:rPr>
                        <a:t>Accuracy</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IN" sz="1300" b="0" i="0" u="none" strike="noStrike">
                          <a:solidFill>
                            <a:srgbClr val="000000"/>
                          </a:solidFill>
                          <a:effectLst/>
                          <a:latin typeface="Calibri" panose="020F0502020204030204" pitchFamily="34" charset="0"/>
                        </a:rPr>
                        <a:t>54.68%</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IN" sz="1300" b="0" i="0" u="none" strike="noStrike">
                          <a:solidFill>
                            <a:srgbClr val="000000"/>
                          </a:solidFill>
                          <a:effectLst/>
                          <a:latin typeface="Calibri" panose="020F0502020204030204" pitchFamily="34" charset="0"/>
                        </a:rPr>
                        <a:t>51.56%</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IN" sz="1300" b="0" i="0" u="none" strike="noStrike">
                          <a:solidFill>
                            <a:srgbClr val="000000"/>
                          </a:solidFill>
                          <a:effectLst/>
                          <a:latin typeface="Calibri" panose="020F0502020204030204" pitchFamily="34" charset="0"/>
                        </a:rPr>
                        <a:t>86.25%</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IN" sz="1300" b="0" i="0" u="none" strike="noStrike" dirty="0">
                          <a:solidFill>
                            <a:srgbClr val="C00000"/>
                          </a:solidFill>
                          <a:effectLst/>
                          <a:latin typeface="Calibri" panose="020F0502020204030204" pitchFamily="34" charset="0"/>
                        </a:rPr>
                        <a:t>77.50%</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IN" sz="1300" b="0" i="0" u="none" strike="noStrike" dirty="0">
                          <a:solidFill>
                            <a:srgbClr val="000000"/>
                          </a:solidFill>
                          <a:effectLst/>
                          <a:latin typeface="Calibri" panose="020F0502020204030204" pitchFamily="34" charset="0"/>
                        </a:rPr>
                        <a:t>74.00%</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IN" sz="1300" b="0" i="0" u="none" strike="noStrike" dirty="0">
                          <a:solidFill>
                            <a:srgbClr val="000000"/>
                          </a:solidFill>
                          <a:effectLst/>
                          <a:latin typeface="Calibri" panose="020F0502020204030204" pitchFamily="34" charset="0"/>
                        </a:rPr>
                        <a:t>55.00%</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585752598"/>
                  </a:ext>
                </a:extLst>
              </a:tr>
              <a:tr h="228600">
                <a:tc>
                  <a:txBody>
                    <a:bodyPr/>
                    <a:lstStyle/>
                    <a:p>
                      <a:pPr algn="ctr" rtl="0" fontAlgn="ctr"/>
                      <a:r>
                        <a:rPr lang="en-IN" sz="1300" b="0" i="0" u="none" strike="noStrike">
                          <a:solidFill>
                            <a:srgbClr val="000000"/>
                          </a:solidFill>
                          <a:effectLst/>
                          <a:latin typeface="Calibri" panose="020F0502020204030204" pitchFamily="34" charset="0"/>
                        </a:rPr>
                        <a:t>F1 Score</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IN" sz="1300" b="0" i="0" u="none" strike="noStrike">
                          <a:solidFill>
                            <a:srgbClr val="000000"/>
                          </a:solidFill>
                          <a:effectLst/>
                          <a:latin typeface="Calibri" panose="020F0502020204030204" pitchFamily="34" charset="0"/>
                        </a:rPr>
                        <a:t>61.00%</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IN" sz="1300" b="0" i="0" u="none" strike="noStrike">
                          <a:solidFill>
                            <a:srgbClr val="000000"/>
                          </a:solidFill>
                          <a:effectLst/>
                          <a:latin typeface="Calibri" panose="020F0502020204030204" pitchFamily="34" charset="0"/>
                        </a:rPr>
                        <a:t>56.00%</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IN" sz="1300" b="0" i="0" u="none" strike="noStrike">
                          <a:solidFill>
                            <a:srgbClr val="000000"/>
                          </a:solidFill>
                          <a:effectLst/>
                          <a:latin typeface="Calibri" panose="020F0502020204030204" pitchFamily="34" charset="0"/>
                        </a:rPr>
                        <a:t>87.00%</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IN" sz="1300" b="0" i="0" u="none" strike="noStrike" dirty="0">
                          <a:solidFill>
                            <a:srgbClr val="C00000"/>
                          </a:solidFill>
                          <a:effectLst/>
                          <a:latin typeface="Calibri" panose="020F0502020204030204" pitchFamily="34" charset="0"/>
                        </a:rPr>
                        <a:t>78.00%</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IN" sz="1300" b="0" i="0" u="none" strike="noStrike">
                          <a:solidFill>
                            <a:srgbClr val="000000"/>
                          </a:solidFill>
                          <a:effectLst/>
                          <a:latin typeface="Calibri" panose="020F0502020204030204" pitchFamily="34" charset="0"/>
                        </a:rPr>
                        <a:t>N/A</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IN" sz="1300" b="0" i="0" u="none" strike="noStrike" dirty="0">
                          <a:solidFill>
                            <a:srgbClr val="000000"/>
                          </a:solidFill>
                          <a:effectLst/>
                          <a:latin typeface="Calibri" panose="020F0502020204030204" pitchFamily="34" charset="0"/>
                        </a:rPr>
                        <a:t>61.00%</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800523568"/>
                  </a:ext>
                </a:extLst>
              </a:tr>
              <a:tr h="228600">
                <a:tc>
                  <a:txBody>
                    <a:bodyPr/>
                    <a:lstStyle/>
                    <a:p>
                      <a:pPr algn="ctr" rtl="0" fontAlgn="ctr"/>
                      <a:r>
                        <a:rPr lang="en-IN" sz="1300" b="0" i="0" u="none" strike="noStrike">
                          <a:solidFill>
                            <a:srgbClr val="000000"/>
                          </a:solidFill>
                          <a:effectLst/>
                          <a:latin typeface="Calibri" panose="020F0502020204030204" pitchFamily="34" charset="0"/>
                        </a:rPr>
                        <a:t>Precision</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IN" sz="1300" b="0" i="0" u="none" strike="noStrike">
                          <a:solidFill>
                            <a:srgbClr val="000000"/>
                          </a:solidFill>
                          <a:effectLst/>
                          <a:latin typeface="Calibri" panose="020F0502020204030204" pitchFamily="34" charset="0"/>
                        </a:rPr>
                        <a:t>55.00%</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IN" sz="1300" b="0" i="0" u="none" strike="noStrike">
                          <a:solidFill>
                            <a:srgbClr val="000000"/>
                          </a:solidFill>
                          <a:effectLst/>
                          <a:latin typeface="Calibri" panose="020F0502020204030204" pitchFamily="34" charset="0"/>
                        </a:rPr>
                        <a:t>53.00%</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IN" sz="1300" b="0" i="0" u="none" strike="noStrike">
                          <a:solidFill>
                            <a:srgbClr val="000000"/>
                          </a:solidFill>
                          <a:effectLst/>
                          <a:latin typeface="Calibri" panose="020F0502020204030204" pitchFamily="34" charset="0"/>
                        </a:rPr>
                        <a:t>86.00%</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IN" sz="1300" b="0" i="0" u="none" strike="noStrike" dirty="0">
                          <a:solidFill>
                            <a:srgbClr val="C00000"/>
                          </a:solidFill>
                          <a:effectLst/>
                          <a:latin typeface="Calibri" panose="020F0502020204030204" pitchFamily="34" charset="0"/>
                        </a:rPr>
                        <a:t>78.00%</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IN" sz="1300" b="0" i="0" u="none" strike="noStrike">
                          <a:solidFill>
                            <a:srgbClr val="000000"/>
                          </a:solidFill>
                          <a:effectLst/>
                          <a:latin typeface="Calibri" panose="020F0502020204030204" pitchFamily="34" charset="0"/>
                        </a:rPr>
                        <a:t>N/A </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IN" sz="1300" b="0" i="0" u="none" strike="noStrike" dirty="0">
                          <a:solidFill>
                            <a:srgbClr val="000000"/>
                          </a:solidFill>
                          <a:effectLst/>
                          <a:latin typeface="Calibri" panose="020F0502020204030204" pitchFamily="34" charset="0"/>
                        </a:rPr>
                        <a:t>62.00%</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913059310"/>
                  </a:ext>
                </a:extLst>
              </a:tr>
              <a:tr h="228600">
                <a:tc>
                  <a:txBody>
                    <a:bodyPr/>
                    <a:lstStyle/>
                    <a:p>
                      <a:pPr algn="ctr" rtl="0" fontAlgn="ctr"/>
                      <a:r>
                        <a:rPr lang="en-IN" sz="1300" b="0" i="0" u="none" strike="noStrike">
                          <a:solidFill>
                            <a:srgbClr val="000000"/>
                          </a:solidFill>
                          <a:effectLst/>
                          <a:latin typeface="Calibri" panose="020F0502020204030204" pitchFamily="34" charset="0"/>
                        </a:rPr>
                        <a:t>Recall</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IN" sz="1300" b="0" i="0" u="none" strike="noStrike">
                          <a:solidFill>
                            <a:srgbClr val="000000"/>
                          </a:solidFill>
                          <a:effectLst/>
                          <a:latin typeface="Calibri" panose="020F0502020204030204" pitchFamily="34" charset="0"/>
                        </a:rPr>
                        <a:t>70.00%</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IN" sz="1300" b="0" i="0" u="none" strike="noStrike">
                          <a:solidFill>
                            <a:srgbClr val="000000"/>
                          </a:solidFill>
                          <a:effectLst/>
                          <a:latin typeface="Calibri" panose="020F0502020204030204" pitchFamily="34" charset="0"/>
                        </a:rPr>
                        <a:t>61.00%</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IN" sz="1300" b="0" i="0" u="none" strike="noStrike">
                          <a:solidFill>
                            <a:srgbClr val="000000"/>
                          </a:solidFill>
                          <a:effectLst/>
                          <a:latin typeface="Calibri" panose="020F0502020204030204" pitchFamily="34" charset="0"/>
                        </a:rPr>
                        <a:t>88.00%</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IN" sz="1300" b="0" i="0" u="none" strike="noStrike" dirty="0">
                          <a:solidFill>
                            <a:srgbClr val="C00000"/>
                          </a:solidFill>
                          <a:effectLst/>
                          <a:latin typeface="Calibri" panose="020F0502020204030204" pitchFamily="34" charset="0"/>
                        </a:rPr>
                        <a:t>77.00%</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IN" sz="1300" b="0" i="0" u="none" strike="noStrike">
                          <a:solidFill>
                            <a:srgbClr val="000000"/>
                          </a:solidFill>
                          <a:effectLst/>
                          <a:latin typeface="Calibri" panose="020F0502020204030204" pitchFamily="34" charset="0"/>
                        </a:rPr>
                        <a:t>N/A </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IN" sz="1300" b="0" i="0" u="none" strike="noStrike" dirty="0">
                          <a:solidFill>
                            <a:srgbClr val="000000"/>
                          </a:solidFill>
                          <a:effectLst/>
                          <a:latin typeface="Calibri" panose="020F0502020204030204" pitchFamily="34" charset="0"/>
                        </a:rPr>
                        <a:t>61.00%</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546923756"/>
                  </a:ext>
                </a:extLst>
              </a:tr>
            </a:tbl>
          </a:graphicData>
        </a:graphic>
      </p:graphicFrame>
    </p:spTree>
    <p:extLst>
      <p:ext uri="{BB962C8B-B14F-4D97-AF65-F5344CB8AC3E}">
        <p14:creationId xmlns:p14="http://schemas.microsoft.com/office/powerpoint/2010/main" val="924336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9B3270C0-D193-473E-A961-364170282D61}"/>
              </a:ext>
            </a:extLst>
          </p:cNvPr>
          <p:cNvSpPr txBox="1">
            <a:spLocks/>
          </p:cNvSpPr>
          <p:nvPr/>
        </p:nvSpPr>
        <p:spPr bwMode="auto">
          <a:xfrm>
            <a:off x="0" y="-65091"/>
            <a:ext cx="9144000" cy="100811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US" sz="3600" b="1" i="0" dirty="0">
                <a:solidFill>
                  <a:schemeClr val="bg1"/>
                </a:solidFill>
                <a:effectLst/>
              </a:rPr>
              <a:t>Deployment</a:t>
            </a:r>
            <a:endParaRPr lang="en-IN" sz="3600" b="1" i="0" dirty="0">
              <a:solidFill>
                <a:schemeClr val="bg1"/>
              </a:solidFill>
              <a:effectLst/>
            </a:endParaRPr>
          </a:p>
        </p:txBody>
      </p:sp>
      <p:sp>
        <p:nvSpPr>
          <p:cNvPr id="4" name="TextBox 3">
            <a:extLst>
              <a:ext uri="{FF2B5EF4-FFF2-40B4-BE49-F238E27FC236}">
                <a16:creationId xmlns:a16="http://schemas.microsoft.com/office/drawing/2014/main" id="{4E0400B8-807E-42A5-9DC2-7BC0B5C2AB4A}"/>
              </a:ext>
            </a:extLst>
          </p:cNvPr>
          <p:cNvSpPr txBox="1"/>
          <p:nvPr/>
        </p:nvSpPr>
        <p:spPr>
          <a:xfrm>
            <a:off x="683568" y="980728"/>
            <a:ext cx="7272808" cy="923330"/>
          </a:xfrm>
          <a:prstGeom prst="rect">
            <a:avLst/>
          </a:prstGeom>
          <a:noFill/>
        </p:spPr>
        <p:txBody>
          <a:bodyPr wrap="square">
            <a:spAutoFit/>
          </a:bodyPr>
          <a:lstStyle/>
          <a:p>
            <a:r>
              <a:rPr lang="en-IN" u="sng" dirty="0"/>
              <a:t>Technologies</a:t>
            </a:r>
          </a:p>
          <a:p>
            <a:pPr marL="285750" indent="-285750">
              <a:buFontTx/>
              <a:buChar char="-"/>
            </a:pPr>
            <a:r>
              <a:rPr lang="en-IN" dirty="0" err="1"/>
              <a:t>Streamlit</a:t>
            </a:r>
            <a:endParaRPr lang="en-IN" dirty="0"/>
          </a:p>
          <a:p>
            <a:pPr marL="285750" indent="-285750">
              <a:buFontTx/>
              <a:buChar char="-"/>
            </a:pPr>
            <a:r>
              <a:rPr lang="en-IN" dirty="0"/>
              <a:t>Heroku</a:t>
            </a:r>
          </a:p>
        </p:txBody>
      </p:sp>
      <p:sp>
        <p:nvSpPr>
          <p:cNvPr id="8" name="TextBox 7">
            <a:hlinkClick r:id="rId2"/>
            <a:extLst>
              <a:ext uri="{FF2B5EF4-FFF2-40B4-BE49-F238E27FC236}">
                <a16:creationId xmlns:a16="http://schemas.microsoft.com/office/drawing/2014/main" id="{4C530D43-8322-483E-96A5-D095CDD5F0E5}"/>
              </a:ext>
            </a:extLst>
          </p:cNvPr>
          <p:cNvSpPr txBox="1"/>
          <p:nvPr/>
        </p:nvSpPr>
        <p:spPr>
          <a:xfrm>
            <a:off x="1416123" y="6021288"/>
            <a:ext cx="6311754" cy="646331"/>
          </a:xfrm>
          <a:prstGeom prst="rect">
            <a:avLst/>
          </a:prstGeom>
          <a:noFill/>
        </p:spPr>
        <p:txBody>
          <a:bodyPr wrap="square">
            <a:spAutoFit/>
          </a:bodyPr>
          <a:lstStyle/>
          <a:p>
            <a:r>
              <a:rPr lang="en-IN" dirty="0">
                <a:hlinkClick r:id="rId3"/>
              </a:rPr>
              <a:t>https://judgement-prediction-streamlit.herokuapp.com/</a:t>
            </a:r>
            <a:endParaRPr lang="en-IN" dirty="0"/>
          </a:p>
          <a:p>
            <a:endParaRPr lang="en-IN" dirty="0"/>
          </a:p>
        </p:txBody>
      </p:sp>
      <p:pic>
        <p:nvPicPr>
          <p:cNvPr id="10" name="Picture 9">
            <a:extLst>
              <a:ext uri="{FF2B5EF4-FFF2-40B4-BE49-F238E27FC236}">
                <a16:creationId xmlns:a16="http://schemas.microsoft.com/office/drawing/2014/main" id="{2CB015BD-435E-408C-A9B8-314424C05CDD}"/>
              </a:ext>
            </a:extLst>
          </p:cNvPr>
          <p:cNvPicPr>
            <a:picLocks noChangeAspect="1"/>
          </p:cNvPicPr>
          <p:nvPr/>
        </p:nvPicPr>
        <p:blipFill>
          <a:blip r:embed="rId4"/>
          <a:stretch>
            <a:fillRect/>
          </a:stretch>
        </p:blipFill>
        <p:spPr>
          <a:xfrm>
            <a:off x="107504" y="1904057"/>
            <a:ext cx="8928992" cy="3942789"/>
          </a:xfrm>
          <a:prstGeom prst="rect">
            <a:avLst/>
          </a:prstGeom>
          <a:effectLst>
            <a:outerShdw blurRad="50800" dist="38100" dir="5400000" algn="t" rotWithShape="0">
              <a:srgbClr val="C00000">
                <a:alpha val="40000"/>
              </a:srgbClr>
            </a:outerShdw>
          </a:effectLst>
        </p:spPr>
      </p:pic>
    </p:spTree>
    <p:extLst>
      <p:ext uri="{BB962C8B-B14F-4D97-AF65-F5344CB8AC3E}">
        <p14:creationId xmlns:p14="http://schemas.microsoft.com/office/powerpoint/2010/main" val="4035889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9B3270C0-D193-473E-A961-364170282D61}"/>
              </a:ext>
            </a:extLst>
          </p:cNvPr>
          <p:cNvSpPr txBox="1">
            <a:spLocks/>
          </p:cNvSpPr>
          <p:nvPr/>
        </p:nvSpPr>
        <p:spPr bwMode="auto">
          <a:xfrm>
            <a:off x="0" y="-65091"/>
            <a:ext cx="9144000" cy="100811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US" sz="3600" b="1" i="0" dirty="0">
                <a:solidFill>
                  <a:schemeClr val="bg1"/>
                </a:solidFill>
                <a:effectLst/>
              </a:rPr>
              <a:t>Future Plans</a:t>
            </a:r>
            <a:endParaRPr lang="en-IN" sz="3600" b="1" i="0" dirty="0">
              <a:solidFill>
                <a:schemeClr val="bg1"/>
              </a:solidFill>
              <a:effectLst/>
            </a:endParaRPr>
          </a:p>
        </p:txBody>
      </p:sp>
      <p:sp>
        <p:nvSpPr>
          <p:cNvPr id="2" name="TextBox 1">
            <a:extLst>
              <a:ext uri="{FF2B5EF4-FFF2-40B4-BE49-F238E27FC236}">
                <a16:creationId xmlns:a16="http://schemas.microsoft.com/office/drawing/2014/main" id="{0B041C0E-E71B-4119-A06F-2FDC67258CC2}"/>
              </a:ext>
            </a:extLst>
          </p:cNvPr>
          <p:cNvSpPr txBox="1"/>
          <p:nvPr/>
        </p:nvSpPr>
        <p:spPr>
          <a:xfrm>
            <a:off x="539552" y="1196752"/>
            <a:ext cx="7056784" cy="2862322"/>
          </a:xfrm>
          <a:prstGeom prst="rect">
            <a:avLst/>
          </a:prstGeom>
          <a:noFill/>
        </p:spPr>
        <p:txBody>
          <a:bodyPr wrap="square" rtlCol="0">
            <a:spAutoFit/>
          </a:bodyPr>
          <a:lstStyle/>
          <a:p>
            <a:r>
              <a:rPr lang="en-US" dirty="0"/>
              <a:t>We have below plans to fine tune it and utilize it for social good.</a:t>
            </a:r>
          </a:p>
          <a:p>
            <a:endParaRPr lang="en-US" dirty="0"/>
          </a:p>
          <a:p>
            <a:pPr marL="285750" indent="-285750">
              <a:buFont typeface="Wingdings" panose="05000000000000000000" pitchFamily="2" charset="2"/>
              <a:buChar char="q"/>
            </a:pPr>
            <a:r>
              <a:rPr lang="en-US" dirty="0"/>
              <a:t>Use Active learning</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Knowledge Based Rule Incorporation (adding one more column)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Breaking Speech Into Sentences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Developing an app</a:t>
            </a:r>
          </a:p>
          <a:p>
            <a:endParaRPr lang="en-IN" dirty="0"/>
          </a:p>
        </p:txBody>
      </p:sp>
    </p:spTree>
    <p:extLst>
      <p:ext uri="{BB962C8B-B14F-4D97-AF65-F5344CB8AC3E}">
        <p14:creationId xmlns:p14="http://schemas.microsoft.com/office/powerpoint/2010/main" val="1426729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9B3270C0-D193-473E-A961-364170282D61}"/>
              </a:ext>
            </a:extLst>
          </p:cNvPr>
          <p:cNvSpPr txBox="1">
            <a:spLocks/>
          </p:cNvSpPr>
          <p:nvPr/>
        </p:nvSpPr>
        <p:spPr bwMode="auto">
          <a:xfrm>
            <a:off x="0" y="-65091"/>
            <a:ext cx="9144000" cy="100811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US" sz="3600" b="1" i="0" dirty="0">
                <a:solidFill>
                  <a:schemeClr val="bg1"/>
                </a:solidFill>
                <a:effectLst/>
              </a:rPr>
              <a:t>Paper Submitted</a:t>
            </a:r>
            <a:endParaRPr lang="en-IN" sz="3600" b="1" i="0" dirty="0">
              <a:solidFill>
                <a:schemeClr val="bg1"/>
              </a:solidFill>
              <a:effectLst/>
            </a:endParaRPr>
          </a:p>
        </p:txBody>
      </p:sp>
      <p:pic>
        <p:nvPicPr>
          <p:cNvPr id="3" name="Picture 2">
            <a:extLst>
              <a:ext uri="{FF2B5EF4-FFF2-40B4-BE49-F238E27FC236}">
                <a16:creationId xmlns:a16="http://schemas.microsoft.com/office/drawing/2014/main" id="{12A754D9-4FF2-4789-942D-7B4DB997068B}"/>
              </a:ext>
            </a:extLst>
          </p:cNvPr>
          <p:cNvPicPr>
            <a:picLocks noChangeAspect="1"/>
          </p:cNvPicPr>
          <p:nvPr/>
        </p:nvPicPr>
        <p:blipFill>
          <a:blip r:embed="rId2"/>
          <a:stretch>
            <a:fillRect/>
          </a:stretch>
        </p:blipFill>
        <p:spPr>
          <a:xfrm>
            <a:off x="539552" y="1124744"/>
            <a:ext cx="7992888" cy="4824536"/>
          </a:xfrm>
          <a:prstGeom prst="rect">
            <a:avLst/>
          </a:prstGeom>
          <a:effectLst>
            <a:outerShdw blurRad="63500" sx="102000" sy="102000" algn="ctr" rotWithShape="0">
              <a:srgbClr val="C00000">
                <a:alpha val="40000"/>
              </a:srgbClr>
            </a:outerShdw>
          </a:effectLst>
        </p:spPr>
      </p:pic>
    </p:spTree>
    <p:extLst>
      <p:ext uri="{BB962C8B-B14F-4D97-AF65-F5344CB8AC3E}">
        <p14:creationId xmlns:p14="http://schemas.microsoft.com/office/powerpoint/2010/main" val="2908338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9B3270C0-D193-473E-A961-364170282D61}"/>
              </a:ext>
            </a:extLst>
          </p:cNvPr>
          <p:cNvSpPr txBox="1">
            <a:spLocks/>
          </p:cNvSpPr>
          <p:nvPr/>
        </p:nvSpPr>
        <p:spPr bwMode="auto">
          <a:xfrm>
            <a:off x="0" y="3140968"/>
            <a:ext cx="9144000" cy="100811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endParaRPr lang="en-IN" sz="3600" b="1" i="0" dirty="0">
              <a:solidFill>
                <a:schemeClr val="bg1"/>
              </a:solidFill>
              <a:effectLst/>
            </a:endParaRPr>
          </a:p>
        </p:txBody>
      </p:sp>
      <p:sp>
        <p:nvSpPr>
          <p:cNvPr id="6" name="TextBox 5">
            <a:extLst>
              <a:ext uri="{FF2B5EF4-FFF2-40B4-BE49-F238E27FC236}">
                <a16:creationId xmlns:a16="http://schemas.microsoft.com/office/drawing/2014/main" id="{D28C14A1-06C8-458C-A696-C9C0A6F35145}"/>
              </a:ext>
            </a:extLst>
          </p:cNvPr>
          <p:cNvSpPr txBox="1"/>
          <p:nvPr/>
        </p:nvSpPr>
        <p:spPr>
          <a:xfrm>
            <a:off x="5724128" y="3321858"/>
            <a:ext cx="3672408" cy="646331"/>
          </a:xfrm>
          <a:prstGeom prst="rect">
            <a:avLst/>
          </a:prstGeom>
          <a:noFill/>
        </p:spPr>
        <p:txBody>
          <a:bodyPr wrap="square" rtlCol="0">
            <a:spAutoFit/>
          </a:bodyPr>
          <a:lstStyle/>
          <a:p>
            <a:r>
              <a:rPr lang="en-US" sz="3600" dirty="0">
                <a:solidFill>
                  <a:schemeClr val="bg1"/>
                </a:solidFill>
              </a:rPr>
              <a:t>Thank You !!!</a:t>
            </a:r>
            <a:endParaRPr lang="en-IN" sz="3600" dirty="0">
              <a:solidFill>
                <a:schemeClr val="bg1"/>
              </a:solidFill>
            </a:endParaRPr>
          </a:p>
        </p:txBody>
      </p:sp>
    </p:spTree>
    <p:extLst>
      <p:ext uri="{BB962C8B-B14F-4D97-AF65-F5344CB8AC3E}">
        <p14:creationId xmlns:p14="http://schemas.microsoft.com/office/powerpoint/2010/main" val="3844828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078039C-A557-44FD-96D8-77980B1C08CA}"/>
              </a:ext>
            </a:extLst>
          </p:cNvPr>
          <p:cNvSpPr txBox="1">
            <a:spLocks/>
          </p:cNvSpPr>
          <p:nvPr/>
        </p:nvSpPr>
        <p:spPr bwMode="auto">
          <a:xfrm>
            <a:off x="0" y="-65091"/>
            <a:ext cx="9144000" cy="100811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US" sz="3600" b="1" dirty="0">
                <a:solidFill>
                  <a:schemeClr val="bg1"/>
                </a:solidFill>
              </a:rPr>
              <a:t>Motivation </a:t>
            </a:r>
            <a:endParaRPr lang="en-IN" sz="3600" dirty="0">
              <a:solidFill>
                <a:schemeClr val="bg1"/>
              </a:solidFill>
            </a:endParaRPr>
          </a:p>
        </p:txBody>
      </p:sp>
      <p:sp>
        <p:nvSpPr>
          <p:cNvPr id="5" name="TextBox 4">
            <a:extLst>
              <a:ext uri="{FF2B5EF4-FFF2-40B4-BE49-F238E27FC236}">
                <a16:creationId xmlns:a16="http://schemas.microsoft.com/office/drawing/2014/main" id="{B9416BB5-F3AA-406F-ABDE-CF069AC0EC6B}"/>
              </a:ext>
            </a:extLst>
          </p:cNvPr>
          <p:cNvSpPr txBox="1"/>
          <p:nvPr/>
        </p:nvSpPr>
        <p:spPr>
          <a:xfrm>
            <a:off x="179512" y="980728"/>
            <a:ext cx="8784976" cy="5909310"/>
          </a:xfrm>
          <a:prstGeom prst="rect">
            <a:avLst/>
          </a:prstGeom>
          <a:noFill/>
        </p:spPr>
        <p:txBody>
          <a:bodyPr wrap="square" rtlCol="0">
            <a:spAutoFit/>
          </a:bodyPr>
          <a:lstStyle/>
          <a:p>
            <a:r>
              <a:rPr lang="en-US" dirty="0"/>
              <a:t>Use our knowledge and skill in building something which will help society</a:t>
            </a:r>
          </a:p>
          <a:p>
            <a:endParaRPr lang="en-US" dirty="0"/>
          </a:p>
          <a:p>
            <a:r>
              <a:rPr lang="en-US" dirty="0"/>
              <a:t>This model will tell us if we are ‘Mostly Judgmental’ about people or Mostly Non Judgmental</a:t>
            </a:r>
          </a:p>
          <a:p>
            <a:endParaRPr lang="en-US" dirty="0"/>
          </a:p>
          <a:p>
            <a:r>
              <a:rPr lang="en-US" dirty="0"/>
              <a:t>Being Judgmental may hurt the other person and also demoralize</a:t>
            </a:r>
          </a:p>
          <a:p>
            <a:endParaRPr lang="en-US" dirty="0"/>
          </a:p>
          <a:p>
            <a:r>
              <a:rPr lang="en-US" dirty="0"/>
              <a:t>Use Cases : </a:t>
            </a:r>
          </a:p>
          <a:p>
            <a:endParaRPr lang="en-US" dirty="0"/>
          </a:p>
          <a:p>
            <a:r>
              <a:rPr lang="en-US" dirty="0"/>
              <a:t>We identify some use cases of this predictor</a:t>
            </a:r>
          </a:p>
          <a:p>
            <a:endParaRPr lang="en-US" dirty="0"/>
          </a:p>
          <a:p>
            <a:r>
              <a:rPr lang="en-US" dirty="0"/>
              <a:t>	Social discussion</a:t>
            </a:r>
          </a:p>
          <a:p>
            <a:endParaRPr lang="en-US" dirty="0"/>
          </a:p>
          <a:p>
            <a:r>
              <a:rPr lang="en-US" dirty="0"/>
              <a:t>	Corporate Reviews</a:t>
            </a:r>
          </a:p>
          <a:p>
            <a:endParaRPr lang="en-US" dirty="0"/>
          </a:p>
          <a:p>
            <a:r>
              <a:rPr lang="en-US" dirty="0"/>
              <a:t>	WhatsApp Discussion</a:t>
            </a:r>
          </a:p>
          <a:p>
            <a:endParaRPr lang="en-US" dirty="0"/>
          </a:p>
          <a:p>
            <a:r>
              <a:rPr lang="en-US" dirty="0"/>
              <a:t>	Speech Analysis of Popular Politicians , Celebrities</a:t>
            </a:r>
          </a:p>
          <a:p>
            <a:endParaRPr lang="en-US" dirty="0"/>
          </a:p>
          <a:p>
            <a:r>
              <a:rPr lang="en-US" dirty="0"/>
              <a:t>	…and many more</a:t>
            </a:r>
          </a:p>
          <a:p>
            <a:endParaRPr lang="en-US" dirty="0"/>
          </a:p>
          <a:p>
            <a:r>
              <a:rPr lang="en-US" dirty="0"/>
              <a:t>	</a:t>
            </a:r>
            <a:endParaRPr lang="en-IN" dirty="0"/>
          </a:p>
        </p:txBody>
      </p:sp>
    </p:spTree>
    <p:extLst>
      <p:ext uri="{BB962C8B-B14F-4D97-AF65-F5344CB8AC3E}">
        <p14:creationId xmlns:p14="http://schemas.microsoft.com/office/powerpoint/2010/main" val="1450751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078039C-A557-44FD-96D8-77980B1C08CA}"/>
              </a:ext>
            </a:extLst>
          </p:cNvPr>
          <p:cNvSpPr txBox="1">
            <a:spLocks/>
          </p:cNvSpPr>
          <p:nvPr/>
        </p:nvSpPr>
        <p:spPr bwMode="auto">
          <a:xfrm>
            <a:off x="0" y="-65091"/>
            <a:ext cx="9144000" cy="100811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US" sz="3600" b="1" dirty="0">
                <a:solidFill>
                  <a:schemeClr val="bg1"/>
                </a:solidFill>
              </a:rPr>
              <a:t>Table of Content</a:t>
            </a:r>
            <a:endParaRPr lang="en-IN" sz="3600" dirty="0">
              <a:solidFill>
                <a:schemeClr val="bg1"/>
              </a:solidFill>
            </a:endParaRPr>
          </a:p>
        </p:txBody>
      </p:sp>
      <p:sp>
        <p:nvSpPr>
          <p:cNvPr id="5" name="TextBox 4">
            <a:extLst>
              <a:ext uri="{FF2B5EF4-FFF2-40B4-BE49-F238E27FC236}">
                <a16:creationId xmlns:a16="http://schemas.microsoft.com/office/drawing/2014/main" id="{B9416BB5-F3AA-406F-ABDE-CF069AC0EC6B}"/>
              </a:ext>
            </a:extLst>
          </p:cNvPr>
          <p:cNvSpPr txBox="1"/>
          <p:nvPr/>
        </p:nvSpPr>
        <p:spPr>
          <a:xfrm>
            <a:off x="359532" y="954008"/>
            <a:ext cx="8424936" cy="5355312"/>
          </a:xfrm>
          <a:prstGeom prst="rect">
            <a:avLst/>
          </a:prstGeom>
          <a:noFill/>
        </p:spPr>
        <p:txBody>
          <a:bodyPr wrap="square" rtlCol="0">
            <a:spAutoFit/>
          </a:bodyPr>
          <a:lstStyle/>
          <a:p>
            <a:pPr marL="285750" indent="-285750">
              <a:buFont typeface="Wingdings" panose="05000000000000000000" pitchFamily="2" charset="2"/>
              <a:buChar char="q"/>
            </a:pPr>
            <a:r>
              <a:rPr lang="en-US" dirty="0"/>
              <a:t>Project Charter</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Dataset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Model Flow : </a:t>
            </a:r>
          </a:p>
          <a:p>
            <a:pPr marL="285750" indent="-285750">
              <a:buFont typeface="Wingdings" panose="05000000000000000000" pitchFamily="2" charset="2"/>
              <a:buChar char="q"/>
            </a:pPr>
            <a:endParaRPr lang="en-US" dirty="0"/>
          </a:p>
          <a:p>
            <a:pPr marL="742950" lvl="1" indent="-285750">
              <a:buFont typeface="Wingdings" panose="05000000000000000000" pitchFamily="2" charset="2"/>
              <a:buChar char="§"/>
            </a:pPr>
            <a:r>
              <a:rPr lang="en-US" dirty="0"/>
              <a:t>	Tokenization</a:t>
            </a:r>
          </a:p>
          <a:p>
            <a:pPr marL="742950" lvl="1" indent="-285750">
              <a:buFont typeface="Wingdings" panose="05000000000000000000" pitchFamily="2" charset="2"/>
              <a:buChar char="§"/>
            </a:pPr>
            <a:endParaRPr lang="en-US" dirty="0"/>
          </a:p>
          <a:p>
            <a:pPr marL="742950" lvl="1" indent="-285750">
              <a:buFont typeface="Wingdings" panose="05000000000000000000" pitchFamily="2" charset="2"/>
              <a:buChar char="§"/>
            </a:pPr>
            <a:r>
              <a:rPr lang="en-US" dirty="0"/>
              <a:t>	Padding</a:t>
            </a:r>
          </a:p>
          <a:p>
            <a:pPr marL="742950" lvl="1" indent="-285750">
              <a:buFont typeface="Wingdings" panose="05000000000000000000" pitchFamily="2" charset="2"/>
              <a:buChar char="§"/>
            </a:pPr>
            <a:endParaRPr lang="en-US" dirty="0"/>
          </a:p>
          <a:p>
            <a:pPr marL="742950" lvl="1" indent="-285750">
              <a:buFont typeface="Wingdings" panose="05000000000000000000" pitchFamily="2" charset="2"/>
              <a:buChar char="§"/>
            </a:pPr>
            <a:r>
              <a:rPr lang="en-US" dirty="0"/>
              <a:t>	Masking</a:t>
            </a:r>
          </a:p>
          <a:p>
            <a:pPr marL="742950" lvl="1" indent="-285750">
              <a:buFont typeface="Wingdings" panose="05000000000000000000" pitchFamily="2" charset="2"/>
              <a:buChar char="§"/>
            </a:pPr>
            <a:endParaRPr lang="en-US" dirty="0"/>
          </a:p>
          <a:p>
            <a:pPr marL="742950" lvl="1" indent="-285750">
              <a:buFont typeface="Wingdings" panose="05000000000000000000" pitchFamily="2" charset="2"/>
              <a:buChar char="§"/>
            </a:pPr>
            <a:r>
              <a:rPr lang="en-US" dirty="0"/>
              <a:t>	Model Training</a:t>
            </a:r>
          </a:p>
          <a:p>
            <a:pPr marL="742950" lvl="1" indent="-285750">
              <a:buFont typeface="Wingdings" panose="05000000000000000000" pitchFamily="2" charset="2"/>
              <a:buChar char="§"/>
            </a:pPr>
            <a:endParaRPr lang="en-US" dirty="0"/>
          </a:p>
          <a:p>
            <a:pPr marL="742950" lvl="1" indent="-285750">
              <a:buFont typeface="Wingdings" panose="05000000000000000000" pitchFamily="2" charset="2"/>
              <a:buChar char="§"/>
            </a:pPr>
            <a:r>
              <a:rPr lang="en-US" dirty="0"/>
              <a:t>	Evaluation</a:t>
            </a:r>
          </a:p>
          <a:p>
            <a:pPr marL="742950" lvl="1" indent="-285750">
              <a:buFont typeface="Wingdings" panose="05000000000000000000" pitchFamily="2" charset="2"/>
              <a:buChar char="§"/>
            </a:pPr>
            <a:endParaRPr lang="en-US" dirty="0"/>
          </a:p>
          <a:p>
            <a:pPr marL="742950" lvl="1" indent="-285750">
              <a:buFont typeface="Wingdings" panose="05000000000000000000" pitchFamily="2" charset="2"/>
              <a:buChar char="§"/>
            </a:pPr>
            <a:r>
              <a:rPr lang="en-US" dirty="0"/>
              <a:t>	Deployment	</a:t>
            </a:r>
          </a:p>
          <a:p>
            <a:pPr marL="742950" lvl="1" indent="-285750">
              <a:buFont typeface="Wingdings" panose="05000000000000000000" pitchFamily="2" charset="2"/>
              <a:buChar char="§"/>
            </a:pPr>
            <a:endParaRPr lang="en-US" dirty="0"/>
          </a:p>
          <a:p>
            <a:pPr marL="742950" lvl="1" indent="-285750">
              <a:buFont typeface="Wingdings" panose="05000000000000000000" pitchFamily="2" charset="2"/>
              <a:buChar char="§"/>
            </a:pPr>
            <a:r>
              <a:rPr lang="en-US" dirty="0"/>
              <a:t>   Future Plans</a:t>
            </a:r>
            <a:endParaRPr lang="en-IN" dirty="0"/>
          </a:p>
        </p:txBody>
      </p:sp>
    </p:spTree>
    <p:extLst>
      <p:ext uri="{BB962C8B-B14F-4D97-AF65-F5344CB8AC3E}">
        <p14:creationId xmlns:p14="http://schemas.microsoft.com/office/powerpoint/2010/main" val="503313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DE56A7E6-3A33-4E1D-9FB5-44B872756A05}"/>
              </a:ext>
            </a:extLst>
          </p:cNvPr>
          <p:cNvGraphicFramePr>
            <a:graphicFrameLocks noGrp="1"/>
          </p:cNvGraphicFramePr>
          <p:nvPr>
            <p:ph idx="1"/>
          </p:nvPr>
        </p:nvGraphicFramePr>
        <p:xfrm>
          <a:off x="457200" y="1196752"/>
          <a:ext cx="8229600" cy="3584223"/>
        </p:xfrm>
        <a:graphic>
          <a:graphicData uri="http://schemas.openxmlformats.org/drawingml/2006/table">
            <a:tbl>
              <a:tblPr firstRow="1" bandRow="1">
                <a:tableStyleId>{5C22544A-7EE6-4342-B048-85BDC9FD1C3A}</a:tableStyleId>
              </a:tblPr>
              <a:tblGrid>
                <a:gridCol w="2674640">
                  <a:extLst>
                    <a:ext uri="{9D8B030D-6E8A-4147-A177-3AD203B41FA5}">
                      <a16:colId xmlns:a16="http://schemas.microsoft.com/office/drawing/2014/main" val="2566198614"/>
                    </a:ext>
                  </a:extLst>
                </a:gridCol>
                <a:gridCol w="5554960">
                  <a:extLst>
                    <a:ext uri="{9D8B030D-6E8A-4147-A177-3AD203B41FA5}">
                      <a16:colId xmlns:a16="http://schemas.microsoft.com/office/drawing/2014/main" val="2026327558"/>
                    </a:ext>
                  </a:extLst>
                </a:gridCol>
              </a:tblGrid>
              <a:tr h="1291639">
                <a:tc>
                  <a:txBody>
                    <a:bodyPr/>
                    <a:lstStyle/>
                    <a:p>
                      <a:pPr algn="l"/>
                      <a:r>
                        <a:rPr lang="en-US" dirty="0">
                          <a:solidFill>
                            <a:schemeClr val="tx1"/>
                          </a:solidFill>
                        </a:rPr>
                        <a:t>Problem Statement</a:t>
                      </a:r>
                      <a:endParaRPr lang="en-IN" dirty="0">
                        <a:solidFill>
                          <a:schemeClr val="tx1"/>
                        </a:solidFill>
                      </a:endParaRPr>
                    </a:p>
                  </a:txBody>
                  <a:tcPr anchor="ctr">
                    <a:solidFill>
                      <a:schemeClr val="tx2">
                        <a:lumMod val="20000"/>
                        <a:lumOff val="80000"/>
                      </a:schemeClr>
                    </a:solidFill>
                  </a:tcPr>
                </a:tc>
                <a:tc>
                  <a:txBody>
                    <a:bodyPr/>
                    <a:lstStyle/>
                    <a:p>
                      <a:pPr algn="l"/>
                      <a:r>
                        <a:rPr lang="en-US" sz="1800" b="1" dirty="0">
                          <a:solidFill>
                            <a:schemeClr val="tx1"/>
                          </a:solidFill>
                          <a:effectLst/>
                          <a:latin typeface="Times New Roman" panose="02020603050405020304" pitchFamily="18" charset="0"/>
                          <a:ea typeface="SimSun" panose="02010600030101010101" pitchFamily="2" charset="-122"/>
                        </a:rPr>
                        <a:t>Prediction of Arguments in Social Behavior for </a:t>
                      </a:r>
                      <a:br>
                        <a:rPr lang="en-US" sz="1800" b="1" dirty="0">
                          <a:solidFill>
                            <a:schemeClr val="tx1"/>
                          </a:solidFill>
                          <a:effectLst/>
                          <a:latin typeface="Times New Roman" panose="02020603050405020304" pitchFamily="18" charset="0"/>
                          <a:ea typeface="SimSun" panose="02010600030101010101" pitchFamily="2" charset="-122"/>
                        </a:rPr>
                      </a:br>
                      <a:r>
                        <a:rPr lang="en-US" sz="1800" b="1" dirty="0">
                          <a:solidFill>
                            <a:schemeClr val="tx1"/>
                          </a:solidFill>
                          <a:effectLst/>
                          <a:latin typeface="Times New Roman" panose="02020603050405020304" pitchFamily="18" charset="0"/>
                          <a:ea typeface="SimSun" panose="02010600030101010101" pitchFamily="2" charset="-122"/>
                        </a:rPr>
                        <a:t>Detecting Judgmental &amp; Non-Judgmental Statements</a:t>
                      </a:r>
                      <a:endParaRPr lang="en-IN" dirty="0">
                        <a:solidFill>
                          <a:schemeClr val="tx1"/>
                        </a:solidFill>
                      </a:endParaRPr>
                    </a:p>
                  </a:txBody>
                  <a:tcPr anchor="ctr">
                    <a:solidFill>
                      <a:schemeClr val="tx2">
                        <a:lumMod val="20000"/>
                        <a:lumOff val="80000"/>
                      </a:schemeClr>
                    </a:solidFill>
                  </a:tcPr>
                </a:tc>
                <a:extLst>
                  <a:ext uri="{0D108BD9-81ED-4DB2-BD59-A6C34878D82A}">
                    <a16:rowId xmlns:a16="http://schemas.microsoft.com/office/drawing/2014/main" val="729001405"/>
                  </a:ext>
                </a:extLst>
              </a:tr>
              <a:tr h="625940">
                <a:tc>
                  <a:txBody>
                    <a:bodyPr/>
                    <a:lstStyle/>
                    <a:p>
                      <a:pPr algn="l"/>
                      <a:r>
                        <a:rPr lang="en-US" dirty="0"/>
                        <a:t>Members</a:t>
                      </a:r>
                      <a:endParaRPr lang="en-IN" dirty="0"/>
                    </a:p>
                  </a:txBody>
                  <a:tcPr anchor="ctr"/>
                </a:tc>
                <a:tc>
                  <a:txBody>
                    <a:bodyPr/>
                    <a:lstStyle/>
                    <a:p>
                      <a:pPr algn="l"/>
                      <a:r>
                        <a:rPr lang="en-US" dirty="0"/>
                        <a:t>Anjali Chand , Hardik Raja , Jayant </a:t>
                      </a:r>
                      <a:r>
                        <a:rPr lang="en-US" dirty="0" err="1"/>
                        <a:t>Rajurkar</a:t>
                      </a:r>
                      <a:endParaRPr lang="en-IN" dirty="0"/>
                    </a:p>
                  </a:txBody>
                  <a:tcPr anchor="ctr"/>
                </a:tc>
                <a:extLst>
                  <a:ext uri="{0D108BD9-81ED-4DB2-BD59-A6C34878D82A}">
                    <a16:rowId xmlns:a16="http://schemas.microsoft.com/office/drawing/2014/main" val="3818367125"/>
                  </a:ext>
                </a:extLst>
              </a:tr>
              <a:tr h="547697">
                <a:tc>
                  <a:txBody>
                    <a:bodyPr/>
                    <a:lstStyle/>
                    <a:p>
                      <a:pPr algn="l"/>
                      <a:r>
                        <a:rPr lang="en-US" dirty="0"/>
                        <a:t>Tools </a:t>
                      </a:r>
                      <a:endParaRPr lang="en-IN" dirty="0"/>
                    </a:p>
                  </a:txBody>
                  <a:tcPr anchor="ctr"/>
                </a:tc>
                <a:tc>
                  <a:txBody>
                    <a:bodyPr/>
                    <a:lstStyle/>
                    <a:p>
                      <a:pPr algn="l"/>
                      <a:r>
                        <a:rPr lang="en-US" dirty="0"/>
                        <a:t>Python , NLP , Google </a:t>
                      </a:r>
                      <a:r>
                        <a:rPr lang="en-US" dirty="0" err="1"/>
                        <a:t>Colab</a:t>
                      </a:r>
                      <a:r>
                        <a:rPr lang="en-US" dirty="0"/>
                        <a:t> , </a:t>
                      </a:r>
                      <a:r>
                        <a:rPr lang="en-US" dirty="0" err="1"/>
                        <a:t>Streamlit</a:t>
                      </a:r>
                      <a:r>
                        <a:rPr lang="en-US" dirty="0"/>
                        <a:t> with Heroku</a:t>
                      </a:r>
                      <a:endParaRPr lang="en-IN" dirty="0"/>
                    </a:p>
                  </a:txBody>
                  <a:tcPr anchor="ctr"/>
                </a:tc>
                <a:extLst>
                  <a:ext uri="{0D108BD9-81ED-4DB2-BD59-A6C34878D82A}">
                    <a16:rowId xmlns:a16="http://schemas.microsoft.com/office/drawing/2014/main" val="879557849"/>
                  </a:ext>
                </a:extLst>
              </a:tr>
              <a:tr h="1118947">
                <a:tc>
                  <a:txBody>
                    <a:bodyPr/>
                    <a:lstStyle/>
                    <a:p>
                      <a:pPr algn="l"/>
                      <a:r>
                        <a:rPr lang="en-US" dirty="0"/>
                        <a:t>Model Selection</a:t>
                      </a:r>
                      <a:endParaRPr lang="en-IN" dirty="0"/>
                    </a:p>
                  </a:txBody>
                  <a:tcPr anchor="ctr"/>
                </a:tc>
                <a:tc>
                  <a:txBody>
                    <a:bodyPr/>
                    <a:lstStyle/>
                    <a:p>
                      <a:pPr algn="l"/>
                      <a:r>
                        <a:rPr lang="en-US" dirty="0"/>
                        <a:t>Supervised Learning &gt; Binary Class Classification &gt; </a:t>
                      </a:r>
                      <a:r>
                        <a:rPr lang="en-US" dirty="0" err="1"/>
                        <a:t>DistilBERT</a:t>
                      </a:r>
                      <a:r>
                        <a:rPr lang="en-US" dirty="0"/>
                        <a:t> &gt; Logistic Regression</a:t>
                      </a:r>
                      <a:endParaRPr lang="en-IN" dirty="0"/>
                    </a:p>
                  </a:txBody>
                  <a:tcPr anchor="ctr"/>
                </a:tc>
                <a:extLst>
                  <a:ext uri="{0D108BD9-81ED-4DB2-BD59-A6C34878D82A}">
                    <a16:rowId xmlns:a16="http://schemas.microsoft.com/office/drawing/2014/main" val="3389474340"/>
                  </a:ext>
                </a:extLst>
              </a:tr>
            </a:tbl>
          </a:graphicData>
        </a:graphic>
      </p:graphicFrame>
      <p:sp>
        <p:nvSpPr>
          <p:cNvPr id="4" name="Title 2">
            <a:extLst>
              <a:ext uri="{FF2B5EF4-FFF2-40B4-BE49-F238E27FC236}">
                <a16:creationId xmlns:a16="http://schemas.microsoft.com/office/drawing/2014/main" id="{D078039C-A557-44FD-96D8-77980B1C08CA}"/>
              </a:ext>
            </a:extLst>
          </p:cNvPr>
          <p:cNvSpPr txBox="1">
            <a:spLocks/>
          </p:cNvSpPr>
          <p:nvPr/>
        </p:nvSpPr>
        <p:spPr bwMode="auto">
          <a:xfrm>
            <a:off x="0" y="-65091"/>
            <a:ext cx="9144000" cy="100811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US" sz="3600" b="1" dirty="0">
                <a:solidFill>
                  <a:schemeClr val="bg1"/>
                </a:solidFill>
              </a:rPr>
              <a:t>Project Charter</a:t>
            </a:r>
            <a:endParaRPr lang="en-IN" sz="3600" dirty="0">
              <a:solidFill>
                <a:schemeClr val="bg1"/>
              </a:solidFill>
            </a:endParaRPr>
          </a:p>
        </p:txBody>
      </p:sp>
    </p:spTree>
    <p:extLst>
      <p:ext uri="{BB962C8B-B14F-4D97-AF65-F5344CB8AC3E}">
        <p14:creationId xmlns:p14="http://schemas.microsoft.com/office/powerpoint/2010/main" val="247212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DE56A7E6-3A33-4E1D-9FB5-44B872756A05}"/>
              </a:ext>
            </a:extLst>
          </p:cNvPr>
          <p:cNvGraphicFramePr>
            <a:graphicFrameLocks noGrp="1"/>
          </p:cNvGraphicFramePr>
          <p:nvPr>
            <p:ph idx="1"/>
            <p:extLst>
              <p:ext uri="{D42A27DB-BD31-4B8C-83A1-F6EECF244321}">
                <p14:modId xmlns:p14="http://schemas.microsoft.com/office/powerpoint/2010/main" val="2792381334"/>
              </p:ext>
            </p:extLst>
          </p:nvPr>
        </p:nvGraphicFramePr>
        <p:xfrm>
          <a:off x="179512" y="952521"/>
          <a:ext cx="8928992" cy="3656031"/>
        </p:xfrm>
        <a:graphic>
          <a:graphicData uri="http://schemas.openxmlformats.org/drawingml/2006/table">
            <a:tbl>
              <a:tblPr firstRow="1" bandRow="1">
                <a:tableStyleId>{5C22544A-7EE6-4342-B048-85BDC9FD1C3A}</a:tableStyleId>
              </a:tblPr>
              <a:tblGrid>
                <a:gridCol w="2667562">
                  <a:extLst>
                    <a:ext uri="{9D8B030D-6E8A-4147-A177-3AD203B41FA5}">
                      <a16:colId xmlns:a16="http://schemas.microsoft.com/office/drawing/2014/main" val="2566198614"/>
                    </a:ext>
                  </a:extLst>
                </a:gridCol>
                <a:gridCol w="6261430">
                  <a:extLst>
                    <a:ext uri="{9D8B030D-6E8A-4147-A177-3AD203B41FA5}">
                      <a16:colId xmlns:a16="http://schemas.microsoft.com/office/drawing/2014/main" val="2026327558"/>
                    </a:ext>
                  </a:extLst>
                </a:gridCol>
              </a:tblGrid>
              <a:tr h="729208">
                <a:tc>
                  <a:txBody>
                    <a:bodyPr/>
                    <a:lstStyle/>
                    <a:p>
                      <a:r>
                        <a:rPr lang="en-US" b="0" dirty="0">
                          <a:solidFill>
                            <a:schemeClr val="tx1"/>
                          </a:solidFill>
                        </a:rPr>
                        <a:t>Data Used</a:t>
                      </a:r>
                      <a:endParaRPr lang="en-IN" b="0" dirty="0">
                        <a:solidFill>
                          <a:schemeClr val="tx1"/>
                        </a:solidFill>
                      </a:endParaRPr>
                    </a:p>
                  </a:txBody>
                  <a:tcPr>
                    <a:solidFill>
                      <a:schemeClr val="accent1">
                        <a:lumMod val="20000"/>
                        <a:lumOff val="80000"/>
                      </a:schemeClr>
                    </a:solidFill>
                  </a:tcPr>
                </a:tc>
                <a:tc>
                  <a:txBody>
                    <a:bodyPr/>
                    <a:lstStyle/>
                    <a:p>
                      <a:r>
                        <a:rPr lang="en-US" b="1" dirty="0">
                          <a:solidFill>
                            <a:schemeClr val="tx1"/>
                          </a:solidFill>
                        </a:rPr>
                        <a:t>This is something unique we have done which mostly data scientists don’t do. </a:t>
                      </a:r>
                    </a:p>
                    <a:p>
                      <a:r>
                        <a:rPr lang="en-US" b="0" dirty="0">
                          <a:solidFill>
                            <a:schemeClr val="tx1"/>
                          </a:solidFill>
                        </a:rPr>
                        <a:t>We ourselves have created the database as there was no work done on this concept in past. We also labelled it by taking inputs from the domain experts and then finalized the labels.  </a:t>
                      </a:r>
                      <a:endParaRPr lang="en-IN" b="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729001405"/>
                  </a:ext>
                </a:extLst>
              </a:tr>
              <a:tr h="653399">
                <a:tc>
                  <a:txBody>
                    <a:bodyPr/>
                    <a:lstStyle/>
                    <a:p>
                      <a:r>
                        <a:rPr lang="en-US" dirty="0"/>
                        <a:t>Dataset Information</a:t>
                      </a:r>
                      <a:endParaRPr lang="en-IN" dirty="0"/>
                    </a:p>
                  </a:txBody>
                  <a:tcPr/>
                </a:tc>
                <a:tc>
                  <a:txBody>
                    <a:bodyPr/>
                    <a:lstStyle/>
                    <a:p>
                      <a:r>
                        <a:rPr lang="en-US" sz="1800" b="0" i="0" kern="1200" dirty="0">
                          <a:solidFill>
                            <a:schemeClr val="dk1"/>
                          </a:solidFill>
                          <a:effectLst/>
                          <a:latin typeface="+mn-lt"/>
                          <a:ea typeface="+mn-ea"/>
                          <a:cs typeface="+mn-cs"/>
                        </a:rPr>
                        <a:t>The data contains the list of statements. Each statement is labelled as Judgmental or Non Judgmental</a:t>
                      </a:r>
                      <a:endParaRPr lang="en-IN" dirty="0"/>
                    </a:p>
                  </a:txBody>
                  <a:tcPr/>
                </a:tc>
                <a:extLst>
                  <a:ext uri="{0D108BD9-81ED-4DB2-BD59-A6C34878D82A}">
                    <a16:rowId xmlns:a16="http://schemas.microsoft.com/office/drawing/2014/main" val="1548718122"/>
                  </a:ext>
                </a:extLst>
              </a:tr>
              <a:tr h="395456">
                <a:tc>
                  <a:txBody>
                    <a:bodyPr/>
                    <a:lstStyle/>
                    <a:p>
                      <a:r>
                        <a:rPr lang="en-US" dirty="0"/>
                        <a:t>Data file format</a:t>
                      </a:r>
                      <a:endParaRPr lang="en-IN" dirty="0"/>
                    </a:p>
                  </a:txBody>
                  <a:tcPr/>
                </a:tc>
                <a:tc>
                  <a:txBody>
                    <a:bodyPr/>
                    <a:lstStyle/>
                    <a:p>
                      <a:r>
                        <a:rPr lang="en-US" dirty="0"/>
                        <a:t>.csv</a:t>
                      </a:r>
                      <a:endParaRPr lang="en-IN" dirty="0"/>
                    </a:p>
                  </a:txBody>
                  <a:tcPr/>
                </a:tc>
                <a:extLst>
                  <a:ext uri="{0D108BD9-81ED-4DB2-BD59-A6C34878D82A}">
                    <a16:rowId xmlns:a16="http://schemas.microsoft.com/office/drawing/2014/main" val="3818367125"/>
                  </a:ext>
                </a:extLst>
              </a:tr>
              <a:tr h="504056">
                <a:tc>
                  <a:txBody>
                    <a:bodyPr/>
                    <a:lstStyle/>
                    <a:p>
                      <a:r>
                        <a:rPr lang="en-US" dirty="0"/>
                        <a:t>No of files</a:t>
                      </a:r>
                      <a:endParaRPr lang="en-IN" dirty="0"/>
                    </a:p>
                  </a:txBody>
                  <a:tcPr/>
                </a:tc>
                <a:tc>
                  <a:txBody>
                    <a:bodyPr/>
                    <a:lstStyle/>
                    <a:p>
                      <a:r>
                        <a:rPr lang="en-US" dirty="0"/>
                        <a:t>01</a:t>
                      </a:r>
                      <a:endParaRPr lang="en-IN" dirty="0"/>
                    </a:p>
                  </a:txBody>
                  <a:tcPr/>
                </a:tc>
                <a:extLst>
                  <a:ext uri="{0D108BD9-81ED-4DB2-BD59-A6C34878D82A}">
                    <a16:rowId xmlns:a16="http://schemas.microsoft.com/office/drawing/2014/main" val="312269551"/>
                  </a:ext>
                </a:extLst>
              </a:tr>
              <a:tr h="504056">
                <a:tc>
                  <a:txBody>
                    <a:bodyPr/>
                    <a:lstStyle/>
                    <a:p>
                      <a:r>
                        <a:rPr lang="en-US" dirty="0"/>
                        <a:t>Train dataset</a:t>
                      </a:r>
                      <a:endParaRPr lang="en-IN" dirty="0"/>
                    </a:p>
                  </a:txBody>
                  <a:tcPr/>
                </a:tc>
                <a:tc>
                  <a:txBody>
                    <a:bodyPr/>
                    <a:lstStyle/>
                    <a:p>
                      <a:r>
                        <a:rPr lang="en-US" dirty="0"/>
                        <a:t>1 Feature , 1 Label and  320 Observations. </a:t>
                      </a:r>
                    </a:p>
                    <a:p>
                      <a:r>
                        <a:rPr lang="en-US" dirty="0"/>
                        <a:t>159 Judgmental &amp; 161 Non Judgmental</a:t>
                      </a:r>
                      <a:endParaRPr lang="en-IN" dirty="0"/>
                    </a:p>
                  </a:txBody>
                  <a:tcPr/>
                </a:tc>
                <a:extLst>
                  <a:ext uri="{0D108BD9-81ED-4DB2-BD59-A6C34878D82A}">
                    <a16:rowId xmlns:a16="http://schemas.microsoft.com/office/drawing/2014/main" val="879557849"/>
                  </a:ext>
                </a:extLst>
              </a:tr>
            </a:tbl>
          </a:graphicData>
        </a:graphic>
      </p:graphicFrame>
      <p:sp>
        <p:nvSpPr>
          <p:cNvPr id="5" name="Title 2">
            <a:extLst>
              <a:ext uri="{FF2B5EF4-FFF2-40B4-BE49-F238E27FC236}">
                <a16:creationId xmlns:a16="http://schemas.microsoft.com/office/drawing/2014/main" id="{9B3270C0-D193-473E-A961-364170282D61}"/>
              </a:ext>
            </a:extLst>
          </p:cNvPr>
          <p:cNvSpPr txBox="1">
            <a:spLocks/>
          </p:cNvSpPr>
          <p:nvPr/>
        </p:nvSpPr>
        <p:spPr bwMode="auto">
          <a:xfrm>
            <a:off x="0" y="-65091"/>
            <a:ext cx="9144000" cy="100811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US" sz="3600" b="1" dirty="0">
                <a:solidFill>
                  <a:schemeClr val="bg1"/>
                </a:solidFill>
              </a:rPr>
              <a:t>Dataset</a:t>
            </a:r>
            <a:endParaRPr lang="en-IN" sz="3600" b="1" dirty="0">
              <a:solidFill>
                <a:schemeClr val="bg1"/>
              </a:solidFill>
            </a:endParaRPr>
          </a:p>
        </p:txBody>
      </p:sp>
      <p:pic>
        <p:nvPicPr>
          <p:cNvPr id="4098" name="Picture 2">
            <a:extLst>
              <a:ext uri="{FF2B5EF4-FFF2-40B4-BE49-F238E27FC236}">
                <a16:creationId xmlns:a16="http://schemas.microsoft.com/office/drawing/2014/main" id="{23BA67C5-2BDA-43DB-81E0-5DC5396F03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4627587"/>
            <a:ext cx="6436990" cy="1969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38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9B3270C0-D193-473E-A961-364170282D61}"/>
              </a:ext>
            </a:extLst>
          </p:cNvPr>
          <p:cNvSpPr txBox="1">
            <a:spLocks/>
          </p:cNvSpPr>
          <p:nvPr/>
        </p:nvSpPr>
        <p:spPr bwMode="auto">
          <a:xfrm>
            <a:off x="0" y="-65091"/>
            <a:ext cx="9144000" cy="100811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US" sz="3600" b="1" dirty="0">
                <a:solidFill>
                  <a:schemeClr val="bg1"/>
                </a:solidFill>
              </a:rPr>
              <a:t>The Flow</a:t>
            </a:r>
            <a:endParaRPr lang="en-IN" sz="3600" b="1" dirty="0">
              <a:solidFill>
                <a:schemeClr val="bg1"/>
              </a:solidFill>
            </a:endParaRPr>
          </a:p>
        </p:txBody>
      </p:sp>
      <p:sp>
        <p:nvSpPr>
          <p:cNvPr id="4" name="TextBox 3">
            <a:extLst>
              <a:ext uri="{FF2B5EF4-FFF2-40B4-BE49-F238E27FC236}">
                <a16:creationId xmlns:a16="http://schemas.microsoft.com/office/drawing/2014/main" id="{7CE51E22-80ED-4E76-BFC5-81352844C720}"/>
              </a:ext>
            </a:extLst>
          </p:cNvPr>
          <p:cNvSpPr txBox="1"/>
          <p:nvPr/>
        </p:nvSpPr>
        <p:spPr>
          <a:xfrm>
            <a:off x="323528" y="954594"/>
            <a:ext cx="7848872" cy="1477328"/>
          </a:xfrm>
          <a:prstGeom prst="rect">
            <a:avLst/>
          </a:prstGeom>
          <a:noFill/>
        </p:spPr>
        <p:txBody>
          <a:bodyPr wrap="square" rtlCol="0">
            <a:spAutoFit/>
          </a:bodyPr>
          <a:lstStyle/>
          <a:p>
            <a:r>
              <a:rPr lang="en-US" dirty="0"/>
              <a:t>We have solved this problem using a pre trained model called </a:t>
            </a:r>
            <a:r>
              <a:rPr lang="en-US" b="1" dirty="0" err="1">
                <a:solidFill>
                  <a:srgbClr val="C00000"/>
                </a:solidFill>
              </a:rPr>
              <a:t>DistilBERT</a:t>
            </a:r>
            <a:r>
              <a:rPr lang="en-US" b="1" dirty="0">
                <a:solidFill>
                  <a:srgbClr val="C00000"/>
                </a:solidFill>
              </a:rPr>
              <a:t>. </a:t>
            </a:r>
            <a:r>
              <a:rPr lang="en-US" dirty="0"/>
              <a:t>The output of </a:t>
            </a:r>
            <a:r>
              <a:rPr lang="en-US" dirty="0" err="1"/>
              <a:t>DistilBERT</a:t>
            </a:r>
            <a:r>
              <a:rPr lang="en-US" dirty="0"/>
              <a:t> model is used in</a:t>
            </a:r>
            <a:r>
              <a:rPr lang="en-US" b="1" dirty="0">
                <a:solidFill>
                  <a:srgbClr val="C00000"/>
                </a:solidFill>
              </a:rPr>
              <a:t> </a:t>
            </a:r>
            <a:r>
              <a:rPr lang="en-US" dirty="0"/>
              <a:t>Logistic Regression Model to predict the class</a:t>
            </a:r>
          </a:p>
          <a:p>
            <a:r>
              <a:rPr lang="en-US" dirty="0" err="1"/>
              <a:t>DistilBERT</a:t>
            </a:r>
            <a:r>
              <a:rPr lang="en-US" dirty="0"/>
              <a:t> is a transformer based model which is used for classification of text.</a:t>
            </a:r>
          </a:p>
          <a:p>
            <a:endParaRPr lang="en-IN" dirty="0"/>
          </a:p>
        </p:txBody>
      </p:sp>
      <p:sp>
        <p:nvSpPr>
          <p:cNvPr id="8" name="TextBox 7">
            <a:extLst>
              <a:ext uri="{FF2B5EF4-FFF2-40B4-BE49-F238E27FC236}">
                <a16:creationId xmlns:a16="http://schemas.microsoft.com/office/drawing/2014/main" id="{006945BB-3DFF-460F-9D86-6A47CB9B6DCE}"/>
              </a:ext>
            </a:extLst>
          </p:cNvPr>
          <p:cNvSpPr txBox="1"/>
          <p:nvPr/>
        </p:nvSpPr>
        <p:spPr>
          <a:xfrm>
            <a:off x="323528" y="2156078"/>
            <a:ext cx="7606559" cy="4801314"/>
          </a:xfrm>
          <a:prstGeom prst="rect">
            <a:avLst/>
          </a:prstGeom>
          <a:noFill/>
        </p:spPr>
        <p:txBody>
          <a:bodyPr wrap="square" rtlCol="0">
            <a:spAutoFit/>
          </a:bodyPr>
          <a:lstStyle/>
          <a:p>
            <a:pPr marL="285750" indent="-285750">
              <a:buFont typeface="Wingdings" panose="05000000000000000000" pitchFamily="2" charset="2"/>
              <a:buChar char="q"/>
            </a:pPr>
            <a:r>
              <a:rPr lang="en-US" dirty="0"/>
              <a:t> Understanding Problem Statement</a:t>
            </a:r>
          </a:p>
          <a:p>
            <a:pPr marL="800100" lvl="1" indent="-342900">
              <a:buFont typeface="Wingdings" panose="05000000000000000000" pitchFamily="2" charset="2"/>
              <a:buChar char="q"/>
            </a:pPr>
            <a:r>
              <a:rPr lang="en-US" dirty="0"/>
              <a:t> Use Case</a:t>
            </a:r>
          </a:p>
          <a:p>
            <a:pPr marL="800100" lvl="1" indent="-342900">
              <a:buFont typeface="Wingdings" panose="05000000000000000000" pitchFamily="2" charset="2"/>
              <a:buChar char="q"/>
            </a:pPr>
            <a:r>
              <a:rPr lang="en-US" dirty="0"/>
              <a:t> Model Evaluation Metrics – Accuracy and ROC AUC Score</a:t>
            </a:r>
          </a:p>
          <a:p>
            <a:pPr marL="800100" lvl="1"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Trained Pre Trained Model : This involves various steps which we did manually</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 Data Splitting (Train : Test)</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Feeding into Logistic Regression Model</a:t>
            </a:r>
          </a:p>
          <a:p>
            <a:pPr marL="342900" indent="-342900">
              <a:buFont typeface="Wingdings" panose="05000000000000000000" pitchFamily="2" charset="2"/>
              <a:buChar char="q"/>
            </a:pPr>
            <a:endParaRPr lang="en-US" dirty="0"/>
          </a:p>
          <a:p>
            <a:pPr marL="285750" indent="-285750">
              <a:buFont typeface="Wingdings" panose="05000000000000000000" pitchFamily="2" charset="2"/>
              <a:buChar char="q"/>
            </a:pPr>
            <a:r>
              <a:rPr lang="en-US" dirty="0"/>
              <a:t> Model Evaluation</a:t>
            </a:r>
          </a:p>
          <a:p>
            <a:pPr marL="342900" indent="-342900">
              <a:buFont typeface="Wingdings" panose="05000000000000000000" pitchFamily="2" charset="2"/>
              <a:buChar char="q"/>
            </a:pPr>
            <a:endParaRPr lang="en-US" dirty="0"/>
          </a:p>
          <a:p>
            <a:pPr marL="285750" indent="-285750">
              <a:buFont typeface="Wingdings" panose="05000000000000000000" pitchFamily="2" charset="2"/>
              <a:buChar char="q"/>
            </a:pPr>
            <a:r>
              <a:rPr lang="en-US" dirty="0"/>
              <a:t> Deployment</a:t>
            </a:r>
          </a:p>
          <a:p>
            <a:pPr marL="342900" indent="-342900">
              <a:buFont typeface="Wingdings" panose="05000000000000000000" pitchFamily="2" charset="2"/>
              <a:buChar char="q"/>
            </a:pPr>
            <a:endParaRPr lang="en-US" dirty="0"/>
          </a:p>
          <a:p>
            <a:r>
              <a:rPr lang="en-US" dirty="0"/>
              <a:t>We built 4 different models and finally selected </a:t>
            </a:r>
            <a:r>
              <a:rPr lang="en-US" dirty="0" err="1"/>
              <a:t>DistilBERT</a:t>
            </a:r>
            <a:endParaRPr lang="en-US" dirty="0"/>
          </a:p>
          <a:p>
            <a:endParaRPr lang="en-IN" dirty="0"/>
          </a:p>
        </p:txBody>
      </p:sp>
    </p:spTree>
    <p:extLst>
      <p:ext uri="{BB962C8B-B14F-4D97-AF65-F5344CB8AC3E}">
        <p14:creationId xmlns:p14="http://schemas.microsoft.com/office/powerpoint/2010/main" val="3263725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9B3270C0-D193-473E-A961-364170282D61}"/>
              </a:ext>
            </a:extLst>
          </p:cNvPr>
          <p:cNvSpPr txBox="1">
            <a:spLocks/>
          </p:cNvSpPr>
          <p:nvPr/>
        </p:nvSpPr>
        <p:spPr bwMode="auto">
          <a:xfrm>
            <a:off x="0" y="-65091"/>
            <a:ext cx="9144000" cy="100811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US" sz="3600" b="1" dirty="0">
                <a:solidFill>
                  <a:schemeClr val="bg1"/>
                </a:solidFill>
              </a:rPr>
              <a:t>Understanding </a:t>
            </a:r>
            <a:r>
              <a:rPr lang="en-US" sz="3600" b="1" dirty="0" err="1">
                <a:solidFill>
                  <a:schemeClr val="bg1"/>
                </a:solidFill>
              </a:rPr>
              <a:t>DistilBERT</a:t>
            </a:r>
            <a:endParaRPr lang="en-IN" sz="3600" b="1" dirty="0">
              <a:solidFill>
                <a:schemeClr val="bg1"/>
              </a:solidFill>
            </a:endParaRPr>
          </a:p>
        </p:txBody>
      </p:sp>
      <p:sp>
        <p:nvSpPr>
          <p:cNvPr id="4" name="TextBox 3">
            <a:extLst>
              <a:ext uri="{FF2B5EF4-FFF2-40B4-BE49-F238E27FC236}">
                <a16:creationId xmlns:a16="http://schemas.microsoft.com/office/drawing/2014/main" id="{7CE51E22-80ED-4E76-BFC5-81352844C720}"/>
              </a:ext>
            </a:extLst>
          </p:cNvPr>
          <p:cNvSpPr txBox="1"/>
          <p:nvPr/>
        </p:nvSpPr>
        <p:spPr>
          <a:xfrm>
            <a:off x="323528" y="954594"/>
            <a:ext cx="7848872" cy="2308324"/>
          </a:xfrm>
          <a:prstGeom prst="rect">
            <a:avLst/>
          </a:prstGeom>
          <a:noFill/>
        </p:spPr>
        <p:txBody>
          <a:bodyPr wrap="square" rtlCol="0">
            <a:spAutoFit/>
          </a:bodyPr>
          <a:lstStyle/>
          <a:p>
            <a:r>
              <a:rPr lang="en-US" dirty="0" err="1"/>
              <a:t>DistilBERT</a:t>
            </a:r>
            <a:r>
              <a:rPr lang="en-US" dirty="0"/>
              <a:t> is a transformer based model which is used for classification of text.</a:t>
            </a:r>
          </a:p>
          <a:p>
            <a:endParaRPr lang="en-US" dirty="0"/>
          </a:p>
          <a:p>
            <a:r>
              <a:rPr lang="en-US" b="0" strike="noStrike" dirty="0" err="1">
                <a:solidFill>
                  <a:srgbClr val="0000FF"/>
                </a:solidFill>
                <a:effectLst/>
                <a:latin typeface="+mj-lt"/>
                <a:hlinkClick r:id="rId2">
                  <a:extLst>
                    <a:ext uri="{A12FA001-AC4F-418D-AE19-62706E023703}">
                      <ahyp:hlinkClr xmlns:ahyp="http://schemas.microsoft.com/office/drawing/2018/hyperlinkcolor" val="tx"/>
                    </a:ext>
                  </a:extLst>
                </a:hlinkClick>
              </a:rPr>
              <a:t>DistilBERT</a:t>
            </a:r>
            <a:r>
              <a:rPr lang="en-US" b="0" strike="noStrike" dirty="0">
                <a:effectLst/>
                <a:latin typeface="+mj-lt"/>
                <a:hlinkClick r:id="rId2">
                  <a:extLst>
                    <a:ext uri="{A12FA001-AC4F-418D-AE19-62706E023703}">
                      <ahyp:hlinkClr xmlns:ahyp="http://schemas.microsoft.com/office/drawing/2018/hyperlinkcolor" val="tx"/>
                    </a:ext>
                  </a:extLst>
                </a:hlinkClick>
              </a:rPr>
              <a:t>, a distilled version of BERT:  Smaller (</a:t>
            </a:r>
            <a:r>
              <a:rPr lang="en-US" b="0" dirty="0">
                <a:effectLst/>
                <a:latin typeface="+mj-lt"/>
              </a:rPr>
              <a:t>40% less parameters than </a:t>
            </a:r>
            <a:r>
              <a:rPr lang="en-US" dirty="0">
                <a:latin typeface="+mj-lt"/>
              </a:rPr>
              <a:t>BERT </a:t>
            </a:r>
            <a:r>
              <a:rPr lang="en-US" b="0" dirty="0">
                <a:effectLst/>
                <a:latin typeface="+mj-lt"/>
              </a:rPr>
              <a:t>-base-uncased) </a:t>
            </a:r>
            <a:r>
              <a:rPr lang="en-US" b="0" strike="noStrike" dirty="0">
                <a:effectLst/>
                <a:latin typeface="+mj-lt"/>
                <a:hlinkClick r:id="rId2">
                  <a:extLst>
                    <a:ext uri="{A12FA001-AC4F-418D-AE19-62706E023703}">
                      <ahyp:hlinkClr xmlns:ahyp="http://schemas.microsoft.com/office/drawing/2018/hyperlinkcolor" val="tx"/>
                    </a:ext>
                  </a:extLst>
                </a:hlinkClick>
              </a:rPr>
              <a:t> Faster (</a:t>
            </a:r>
            <a:r>
              <a:rPr lang="en-US" b="0" dirty="0">
                <a:effectLst/>
                <a:latin typeface="+mj-lt"/>
              </a:rPr>
              <a:t>runs 60% faster than BERT) , C</a:t>
            </a:r>
            <a:r>
              <a:rPr lang="en-US" b="0" strike="noStrike" dirty="0">
                <a:effectLst/>
                <a:latin typeface="+mj-lt"/>
                <a:hlinkClick r:id="rId2">
                  <a:extLst>
                    <a:ext uri="{A12FA001-AC4F-418D-AE19-62706E023703}">
                      <ahyp:hlinkClr xmlns:ahyp="http://schemas.microsoft.com/office/drawing/2018/hyperlinkcolor" val="tx"/>
                    </a:ext>
                  </a:extLst>
                </a:hlinkClick>
              </a:rPr>
              <a:t>heaper and Lighter</a:t>
            </a:r>
            <a:r>
              <a:rPr lang="en-US" b="0" dirty="0">
                <a:effectLst/>
                <a:latin typeface="+mj-lt"/>
              </a:rPr>
              <a:t>. </a:t>
            </a:r>
          </a:p>
          <a:p>
            <a:endParaRPr lang="en-US" dirty="0"/>
          </a:p>
          <a:p>
            <a:pPr>
              <a:spcAft>
                <a:spcPts val="1575"/>
              </a:spcAft>
            </a:pPr>
            <a:r>
              <a:rPr lang="en-IN" sz="1800" dirty="0">
                <a:solidFill>
                  <a:srgbClr val="595858"/>
                </a:solidFill>
                <a:effectLst/>
                <a:latin typeface="Calibri" panose="020F0502020204030204" pitchFamily="34" charset="0"/>
                <a:ea typeface="Times New Roman" panose="02020603050405020304" pitchFamily="18" charset="0"/>
              </a:rPr>
              <a:t>BERT is a </a:t>
            </a:r>
            <a:r>
              <a:rPr lang="en-IN" sz="1800" b="0" dirty="0">
                <a:solidFill>
                  <a:srgbClr val="333333"/>
                </a:solidFill>
                <a:effectLst/>
                <a:latin typeface="Calibri" panose="020F0502020204030204" pitchFamily="34" charset="0"/>
                <a:ea typeface="Times New Roman" panose="02020603050405020304" pitchFamily="18" charset="0"/>
              </a:rPr>
              <a:t>“deeply bidirectional”</a:t>
            </a:r>
            <a:r>
              <a:rPr lang="en-IN" sz="1800" dirty="0">
                <a:solidFill>
                  <a:srgbClr val="595858"/>
                </a:solidFill>
                <a:effectLst/>
                <a:latin typeface="Calibri" panose="020F0502020204030204" pitchFamily="34" charset="0"/>
                <a:ea typeface="Times New Roman" panose="02020603050405020304" pitchFamily="18" charset="0"/>
              </a:rPr>
              <a:t> model. Bidirectional means that BERT learns information from both the left and the right side of a token’s context during the training phase</a:t>
            </a:r>
            <a:endParaRPr lang="en-IN" dirty="0"/>
          </a:p>
        </p:txBody>
      </p:sp>
      <p:pic>
        <p:nvPicPr>
          <p:cNvPr id="6" name="Picture 5" descr="BERT captures both left and right context">
            <a:hlinkClick r:id="rId3"/>
            <a:extLst>
              <a:ext uri="{FF2B5EF4-FFF2-40B4-BE49-F238E27FC236}">
                <a16:creationId xmlns:a16="http://schemas.microsoft.com/office/drawing/2014/main" id="{E4F9FB61-79AC-44D1-88FB-74D51DA93F0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760649" y="3400603"/>
            <a:ext cx="5622701" cy="2575560"/>
          </a:xfrm>
          <a:prstGeom prst="rect">
            <a:avLst/>
          </a:prstGeom>
          <a:noFill/>
          <a:ln>
            <a:noFill/>
          </a:ln>
        </p:spPr>
      </p:pic>
    </p:spTree>
    <p:extLst>
      <p:ext uri="{BB962C8B-B14F-4D97-AF65-F5344CB8AC3E}">
        <p14:creationId xmlns:p14="http://schemas.microsoft.com/office/powerpoint/2010/main" val="1863283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9B3270C0-D193-473E-A961-364170282D61}"/>
              </a:ext>
            </a:extLst>
          </p:cNvPr>
          <p:cNvSpPr txBox="1">
            <a:spLocks/>
          </p:cNvSpPr>
          <p:nvPr/>
        </p:nvSpPr>
        <p:spPr bwMode="auto">
          <a:xfrm>
            <a:off x="0" y="-65091"/>
            <a:ext cx="9144000" cy="100811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US" sz="3600" b="1" dirty="0">
                <a:solidFill>
                  <a:schemeClr val="bg1"/>
                </a:solidFill>
              </a:rPr>
              <a:t>What </a:t>
            </a:r>
            <a:r>
              <a:rPr lang="en-US" sz="3600" b="1" dirty="0" err="1">
                <a:solidFill>
                  <a:schemeClr val="bg1"/>
                </a:solidFill>
              </a:rPr>
              <a:t>DistilBERT</a:t>
            </a:r>
            <a:r>
              <a:rPr lang="en-US" sz="3600" b="1" dirty="0">
                <a:solidFill>
                  <a:schemeClr val="bg1"/>
                </a:solidFill>
              </a:rPr>
              <a:t> Has Done For Us ? </a:t>
            </a:r>
            <a:endParaRPr lang="en-IN" sz="3600" b="1" dirty="0">
              <a:solidFill>
                <a:schemeClr val="bg1"/>
              </a:solidFill>
            </a:endParaRPr>
          </a:p>
        </p:txBody>
      </p:sp>
      <p:sp>
        <p:nvSpPr>
          <p:cNvPr id="7" name="TextBox 6">
            <a:extLst>
              <a:ext uri="{FF2B5EF4-FFF2-40B4-BE49-F238E27FC236}">
                <a16:creationId xmlns:a16="http://schemas.microsoft.com/office/drawing/2014/main" id="{4379BA9D-C9A7-483F-A517-D560693AA8F0}"/>
              </a:ext>
            </a:extLst>
          </p:cNvPr>
          <p:cNvSpPr txBox="1"/>
          <p:nvPr/>
        </p:nvSpPr>
        <p:spPr>
          <a:xfrm>
            <a:off x="683568" y="1196752"/>
            <a:ext cx="4676774" cy="2727670"/>
          </a:xfrm>
          <a:prstGeom prst="rect">
            <a:avLst/>
          </a:prstGeom>
          <a:noFill/>
        </p:spPr>
        <p:txBody>
          <a:bodyPr wrap="square">
            <a:spAutoFit/>
          </a:bodyPr>
          <a:lstStyle/>
          <a:p>
            <a:pPr marL="342900" lvl="0" indent="-342900">
              <a:lnSpc>
                <a:spcPts val="1680"/>
              </a:lnSpc>
              <a:spcBef>
                <a:spcPts val="1500"/>
              </a:spcBef>
              <a:spcAft>
                <a:spcPts val="1500"/>
              </a:spcAft>
              <a:buFont typeface="+mj-lt"/>
              <a:buAutoNum type="arabicPeriod"/>
            </a:pPr>
            <a:r>
              <a:rPr lang="en-IN" sz="1800" b="1"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Text Pre-processing</a:t>
            </a:r>
          </a:p>
          <a:p>
            <a:pPr marL="800100" lvl="1" indent="-342900">
              <a:lnSpc>
                <a:spcPts val="1680"/>
              </a:lnSpc>
              <a:spcBef>
                <a:spcPts val="1500"/>
              </a:spcBef>
              <a:spcAft>
                <a:spcPts val="1500"/>
              </a:spcAft>
              <a:buFont typeface="+mj-lt"/>
              <a:buAutoNum type="arabicPeriod"/>
            </a:pPr>
            <a:r>
              <a:rPr lang="en-IN" sz="1400" b="1" dirty="0">
                <a:solidFill>
                  <a:srgbClr val="333333"/>
                </a:solidFill>
                <a:ea typeface="Times New Roman" panose="02020603050405020304" pitchFamily="18" charset="0"/>
                <a:cs typeface="Calibri" panose="020F0502020204030204" pitchFamily="34" charset="0"/>
              </a:rPr>
              <a:t>Position Embedding</a:t>
            </a:r>
          </a:p>
          <a:p>
            <a:pPr marL="800100" lvl="1" indent="-342900">
              <a:lnSpc>
                <a:spcPts val="1680"/>
              </a:lnSpc>
              <a:spcBef>
                <a:spcPts val="1500"/>
              </a:spcBef>
              <a:spcAft>
                <a:spcPts val="1500"/>
              </a:spcAft>
              <a:buFont typeface="+mj-lt"/>
              <a:buAutoNum type="arabicPeriod"/>
            </a:pPr>
            <a:r>
              <a:rPr lang="en-IN" sz="1400" b="1" dirty="0">
                <a:solidFill>
                  <a:srgbClr val="333333"/>
                </a:solidFill>
                <a:ea typeface="Times New Roman" panose="02020603050405020304" pitchFamily="18" charset="0"/>
                <a:cs typeface="Calibri" panose="020F0502020204030204" pitchFamily="34" charset="0"/>
              </a:rPr>
              <a:t>Segment Embedding</a:t>
            </a:r>
          </a:p>
          <a:p>
            <a:pPr marL="800100" lvl="1" indent="-342900">
              <a:lnSpc>
                <a:spcPts val="1680"/>
              </a:lnSpc>
              <a:spcBef>
                <a:spcPts val="1500"/>
              </a:spcBef>
              <a:spcAft>
                <a:spcPts val="1500"/>
              </a:spcAft>
              <a:buFont typeface="+mj-lt"/>
              <a:buAutoNum type="arabicPeriod"/>
            </a:pPr>
            <a:r>
              <a:rPr lang="en-IN" sz="1400" b="1" dirty="0">
                <a:solidFill>
                  <a:srgbClr val="333333"/>
                </a:solidFill>
                <a:ea typeface="Times New Roman" panose="02020603050405020304" pitchFamily="18" charset="0"/>
                <a:cs typeface="Calibri" panose="020F0502020204030204" pitchFamily="34" charset="0"/>
              </a:rPr>
              <a:t>Token embedding</a:t>
            </a:r>
            <a:endParaRPr lang="en-IN" sz="1400" b="1" dirty="0">
              <a:solidFill>
                <a:srgbClr val="333333"/>
              </a:solidFill>
              <a:ea typeface="Times New Roman" panose="02020603050405020304" pitchFamily="18" charset="0"/>
              <a:cs typeface="Times New Roman" panose="02020603050405020304" pitchFamily="18" charset="0"/>
            </a:endParaRPr>
          </a:p>
          <a:p>
            <a:pPr lvl="0">
              <a:lnSpc>
                <a:spcPts val="1680"/>
              </a:lnSpc>
              <a:spcBef>
                <a:spcPts val="1500"/>
              </a:spcBef>
              <a:spcAft>
                <a:spcPts val="1500"/>
              </a:spcAft>
            </a:pPr>
            <a:endParaRPr lang="en-IN" sz="1800" b="1"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898930470"/>
      </p:ext>
    </p:extLst>
  </p:cSld>
  <p:clrMapOvr>
    <a:masterClrMapping/>
  </p:clrMapOvr>
</p:sld>
</file>

<file path=ppt/theme/theme1.xml><?xml version="1.0" encoding="utf-8"?>
<a:theme xmlns:a="http://schemas.openxmlformats.org/drawingml/2006/main" name="Presentation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 id="{CD4A6A05-6919-4266-B820-E136461D1488}" vid="{C5257D36-418B-4EDC-A81E-1DF2513237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Aegis PPT Template (1)</Template>
  <TotalTime>7908</TotalTime>
  <Words>1406</Words>
  <Application>Microsoft Office PowerPoint</Application>
  <PresentationFormat>On-screen Show (4:3)</PresentationFormat>
  <Paragraphs>211</Paragraphs>
  <Slides>27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Helvetica</vt:lpstr>
      <vt:lpstr>Roboto</vt:lpstr>
      <vt:lpstr>Times New Roman</vt:lpstr>
      <vt:lpstr>Wingdings</vt:lpstr>
      <vt:lpstr>Presentation3</vt:lpstr>
      <vt:lpstr>PowerPoint Presentation</vt:lpstr>
      <vt:lpstr>Capstone Project :  Classification of Statements as Judgmental Or  Non-Judgmental        27th March 2021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Jayant</dc:creator>
  <cp:lastModifiedBy>Jayant</cp:lastModifiedBy>
  <cp:revision>56</cp:revision>
  <dcterms:created xsi:type="dcterms:W3CDTF">2021-03-21T08:23:14Z</dcterms:created>
  <dcterms:modified xsi:type="dcterms:W3CDTF">2021-03-28T17:40:43Z</dcterms:modified>
</cp:coreProperties>
</file>