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64" r:id="rId4"/>
    <p:sldId id="259" r:id="rId5"/>
    <p:sldId id="261" r:id="rId6"/>
    <p:sldId id="258" r:id="rId7"/>
    <p:sldId id="265" r:id="rId8"/>
    <p:sldId id="266" r:id="rId9"/>
    <p:sldId id="262" r:id="rId10"/>
    <p:sldId id="267" r:id="rId11"/>
    <p:sldId id="272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6" autoAdjust="0"/>
    <p:restoredTop sz="94624"/>
  </p:normalViewPr>
  <p:slideViewPr>
    <p:cSldViewPr snapToGrid="0">
      <p:cViewPr varScale="1">
        <p:scale>
          <a:sx n="103" d="100"/>
          <a:sy n="103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64252-D95B-42F7-AACA-42FEE3779859}" type="datetimeFigureOut">
              <a:rPr lang="en-CA" smtClean="0"/>
              <a:t>2017-01-14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9371-A50A-4DA6-8B5B-F30906E62B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68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many people are comfortable with git (either command line or</a:t>
            </a:r>
            <a:r>
              <a:rPr lang="en-CA" baseline="0" dirty="0"/>
              <a:t> in your IDE)?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9371-A50A-4DA6-8B5B-F30906E62B0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92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/>
              <a:t>Jsonlint.com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9371-A50A-4DA6-8B5B-F30906E62B0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26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Double</a:t>
            </a:r>
            <a:r>
              <a:rPr lang="en-CA" baseline="0" dirty="0"/>
              <a:t> quoted</a:t>
            </a:r>
          </a:p>
          <a:p>
            <a:r>
              <a:rPr lang="en-CA" baseline="0" dirty="0"/>
              <a:t>Watch for trailing commas</a:t>
            </a:r>
          </a:p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9371-A50A-4DA6-8B5B-F30906E62B0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47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9371-A50A-4DA6-8B5B-F30906E62B0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72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FEE-E3DF-4A65-8679-97C18666A0F2}" type="datetimeFigureOut">
              <a:rPr lang="en-CA" smtClean="0"/>
              <a:t>2017-01-14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547-315A-4EE6-8727-5B958DDA0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72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FEE-E3DF-4A65-8679-97C18666A0F2}" type="datetimeFigureOut">
              <a:rPr lang="en-CA" smtClean="0"/>
              <a:t>2017-01-14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547-315A-4EE6-8727-5B958DDA0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15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FEE-E3DF-4A65-8679-97C18666A0F2}" type="datetimeFigureOut">
              <a:rPr lang="en-CA" smtClean="0"/>
              <a:t>2017-01-14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547-315A-4EE6-8727-5B958DDA0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86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FEE-E3DF-4A65-8679-97C18666A0F2}" type="datetimeFigureOut">
              <a:rPr lang="en-CA" smtClean="0"/>
              <a:t>2017-01-14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547-315A-4EE6-8727-5B958DDA0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55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FEE-E3DF-4A65-8679-97C18666A0F2}" type="datetimeFigureOut">
              <a:rPr lang="en-CA" smtClean="0"/>
              <a:t>2017-01-14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547-315A-4EE6-8727-5B958DDA0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252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FEE-E3DF-4A65-8679-97C18666A0F2}" type="datetimeFigureOut">
              <a:rPr lang="en-CA" smtClean="0"/>
              <a:t>2017-01-14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547-315A-4EE6-8727-5B958DDA0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61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FEE-E3DF-4A65-8679-97C18666A0F2}" type="datetimeFigureOut">
              <a:rPr lang="en-CA" smtClean="0"/>
              <a:t>2017-01-14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547-315A-4EE6-8727-5B958DDA0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3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FEE-E3DF-4A65-8679-97C18666A0F2}" type="datetimeFigureOut">
              <a:rPr lang="en-CA" smtClean="0"/>
              <a:t>2017-01-14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547-315A-4EE6-8727-5B958DDA0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4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FEE-E3DF-4A65-8679-97C18666A0F2}" type="datetimeFigureOut">
              <a:rPr lang="en-CA" smtClean="0"/>
              <a:t>2017-01-14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547-315A-4EE6-8727-5B958DDA0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83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FEE-E3DF-4A65-8679-97C18666A0F2}" type="datetimeFigureOut">
              <a:rPr lang="en-CA" smtClean="0"/>
              <a:t>2017-01-14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547-315A-4EE6-8727-5B958DDA0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18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4FEE-E3DF-4A65-8679-97C18666A0F2}" type="datetimeFigureOut">
              <a:rPr lang="en-CA" smtClean="0"/>
              <a:t>2017-01-14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4547-315A-4EE6-8727-5B958DDA0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07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4FEE-E3DF-4A65-8679-97C18666A0F2}" type="datetimeFigureOut">
              <a:rPr lang="en-CA" smtClean="0"/>
              <a:t>2017-01-14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F4547-315A-4EE6-8727-5B958DDA0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74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ubccpsc/310/blob/2017jan/project/Deliverable0.m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bccpsc/310/blob/2017jan/project/Deliverable0.m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mozilla.org/" TargetMode="External"/><Relationship Id="rId4" Type="http://schemas.openxmlformats.org/officeDocument/2006/relationships/hyperlink" Target="http://www.typescriptlang.org/docs/tutorial.html" TargetMode="External"/><Relationship Id="rId5" Type="http://schemas.openxmlformats.org/officeDocument/2006/relationships/hyperlink" Target="http://www.typescriptlang.org/docs/handbook/basic-types.html" TargetMode="External"/><Relationship Id="rId6" Type="http://schemas.openxmlformats.org/officeDocument/2006/relationships/hyperlink" Target="http://rogerdudler.github.io/git-guid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onlint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utorialspoint.com/json/json_quick_guide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Create GitHub account</a:t>
            </a:r>
          </a:p>
          <a:p>
            <a:r>
              <a:rPr lang="en-CA" dirty="0"/>
              <a:t>Register on </a:t>
            </a:r>
            <a:r>
              <a:rPr lang="en-CA" dirty="0" err="1"/>
              <a:t>ClassPortal</a:t>
            </a:r>
            <a:r>
              <a:rPr lang="en-CA" dirty="0"/>
              <a:t> [skaha.cs.ubc.ca:11310] </a:t>
            </a:r>
            <a:r>
              <a:rPr lang="en-CA" b="1" dirty="0"/>
              <a:t>(Must be done by 10:15)</a:t>
            </a:r>
            <a:endParaRPr lang="en-CA" dirty="0"/>
          </a:p>
          <a:p>
            <a:r>
              <a:rPr lang="en-CA" dirty="0"/>
              <a:t>Read project README [github.com/ubccpsc/310/tree/2017jan/project]</a:t>
            </a:r>
          </a:p>
          <a:p>
            <a:r>
              <a:rPr lang="en-CA" dirty="0"/>
              <a:t>Read Deliverable 0 </a:t>
            </a:r>
            <a:r>
              <a:rPr lang="en-CA" sz="2400" dirty="0">
                <a:hlinkClick r:id="rId3"/>
              </a:rPr>
              <a:t>https://github.com/ubccpsc/310/blob/2017jan/project/Deliverable0.md</a:t>
            </a:r>
            <a:endParaRPr lang="en-CA" sz="2400" dirty="0"/>
          </a:p>
          <a:p>
            <a:r>
              <a:rPr lang="en-CA" dirty="0"/>
              <a:t>Install Git, Node, Yarn</a:t>
            </a:r>
          </a:p>
          <a:p>
            <a:r>
              <a:rPr lang="en-CA" dirty="0"/>
              <a:t>Install IDE of your choice (WebStorm, Visual Studio, Atom,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409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isNumeric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64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</a:t>
            </a:r>
            <a:r>
              <a:rPr lang="en-CA" dirty="0" err="1"/>
              <a:t>AutoTest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2042770" y="2659250"/>
            <a:ext cx="8106460" cy="1904625"/>
            <a:chOff x="212041" y="257014"/>
            <a:chExt cx="8106460" cy="19046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041" y="257014"/>
              <a:ext cx="8106460" cy="190462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863600" y="1181100"/>
              <a:ext cx="1079500" cy="330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62324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88442" y="2111167"/>
            <a:ext cx="8155250" cy="2448134"/>
            <a:chOff x="212042" y="2365167"/>
            <a:chExt cx="8155250" cy="24481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042" y="2365167"/>
              <a:ext cx="8155250" cy="2448134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7048500" y="4152900"/>
              <a:ext cx="571500" cy="330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</a:t>
            </a:r>
            <a:r>
              <a:rPr lang="en-CA" dirty="0" err="1"/>
              <a:t>AutoTest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826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27200" y="1841500"/>
            <a:ext cx="8155252" cy="2903613"/>
            <a:chOff x="0" y="317500"/>
            <a:chExt cx="8155252" cy="29036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r="20458"/>
            <a:stretch/>
          </p:blipFill>
          <p:spPr>
            <a:xfrm>
              <a:off x="0" y="317500"/>
              <a:ext cx="8155252" cy="290361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956300" y="2654300"/>
              <a:ext cx="1993900" cy="457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</a:t>
            </a:r>
            <a:r>
              <a:rPr lang="en-CA" dirty="0" err="1"/>
              <a:t>AutoTest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448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02" y="1619250"/>
            <a:ext cx="7829550" cy="34861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</a:t>
            </a:r>
            <a:r>
              <a:rPr lang="en-CA" dirty="0" err="1"/>
              <a:t>AutoTest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181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Deliverable 0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https://github.com/ubccpsc/310/blob/2017jan/project/Deliverable0.md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345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Validate your JSON</a:t>
            </a:r>
          </a:p>
          <a:p>
            <a:pPr lvl="1"/>
            <a:r>
              <a:rPr lang="en-CA" dirty="0"/>
              <a:t>JSON lint (</a:t>
            </a:r>
            <a:r>
              <a:rPr lang="en-CA" dirty="0">
                <a:hlinkClick r:id="rId2"/>
              </a:rPr>
              <a:t>http://jsonlint.com</a:t>
            </a:r>
            <a:r>
              <a:rPr lang="en-CA" dirty="0"/>
              <a:t>)</a:t>
            </a:r>
          </a:p>
          <a:p>
            <a:r>
              <a:rPr lang="en-CA" dirty="0"/>
              <a:t>JavaScript documentation (also HTML &amp; CSS)</a:t>
            </a:r>
          </a:p>
          <a:p>
            <a:pPr lvl="1"/>
            <a:r>
              <a:rPr lang="en-CA" dirty="0"/>
              <a:t>Mozilla Developer Network (</a:t>
            </a:r>
            <a:r>
              <a:rPr lang="en-CA" dirty="0">
                <a:hlinkClick r:id="rId3"/>
              </a:rPr>
              <a:t>http://developer.mozilla.org</a:t>
            </a:r>
            <a:r>
              <a:rPr lang="en-CA" dirty="0"/>
              <a:t>)</a:t>
            </a:r>
          </a:p>
          <a:p>
            <a:r>
              <a:rPr lang="en-CA" dirty="0" err="1"/>
              <a:t>TypeScript</a:t>
            </a:r>
            <a:r>
              <a:rPr lang="en-CA" dirty="0"/>
              <a:t> documentation</a:t>
            </a:r>
          </a:p>
          <a:p>
            <a:pPr lvl="1"/>
            <a:r>
              <a:rPr lang="en-CA" dirty="0"/>
              <a:t>Quick start (</a:t>
            </a:r>
            <a:r>
              <a:rPr lang="en-CA" dirty="0">
                <a:hlinkClick r:id="rId4"/>
              </a:rPr>
              <a:t>http://www.typescriptlang.org/docs/tutorial.html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Handbook (</a:t>
            </a:r>
            <a:r>
              <a:rPr lang="en-CA" dirty="0">
                <a:hlinkClick r:id="rId5"/>
              </a:rPr>
              <a:t>http://www.typescriptlang.org/docs/handbook/basic-types.html</a:t>
            </a:r>
            <a:r>
              <a:rPr lang="en-CA" dirty="0"/>
              <a:t>)</a:t>
            </a:r>
          </a:p>
          <a:p>
            <a:r>
              <a:rPr lang="en-CA" dirty="0"/>
              <a:t>Git tutorial</a:t>
            </a:r>
          </a:p>
          <a:p>
            <a:pPr lvl="1"/>
            <a:r>
              <a:rPr lang="en-CA" dirty="0"/>
              <a:t>git – the simple guide (</a:t>
            </a:r>
            <a:r>
              <a:rPr lang="en-CA" dirty="0">
                <a:hlinkClick r:id="rId6"/>
              </a:rPr>
              <a:t>http://rogerdudler.github.io/git-guide/</a:t>
            </a:r>
            <a:r>
              <a:rPr lang="en-CA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6990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JSON Tutorial –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hlinkClick r:id="rId3"/>
              </a:rPr>
              <a:t>https://www.tutorialspoint.com/json/json_quick_guide.htm</a:t>
            </a:r>
            <a:endParaRPr lang="en-CA" dirty="0"/>
          </a:p>
          <a:p>
            <a:r>
              <a:rPr lang="en-CA" dirty="0"/>
              <a:t>Syntax:</a:t>
            </a:r>
          </a:p>
          <a:p>
            <a:pPr lvl="1"/>
            <a:r>
              <a:rPr lang="en-CA" dirty="0"/>
              <a:t>Essentially subset of JavaScript syntax</a:t>
            </a:r>
          </a:p>
          <a:p>
            <a:pPr lvl="1"/>
            <a:r>
              <a:rPr lang="en-CA" dirty="0"/>
              <a:t>Data is represented as name/value pairs</a:t>
            </a:r>
          </a:p>
          <a:p>
            <a:pPr lvl="1"/>
            <a:r>
              <a:rPr lang="en-CA" dirty="0"/>
              <a:t>Curly braces hold objects, names are followed by a colon, name/values pairs are separated by commas</a:t>
            </a:r>
          </a:p>
          <a:p>
            <a:pPr lvl="2"/>
            <a:r>
              <a:rPr lang="en-CA" b="1" dirty="0"/>
              <a:t>Collection of name/value pairs</a:t>
            </a:r>
            <a:endParaRPr lang="en-CA" dirty="0"/>
          </a:p>
          <a:p>
            <a:pPr lvl="2"/>
            <a:r>
              <a:rPr lang="en-CA" dirty="0">
                <a:latin typeface="Consolas" panose="020B0609020204030204" pitchFamily="49" charset="0"/>
              </a:rPr>
              <a:t>{ "book" : { "id": 0, "title": "Design Patterns" } }</a:t>
            </a:r>
          </a:p>
          <a:p>
            <a:pPr lvl="1"/>
            <a:r>
              <a:rPr lang="en-CA" dirty="0"/>
              <a:t>Square brackets hold arrays – values are separated by commas</a:t>
            </a:r>
          </a:p>
          <a:p>
            <a:pPr lvl="2"/>
            <a:r>
              <a:rPr lang="en-CA" b="1" dirty="0"/>
              <a:t>Ordered list of values</a:t>
            </a:r>
            <a:endParaRPr lang="en-CA" dirty="0"/>
          </a:p>
          <a:p>
            <a:pPr lvl="2"/>
            <a:r>
              <a:rPr lang="en-CA" dirty="0">
                <a:latin typeface="Consolas" panose="020B0609020204030204" pitchFamily="49" charset="0"/>
              </a:rPr>
              <a:t>[1,2,3] or ["a", 1, "7", null, {}, true, 0.3, 3e-1]</a:t>
            </a:r>
          </a:p>
        </p:txBody>
      </p:sp>
    </p:spTree>
    <p:extLst>
      <p:ext uri="{BB962C8B-B14F-4D97-AF65-F5344CB8AC3E}">
        <p14:creationId xmlns:p14="http://schemas.microsoft.com/office/powerpoint/2010/main" val="39599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JSON Tutorial –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Types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61640"/>
              </p:ext>
            </p:extLst>
          </p:nvPr>
        </p:nvGraphicFramePr>
        <p:xfrm>
          <a:off x="1736165" y="2517934"/>
          <a:ext cx="8128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235">
                  <a:extLst>
                    <a:ext uri="{9D8B030D-6E8A-4147-A177-3AD203B41FA5}">
                      <a16:colId xmlns:a16="http://schemas.microsoft.com/office/drawing/2014/main" xmlns="" val="3379131284"/>
                    </a:ext>
                  </a:extLst>
                </a:gridCol>
                <a:gridCol w="6663765">
                  <a:extLst>
                    <a:ext uri="{9D8B030D-6E8A-4147-A177-3AD203B41FA5}">
                      <a16:colId xmlns:a16="http://schemas.microsoft.com/office/drawing/2014/main" xmlns="" val="2892818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80207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double- precision floating-point format in JavaScript</a:t>
                      </a:r>
                    </a:p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Ex: 0,</a:t>
                      </a:r>
                      <a:r>
                        <a:rPr lang="en-CA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15, -3, 0.4, 5e-10, 8E+2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87359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double-quoted Unicode with backslash escaping</a:t>
                      </a:r>
                    </a:p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Does</a:t>
                      </a:r>
                      <a:r>
                        <a:rPr lang="en-CA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 support multiline string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133109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CA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dirty="0">
                          <a:effectLst/>
                        </a:rPr>
                        <a:t>true or false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93893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ordered sequence of values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866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be a string, a number, true or false, null, etc.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66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unordered collection of </a:t>
                      </a:r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key:value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pairs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767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Whitespace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used between any pair of tokens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226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2226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7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JSON Tutorial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51328" y="1825625"/>
            <a:ext cx="113089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{</a:t>
            </a:r>
          </a:p>
          <a:p>
            <a:r>
              <a:rPr lang="en-CA" dirty="0">
                <a:latin typeface="Consolas" panose="020B0609020204030204" pitchFamily="49" charset="0"/>
              </a:rPr>
              <a:t>  "d0": {</a:t>
            </a:r>
          </a:p>
          <a:p>
            <a:r>
              <a:rPr lang="en-CA" dirty="0">
                <a:latin typeface="Consolas" panose="020B0609020204030204" pitchFamily="49" charset="0"/>
              </a:rPr>
              <a:t>    "description": "",</a:t>
            </a:r>
          </a:p>
          <a:p>
            <a:r>
              <a:rPr lang="en-CA" dirty="0">
                <a:latin typeface="Consolas" panose="020B0609020204030204" pitchFamily="49" charset="0"/>
              </a:rPr>
              <a:t>    "</a:t>
            </a:r>
            <a:r>
              <a:rPr lang="en-CA" dirty="0" err="1">
                <a:latin typeface="Consolas" panose="020B0609020204030204" pitchFamily="49" charset="0"/>
              </a:rPr>
              <a:t>releaseDate</a:t>
            </a:r>
            <a:r>
              <a:rPr lang="en-CA" dirty="0">
                <a:latin typeface="Consolas" panose="020B0609020204030204" pitchFamily="49" charset="0"/>
              </a:rPr>
              <a:t>": "2017-01-06T09:00:00",</a:t>
            </a:r>
          </a:p>
          <a:p>
            <a:r>
              <a:rPr lang="en-CA" dirty="0">
                <a:latin typeface="Consolas" panose="020B0609020204030204" pitchFamily="49" charset="0"/>
              </a:rPr>
              <a:t>    "</a:t>
            </a:r>
            <a:r>
              <a:rPr lang="en-CA" dirty="0" err="1">
                <a:latin typeface="Consolas" panose="020B0609020204030204" pitchFamily="49" charset="0"/>
              </a:rPr>
              <a:t>dueDate</a:t>
            </a:r>
            <a:r>
              <a:rPr lang="en-CA" dirty="0">
                <a:latin typeface="Consolas" panose="020B0609020204030204" pitchFamily="49" charset="0"/>
              </a:rPr>
              <a:t>": "2017-01-16T12:00:00",</a:t>
            </a:r>
          </a:p>
          <a:p>
            <a:r>
              <a:rPr lang="en-CA" dirty="0">
                <a:latin typeface="Consolas" panose="020B0609020204030204" pitchFamily="49" charset="0"/>
              </a:rPr>
              <a:t>    "repos": [</a:t>
            </a:r>
          </a:p>
          <a:p>
            <a:r>
              <a:rPr lang="en-CA" dirty="0">
                <a:latin typeface="Consolas" panose="020B0609020204030204" pitchFamily="49" charset="0"/>
              </a:rPr>
              <a:t>      {</a:t>
            </a:r>
          </a:p>
          <a:p>
            <a:r>
              <a:rPr lang="en-CA" dirty="0">
                <a:latin typeface="Consolas" panose="020B0609020204030204" pitchFamily="49" charset="0"/>
              </a:rPr>
              <a:t>        "name": "d0-testsuite",</a:t>
            </a:r>
          </a:p>
          <a:p>
            <a:r>
              <a:rPr lang="en-CA" dirty="0">
                <a:latin typeface="Consolas" panose="020B0609020204030204" pitchFamily="49" charset="0"/>
              </a:rPr>
              <a:t>        "</a:t>
            </a:r>
            <a:r>
              <a:rPr lang="en-CA" dirty="0" err="1">
                <a:latin typeface="Consolas" panose="020B0609020204030204" pitchFamily="49" charset="0"/>
              </a:rPr>
              <a:t>url</a:t>
            </a:r>
            <a:r>
              <a:rPr lang="en-CA" dirty="0">
                <a:latin typeface="Consolas" panose="020B0609020204030204" pitchFamily="49" charset="0"/>
              </a:rPr>
              <a:t>": "https://github.com/CS310-2017Jan/d0-testsuite",</a:t>
            </a:r>
          </a:p>
          <a:p>
            <a:r>
              <a:rPr lang="en-CA" dirty="0">
                <a:latin typeface="Consolas" panose="020B0609020204030204" pitchFamily="49" charset="0"/>
              </a:rPr>
              <a:t>        "visibility": 0</a:t>
            </a:r>
          </a:p>
          <a:p>
            <a:r>
              <a:rPr lang="en-CA" dirty="0">
                <a:latin typeface="Consolas" panose="020B0609020204030204" pitchFamily="49" charset="0"/>
              </a:rPr>
              <a:t>     }</a:t>
            </a:r>
          </a:p>
          <a:p>
            <a:r>
              <a:rPr lang="en-CA" dirty="0">
                <a:latin typeface="Consolas" panose="020B0609020204030204" pitchFamily="49" charset="0"/>
              </a:rPr>
              <a:t>    ],</a:t>
            </a:r>
          </a:p>
          <a:p>
            <a:r>
              <a:rPr lang="en-CA" dirty="0">
                <a:latin typeface="Consolas" panose="020B0609020204030204" pitchFamily="49" charset="0"/>
              </a:rPr>
              <a:t>    "rate": 43200000,</a:t>
            </a:r>
          </a:p>
          <a:p>
            <a:r>
              <a:rPr lang="en-CA" dirty="0">
                <a:latin typeface="Consolas" panose="020B0609020204030204" pitchFamily="49" charset="0"/>
              </a:rPr>
              <a:t>    "</a:t>
            </a:r>
            <a:r>
              <a:rPr lang="en-CA" dirty="0" err="1">
                <a:latin typeface="Consolas" panose="020B0609020204030204" pitchFamily="49" charset="0"/>
              </a:rPr>
              <a:t>gradeFormula</a:t>
            </a:r>
            <a:r>
              <a:rPr lang="en-CA" dirty="0">
                <a:latin typeface="Consolas" panose="020B0609020204030204" pitchFamily="49" charset="0"/>
              </a:rPr>
              <a:t>": "0.8*&lt;TEST_PERCENTAGE&gt;+0.2*</a:t>
            </a:r>
            <a:r>
              <a:rPr lang="en-CA" dirty="0" err="1">
                <a:latin typeface="Consolas" panose="020B0609020204030204" pitchFamily="49" charset="0"/>
              </a:rPr>
              <a:t>Math.min</a:t>
            </a:r>
            <a:r>
              <a:rPr lang="en-CA" dirty="0">
                <a:latin typeface="Consolas" panose="020B0609020204030204" pitchFamily="49" charset="0"/>
              </a:rPr>
              <a:t>(&lt;COVERAGE_PERCENTAGE&gt;+5, 100)",</a:t>
            </a:r>
          </a:p>
          <a:p>
            <a:r>
              <a:rPr lang="en-CA" dirty="0">
                <a:latin typeface="Consolas" panose="020B0609020204030204" pitchFamily="49" charset="0"/>
              </a:rPr>
              <a:t>    "</a:t>
            </a:r>
            <a:r>
              <a:rPr lang="en-CA" dirty="0" err="1">
                <a:latin typeface="Consolas" panose="020B0609020204030204" pitchFamily="49" charset="0"/>
              </a:rPr>
              <a:t>externalUrls</a:t>
            </a:r>
            <a:r>
              <a:rPr lang="en-CA" dirty="0">
                <a:latin typeface="Consolas" panose="020B0609020204030204" pitchFamily="49" charset="0"/>
              </a:rPr>
              <a:t>": ["http://skaha.cs.ubc.ca:11313"]</a:t>
            </a:r>
          </a:p>
          <a:p>
            <a:r>
              <a:rPr lang="en-CA" dirty="0">
                <a:latin typeface="Consolas" panose="020B0609020204030204" pitchFamily="49" charset="0"/>
              </a:rPr>
              <a:t>  }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884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JSON Tutorial – Accessing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access values in a JSON object two different ways:</a:t>
            </a:r>
          </a:p>
          <a:p>
            <a:pPr lvl="1"/>
            <a:r>
              <a:rPr lang="en-CA" dirty="0"/>
              <a:t>Dot notation: </a:t>
            </a:r>
            <a:r>
              <a:rPr lang="en-CA" dirty="0">
                <a:latin typeface="Consolas" panose="020B0609020204030204" pitchFamily="49" charset="0"/>
              </a:rPr>
              <a:t>value = </a:t>
            </a:r>
            <a:r>
              <a:rPr lang="en-CA" dirty="0" err="1">
                <a:latin typeface="Consolas" panose="020B0609020204030204" pitchFamily="49" charset="0"/>
              </a:rPr>
              <a:t>object.key</a:t>
            </a:r>
            <a:endParaRPr lang="en-CA" dirty="0">
              <a:latin typeface="Consolas" panose="020B0609020204030204" pitchFamily="49" charset="0"/>
            </a:endParaRPr>
          </a:p>
          <a:p>
            <a:pPr lvl="2"/>
            <a:r>
              <a:rPr lang="en-CA" dirty="0"/>
              <a:t>We know the key at compile time</a:t>
            </a:r>
          </a:p>
          <a:p>
            <a:pPr lvl="1"/>
            <a:r>
              <a:rPr lang="en-CA" dirty="0"/>
              <a:t>Indexing: </a:t>
            </a:r>
            <a:r>
              <a:rPr lang="en-CA" dirty="0">
                <a:latin typeface="Consolas" panose="020B0609020204030204" pitchFamily="49" charset="0"/>
              </a:rPr>
              <a:t>value = object[key]</a:t>
            </a:r>
          </a:p>
          <a:p>
            <a:pPr lvl="2"/>
            <a:r>
              <a:rPr lang="en-CA" dirty="0"/>
              <a:t>We don’t know the key at compile time</a:t>
            </a:r>
          </a:p>
          <a:p>
            <a:r>
              <a:rPr lang="en-CA" dirty="0"/>
              <a:t>Example:</a:t>
            </a:r>
          </a:p>
          <a:p>
            <a:pPr lvl="1"/>
            <a:r>
              <a:rPr lang="en-CA" dirty="0" err="1">
                <a:latin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myObj</a:t>
            </a:r>
            <a:r>
              <a:rPr lang="en-CA" dirty="0">
                <a:latin typeface="Consolas" panose="020B0609020204030204" pitchFamily="49" charset="0"/>
              </a:rPr>
              <a:t> = {"a": 100, "b": 15};</a:t>
            </a:r>
          </a:p>
          <a:p>
            <a:pPr lvl="1"/>
            <a:r>
              <a:rPr lang="en-CA" dirty="0" err="1">
                <a:latin typeface="Consolas" panose="020B0609020204030204" pitchFamily="49" charset="0"/>
              </a:rPr>
              <a:t>myObj.a</a:t>
            </a:r>
            <a:r>
              <a:rPr lang="en-CA" dirty="0">
                <a:latin typeface="Consolas" panose="020B0609020204030204" pitchFamily="49" charset="0"/>
              </a:rPr>
              <a:t>;  //100</a:t>
            </a:r>
          </a:p>
          <a:p>
            <a:pPr lvl="1"/>
            <a:r>
              <a:rPr lang="en-CA" dirty="0" err="1">
                <a:latin typeface="Consolas" panose="020B0609020204030204" pitchFamily="49" charset="0"/>
              </a:rPr>
              <a:t>myObj</a:t>
            </a:r>
            <a:r>
              <a:rPr lang="en-CA" dirty="0">
                <a:latin typeface="Consolas" panose="020B0609020204030204" pitchFamily="49" charset="0"/>
              </a:rPr>
              <a:t>["b"];  //15</a:t>
            </a:r>
          </a:p>
        </p:txBody>
      </p:sp>
    </p:spTree>
    <p:extLst>
      <p:ext uri="{BB962C8B-B14F-4D97-AF65-F5344CB8AC3E}">
        <p14:creationId xmlns:p14="http://schemas.microsoft.com/office/powerpoint/2010/main" val="3273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JSON Tutorial – Construct JSON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960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JSON Tutorial – Iterating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latin typeface="Consolas" panose="020B0609020204030204" pitchFamily="49" charset="0"/>
              </a:rPr>
              <a:t>Object.keys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CA" i="1" dirty="0" err="1">
                <a:latin typeface="Consolas" panose="020B0609020204030204" pitchFamily="49" charset="0"/>
              </a:rPr>
              <a:t>obj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CA" i="1" dirty="0" err="1">
                <a:latin typeface="Consolas" panose="020B0609020204030204" pitchFamily="49" charset="0"/>
              </a:rPr>
              <a:t>obj</a:t>
            </a:r>
            <a:r>
              <a:rPr lang="en-CA" dirty="0"/>
              <a:t> – the object to iterate over</a:t>
            </a:r>
          </a:p>
          <a:p>
            <a:pPr lvl="1"/>
            <a:r>
              <a:rPr lang="en-CA" dirty="0"/>
              <a:t>Returns array of strings that represent all the enumerable properties of the given object</a:t>
            </a:r>
          </a:p>
          <a:p>
            <a:r>
              <a:rPr lang="en-CA" dirty="0"/>
              <a:t>Example: </a:t>
            </a:r>
          </a:p>
          <a:p>
            <a:pPr lvl="1"/>
            <a:r>
              <a:rPr lang="en-CA" dirty="0" err="1">
                <a:latin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myObj</a:t>
            </a:r>
            <a:r>
              <a:rPr lang="en-CA" dirty="0">
                <a:latin typeface="Consolas" panose="020B0609020204030204" pitchFamily="49" charset="0"/>
              </a:rPr>
              <a:t> = {"a</a:t>
            </a:r>
            <a:r>
              <a:rPr lang="en-CA">
                <a:latin typeface="Consolas" panose="020B0609020204030204" pitchFamily="49" charset="0"/>
              </a:rPr>
              <a:t>": </a:t>
            </a:r>
            <a:r>
              <a:rPr lang="en-CA" smtClean="0">
                <a:latin typeface="Consolas" panose="020B0609020204030204" pitchFamily="49" charset="0"/>
              </a:rPr>
              <a:t>100, </a:t>
            </a:r>
            <a:r>
              <a:rPr lang="en-CA" dirty="0">
                <a:latin typeface="Consolas" panose="020B0609020204030204" pitchFamily="49" charset="0"/>
              </a:rPr>
              <a:t>"b": 15};</a:t>
            </a:r>
            <a:endParaRPr lang="en-CA" dirty="0"/>
          </a:p>
          <a:p>
            <a:pPr lvl="1"/>
            <a:r>
              <a:rPr lang="en-CA" dirty="0" err="1">
                <a:latin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</a:rPr>
              <a:t> keys = </a:t>
            </a:r>
            <a:r>
              <a:rPr lang="en-CA" dirty="0" err="1">
                <a:latin typeface="Consolas" panose="020B0609020204030204" pitchFamily="49" charset="0"/>
              </a:rPr>
              <a:t>Object.keys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CA" dirty="0" err="1">
                <a:latin typeface="Consolas" panose="020B0609020204030204" pitchFamily="49" charset="0"/>
              </a:rPr>
              <a:t>myObj</a:t>
            </a:r>
            <a:r>
              <a:rPr lang="en-CA" dirty="0">
                <a:latin typeface="Consolas" panose="020B0609020204030204" pitchFamily="49" charset="0"/>
              </a:rPr>
              <a:t>);  //["</a:t>
            </a:r>
            <a:r>
              <a:rPr lang="en-CA" dirty="0" err="1">
                <a:latin typeface="Consolas" panose="020B0609020204030204" pitchFamily="49" charset="0"/>
              </a:rPr>
              <a:t>a","b</a:t>
            </a:r>
            <a:r>
              <a:rPr lang="en-CA" dirty="0">
                <a:latin typeface="Consolas" panose="020B0609020204030204" pitchFamily="49" charset="0"/>
              </a:rPr>
              <a:t>"]</a:t>
            </a:r>
          </a:p>
          <a:p>
            <a:pPr lvl="1"/>
            <a:r>
              <a:rPr lang="en-CA" dirty="0" err="1">
                <a:latin typeface="Consolas" panose="020B0609020204030204" pitchFamily="49" charset="0"/>
              </a:rPr>
              <a:t>myObj</a:t>
            </a:r>
            <a:r>
              <a:rPr lang="en-CA" dirty="0">
                <a:latin typeface="Consolas" panose="020B0609020204030204" pitchFamily="49" charset="0"/>
              </a:rPr>
              <a:t>[keys[0]]; //100</a:t>
            </a:r>
          </a:p>
          <a:p>
            <a:pPr lvl="1"/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96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564</Words>
  <Application>Microsoft Macintosh PowerPoint</Application>
  <PresentationFormat>Widescreen</PresentationFormat>
  <Paragraphs>104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Checklist</vt:lpstr>
      <vt:lpstr>Deliverable 0 Overview</vt:lpstr>
      <vt:lpstr>Useful Resources</vt:lpstr>
      <vt:lpstr>JSON Tutorial – Syntax</vt:lpstr>
      <vt:lpstr>JSON Tutorial – Data Types</vt:lpstr>
      <vt:lpstr>JSON Tutorial – Example</vt:lpstr>
      <vt:lpstr>JSON Tutorial – Accessing Values</vt:lpstr>
      <vt:lpstr>JSON Tutorial – Construct JSON Dynamically</vt:lpstr>
      <vt:lpstr>JSON Tutorial – Iterating </vt:lpstr>
      <vt:lpstr>Useful Functions</vt:lpstr>
      <vt:lpstr>Using AutoTest</vt:lpstr>
      <vt:lpstr>Using AutoTest</vt:lpstr>
      <vt:lpstr>Using AutoTest</vt:lpstr>
      <vt:lpstr>Using AutoTest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310</dc:title>
  <dc:creator>Nick Bradley</dc:creator>
  <cp:lastModifiedBy>Zongming Liu</cp:lastModifiedBy>
  <cp:revision>17</cp:revision>
  <dcterms:created xsi:type="dcterms:W3CDTF">2017-01-09T03:42:03Z</dcterms:created>
  <dcterms:modified xsi:type="dcterms:W3CDTF">2017-01-15T01:12:06Z</dcterms:modified>
</cp:coreProperties>
</file>