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2.png" ContentType="image/png"/>
  <Override PartName="/ppt/media/image22.jpeg" ContentType="image/jpeg"/>
  <Override PartName="/ppt/media/image5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BE4D96C-74FB-43A9-821D-6E82083DFE2F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Agnostic searches for interesting loci- have to cope with multiple testing issues, and genomic features that may cause false positives.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Footprints are a useful analogy here.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take the role of detectives looking for clues, but also describes the fact that selection pressure on populations can leave an imprint in genomes that we can discover generations later.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Footprints are a useful analogy here.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take the role of detectives looking for clues, but also describes the fact that selection pressure on populations can leave an imprint in genomes that we can discover generations later.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major simplification, so bear with me.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 population of chromosomes, with genetic markers that have 2 alleles.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won’t worry about diploid individuals or recombination just yet.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here is that a benefical mutation arises, that gives one chromosome a much better chance of being represented in the next generation.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might be found in an Anopheles mosquito, and the allele might dramatically increase it’s ability to survive contact with a Pyrethoid impregnated bednet, or something else.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So, I’m using the term haplotype here- and what that means is just the genetic sequence pertaining to a chromosome, rather than an individual. Individuals have genotypes (2 chromosomes), chromosomes have haplotypes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in the next generation, the haplotype carrying the new mutation is common. We call this a selective sweep, as the causal allele rises in frequency, along with linked variation.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Importantly this event results in measurable differences in the variation present at this locus-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are exactly the data that lets us infer where selection events have occurred.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Now- lets talk a little bit about recombination. Periodically in meiosis, recombination events will break the linkage between the allele and nearby variation.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a core locus define haploypes based on some genetic markers. Under a null hypothesis expect them to decay at a similar rate.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selection event has taken place, the members of the haplotype will have a more recent MRCA, and the haplotype will decay more slowly.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rcRect l="0" t="0" r="49755" b="12"/>
          <a:stretch/>
        </p:blipFill>
        <p:spPr>
          <a:xfrm>
            <a:off x="1604160" y="1959480"/>
            <a:ext cx="3794760" cy="2719440"/>
          </a:xfrm>
          <a:prstGeom prst="rect">
            <a:avLst/>
          </a:prstGeom>
          <a:ln>
            <a:noFill/>
          </a:ln>
        </p:spPr>
      </p:pic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Now- lets talk a little bit about recombination. Periodically in meiosis, recombination events will break the linkage between the allele and nearby variation.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1"/>
          <p:cNvSpPr/>
          <p:nvPr/>
        </p:nvSpPr>
        <p:spPr>
          <a:xfrm>
            <a:off x="0" y="5776200"/>
            <a:ext cx="12191760" cy="360"/>
          </a:xfrm>
          <a:prstGeom prst="line">
            <a:avLst/>
          </a:prstGeom>
          <a:ln w="12600">
            <a:solidFill>
              <a:srgbClr val="2b2a7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745200" y="6117120"/>
            <a:ext cx="2345400" cy="44964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4038480" y="621108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Nick Harding. Kwaitkowski group.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MalariaGEN Resource Centre  – BDI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8610480" y="6211080"/>
            <a:ext cx="27396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November 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880" y="1872000"/>
            <a:ext cx="12188520" cy="2178720"/>
          </a:xfrm>
          <a:prstGeom prst="rect">
            <a:avLst/>
          </a:prstGeom>
          <a:solidFill>
            <a:srgbClr val="2b2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360000" y="1930320"/>
            <a:ext cx="10582920" cy="15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Identifying loci under selection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(from a genomic perspective)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Genome-wide search for signals of selection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Shape 94" descr=""/>
          <p:cNvPicPr/>
          <p:nvPr/>
        </p:nvPicPr>
        <p:blipFill>
          <a:blip r:embed="rId1"/>
          <a:stretch/>
        </p:blipFill>
        <p:spPr>
          <a:xfrm>
            <a:off x="4799880" y="1648800"/>
            <a:ext cx="4197600" cy="2380680"/>
          </a:xfrm>
          <a:prstGeom prst="rect">
            <a:avLst/>
          </a:prstGeom>
          <a:ln>
            <a:noFill/>
          </a:ln>
        </p:spPr>
      </p:pic>
      <p:pic>
        <p:nvPicPr>
          <p:cNvPr id="122" name="Shape 93" descr=""/>
          <p:cNvPicPr/>
          <p:nvPr/>
        </p:nvPicPr>
        <p:blipFill>
          <a:blip r:embed="rId2"/>
          <a:stretch/>
        </p:blipFill>
        <p:spPr>
          <a:xfrm>
            <a:off x="5990760" y="3168000"/>
            <a:ext cx="4302720" cy="2191680"/>
          </a:xfrm>
          <a:prstGeom prst="rect">
            <a:avLst/>
          </a:prstGeom>
          <a:ln>
            <a:noFill/>
          </a:ln>
        </p:spPr>
      </p:pic>
      <p:pic>
        <p:nvPicPr>
          <p:cNvPr id="123" name="Shape 95" descr=""/>
          <p:cNvPicPr/>
          <p:nvPr/>
        </p:nvPicPr>
        <p:blipFill>
          <a:blip r:embed="rId3"/>
          <a:stretch/>
        </p:blipFill>
        <p:spPr>
          <a:xfrm>
            <a:off x="1224000" y="1432800"/>
            <a:ext cx="3269160" cy="2380680"/>
          </a:xfrm>
          <a:prstGeom prst="rect">
            <a:avLst/>
          </a:prstGeom>
          <a:ln>
            <a:noFill/>
          </a:ln>
        </p:spPr>
      </p:pic>
      <p:pic>
        <p:nvPicPr>
          <p:cNvPr id="124" name="Shape 91" descr=""/>
          <p:cNvPicPr/>
          <p:nvPr/>
        </p:nvPicPr>
        <p:blipFill>
          <a:blip r:embed="rId4"/>
          <a:stretch/>
        </p:blipFill>
        <p:spPr>
          <a:xfrm>
            <a:off x="1512000" y="3074400"/>
            <a:ext cx="4302720" cy="1963080"/>
          </a:xfrm>
          <a:prstGeom prst="rect">
            <a:avLst/>
          </a:prstGeom>
          <a:ln>
            <a:noFill/>
          </a:ln>
        </p:spPr>
      </p:pic>
      <p:pic>
        <p:nvPicPr>
          <p:cNvPr id="125" name="Shape 92" descr=""/>
          <p:cNvPicPr/>
          <p:nvPr/>
        </p:nvPicPr>
        <p:blipFill>
          <a:blip r:embed="rId5"/>
          <a:stretch/>
        </p:blipFill>
        <p:spPr>
          <a:xfrm>
            <a:off x="3384000" y="4304520"/>
            <a:ext cx="4862160" cy="246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Haplotypes are very informative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864000" y="1457280"/>
            <a:ext cx="3959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haplotype?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728000" y="2858760"/>
            <a:ext cx="122364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/ 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/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/ 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/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/ 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/ 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/ 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224000" y="5472000"/>
            <a:ext cx="2519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Genotype data.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alleles for each SNP.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5904000" y="2858760"/>
            <a:ext cx="50364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7704000" y="2880000"/>
            <a:ext cx="503640" cy="24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5112000" y="5616000"/>
            <a:ext cx="539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Haplotype data. Alleles are associated with a chromosome. Alleles are unchanged, but we have added information.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3528000" y="3600000"/>
            <a:ext cx="2087640" cy="1223640"/>
          </a:xfrm>
          <a:custGeom>
            <a:avLst/>
            <a:gdLst/>
            <a:ahLst/>
            <a:rect l="l" t="t" r="r" b="b"/>
            <a:pathLst>
              <a:path w="5802" h="3402">
                <a:moveTo>
                  <a:pt x="0" y="850"/>
                </a:moveTo>
                <a:lnTo>
                  <a:pt x="4350" y="850"/>
                </a:lnTo>
                <a:lnTo>
                  <a:pt x="4350" y="0"/>
                </a:lnTo>
                <a:lnTo>
                  <a:pt x="5801" y="1700"/>
                </a:lnTo>
                <a:lnTo>
                  <a:pt x="4350" y="3401"/>
                </a:lnTo>
                <a:lnTo>
                  <a:pt x="4350" y="2550"/>
                </a:lnTo>
                <a:lnTo>
                  <a:pt x="0" y="2550"/>
                </a:lnTo>
                <a:lnTo>
                  <a:pt x="0" y="8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Phasing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iHS- integrated haplotype score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936000" y="1512000"/>
            <a:ext cx="453492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iHS is a haplotype based method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compares relative haplotype sharing between alleles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544000" y="1296000"/>
            <a:ext cx="6190920" cy="542808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504000" y="3384000"/>
            <a:ext cx="453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Compute area under curve for 2 alleles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Take ratio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Do this for every SNP in the genome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Normalise in frequency tranches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2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iHS- integrated haplotype score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936000" y="1512000"/>
            <a:ext cx="4534920" cy="12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iHS is a haplotype based method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compares relative haplotype sharing between alleles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656000" y="2479680"/>
            <a:ext cx="8542440" cy="335124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7128000" y="1440000"/>
            <a:ext cx="367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Below data from Ag1k,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A. coluzzii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Burkina Faso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65040"/>
            <a:ext cx="11518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XP-EHH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32000" y="1296360"/>
            <a:ext cx="5326920" cy="7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similar, but compares EHH between populations.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544000" y="1296360"/>
            <a:ext cx="6190920" cy="542808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7056000" y="3744000"/>
            <a:ext cx="862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6984000" y="3600000"/>
            <a:ext cx="1942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Population 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Population 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76000" y="2736000"/>
            <a:ext cx="4750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EHH based, similar to iHS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Compute over all segregating SNPs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No adjustment step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65040"/>
            <a:ext cx="11518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XP-EHH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7056000" y="3744000"/>
            <a:ext cx="862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942480" y="1294200"/>
            <a:ext cx="8920440" cy="540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65040"/>
            <a:ext cx="11518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H12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056000" y="3744000"/>
            <a:ext cx="862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576000" y="1385280"/>
            <a:ext cx="10439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measure of haplotype diversity.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584000" y="3672000"/>
            <a:ext cx="2159640" cy="93564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3744000" y="3672000"/>
            <a:ext cx="791640" cy="935640"/>
          </a:xfrm>
          <a:prstGeom prst="rect">
            <a:avLst/>
          </a:prstGeom>
          <a:solidFill>
            <a:srgbClr val="6600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4536000" y="3672000"/>
            <a:ext cx="215640" cy="9356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7"/>
          <p:cNvSpPr/>
          <p:nvPr/>
        </p:nvSpPr>
        <p:spPr>
          <a:xfrm>
            <a:off x="4752000" y="3672000"/>
            <a:ext cx="71640" cy="935640"/>
          </a:xfrm>
          <a:prstGeom prst="rect">
            <a:avLst/>
          </a:prstGeom>
          <a:solidFill>
            <a:srgbClr val="00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"/>
          <p:cNvSpPr/>
          <p:nvPr/>
        </p:nvSpPr>
        <p:spPr>
          <a:xfrm>
            <a:off x="4824000" y="3672000"/>
            <a:ext cx="71640" cy="935640"/>
          </a:xfrm>
          <a:prstGeom prst="rect">
            <a:avLst/>
          </a:prstGeom>
          <a:solidFill>
            <a:srgbClr val="990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9"/>
          <p:cNvSpPr/>
          <p:nvPr/>
        </p:nvSpPr>
        <p:spPr>
          <a:xfrm>
            <a:off x="4896000" y="3672000"/>
            <a:ext cx="71640" cy="935640"/>
          </a:xfrm>
          <a:prstGeom prst="rect">
            <a:avLst/>
          </a:prstGeom>
          <a:solidFill>
            <a:srgbClr val="00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0"/>
          <p:cNvSpPr/>
          <p:nvPr/>
        </p:nvSpPr>
        <p:spPr>
          <a:xfrm>
            <a:off x="1584000" y="4896000"/>
            <a:ext cx="338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1"/>
          <p:cNvSpPr/>
          <p:nvPr/>
        </p:nvSpPr>
        <p:spPr>
          <a:xfrm flipV="1">
            <a:off x="1584000" y="4896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2"/>
          <p:cNvSpPr/>
          <p:nvPr/>
        </p:nvSpPr>
        <p:spPr>
          <a:xfrm flipV="1">
            <a:off x="3744000" y="4896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3"/>
          <p:cNvSpPr/>
          <p:nvPr/>
        </p:nvSpPr>
        <p:spPr>
          <a:xfrm flipV="1">
            <a:off x="4536000" y="4896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4"/>
          <p:cNvSpPr/>
          <p:nvPr/>
        </p:nvSpPr>
        <p:spPr>
          <a:xfrm flipV="1">
            <a:off x="4752000" y="4896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5"/>
          <p:cNvSpPr/>
          <p:nvPr/>
        </p:nvSpPr>
        <p:spPr>
          <a:xfrm flipV="1">
            <a:off x="4896000" y="4896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16"/>
          <p:cNvSpPr/>
          <p:nvPr/>
        </p:nvSpPr>
        <p:spPr>
          <a:xfrm flipV="1">
            <a:off x="4968000" y="4896000"/>
            <a:ext cx="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7"/>
          <p:cNvSpPr/>
          <p:nvPr/>
        </p:nvSpPr>
        <p:spPr>
          <a:xfrm>
            <a:off x="1368000" y="5256000"/>
            <a:ext cx="641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8"/>
          <p:cNvSpPr/>
          <p:nvPr/>
        </p:nvSpPr>
        <p:spPr>
          <a:xfrm>
            <a:off x="3498120" y="5197680"/>
            <a:ext cx="641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4254120" y="5172480"/>
            <a:ext cx="641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0"/>
          <p:cNvSpPr/>
          <p:nvPr/>
        </p:nvSpPr>
        <p:spPr>
          <a:xfrm>
            <a:off x="5832000" y="2448000"/>
            <a:ext cx="5543640" cy="21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Choose a region in the genome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Count the number of each distinct haplotype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H1 is the frequency of the most common haplotype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H12 is the frequency of the most common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second most common.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1"/>
          <p:cNvSpPr/>
          <p:nvPr/>
        </p:nvSpPr>
        <p:spPr>
          <a:xfrm>
            <a:off x="5616000" y="5400000"/>
            <a:ext cx="590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dividing our genome into windows, we can look across the genome for unusually high values of H12.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65040"/>
            <a:ext cx="11518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XP-CLR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32000" y="1296360"/>
            <a:ext cx="53269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differentiation based method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056000" y="3744000"/>
            <a:ext cx="862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" descr=""/>
          <p:cNvPicPr/>
          <p:nvPr/>
        </p:nvPicPr>
        <p:blipFill>
          <a:blip r:embed="rId1"/>
          <a:srcRect l="0" t="45380" r="0" b="0"/>
          <a:stretch/>
        </p:blipFill>
        <p:spPr>
          <a:xfrm>
            <a:off x="627120" y="2376000"/>
            <a:ext cx="5275800" cy="3742920"/>
          </a:xfrm>
          <a:prstGeom prst="rect">
            <a:avLst/>
          </a:prstGeom>
          <a:ln>
            <a:noFill/>
          </a:ln>
        </p:spPr>
      </p:pic>
      <p:sp>
        <p:nvSpPr>
          <p:cNvPr id="179" name="CustomShape 4"/>
          <p:cNvSpPr/>
          <p:nvPr/>
        </p:nvSpPr>
        <p:spPr>
          <a:xfrm>
            <a:off x="576000" y="6264000"/>
            <a:ext cx="7054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Chen et al, Genome Research 2010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6264000" y="1008000"/>
            <a:ext cx="547092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Uses a reference population to estimate likely allele frequency distribution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Each SNP is given a likelihood ratio of neutral vs various selection coefficients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Idea is that extreme drift more likely to be observed in presence of selection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6840000" y="4248000"/>
            <a:ext cx="511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Haplotype free method!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65040"/>
            <a:ext cx="11518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Fst – fixation index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32000" y="1296360"/>
            <a:ext cx="647964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7056000" y="3744000"/>
            <a:ext cx="862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432000" y="3672000"/>
            <a:ext cx="604692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Fst between two populations is calculated in windows.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Unusually high values may suggest selection.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504720" y="5141880"/>
            <a:ext cx="511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Haplotype free method!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504000" y="1370520"/>
            <a:ext cx="691164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Fst is a simple measure of allele frequency differences.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Over the whole genome it’s informative about population relatedness, but on a smaller scale local differentiation may be a result of selection.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rcRect l="0" t="0" r="0" b="21329"/>
          <a:stretch/>
        </p:blipFill>
        <p:spPr>
          <a:xfrm>
            <a:off x="7675560" y="288000"/>
            <a:ext cx="2764080" cy="639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65040"/>
            <a:ext cx="11518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methods...</a:t>
            </a:r>
            <a:endParaRPr b="0" lang="en-GB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513800"/>
            <a:ext cx="3670920" cy="34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Many other methods exist: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S/HIC</a:t>
            </a:r>
            <a:r>
              <a:rPr b="0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a machine learning based approach that classifies regions as neutral/under selection etc.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056000" y="3744000"/>
            <a:ext cx="862920" cy="430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" descr=""/>
          <p:cNvPicPr/>
          <p:nvPr/>
        </p:nvPicPr>
        <p:blipFill>
          <a:blip r:embed="rId1"/>
          <a:srcRect l="14535" t="22061" r="6666" b="22297"/>
          <a:stretch/>
        </p:blipFill>
        <p:spPr>
          <a:xfrm>
            <a:off x="4392000" y="288000"/>
            <a:ext cx="7522200" cy="323892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504000" y="3729240"/>
            <a:ext cx="10582920" cy="22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SweeD</a:t>
            </a:r>
            <a:r>
              <a:rPr b="0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– method based on distortions in allele frequency spectrum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Delta Tajima’s D</a:t>
            </a:r>
            <a:r>
              <a:rPr b="0" lang="en-GB" sz="2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highlights differences in rates of rare and common variants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936000" y="6264000"/>
            <a:ext cx="1058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Scikit-allel has functions to compute xpehh, ihs and H12.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4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Genome-wide search for signals of selection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64120" y="1944000"/>
            <a:ext cx="7751520" cy="37436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1224000" y="5904000"/>
            <a:ext cx="511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Nkya et al 2012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65040"/>
            <a:ext cx="11518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Finally… symlinks (for the practical)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936000" y="5256000"/>
            <a:ext cx="9720000" cy="173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athJax_Typewriter"/>
              </a:rPr>
              <a:t>ln -s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athJax_Typewriter"/>
              </a:rPr>
              <a:t>../data/Anopheles/vcf/ag1000g.vcf.gz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athJax_Typewriter"/>
            </a:endParaRPr>
          </a:p>
          <a:p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athJax_Typewriter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athJax_Typewriter"/>
              </a:rPr>
              <a:t>ag1000g.vcf.gz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athJax_Typewriter"/>
            </a:endParaRPr>
          </a:p>
          <a:p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athJax_Typewriter"/>
            </a:endParaRPr>
          </a:p>
          <a:p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athJax_Typewriter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336000" y="1512000"/>
            <a:ext cx="4896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/home/njh/data/Anopheles/vcf/ag1000g.vcf.gz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864000" y="1512000"/>
            <a:ext cx="4104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/home/njh/analysis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5"/>
          <p:cNvSpPr txBox="1"/>
          <p:nvPr/>
        </p:nvSpPr>
        <p:spPr>
          <a:xfrm>
            <a:off x="864000" y="3096000"/>
            <a:ext cx="9720000" cy="107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athJax_Typewriter"/>
              </a:rPr>
              <a:t>../data/Anopheles/vcf/ag1000g.vcf.gz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athJax_Typewriter"/>
              </a:rPr>
              <a:t># 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athJax_Typewriter"/>
              </a:rPr>
              <a:t>/home/njh/data/Anopheles/vcf/ag1000g.vcf.gz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freeze">
                      <p:stCondLst>
                        <p:cond delay="indefinite"/>
                      </p:stCondLst>
                      <p:childTnLst>
                        <p:par>
                          <p:cTn id="54" fill="freeze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rcRect l="0" t="0" r="39176" b="67689"/>
          <a:stretch/>
        </p:blipFill>
        <p:spPr>
          <a:xfrm>
            <a:off x="288000" y="2160000"/>
            <a:ext cx="11464920" cy="331200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504000" y="365040"/>
            <a:ext cx="11518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Finally… symlinks (for the practical)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44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Genome-wide search for signals of selection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Shape 85" descr=""/>
          <p:cNvPicPr/>
          <p:nvPr/>
        </p:nvPicPr>
        <p:blipFill>
          <a:blip r:embed="rId1"/>
          <a:stretch/>
        </p:blipFill>
        <p:spPr>
          <a:xfrm>
            <a:off x="2880000" y="1731960"/>
            <a:ext cx="663156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1008000" y="1584000"/>
            <a:ext cx="6117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 levels of variation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584000" y="2052000"/>
            <a:ext cx="7917480" cy="395748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Beneficial haplotypes rise in frequency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1008000" y="1584000"/>
            <a:ext cx="6117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new beneficial mutation arises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84000" y="2052000"/>
            <a:ext cx="7917480" cy="395748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Beneficial haplotypes rise in frequency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Beneficial haplotypes rise in frequency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1008000" y="1584000"/>
            <a:ext cx="7341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Haplotypes with the new mutation become frequent: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Selective Sweep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9576000" y="2205720"/>
            <a:ext cx="244548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Longer shared haplotypes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Loss of diversity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Increased differentiation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Higher frequency of derived alleles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584000" y="2052000"/>
            <a:ext cx="7917480" cy="39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Beneficial haplotypes rise in frequency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1008000" y="1584000"/>
            <a:ext cx="6117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 time, recombination breaks up these haplotypes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>
            <a:lum contrast="-1000"/>
          </a:blip>
          <a:stretch/>
        </p:blipFill>
        <p:spPr>
          <a:xfrm>
            <a:off x="1584000" y="2052000"/>
            <a:ext cx="7917480" cy="39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753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EHH- Extended haplotype homozygosity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1008000" y="1584000"/>
            <a:ext cx="6117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metric to measure haplotype decay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0" t="0" r="48871" b="0"/>
          <a:stretch/>
        </p:blipFill>
        <p:spPr>
          <a:xfrm>
            <a:off x="1253880" y="2016000"/>
            <a:ext cx="5801040" cy="408528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648000" y="5112000"/>
            <a:ext cx="6613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EHH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1656000" y="6174360"/>
            <a:ext cx="917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Ghansah et al, 2012 PloS One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7560000" y="1688040"/>
            <a:ext cx="4541400" cy="44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EHH is a measure of how many haplotypes remain the same as you move away from a core locus.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scans for natural selection leverage this metric.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2b2a7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note on hard vs soft sweeps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1008000" y="1584000"/>
            <a:ext cx="6117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Essentially- soft sweeps occur on standing variation, so multiple haploypes can carry a beneficial allele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rcRect l="15816" t="28112" r="18191" b="32795"/>
          <a:stretch/>
        </p:blipFill>
        <p:spPr>
          <a:xfrm>
            <a:off x="1224000" y="2937240"/>
            <a:ext cx="7414560" cy="2677680"/>
          </a:xfrm>
          <a:prstGeom prst="rect">
            <a:avLst/>
          </a:prstGeom>
          <a:ln>
            <a:noFill/>
          </a:ln>
        </p:spPr>
      </p:pic>
      <p:sp>
        <p:nvSpPr>
          <p:cNvPr id="118" name="CustomShape 4"/>
          <p:cNvSpPr/>
          <p:nvPr/>
        </p:nvSpPr>
        <p:spPr>
          <a:xfrm>
            <a:off x="648000" y="5976000"/>
            <a:ext cx="827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Messer and Petrov, TEE 2013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4431</TotalTime>
  <Application>LibreOffice/5.1.2.2$Linux_X86_64 LibreOffice_project/10m0$Build-2</Application>
  <Words>354</Words>
  <Paragraphs>91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2016-05-23T14:46:52Z</dcterms:created>
  <dc:creator>Victoria Cornelius</dc:creator>
  <dc:description/>
  <dc:language>en-GB</dc:language>
  <cp:lastModifiedBy/>
  <dcterms:modified xsi:type="dcterms:W3CDTF">2018-01-11T05:34:51Z</dcterms:modified>
  <cp:revision>33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