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79F2-D3A8-DD42-BA23-6F423E7A7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58E7-A357-7E4A-8BD3-D65538A9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A7BC-3D4E-F845-8B50-8B4683A0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925B-6FF5-5547-A138-07AF3EB0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E31E-DEFB-454F-95FD-2D14BFD8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47E0-3FE4-6E44-B6D5-A6AB6C6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639C-F9C5-2043-8EAF-C78A603F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A38D-FF1C-F547-A222-7094D50A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8BB1-9FD7-6F4F-AC38-4CD89E08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D39A-C24A-544C-92BE-422AFF86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2BA71-A5EA-294F-985F-1154D8700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DB77C-9607-7542-9E8E-11514CBF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C344-A6D7-2C48-BD42-EE436A81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16AD-7F35-BF4A-AA66-46770858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BB5A-A5AD-704F-87B3-84623398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7471-011D-654A-BFD2-06CF9E57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E9E2-A501-064F-AD70-450D59F5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9651-698B-0C44-A30A-8BAADD15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1196-8A49-624B-AEFD-A1C3A4FF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5AB1-5A2D-0844-A9B3-AE21BD1D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C63-CD7B-9844-9E45-595C4099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5025-7C6A-1E47-9C9C-BC754620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372E-640E-A14E-9306-692CA2B2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0B2C-4E1D-4D4A-B712-4811704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901B-A431-C34E-B0CA-B24B355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0A74-5662-F148-9000-ED2A836D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3AF7-EFF7-5A46-B32D-D972CD3DD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CBC5-3589-7C4A-85A8-1BC77F38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441F-D2F1-3143-8FA0-8EE6DFED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1A07-BE78-C247-951C-5D037E24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E8DB-FE2D-0C4D-9359-6CD9A824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EEA-63F6-F24D-9D3E-E30FFC9D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30A1-E268-9246-A247-3AAD5051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60DED-B3BE-EF43-9255-8BA09DE1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1D50F-F438-5542-82F1-BC7046CF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5A7CC-B4C8-324C-8E1C-9E1D1A4A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835CD-41CA-2244-893E-F169566E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813BC-D001-D14A-B488-8A367739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CE0F1-294B-534E-9221-0AE03F40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E576-A626-1447-82D9-2A1CFC17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1362B-0B27-DC46-AB66-13F53FA6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E59A-6955-E44C-9758-5CB7F485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700E7-57E7-1E49-8566-4D83655B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274F1-17ED-A440-A282-1FF8913A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8891-CA57-8B4F-91A8-F3010239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BF7-5172-3148-B433-2547622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5CA3-BB9B-BE4B-8BF7-F8055F7D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8D00-9CBA-CB45-B35C-2CCDD3FA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AE2EA-00BB-7B48-A302-8B906ED2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51374-7110-C149-9E0D-80E0412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6C79-430B-1246-ACE8-2983170C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D03E-6460-A04D-BCA4-DD63C313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972C-04EC-DF4E-A8EE-0E34FC0D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1628-D98D-9B43-89CF-DECB63DA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DDA7-8B9B-624E-82D3-EA39EF65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3D5BA-1152-AA4E-9353-DDBC1FAD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C0AC-932C-7949-86C5-B9E1EBF4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00751-D562-004A-8C4F-65C0A10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4D877-993A-844B-9CD1-1D1DE3CD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73703-6D7C-CD41-896A-A9D92AA5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5A6A-DE99-C441-A1A0-6C25981A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7467-3F2E-CE4D-8210-BCE8F43624D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FE7D-A93D-5148-A88E-CE1E2CB3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5513-38D8-934A-90F8-5227582E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83F6-4250-3E4B-A323-188158CA6F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A0A07C22-6661-FD4D-88B9-5A1AEE504B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88" y="5805488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10D-3C67-C64F-933F-3D04E92B6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3EB5-B4F0-BB4F-9342-A1422B337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Samantha Harding</a:t>
            </a:r>
          </a:p>
        </p:txBody>
      </p:sp>
    </p:spTree>
    <p:extLst>
      <p:ext uri="{BB962C8B-B14F-4D97-AF65-F5344CB8AC3E}">
        <p14:creationId xmlns:p14="http://schemas.microsoft.com/office/powerpoint/2010/main" val="283127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and 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C5355-9D13-DF41-8292-12BCE0A6BC19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used Medicare utilization data for inpatient cases in 2016, 2017, and 2018, as well as a crosswalk going from DRG to procedure group (service line)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AAEE-19E2-CF4F-A4BB-E9F9975B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1299183"/>
            <a:ext cx="4206240" cy="1114100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CCE7B-0165-4947-8809-42F40193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588103"/>
            <a:ext cx="4206240" cy="589585"/>
          </a:xfrm>
          <a:prstGeom prst="rect">
            <a:avLst/>
          </a:prstGeom>
          <a:effectLst/>
        </p:spPr>
      </p:pic>
      <p:pic>
        <p:nvPicPr>
          <p:cNvPr id="12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0F6CA349-D70E-1648-A341-16DF9C71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Loading and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7E3BF-E9B9-2147-854D-EB3B88DE5EFF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 column of DRG numbers was added to the Medicare database so that the two data sources could be merged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12E850-8166-EE43-87B2-03714C58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1356742"/>
            <a:ext cx="4206240" cy="998981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178FB6-E2F8-8747-BACA-698B672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504335"/>
            <a:ext cx="4206240" cy="757122"/>
          </a:xfrm>
          <a:prstGeom prst="rect">
            <a:avLst/>
          </a:prstGeom>
          <a:effectLst/>
        </p:spPr>
      </p:pic>
      <p:pic>
        <p:nvPicPr>
          <p:cNvPr id="9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6EB63193-C045-174A-A3FD-C98BECD9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Loading and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AE873-8EEE-5447-938E-AA3A1E722927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project, only a few columns were loaded into the SQLAlchemy database, and even fewer were used. Useful columns were selected, and a table for the data was made to house each of them. This data was loaded into a database and printed as a check.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12202E3-0615-D443-8C9E-FD8FD13B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88" y="694945"/>
            <a:ext cx="3225800" cy="2322576"/>
          </a:xfrm>
          <a:prstGeom prst="rect">
            <a:avLst/>
          </a:prstGeom>
        </p:spPr>
      </p:pic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54CD14B-6F12-1446-981D-EB5A5EFE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514850"/>
            <a:ext cx="4206240" cy="736092"/>
          </a:xfrm>
          <a:prstGeom prst="rect">
            <a:avLst/>
          </a:prstGeom>
          <a:effectLst/>
        </p:spPr>
      </p:pic>
      <p:pic>
        <p:nvPicPr>
          <p:cNvPr id="15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D2456AE7-1442-5342-833C-9C471986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6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Post-Database 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A864B-A918-6A4E-BF08-2E3605665777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database was connected to via flask, and further manipulations (grouping, aggregating, transforming) were done for ease of visualization. Drop down menus connect to different paths in flask.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55AA6-1F6D-F74A-BFC0-52AB58B1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050299"/>
            <a:ext cx="4475531" cy="1488113"/>
          </a:xfrm>
          <a:prstGeom prst="rect">
            <a:avLst/>
          </a:prstGeom>
          <a:effectLst/>
        </p:spPr>
      </p:pic>
      <p:pic>
        <p:nvPicPr>
          <p:cNvPr id="10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5D725CA3-6F77-6D4D-8141-E784F1EF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EA9600-FF86-DD44-9F65-63497D2CE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86" y="2853572"/>
            <a:ext cx="3585375" cy="3128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83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344E9-B837-7147-B4DB-487A9ADD80F5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visualization gives actual utilization (cases) by service line, with stylistic elements provided by bootstrap and CSS.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D6FD6-4FB4-BF49-AAC6-61E1EBE27B88}"/>
              </a:ext>
            </a:extLst>
          </p:cNvPr>
          <p:cNvGrpSpPr/>
          <p:nvPr/>
        </p:nvGrpSpPr>
        <p:grpSpPr>
          <a:xfrm>
            <a:off x="6723420" y="1895778"/>
            <a:ext cx="4819650" cy="3063197"/>
            <a:chOff x="4143737" y="1714500"/>
            <a:chExt cx="6740867" cy="34641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65F5F3-9B79-2949-ADD3-3F88355F0F5C}"/>
                </a:ext>
              </a:extLst>
            </p:cNvPr>
            <p:cNvGrpSpPr/>
            <p:nvPr/>
          </p:nvGrpSpPr>
          <p:grpSpPr>
            <a:xfrm>
              <a:off x="6096000" y="1714500"/>
              <a:ext cx="4788604" cy="3464157"/>
              <a:chOff x="6096000" y="1714500"/>
              <a:chExt cx="4788604" cy="346415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630C310-0F23-E541-AD4D-358566A8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714500"/>
                <a:ext cx="4788604" cy="3429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3B29F25-02E3-1A40-86C0-158C3D19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567" y="5029434"/>
                <a:ext cx="3586172" cy="149223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A748CC-980B-814D-838F-40FD1A1DD389}"/>
                </a:ext>
              </a:extLst>
            </p:cNvPr>
            <p:cNvCxnSpPr>
              <a:cxnSpLocks/>
            </p:cNvCxnSpPr>
            <p:nvPr/>
          </p:nvCxnSpPr>
          <p:spPr>
            <a:xfrm>
              <a:off x="4618299" y="2627455"/>
              <a:ext cx="3483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047C22-4CE6-FD4D-AD03-C0AFF93AEAAD}"/>
                </a:ext>
              </a:extLst>
            </p:cNvPr>
            <p:cNvCxnSpPr>
              <a:cxnSpLocks/>
            </p:cNvCxnSpPr>
            <p:nvPr/>
          </p:nvCxnSpPr>
          <p:spPr>
            <a:xfrm>
              <a:off x="4618299" y="4805425"/>
              <a:ext cx="5083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9293BB-6AC0-EC4A-8364-9C704DED8594}"/>
                </a:ext>
              </a:extLst>
            </p:cNvPr>
            <p:cNvSpPr txBox="1"/>
            <p:nvPr/>
          </p:nvSpPr>
          <p:spPr>
            <a:xfrm>
              <a:off x="4143737" y="2346077"/>
              <a:ext cx="2777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Drop Down Menu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629FA-98DA-F44B-8E28-C076C7CF7DA1}"/>
                </a:ext>
              </a:extLst>
            </p:cNvPr>
            <p:cNvSpPr txBox="1"/>
            <p:nvPr/>
          </p:nvSpPr>
          <p:spPr>
            <a:xfrm>
              <a:off x="4143737" y="4528898"/>
              <a:ext cx="2777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Highlight</a:t>
              </a:r>
            </a:p>
          </p:txBody>
        </p:sp>
      </p:grpSp>
      <p:pic>
        <p:nvPicPr>
          <p:cNvPr id="15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5192BAC2-A5BD-564B-93B7-BBC1820E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344E9-B837-7147-B4DB-487A9ADD80F5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622 Vitamin D3 Stock Photos, Pictures &amp; Royalty-Free Images - iStock">
            <a:extLst>
              <a:ext uri="{FF2B5EF4-FFF2-40B4-BE49-F238E27FC236}">
                <a16:creationId xmlns:a16="http://schemas.microsoft.com/office/drawing/2014/main" id="{AB5267D5-E490-2645-B84F-C26DA009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5392"/>
            <a:ext cx="1052512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07FBDF-70BC-354F-B5A9-68136E56A3EE}"/>
              </a:ext>
            </a:extLst>
          </p:cNvPr>
          <p:cNvSpPr txBox="1"/>
          <p:nvPr/>
        </p:nvSpPr>
        <p:spPr>
          <a:xfrm>
            <a:off x="801330" y="25908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visualization is static and gives changes in utilization per capita across the three-year period by service line.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visualization is BROKEN due to a last-minute library change, and will hopefully be up for display or demo by 12:01 CMT on 7.30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A9BE68-917B-7946-B779-E46CD97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619" y="1663706"/>
            <a:ext cx="3541712" cy="3192305"/>
          </a:xfrm>
          <a:prstGeom prst="rect">
            <a:avLst/>
          </a:prstGeom>
        </p:spPr>
      </p:pic>
      <p:sp>
        <p:nvSpPr>
          <p:cNvPr id="20" name="&quot;No&quot; Symbol 19">
            <a:extLst>
              <a:ext uri="{FF2B5EF4-FFF2-40B4-BE49-F238E27FC236}">
                <a16:creationId xmlns:a16="http://schemas.microsoft.com/office/drawing/2014/main" id="{43C2111B-4A5F-FA48-AC22-E5F125FAF30D}"/>
              </a:ext>
            </a:extLst>
          </p:cNvPr>
          <p:cNvSpPr/>
          <p:nvPr/>
        </p:nvSpPr>
        <p:spPr>
          <a:xfrm>
            <a:off x="8015287" y="2182484"/>
            <a:ext cx="2384747" cy="2285687"/>
          </a:xfrm>
          <a:prstGeom prst="noSmoking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38" name="Picture 2" descr="How The Scream became the ultimate image for our political age | Edvard  Munch | The Guardian">
            <a:extLst>
              <a:ext uri="{FF2B5EF4-FFF2-40B4-BE49-F238E27FC236}">
                <a16:creationId xmlns:a16="http://schemas.microsoft.com/office/drawing/2014/main" id="{5EFBA2F4-552F-0A44-9BF0-735EC35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093" y="483528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540-6865-F542-B53E-77D3DF01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/ Further Work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C0264-9468-1B44-83D6-66BB3DE43E80}"/>
              </a:ext>
            </a:extLst>
          </p:cNvPr>
          <p:cNvSpPr txBox="1"/>
          <p:nvPr/>
        </p:nvSpPr>
        <p:spPr>
          <a:xfrm>
            <a:off x="838199" y="1690688"/>
            <a:ext cx="1021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Would be interesting to add in a predictive utilization bar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User could input year, and backend function would project out approximate cases per capita by service line for that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Would best show trends in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Similarly, a static line chart projecting out ten utilization by service line would be a good summary of the above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Fixing the broken chart in a timely manner would probably be a good idea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304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</vt:lpstr>
      <vt:lpstr>Data and Definitions</vt:lpstr>
      <vt:lpstr>Loading and Cleaning</vt:lpstr>
      <vt:lpstr>Loading and Cleaning</vt:lpstr>
      <vt:lpstr>Post-Database Transformations</vt:lpstr>
      <vt:lpstr>Visualization</vt:lpstr>
      <vt:lpstr>Visualization</vt:lpstr>
      <vt:lpstr>Conclusion /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Samantha Harding</dc:creator>
  <cp:lastModifiedBy>Samantha Harding</cp:lastModifiedBy>
  <cp:revision>13</cp:revision>
  <dcterms:created xsi:type="dcterms:W3CDTF">2021-07-29T22:56:07Z</dcterms:created>
  <dcterms:modified xsi:type="dcterms:W3CDTF">2021-07-30T02:03:37Z</dcterms:modified>
</cp:coreProperties>
</file>