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701" r:id="rId2"/>
  </p:sldMasterIdLst>
  <p:notesMasterIdLst>
    <p:notesMasterId r:id="rId9"/>
  </p:notesMasterIdLst>
  <p:sldIdLst>
    <p:sldId id="269" r:id="rId3"/>
    <p:sldId id="311" r:id="rId4"/>
    <p:sldId id="312" r:id="rId5"/>
    <p:sldId id="313" r:id="rId6"/>
    <p:sldId id="308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D17"/>
    <a:srgbClr val="189CD9"/>
    <a:srgbClr val="F0831E"/>
    <a:srgbClr val="7C4597"/>
    <a:srgbClr val="E62F30"/>
    <a:srgbClr val="EC6061"/>
    <a:srgbClr val="7CBE42"/>
    <a:srgbClr val="17A496"/>
    <a:srgbClr val="E73E3F"/>
    <a:srgbClr val="7DB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47" autoAdjust="0"/>
    <p:restoredTop sz="95439"/>
  </p:normalViewPr>
  <p:slideViewPr>
    <p:cSldViewPr snapToGrid="0">
      <p:cViewPr varScale="1">
        <p:scale>
          <a:sx n="91" d="100"/>
          <a:sy n="9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7E83-9123-4620-BC8E-92EAE93C279B}" type="datetimeFigureOut">
              <a:rPr lang="zh-CN" altLang="en-US" smtClean="0"/>
              <a:t>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623B-8534-47E2-89F6-EB18E9C94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6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A9A6-35CA-4EF6-ABF7-95C70ECD4A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A9A6-35CA-4EF6-ABF7-95C70ECD4A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177172" y="2570680"/>
            <a:ext cx="8058938" cy="928901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单击以编辑标题格式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12" y="3776435"/>
            <a:ext cx="2599258" cy="62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+内容版式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5"/>
          <p:cNvGrpSpPr>
            <a:grpSpLocks noChangeAspect="1"/>
          </p:cNvGrpSpPr>
          <p:nvPr userDrawn="1"/>
        </p:nvGrpSpPr>
        <p:grpSpPr>
          <a:xfrm>
            <a:off x="6908798" y="-9590"/>
            <a:ext cx="3236687" cy="4917267"/>
            <a:chOff x="5210258" y="-456"/>
            <a:chExt cx="2367243" cy="2972218"/>
          </a:xfrm>
        </p:grpSpPr>
        <p:sp>
          <p:nvSpPr>
            <p:cNvPr id="15" name="Rectangle 26"/>
            <p:cNvSpPr/>
            <p:nvPr/>
          </p:nvSpPr>
          <p:spPr>
            <a:xfrm>
              <a:off x="5485880" y="-456"/>
              <a:ext cx="1829060" cy="1486109"/>
            </a:xfrm>
            <a:prstGeom prst="rect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27"/>
            <p:cNvSpPr/>
            <p:nvPr/>
          </p:nvSpPr>
          <p:spPr>
            <a:xfrm>
              <a:off x="5210258" y="1485653"/>
              <a:ext cx="2367243" cy="1486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5"/>
          <p:cNvGrpSpPr>
            <a:grpSpLocks noChangeAspect="1"/>
          </p:cNvGrpSpPr>
          <p:nvPr userDrawn="1"/>
        </p:nvGrpSpPr>
        <p:grpSpPr>
          <a:xfrm>
            <a:off x="-203195" y="-9590"/>
            <a:ext cx="2501974" cy="4917267"/>
            <a:chOff x="1" y="-456"/>
            <a:chExt cx="1829890" cy="2972218"/>
          </a:xfrm>
        </p:grpSpPr>
        <p:sp>
          <p:nvSpPr>
            <p:cNvPr id="20" name="Rectangle 16"/>
            <p:cNvSpPr/>
            <p:nvPr/>
          </p:nvSpPr>
          <p:spPr>
            <a:xfrm>
              <a:off x="1" y="-456"/>
              <a:ext cx="1829060" cy="14861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17"/>
            <p:cNvSpPr/>
            <p:nvPr/>
          </p:nvSpPr>
          <p:spPr>
            <a:xfrm>
              <a:off x="831" y="1485653"/>
              <a:ext cx="1829060" cy="1486109"/>
            </a:xfrm>
            <a:prstGeom prst="rect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0"/>
          <p:cNvGrpSpPr>
            <a:grpSpLocks noChangeAspect="1"/>
          </p:cNvGrpSpPr>
          <p:nvPr userDrawn="1"/>
        </p:nvGrpSpPr>
        <p:grpSpPr>
          <a:xfrm>
            <a:off x="4788942" y="-9590"/>
            <a:ext cx="2502619" cy="4917267"/>
            <a:chOff x="3656820" y="-456"/>
            <a:chExt cx="1830362" cy="2972218"/>
          </a:xfrm>
        </p:grpSpPr>
        <p:sp>
          <p:nvSpPr>
            <p:cNvPr id="25" name="Rectangle 21"/>
            <p:cNvSpPr/>
            <p:nvPr/>
          </p:nvSpPr>
          <p:spPr>
            <a:xfrm>
              <a:off x="3656820" y="-456"/>
              <a:ext cx="1829060" cy="14861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2"/>
            <p:cNvSpPr/>
            <p:nvPr/>
          </p:nvSpPr>
          <p:spPr>
            <a:xfrm>
              <a:off x="3658122" y="1485653"/>
              <a:ext cx="1829060" cy="1486109"/>
            </a:xfrm>
            <a:prstGeom prst="rect">
              <a:avLst/>
            </a:prstGeom>
            <a:blipFill>
              <a:blip r:embed="rId2"/>
              <a:srcRect/>
              <a:stretch>
                <a:fillRect l="-8300" r="-83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31"/>
          <p:cNvGrpSpPr>
            <a:grpSpLocks noChangeAspect="1"/>
          </p:cNvGrpSpPr>
          <p:nvPr userDrawn="1"/>
        </p:nvGrpSpPr>
        <p:grpSpPr>
          <a:xfrm>
            <a:off x="9782369" y="-156411"/>
            <a:ext cx="2500841" cy="5078602"/>
            <a:chOff x="7314938" y="-97974"/>
            <a:chExt cx="1829061" cy="3069736"/>
          </a:xfrm>
        </p:grpSpPr>
        <p:sp>
          <p:nvSpPr>
            <p:cNvPr id="30" name="Rectangle 32"/>
            <p:cNvSpPr/>
            <p:nvPr/>
          </p:nvSpPr>
          <p:spPr>
            <a:xfrm>
              <a:off x="7314938" y="-97974"/>
              <a:ext cx="1829060" cy="1583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3"/>
            <p:cNvSpPr/>
            <p:nvPr/>
          </p:nvSpPr>
          <p:spPr>
            <a:xfrm>
              <a:off x="7314939" y="1485653"/>
              <a:ext cx="1829060" cy="1486109"/>
            </a:xfrm>
            <a:prstGeom prst="rect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6"/>
          <p:cNvGrpSpPr>
            <a:grpSpLocks noChangeAspect="1"/>
          </p:cNvGrpSpPr>
          <p:nvPr userDrawn="1"/>
        </p:nvGrpSpPr>
        <p:grpSpPr>
          <a:xfrm>
            <a:off x="2290069" y="-9590"/>
            <a:ext cx="2500841" cy="4917267"/>
            <a:chOff x="5485879" y="-456"/>
            <a:chExt cx="1829061" cy="2972218"/>
          </a:xfrm>
        </p:grpSpPr>
        <p:sp>
          <p:nvSpPr>
            <p:cNvPr id="35" name="Rectangle 37"/>
            <p:cNvSpPr/>
            <p:nvPr/>
          </p:nvSpPr>
          <p:spPr>
            <a:xfrm>
              <a:off x="5485880" y="-456"/>
              <a:ext cx="1829060" cy="148610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8"/>
            <p:cNvSpPr/>
            <p:nvPr/>
          </p:nvSpPr>
          <p:spPr>
            <a:xfrm>
              <a:off x="5485879" y="1485653"/>
              <a:ext cx="1829060" cy="1486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9629" y="407525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47362" y="773659"/>
            <a:ext cx="2024669" cy="10969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52166" y="407525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049899" y="773659"/>
            <a:ext cx="2024669" cy="10969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530232" y="2900113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527965" y="3266247"/>
            <a:ext cx="2026679" cy="10969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98524" y="2900113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496257" y="3266247"/>
            <a:ext cx="2049848" cy="10969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10023904" y="407525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9997573" y="773659"/>
            <a:ext cx="2106152" cy="109693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32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3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7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8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49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50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51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52" name="文本框 51"/>
          <p:cNvSpPr txBox="1"/>
          <p:nvPr userDrawn="1"/>
        </p:nvSpPr>
        <p:spPr>
          <a:xfrm>
            <a:off x="179140" y="6398107"/>
            <a:ext cx="144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www.megvii.com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图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>
          <a:xfrm>
            <a:off x="1644312" y="2311845"/>
            <a:ext cx="2524854" cy="25248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60360" y="5165794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5"/>
          </p:nvPr>
        </p:nvSpPr>
        <p:spPr>
          <a:xfrm>
            <a:off x="4852733" y="2311845"/>
            <a:ext cx="2524854" cy="25248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568781" y="5165794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8061154" y="2311845"/>
            <a:ext cx="2524854" cy="25248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777202" y="5165794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13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5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6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7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8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9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20" name="文本框 19"/>
          <p:cNvSpPr txBox="1"/>
          <p:nvPr userDrawn="1"/>
        </p:nvSpPr>
        <p:spPr>
          <a:xfrm>
            <a:off x="179140" y="6398107"/>
            <a:ext cx="144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www.megvii.com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6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7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3" name="文本框 12"/>
          <p:cNvSpPr txBox="1"/>
          <p:nvPr userDrawn="1"/>
        </p:nvSpPr>
        <p:spPr>
          <a:xfrm>
            <a:off x="179140" y="6398107"/>
            <a:ext cx="144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www.megvii.com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6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5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6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7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179140" y="6398107"/>
            <a:ext cx="144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www.megvii.com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79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DF7-1738-43C4-9CED-F2B0905C27C2}" type="datetime1">
              <a:rPr lang="zh-CN" altLang="en-US" smtClean="0"/>
              <a:pPr/>
              <a:t>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5E0E-9251-4C8A-BCDB-1F16346D4F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5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9C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667" dirty="0">
              <a:latin typeface="Trebuchet MS" panose="020B0603020202020204" pitchFamily="34" charset="0"/>
            </a:endParaRPr>
          </a:p>
        </p:txBody>
      </p:sp>
      <p:pic>
        <p:nvPicPr>
          <p:cNvPr id="9" name="megvii-1111-01.png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21" y="6268167"/>
            <a:ext cx="1140179" cy="4239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4B09-D5CD-1A4A-8172-EEBB98F9E3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76981"/>
          </a:xfrm>
          <a:solidFill>
            <a:srgbClr val="189CD9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Subtitle style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3" r="34508"/>
          <a:stretch>
            <a:fillRect/>
          </a:stretch>
        </p:blipFill>
        <p:spPr>
          <a:xfrm>
            <a:off x="914400" y="6276517"/>
            <a:ext cx="216816" cy="400001"/>
          </a:xfrm>
          <a:custGeom>
            <a:avLst/>
            <a:gdLst>
              <a:gd name="connsiteX0" fmla="*/ 0 w 216816"/>
              <a:gd name="connsiteY0" fmla="*/ 0 h 400001"/>
              <a:gd name="connsiteX1" fmla="*/ 216816 w 216816"/>
              <a:gd name="connsiteY1" fmla="*/ 0 h 400001"/>
              <a:gd name="connsiteX2" fmla="*/ 216816 w 216816"/>
              <a:gd name="connsiteY2" fmla="*/ 400001 h 400001"/>
              <a:gd name="connsiteX3" fmla="*/ 0 w 216816"/>
              <a:gd name="connsiteY3" fmla="*/ 400001 h 4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16" h="400001">
                <a:moveTo>
                  <a:pt x="0" y="0"/>
                </a:moveTo>
                <a:lnTo>
                  <a:pt x="216816" y="0"/>
                </a:lnTo>
                <a:lnTo>
                  <a:pt x="216816" y="400001"/>
                </a:lnTo>
                <a:lnTo>
                  <a:pt x="0" y="4000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015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36" y="-10160"/>
            <a:ext cx="12210038" cy="6878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7963"/>
            <a:ext cx="5159023" cy="1362075"/>
          </a:xfrm>
        </p:spPr>
        <p:txBody>
          <a:bodyPr anchor="ctr">
            <a:noAutofit/>
          </a:bodyPr>
          <a:lstStyle>
            <a:lvl1pPr algn="r">
              <a:lnSpc>
                <a:spcPct val="90000"/>
              </a:lnSpc>
              <a:defRPr sz="4267" b="1" cap="all" spc="-9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4B09-D5CD-1A4A-8172-EEBB98F9E3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0" y="2503311"/>
            <a:ext cx="0" cy="1851379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megvii-1111-01.png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" y="6274985"/>
            <a:ext cx="1140179" cy="4239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7483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方正兰亭黑简体" panose="02000000000000000000" pitchFamily="2" charset="-122"/>
              </a:defRPr>
            </a:lvl1pPr>
            <a:lvl2pPr>
              <a:defRPr>
                <a:latin typeface="Trebuchet MS" panose="020B0603020202020204" pitchFamily="34" charset="0"/>
                <a:ea typeface="方正兰亭黑简体" panose="02000000000000000000" pitchFamily="2" charset="-122"/>
              </a:defRPr>
            </a:lvl2pPr>
            <a:lvl3pPr>
              <a:defRPr>
                <a:latin typeface="Trebuchet MS" panose="020B0603020202020204" pitchFamily="34" charset="0"/>
                <a:ea typeface="方正兰亭黑简体" panose="02000000000000000000" pitchFamily="2" charset="-122"/>
              </a:defRPr>
            </a:lvl3pPr>
            <a:lvl4pPr>
              <a:defRPr>
                <a:latin typeface="Trebuchet MS" panose="020B0603020202020204" pitchFamily="34" charset="0"/>
                <a:ea typeface="方正兰亭黑简体" panose="02000000000000000000" pitchFamily="2" charset="-122"/>
              </a:defRPr>
            </a:lvl4pPr>
            <a:lvl5pPr>
              <a:defRPr>
                <a:latin typeface="Trebuchet MS" panose="020B0603020202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4B09-D5CD-1A4A-8172-EEBB98F9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4B09-D5CD-1A4A-8172-EEBB98F9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57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93523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点击“编辑”副标题样式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6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7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3" name="文本框 12"/>
          <p:cNvSpPr txBox="1"/>
          <p:nvPr userDrawn="1"/>
        </p:nvSpPr>
        <p:spPr>
          <a:xfrm>
            <a:off x="179140" y="6398107"/>
            <a:ext cx="144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www.megvii.com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5" name="矩形 7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7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4" name="文本框 16"/>
          <p:cNvSpPr txBox="1"/>
          <p:nvPr userDrawn="1"/>
        </p:nvSpPr>
        <p:spPr>
          <a:xfrm>
            <a:off x="179140" y="6398107"/>
            <a:ext cx="195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9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+文字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单击“编辑”可编辑数据图表样式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724080"/>
            <a:ext cx="9144000" cy="309857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数据图表样式介绍文字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5" name="矩形 7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7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8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4" name="文本框 16"/>
          <p:cNvSpPr txBox="1"/>
          <p:nvPr userDrawn="1"/>
        </p:nvSpPr>
        <p:spPr>
          <a:xfrm>
            <a:off x="179140" y="6398107"/>
            <a:ext cx="195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比较版式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altLang="zh-CN" dirty="0"/>
              <a:t> </a:t>
            </a:r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altLang="zh-CN" dirty="0"/>
              <a:t> </a:t>
            </a:r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8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9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0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179140" y="6398107"/>
            <a:ext cx="195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版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altLang="zh-CN" dirty="0"/>
              <a:t> </a:t>
            </a:r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altLang="zh-CN" dirty="0"/>
              <a:t> </a:t>
            </a:r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10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1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2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4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5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6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17" name="文本框 16"/>
          <p:cNvSpPr txBox="1"/>
          <p:nvPr userDrawn="1"/>
        </p:nvSpPr>
        <p:spPr>
          <a:xfrm>
            <a:off x="179140" y="6398107"/>
            <a:ext cx="195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0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+内容版式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39200" y="5283641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549621" y="5263007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295690" y="5263006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008205" y="5754524"/>
            <a:ext cx="2754746" cy="31942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正文样式正文样式正文样式正文样式正文样式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8626" y="5754523"/>
            <a:ext cx="2754746" cy="31942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正文样式正文样式正文样式正文样式正文样式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464695" y="5759604"/>
            <a:ext cx="2754746" cy="31942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正文样式正文样式正文样式正文样式正文样式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4547712" y="2086083"/>
            <a:ext cx="3096573" cy="304609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8257224" y="2086083"/>
            <a:ext cx="3096573" cy="304609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838200" y="2086083"/>
            <a:ext cx="3096573" cy="304609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21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3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4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5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6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7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179140" y="6398107"/>
            <a:ext cx="195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3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+内容版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57110" y="5500209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826115" y="5850772"/>
            <a:ext cx="2754746" cy="31942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正文样式正文样式正文样式正文样式正文样式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6"/>
          <p:cNvCxnSpPr>
            <a:cxnSpLocks noChangeAspect="1"/>
          </p:cNvCxnSpPr>
          <p:nvPr userDrawn="1"/>
        </p:nvCxnSpPr>
        <p:spPr>
          <a:xfrm>
            <a:off x="6120924" y="1914799"/>
            <a:ext cx="0" cy="36423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452557" y="5494968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621564" y="5850772"/>
            <a:ext cx="2754746" cy="31942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正文样式正文样式正文样式正文样式正文样式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981074" y="1914799"/>
            <a:ext cx="4444831" cy="346125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6776521" y="1914799"/>
            <a:ext cx="4444831" cy="346125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17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0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1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3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4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5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26" name="文本框 25"/>
          <p:cNvSpPr txBox="1"/>
          <p:nvPr userDrawn="1"/>
        </p:nvSpPr>
        <p:spPr>
          <a:xfrm>
            <a:off x="179140" y="6398107"/>
            <a:ext cx="195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+内容版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5159" y="5500209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6"/>
          <p:cNvCxnSpPr>
            <a:cxnSpLocks noChangeAspect="1"/>
          </p:cNvCxnSpPr>
          <p:nvPr userDrawn="1"/>
        </p:nvCxnSpPr>
        <p:spPr>
          <a:xfrm>
            <a:off x="5543913" y="1817937"/>
            <a:ext cx="0" cy="36423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804796" y="1914799"/>
            <a:ext cx="1092757" cy="31942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小标题样式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838199" y="1914799"/>
            <a:ext cx="4444831" cy="3461254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800780" y="2417762"/>
            <a:ext cx="5549004" cy="295829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正文样式正文样式正文样式正文样式正文样式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42" y="796603"/>
            <a:ext cx="1319812" cy="46260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74428" y="6311900"/>
            <a:ext cx="12036056" cy="46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Group 401"/>
          <p:cNvGrpSpPr/>
          <p:nvPr userDrawn="1"/>
        </p:nvGrpSpPr>
        <p:grpSpPr>
          <a:xfrm>
            <a:off x="5567357" y="6471968"/>
            <a:ext cx="1154910" cy="144000"/>
            <a:chOff x="7536566" y="6291405"/>
            <a:chExt cx="1154910" cy="144000"/>
          </a:xfrm>
        </p:grpSpPr>
        <p:sp>
          <p:nvSpPr>
            <p:cNvPr id="15" name="Oval 402"/>
            <p:cNvSpPr>
              <a:spLocks noChangeAspect="1"/>
            </p:cNvSpPr>
            <p:nvPr/>
          </p:nvSpPr>
          <p:spPr>
            <a:xfrm>
              <a:off x="7536566" y="6291405"/>
              <a:ext cx="144000" cy="144000"/>
            </a:xfrm>
            <a:prstGeom prst="ellipse">
              <a:avLst/>
            </a:prstGeom>
            <a:solidFill>
              <a:srgbClr val="189CD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7" name="Oval 403"/>
            <p:cNvSpPr>
              <a:spLocks noChangeAspect="1"/>
            </p:cNvSpPr>
            <p:nvPr/>
          </p:nvSpPr>
          <p:spPr>
            <a:xfrm>
              <a:off x="7705051" y="6291405"/>
              <a:ext cx="144000" cy="144000"/>
            </a:xfrm>
            <a:prstGeom prst="ellipse">
              <a:avLst/>
            </a:prstGeom>
            <a:solidFill>
              <a:srgbClr val="17A49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8" name="Oval 404"/>
            <p:cNvSpPr>
              <a:spLocks noChangeAspect="1"/>
            </p:cNvSpPr>
            <p:nvPr/>
          </p:nvSpPr>
          <p:spPr>
            <a:xfrm>
              <a:off x="7864011" y="6291405"/>
              <a:ext cx="144000" cy="144000"/>
            </a:xfrm>
            <a:prstGeom prst="ellipse">
              <a:avLst/>
            </a:prstGeom>
            <a:solidFill>
              <a:srgbClr val="7CBE4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9" name="Oval 405"/>
            <p:cNvSpPr>
              <a:spLocks noChangeAspect="1"/>
            </p:cNvSpPr>
            <p:nvPr/>
          </p:nvSpPr>
          <p:spPr>
            <a:xfrm>
              <a:off x="8032496" y="6291405"/>
              <a:ext cx="144000" cy="144000"/>
            </a:xfrm>
            <a:prstGeom prst="ellipse">
              <a:avLst/>
            </a:prstGeom>
            <a:solidFill>
              <a:srgbClr val="FABD1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0" name="Oval 406"/>
            <p:cNvSpPr>
              <a:spLocks noChangeAspect="1"/>
            </p:cNvSpPr>
            <p:nvPr/>
          </p:nvSpPr>
          <p:spPr>
            <a:xfrm>
              <a:off x="8210506" y="6291405"/>
              <a:ext cx="144000" cy="144000"/>
            </a:xfrm>
            <a:prstGeom prst="ellipse">
              <a:avLst/>
            </a:prstGeom>
            <a:solidFill>
              <a:srgbClr val="F0831E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1" name="Oval 407"/>
            <p:cNvSpPr>
              <a:spLocks noChangeAspect="1"/>
            </p:cNvSpPr>
            <p:nvPr/>
          </p:nvSpPr>
          <p:spPr>
            <a:xfrm>
              <a:off x="8378991" y="6291405"/>
              <a:ext cx="144000" cy="144000"/>
            </a:xfrm>
            <a:prstGeom prst="ellipse">
              <a:avLst/>
            </a:prstGeom>
            <a:solidFill>
              <a:srgbClr val="E73E3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Oval 408"/>
            <p:cNvSpPr>
              <a:spLocks noChangeAspect="1"/>
            </p:cNvSpPr>
            <p:nvPr/>
          </p:nvSpPr>
          <p:spPr>
            <a:xfrm>
              <a:off x="8547476" y="6291405"/>
              <a:ext cx="144000" cy="144000"/>
            </a:xfrm>
            <a:prstGeom prst="ellipse">
              <a:avLst/>
            </a:prstGeom>
            <a:solidFill>
              <a:srgbClr val="7C459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179140" y="6398107"/>
            <a:ext cx="195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https://www.faceid.com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7" Type="http://schemas.openxmlformats.org/officeDocument/2006/relationships/image" Target="../media/image5.png"/><Relationship Id="rId8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单击“编辑”主标题样式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en-US" dirty="0"/>
              <a:t> </a:t>
            </a:r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dirty="0"/>
          </a:p>
          <a:p>
            <a:pPr lvl="3"/>
            <a:r>
              <a:rPr lang="zh-CN" altLang="en-US" dirty="0"/>
              <a:t>第四级</a:t>
            </a:r>
            <a:endParaRPr 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-948787" y="793752"/>
            <a:ext cx="434671" cy="478138"/>
          </a:xfrm>
          <a:prstGeom prst="rect">
            <a:avLst/>
          </a:prstGeom>
          <a:solidFill>
            <a:srgbClr val="189C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9"/>
          <p:cNvSpPr/>
          <p:nvPr userDrawn="1"/>
        </p:nvSpPr>
        <p:spPr>
          <a:xfrm>
            <a:off x="-948787" y="1482228"/>
            <a:ext cx="434671" cy="478138"/>
          </a:xfrm>
          <a:prstGeom prst="rect">
            <a:avLst/>
          </a:prstGeom>
          <a:solidFill>
            <a:srgbClr val="17A4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0"/>
          <p:cNvSpPr/>
          <p:nvPr userDrawn="1"/>
        </p:nvSpPr>
        <p:spPr>
          <a:xfrm>
            <a:off x="-948788" y="2170704"/>
            <a:ext cx="434671" cy="478138"/>
          </a:xfrm>
          <a:prstGeom prst="rect">
            <a:avLst/>
          </a:prstGeom>
          <a:solidFill>
            <a:srgbClr val="7CBE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ectangle 11"/>
          <p:cNvSpPr/>
          <p:nvPr userDrawn="1"/>
        </p:nvSpPr>
        <p:spPr>
          <a:xfrm>
            <a:off x="-956909" y="2859179"/>
            <a:ext cx="434671" cy="478138"/>
          </a:xfrm>
          <a:prstGeom prst="rect">
            <a:avLst/>
          </a:prstGeom>
          <a:solidFill>
            <a:srgbClr val="FAB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12"/>
          <p:cNvSpPr/>
          <p:nvPr userDrawn="1"/>
        </p:nvSpPr>
        <p:spPr>
          <a:xfrm>
            <a:off x="-965031" y="3547654"/>
            <a:ext cx="434671" cy="478138"/>
          </a:xfrm>
          <a:prstGeom prst="rect">
            <a:avLst/>
          </a:prstGeom>
          <a:solidFill>
            <a:srgbClr val="F08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13"/>
          <p:cNvSpPr/>
          <p:nvPr userDrawn="1"/>
        </p:nvSpPr>
        <p:spPr>
          <a:xfrm>
            <a:off x="-965032" y="4236129"/>
            <a:ext cx="434671" cy="478138"/>
          </a:xfrm>
          <a:prstGeom prst="rect">
            <a:avLst/>
          </a:prstGeom>
          <a:solidFill>
            <a:srgbClr val="E62F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14"/>
          <p:cNvSpPr/>
          <p:nvPr userDrawn="1"/>
        </p:nvSpPr>
        <p:spPr>
          <a:xfrm>
            <a:off x="-970341" y="5613079"/>
            <a:ext cx="439979" cy="439979"/>
          </a:xfrm>
          <a:prstGeom prst="rect">
            <a:avLst/>
          </a:prstGeom>
          <a:solidFill>
            <a:schemeClr val="bg1">
              <a:lumMod val="65000"/>
              <a:alpha val="92157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13"/>
          <p:cNvSpPr/>
          <p:nvPr userDrawn="1"/>
        </p:nvSpPr>
        <p:spPr>
          <a:xfrm>
            <a:off x="-965033" y="4924604"/>
            <a:ext cx="434671" cy="478138"/>
          </a:xfrm>
          <a:prstGeom prst="rect">
            <a:avLst/>
          </a:prstGeom>
          <a:solidFill>
            <a:srgbClr val="7C45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203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2" r:id="rId2"/>
    <p:sldLayoutId id="2147483684" r:id="rId3"/>
    <p:sldLayoutId id="2147483683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  <p:sldLayoutId id="2147483699" r:id="rId12"/>
    <p:sldLayoutId id="2147483700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i="0" kern="1200" smtClean="0">
          <a:solidFill>
            <a:schemeClr val="tx1"/>
          </a:solidFill>
          <a:effectLst/>
          <a:latin typeface="方正兰亭黑简体" panose="02000000000000000000" pitchFamily="2" charset="-122"/>
          <a:ea typeface="方正兰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50"/>
          <p:cNvSpPr/>
          <p:nvPr userDrawn="1"/>
        </p:nvSpPr>
        <p:spPr>
          <a:xfrm>
            <a:off x="0" y="6126164"/>
            <a:ext cx="12192000" cy="731836"/>
          </a:xfrm>
          <a:prstGeom prst="rect">
            <a:avLst/>
          </a:prstGeom>
          <a:solidFill>
            <a:srgbClr val="189CD9"/>
          </a:solidFill>
          <a:ln w="12700">
            <a:miter lim="400000"/>
          </a:ln>
        </p:spPr>
        <p:txBody>
          <a:bodyPr lIns="67734" tIns="67734" rIns="67734" bIns="67734" anchor="ctr"/>
          <a:lstStyle/>
          <a:p>
            <a:pPr>
              <a:defRPr sz="3600">
                <a:solidFill>
                  <a:srgbClr val="62C3D4"/>
                </a:solidFill>
              </a:defRPr>
            </a:pPr>
            <a:endParaRPr sz="4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4932"/>
          </a:xfrm>
          <a:prstGeom prst="rect">
            <a:avLst/>
          </a:prstGeom>
        </p:spPr>
        <p:txBody>
          <a:bodyPr vert="horz" lIns="27432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53068"/>
            <a:ext cx="11379200" cy="458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299904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4">
                <a:solidFill>
                  <a:schemeClr val="bg1"/>
                </a:solidFill>
              </a:defRPr>
            </a:lvl1pPr>
          </a:lstStyle>
          <a:p>
            <a:fld id="{93B04B09-D5CD-1A4A-8172-EEBB98F9E3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48787" y="793752"/>
            <a:ext cx="434671" cy="478138"/>
          </a:xfrm>
          <a:prstGeom prst="rect">
            <a:avLst/>
          </a:prstGeom>
          <a:solidFill>
            <a:srgbClr val="189C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48787" y="1482228"/>
            <a:ext cx="434671" cy="478138"/>
          </a:xfrm>
          <a:prstGeom prst="rect">
            <a:avLst/>
          </a:prstGeom>
          <a:solidFill>
            <a:srgbClr val="17A4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948788" y="2170704"/>
            <a:ext cx="434671" cy="478138"/>
          </a:xfrm>
          <a:prstGeom prst="rect">
            <a:avLst/>
          </a:prstGeom>
          <a:solidFill>
            <a:srgbClr val="7CBE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956909" y="2859179"/>
            <a:ext cx="434671" cy="478138"/>
          </a:xfrm>
          <a:prstGeom prst="rect">
            <a:avLst/>
          </a:prstGeom>
          <a:solidFill>
            <a:srgbClr val="FAB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965031" y="3547654"/>
            <a:ext cx="434671" cy="478138"/>
          </a:xfrm>
          <a:prstGeom prst="rect">
            <a:avLst/>
          </a:prstGeom>
          <a:solidFill>
            <a:srgbClr val="F08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965032" y="4236129"/>
            <a:ext cx="434671" cy="478138"/>
          </a:xfrm>
          <a:prstGeom prst="rect">
            <a:avLst/>
          </a:prstGeom>
          <a:solidFill>
            <a:srgbClr val="E62F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7" name="megvii-1111-01.png"/>
          <p:cNvPicPr>
            <a:picLocks noChangeAspect="1"/>
          </p:cNvPicPr>
          <p:nvPr userDrawn="1"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0" y="6274985"/>
            <a:ext cx="1140179" cy="42391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4"/>
          <p:cNvSpPr/>
          <p:nvPr userDrawn="1"/>
        </p:nvSpPr>
        <p:spPr>
          <a:xfrm>
            <a:off x="-970341" y="5613079"/>
            <a:ext cx="439979" cy="439979"/>
          </a:xfrm>
          <a:prstGeom prst="rect">
            <a:avLst/>
          </a:prstGeom>
          <a:solidFill>
            <a:schemeClr val="bg1">
              <a:lumMod val="65000"/>
              <a:alpha val="92157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3"/>
          <p:cNvSpPr/>
          <p:nvPr userDrawn="1"/>
        </p:nvSpPr>
        <p:spPr>
          <a:xfrm>
            <a:off x="-965033" y="4924604"/>
            <a:ext cx="434671" cy="478138"/>
          </a:xfrm>
          <a:prstGeom prst="rect">
            <a:avLst/>
          </a:prstGeom>
          <a:solidFill>
            <a:srgbClr val="7C45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6126163"/>
            <a:ext cx="273377" cy="7318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2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2" r:id="rId3"/>
    <p:sldLayoutId id="2147483705" r:id="rId4"/>
    <p:sldLayoutId id="2147483706" r:id="rId5"/>
  </p:sldLayoutIdLst>
  <p:hf hdr="0" ftr="0" dt="0"/>
  <p:txStyles>
    <p:titleStyle>
      <a:lvl1pPr algn="l" defTabSz="609608" rtl="0" eaLnBrk="1" latinLnBrk="0" hangingPunct="1">
        <a:spcBef>
          <a:spcPct val="0"/>
        </a:spcBef>
        <a:buNone/>
        <a:defRPr sz="3200" b="1" kern="1200" spc="-80">
          <a:solidFill>
            <a:srgbClr val="189CD9"/>
          </a:solidFill>
          <a:latin typeface="Trebuchet MS" panose="020B0603020202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457206" indent="-457206" algn="l" defTabSz="60960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Trebuchet MS" panose="020B0603020202020204" pitchFamily="34" charset="0"/>
          <a:ea typeface="方正兰亭黑简体" panose="02000000000000000000" pitchFamily="2" charset="-122"/>
          <a:cs typeface="+mn-cs"/>
        </a:defRPr>
      </a:lvl1pPr>
      <a:lvl2pPr marL="990613" indent="-381005" algn="l" defTabSz="60960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Trebuchet MS" panose="020B0603020202020204" pitchFamily="34" charset="0"/>
          <a:ea typeface="方正兰亭黑简体" panose="02000000000000000000" pitchFamily="2" charset="-122"/>
          <a:cs typeface="+mn-cs"/>
        </a:defRPr>
      </a:lvl2pPr>
      <a:lvl3pPr marL="1524019" indent="-304804" algn="l" defTabSz="60960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Trebuchet MS" panose="020B0603020202020204" pitchFamily="34" charset="0"/>
          <a:ea typeface="方正兰亭黑简体" panose="02000000000000000000" pitchFamily="2" charset="-122"/>
          <a:cs typeface="+mn-cs"/>
        </a:defRPr>
      </a:lvl3pPr>
      <a:lvl4pPr marL="2133627" indent="-304804" algn="l" defTabSz="60960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Trebuchet MS" panose="020B0603020202020204" pitchFamily="34" charset="0"/>
          <a:ea typeface="方正兰亭黑简体" panose="02000000000000000000" pitchFamily="2" charset="-122"/>
          <a:cs typeface="+mn-cs"/>
        </a:defRPr>
      </a:lvl4pPr>
      <a:lvl5pPr marL="2743235" indent="-304804" algn="l" defTabSz="60960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Trebuchet MS" panose="020B0603020202020204" pitchFamily="34" charset="0"/>
          <a:ea typeface="方正兰亭黑简体" panose="02000000000000000000" pitchFamily="2" charset="-122"/>
          <a:cs typeface="+mn-cs"/>
        </a:defRPr>
      </a:lvl5pPr>
      <a:lvl6pPr marL="3352842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0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57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65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72" y="2710380"/>
            <a:ext cx="8058938" cy="928901"/>
          </a:xfrm>
        </p:spPr>
        <p:txBody>
          <a:bodyPr/>
          <a:lstStyle/>
          <a:p>
            <a:r>
              <a:rPr lang="en-US" altLang="zh-CN" sz="4800" dirty="0" err="1"/>
              <a:t>FaceID</a:t>
            </a:r>
            <a:r>
              <a:rPr lang="en-US" altLang="zh-CN" sz="4800" dirty="0"/>
              <a:t> </a:t>
            </a:r>
            <a:r>
              <a:rPr lang="zh-CN" altLang="en-US" sz="4000" dirty="0"/>
              <a:t>技术方案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6366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移动端身份验证服务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68990" cy="450907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集成场景</a:t>
            </a:r>
            <a:endParaRPr lang="en-US" altLang="zh-CN" sz="2000" dirty="0"/>
          </a:p>
          <a:p>
            <a:pPr lvl="1"/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微信公众号</a:t>
            </a:r>
            <a:r>
              <a:rPr lang="zh-CN" altLang="en-US" sz="14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集成</a:t>
            </a:r>
            <a:endParaRPr lang="en-US" altLang="zh-CN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手机端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H5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集成</a:t>
            </a:r>
            <a:endParaRPr lang="en-US" altLang="zh-CN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手机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APP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集成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H5</a:t>
            </a:r>
          </a:p>
          <a:p>
            <a:pPr lvl="1"/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PC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端网页服务转手机端验证方式集成（移动端身份验证服务会显示二维码，用户可通过手机扫码）</a:t>
            </a:r>
            <a:endParaRPr lang="en-US" altLang="zh-CN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r>
              <a:rPr lang="zh-CN" altLang="en-US" sz="2100" dirty="0"/>
              <a:t>手机要求</a:t>
            </a:r>
            <a:endParaRPr lang="en-US" altLang="zh-CN" sz="2100" dirty="0"/>
          </a:p>
          <a:p>
            <a:pPr lvl="1"/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iPhone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4s 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及以上，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iOS 6.0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及以上版本</a:t>
            </a:r>
            <a:endParaRPr lang="en-US" altLang="zh-CN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安卓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4.0 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及以上操作系统，硬件要求拥有前置摄像头和麦克风</a:t>
            </a:r>
            <a:endParaRPr lang="en-US" altLang="zh-CN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手机浏览器需要支持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HTML5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技术，要求有摄像头、相机、录音等相关权限。</a:t>
            </a:r>
          </a:p>
          <a:p>
            <a:r>
              <a:rPr lang="zh-CN" altLang="en-US" sz="2100" dirty="0"/>
              <a:t>云端</a:t>
            </a:r>
            <a:r>
              <a:rPr lang="en-US" altLang="zh-CN" sz="2100" dirty="0"/>
              <a:t>API</a:t>
            </a:r>
            <a:r>
              <a:rPr lang="zh-CN" altLang="en-US" sz="2100" dirty="0"/>
              <a:t>接口</a:t>
            </a:r>
            <a:endParaRPr lang="en-US" altLang="zh-CN" sz="2100" dirty="0"/>
          </a:p>
          <a:p>
            <a:pPr lvl="1"/>
            <a:r>
              <a:rPr lang="en-US" altLang="zh-CN" sz="1400" dirty="0" err="1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GetToken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：获得一个用于网页端活体检测的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token</a:t>
            </a:r>
          </a:p>
          <a:p>
            <a:pPr lvl="2"/>
            <a:r>
              <a:rPr lang="zh-CN" altLang="en-US" sz="10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每个</a:t>
            </a:r>
            <a:r>
              <a:rPr lang="en-US" altLang="zh-CN" sz="10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Token</a:t>
            </a:r>
            <a:r>
              <a:rPr lang="zh-CN" altLang="en-US" sz="10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只能用一次</a:t>
            </a:r>
            <a:endParaRPr lang="en-US" altLang="zh-CN" sz="10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2"/>
            <a:r>
              <a:rPr lang="zh-CN" altLang="en-US" sz="10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配置身份信息采集场景</a:t>
            </a:r>
            <a:endParaRPr lang="en-US" altLang="zh-CN" sz="10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2"/>
            <a:r>
              <a:rPr lang="zh-CN" altLang="en-US" sz="10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配置人脸比对</a:t>
            </a:r>
            <a:endParaRPr lang="en-US" altLang="zh-CN" sz="10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en-US" altLang="zh-CN" sz="1400" dirty="0" err="1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DoVerification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：通过获得的</a:t>
            </a:r>
            <a:r>
              <a:rPr lang="en-US" altLang="zh-CN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token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，利用此接口转跳到对应的网页进行身份检测</a:t>
            </a:r>
            <a:endParaRPr lang="en-US" altLang="zh-CN" sz="14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en-US" altLang="zh-CN" sz="1400" dirty="0" err="1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GetResult</a:t>
            </a:r>
            <a:r>
              <a:rPr lang="zh-CN" altLang="en-US" sz="1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：获取活体结果、比对结果及图片</a:t>
            </a: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移动端身份验证服务</a:t>
            </a:r>
            <a:endParaRPr lang="en-US" altLang="zh-C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8" y="1549393"/>
            <a:ext cx="2582794" cy="4598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36" y="1549393"/>
            <a:ext cx="2582793" cy="45980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68" y="1549393"/>
            <a:ext cx="2582793" cy="4598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72" y="1548670"/>
            <a:ext cx="2583199" cy="4598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8" y="1548670"/>
            <a:ext cx="2583199" cy="4598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55" y="1548670"/>
            <a:ext cx="2583199" cy="4598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77" y="1548671"/>
            <a:ext cx="2584692" cy="4601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98" y="1546010"/>
            <a:ext cx="2584693" cy="46014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61" y="1543349"/>
            <a:ext cx="2586187" cy="4604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43" y="1543349"/>
            <a:ext cx="2586187" cy="46040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87" y="1540688"/>
            <a:ext cx="2587682" cy="46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移动端身份验证服务</a:t>
            </a:r>
            <a:endParaRPr lang="en-US" altLang="zh-C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9316" cy="4509074"/>
          </a:xfrm>
        </p:spPr>
        <p:txBody>
          <a:bodyPr>
            <a:normAutofit/>
          </a:bodyPr>
          <a:lstStyle/>
          <a:p>
            <a:r>
              <a:rPr lang="zh-CN" altLang="en-US" dirty="0"/>
              <a:t>可定制部分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zh-CN" altLang="en-US" sz="16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标题（</a:t>
            </a:r>
            <a:r>
              <a:rPr lang="en-US" altLang="zh-CN" sz="16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API</a:t>
            </a:r>
            <a:r>
              <a:rPr lang="zh-CN" altLang="en-US" sz="16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参数传递）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lvl="1"/>
            <a:r>
              <a:rPr lang="zh-CN" altLang="en-US" sz="16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背景图片（暂未开放</a:t>
            </a:r>
            <a:r>
              <a:rPr lang="zh-CN" altLang="en-US" sz="1600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）</a:t>
            </a:r>
            <a:endParaRPr lang="en-US" altLang="zh-CN" sz="1600" dirty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56741" y="1504556"/>
            <a:ext cx="4118387" cy="4741238"/>
            <a:chOff x="4924539" y="1472275"/>
            <a:chExt cx="4118387" cy="4741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683" y="1472275"/>
              <a:ext cx="2663243" cy="4741238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665537" y="2043128"/>
              <a:ext cx="2141614" cy="3118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4924539" y="2043128"/>
              <a:ext cx="1740998" cy="17126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4298" y="190257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可修改</a:t>
              </a:r>
              <a:endParaRPr 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rc 8"/>
            <p:cNvSpPr/>
            <p:nvPr/>
          </p:nvSpPr>
          <p:spPr>
            <a:xfrm>
              <a:off x="4924539" y="3488440"/>
              <a:ext cx="1740998" cy="171262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4297" y="3347891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可修改</a:t>
              </a:r>
              <a:endParaRPr 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megvii\ppt\ｌｏｇｏ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1645" y="334202"/>
            <a:ext cx="864995" cy="4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/>
          <p:cNvSpPr>
            <a:spLocks noGrp="1" noChangeArrowheads="1"/>
          </p:cNvSpPr>
          <p:nvPr/>
        </p:nvSpPr>
        <p:spPr bwMode="auto">
          <a:xfrm>
            <a:off x="719403" y="356659"/>
            <a:ext cx="9983607" cy="7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440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j-cs"/>
              </a:rPr>
              <a:t>移动端身份验证集成方案示例：图示</a:t>
            </a:r>
          </a:p>
        </p:txBody>
      </p:sp>
      <p:sp>
        <p:nvSpPr>
          <p:cNvPr id="171" name="圆角矩形 170"/>
          <p:cNvSpPr/>
          <p:nvPr/>
        </p:nvSpPr>
        <p:spPr>
          <a:xfrm>
            <a:off x="9077624" y="6463464"/>
            <a:ext cx="289777" cy="302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tx1"/>
              </a:solidFill>
              <a:latin typeface="Microsoft YaHei" charset="-122"/>
              <a:ea typeface="方正兰亭黑简体" panose="02000000000000000000"/>
              <a:cs typeface="Microsoft YaHei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9396040" y="6436398"/>
            <a:ext cx="1247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err="1">
                <a:latin typeface="Microsoft YaHei" charset="-122"/>
                <a:ea typeface="方正兰亭黑简体" panose="02000000000000000000"/>
                <a:cs typeface="Microsoft YaHei" charset="-122"/>
              </a:rPr>
              <a:t>FaceID</a:t>
            </a:r>
            <a:r>
              <a:rPr kumimoji="1" lang="zh-CN" altLang="en-US" sz="1600" dirty="0">
                <a:latin typeface="Microsoft YaHei" charset="-122"/>
                <a:ea typeface="方正兰亭黑简体" panose="02000000000000000000"/>
                <a:cs typeface="Microsoft YaHei" charset="-122"/>
              </a:rPr>
              <a:t>产品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10703010" y="6463464"/>
            <a:ext cx="289777" cy="30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tx1"/>
              </a:solidFill>
              <a:latin typeface="Microsoft YaHei" charset="-122"/>
              <a:ea typeface="方正兰亭黑简体" panose="02000000000000000000"/>
              <a:cs typeface="Microsoft YaHei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1022425" y="643382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Microsoft YaHei" charset="-122"/>
                <a:ea typeface="方正兰亭黑简体" panose="02000000000000000000"/>
                <a:cs typeface="Microsoft YaHei" charset="-122"/>
              </a:rPr>
              <a:t>自行研发</a:t>
            </a:r>
          </a:p>
        </p:txBody>
      </p:sp>
      <p:grpSp>
        <p:nvGrpSpPr>
          <p:cNvPr id="74" name="组 8"/>
          <p:cNvGrpSpPr/>
          <p:nvPr/>
        </p:nvGrpSpPr>
        <p:grpSpPr>
          <a:xfrm>
            <a:off x="9738366" y="1314477"/>
            <a:ext cx="1873045" cy="4994843"/>
            <a:chOff x="7380312" y="1001584"/>
            <a:chExt cx="1264332" cy="3530108"/>
          </a:xfrm>
        </p:grpSpPr>
        <p:sp>
          <p:nvSpPr>
            <p:cNvPr id="76" name="矩形 24"/>
            <p:cNvSpPr/>
            <p:nvPr/>
          </p:nvSpPr>
          <p:spPr>
            <a:xfrm>
              <a:off x="7380312" y="1003300"/>
              <a:ext cx="1264332" cy="35283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ea typeface="方正兰亭黑简体" panose="02000000000000000000"/>
              </a:endParaRPr>
            </a:p>
          </p:txBody>
        </p:sp>
        <p:sp>
          <p:nvSpPr>
            <p:cNvPr id="77" name="文本框 3"/>
            <p:cNvSpPr txBox="1"/>
            <p:nvPr/>
          </p:nvSpPr>
          <p:spPr>
            <a:xfrm>
              <a:off x="7380312" y="1001584"/>
              <a:ext cx="1264332" cy="26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67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方正兰亭黑简体" panose="02000000000000000000"/>
                  <a:cs typeface="Microsoft YaHei" charset="-122"/>
                </a:rPr>
                <a:t>FaceID</a:t>
              </a:r>
              <a:r>
                <a:rPr kumimoji="1" lang="zh-CN" altLang="en-US" sz="1867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方正兰亭黑简体" panose="02000000000000000000"/>
                  <a:cs typeface="Microsoft YaHei" charset="-122"/>
                </a:rPr>
                <a:t>云</a:t>
              </a:r>
            </a:p>
          </p:txBody>
        </p:sp>
      </p:grpSp>
      <p:grpSp>
        <p:nvGrpSpPr>
          <p:cNvPr id="79" name="组 7"/>
          <p:cNvGrpSpPr/>
          <p:nvPr/>
        </p:nvGrpSpPr>
        <p:grpSpPr>
          <a:xfrm>
            <a:off x="4240791" y="1316765"/>
            <a:ext cx="4226836" cy="2891099"/>
            <a:chOff x="4788024" y="987574"/>
            <a:chExt cx="1252376" cy="3528392"/>
          </a:xfrm>
        </p:grpSpPr>
        <p:sp>
          <p:nvSpPr>
            <p:cNvPr id="80" name="矩形 23"/>
            <p:cNvSpPr/>
            <p:nvPr/>
          </p:nvSpPr>
          <p:spPr>
            <a:xfrm>
              <a:off x="4788024" y="987574"/>
              <a:ext cx="1252376" cy="3528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ea typeface="方正兰亭黑简体" panose="02000000000000000000"/>
              </a:endParaRPr>
            </a:p>
          </p:txBody>
        </p:sp>
        <p:sp>
          <p:nvSpPr>
            <p:cNvPr id="81" name="文本框 25"/>
            <p:cNvSpPr txBox="1"/>
            <p:nvPr/>
          </p:nvSpPr>
          <p:spPr>
            <a:xfrm>
              <a:off x="4788024" y="990334"/>
              <a:ext cx="1252376" cy="268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67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方正兰亭黑简体" panose="02000000000000000000"/>
                  <a:cs typeface="Microsoft YaHei" charset="-122"/>
                </a:rPr>
                <a:t>服务端</a:t>
              </a:r>
            </a:p>
          </p:txBody>
        </p:sp>
      </p:grpSp>
      <p:grpSp>
        <p:nvGrpSpPr>
          <p:cNvPr id="84" name="组 5"/>
          <p:cNvGrpSpPr/>
          <p:nvPr/>
        </p:nvGrpSpPr>
        <p:grpSpPr>
          <a:xfrm>
            <a:off x="409659" y="1314478"/>
            <a:ext cx="2461727" cy="3360072"/>
            <a:chOff x="307244" y="987574"/>
            <a:chExt cx="3932956" cy="3528392"/>
          </a:xfrm>
        </p:grpSpPr>
        <p:sp>
          <p:nvSpPr>
            <p:cNvPr id="85" name="矩形 2"/>
            <p:cNvSpPr/>
            <p:nvPr/>
          </p:nvSpPr>
          <p:spPr>
            <a:xfrm>
              <a:off x="323528" y="987574"/>
              <a:ext cx="3916672" cy="3528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ea typeface="方正兰亭黑简体" panose="02000000000000000000"/>
              </a:endParaRPr>
            </a:p>
          </p:txBody>
        </p:sp>
        <p:sp>
          <p:nvSpPr>
            <p:cNvPr id="86" name="文本框 9"/>
            <p:cNvSpPr txBox="1"/>
            <p:nvPr/>
          </p:nvSpPr>
          <p:spPr>
            <a:xfrm>
              <a:off x="307244" y="987574"/>
              <a:ext cx="3932956" cy="398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67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方正兰亭黑简体" panose="02000000000000000000"/>
                  <a:cs typeface="Microsoft YaHei" charset="-122"/>
                </a:rPr>
                <a:t>移动端前端网页</a:t>
              </a:r>
            </a:p>
          </p:txBody>
        </p:sp>
      </p:grpSp>
      <p:sp>
        <p:nvSpPr>
          <p:cNvPr id="87" name="圆角矩形 4"/>
          <p:cNvSpPr/>
          <p:nvPr/>
        </p:nvSpPr>
        <p:spPr>
          <a:xfrm>
            <a:off x="854265" y="1861422"/>
            <a:ext cx="1081114" cy="480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发起身份验证</a:t>
            </a:r>
          </a:p>
        </p:txBody>
      </p:sp>
      <p:cxnSp>
        <p:nvCxnSpPr>
          <p:cNvPr id="118" name="直线箭头连接符 82"/>
          <p:cNvCxnSpPr>
            <a:stCxn id="97" idx="0"/>
            <a:endCxn id="217" idx="2"/>
          </p:cNvCxnSpPr>
          <p:nvPr/>
        </p:nvCxnSpPr>
        <p:spPr>
          <a:xfrm flipH="1" flipV="1">
            <a:off x="10636402" y="4064494"/>
            <a:ext cx="9977" cy="512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圆角矩形 148"/>
          <p:cNvSpPr/>
          <p:nvPr/>
        </p:nvSpPr>
        <p:spPr>
          <a:xfrm>
            <a:off x="1708609" y="4015638"/>
            <a:ext cx="923803" cy="491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办理业务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9983643" y="4577370"/>
            <a:ext cx="1325471" cy="1172919"/>
            <a:chOff x="9983643" y="4577370"/>
            <a:chExt cx="1325471" cy="1172919"/>
          </a:xfrm>
        </p:grpSpPr>
        <p:sp>
          <p:nvSpPr>
            <p:cNvPr id="97" name="圆角矩形 21"/>
            <p:cNvSpPr/>
            <p:nvPr/>
          </p:nvSpPr>
          <p:spPr>
            <a:xfrm>
              <a:off x="9983643" y="4577370"/>
              <a:ext cx="1325471" cy="45902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charset="-122"/>
                  <a:ea typeface="方正兰亭黑简体" panose="02000000000000000000"/>
                  <a:cs typeface="Microsoft YaHei" charset="-122"/>
                </a:rPr>
                <a:t>人脸比对接口</a:t>
              </a:r>
            </a:p>
          </p:txBody>
        </p:sp>
        <p:sp>
          <p:nvSpPr>
            <p:cNvPr id="102" name="罐形 10"/>
            <p:cNvSpPr/>
            <p:nvPr/>
          </p:nvSpPr>
          <p:spPr>
            <a:xfrm>
              <a:off x="10057465" y="5339483"/>
              <a:ext cx="1171677" cy="41080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>
                  <a:latin typeface="Microsoft YaHei" charset="-122"/>
                  <a:ea typeface="方正兰亭黑简体" panose="02000000000000000000"/>
                  <a:cs typeface="Microsoft YaHei" charset="-122"/>
                </a:rPr>
                <a:t>公安部数据源</a:t>
              </a:r>
            </a:p>
          </p:txBody>
        </p:sp>
        <p:cxnSp>
          <p:nvCxnSpPr>
            <p:cNvPr id="104" name="直线箭头连接符 32"/>
            <p:cNvCxnSpPr>
              <a:stCxn id="102" idx="1"/>
              <a:endCxn id="97" idx="2"/>
            </p:cNvCxnSpPr>
            <p:nvPr/>
          </p:nvCxnSpPr>
          <p:spPr>
            <a:xfrm flipV="1">
              <a:off x="10643304" y="5036391"/>
              <a:ext cx="3075" cy="3030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直线箭头连接符 32"/>
            <p:cNvCxnSpPr/>
            <p:nvPr/>
          </p:nvCxnSpPr>
          <p:spPr>
            <a:xfrm>
              <a:off x="10818221" y="5041279"/>
              <a:ext cx="6015" cy="2982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直线箭头连接符 32"/>
            <p:cNvCxnSpPr/>
            <p:nvPr/>
          </p:nvCxnSpPr>
          <p:spPr>
            <a:xfrm>
              <a:off x="10471462" y="5049316"/>
              <a:ext cx="6015" cy="2982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2" name="圆角矩形 28"/>
          <p:cNvSpPr/>
          <p:nvPr/>
        </p:nvSpPr>
        <p:spPr>
          <a:xfrm>
            <a:off x="5781315" y="1847523"/>
            <a:ext cx="1145156" cy="50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33" dirty="0">
                <a:latin typeface="Microsoft YaHei" charset="-122"/>
                <a:ea typeface="方正兰亭黑简体" panose="02000000000000000000"/>
                <a:cs typeface="Microsoft YaHei" charset="-122"/>
              </a:rPr>
              <a:t>身份验证控制</a:t>
            </a:r>
          </a:p>
        </p:txBody>
      </p:sp>
      <p:sp>
        <p:nvSpPr>
          <p:cNvPr id="197" name="圆角矩形 4"/>
          <p:cNvSpPr/>
          <p:nvPr/>
        </p:nvSpPr>
        <p:spPr>
          <a:xfrm>
            <a:off x="843201" y="3048951"/>
            <a:ext cx="1081114" cy="480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转跳到</a:t>
            </a:r>
            <a:r>
              <a:rPr kumimoji="1" lang="en-US" altLang="zh-CN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FaceID</a:t>
            </a:r>
            <a:endParaRPr kumimoji="1" lang="zh-CN" altLang="en-US" sz="1100" dirty="0">
              <a:latin typeface="Microsoft YaHei" charset="-122"/>
              <a:ea typeface="方正兰亭黑简体" panose="02000000000000000000"/>
              <a:cs typeface="Microsoft YaHei" charset="-122"/>
            </a:endParaRPr>
          </a:p>
        </p:txBody>
      </p:sp>
      <p:cxnSp>
        <p:nvCxnSpPr>
          <p:cNvPr id="204" name="直线箭头连接符 35"/>
          <p:cNvCxnSpPr>
            <a:stCxn id="87" idx="2"/>
            <a:endCxn id="197" idx="0"/>
          </p:cNvCxnSpPr>
          <p:nvPr/>
        </p:nvCxnSpPr>
        <p:spPr>
          <a:xfrm flipH="1">
            <a:off x="1383758" y="2341475"/>
            <a:ext cx="11064" cy="707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0" name="圆角矩形 21"/>
          <p:cNvSpPr/>
          <p:nvPr/>
        </p:nvSpPr>
        <p:spPr>
          <a:xfrm>
            <a:off x="9983644" y="1868939"/>
            <a:ext cx="1319322" cy="4590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latin typeface="Microsoft YaHei" charset="-122"/>
                <a:ea typeface="方正兰亭黑简体" panose="02000000000000000000"/>
                <a:cs typeface="Microsoft YaHei" charset="-122"/>
              </a:rPr>
              <a:t>GetToken</a:t>
            </a:r>
            <a:endParaRPr kumimoji="1" lang="zh-CN" altLang="en-US" sz="1200" dirty="0">
              <a:latin typeface="Microsoft YaHei" charset="-122"/>
              <a:ea typeface="方正兰亭黑简体" panose="02000000000000000000"/>
              <a:cs typeface="Microsoft YaHei" charset="-122"/>
            </a:endParaRPr>
          </a:p>
        </p:txBody>
      </p:sp>
      <p:cxnSp>
        <p:nvCxnSpPr>
          <p:cNvPr id="211" name="直线箭头连接符 82"/>
          <p:cNvCxnSpPr>
            <a:stCxn id="182" idx="3"/>
            <a:endCxn id="210" idx="1"/>
          </p:cNvCxnSpPr>
          <p:nvPr/>
        </p:nvCxnSpPr>
        <p:spPr>
          <a:xfrm>
            <a:off x="6926471" y="2098449"/>
            <a:ext cx="30571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6" name="圆角矩形 21"/>
          <p:cNvSpPr/>
          <p:nvPr/>
        </p:nvSpPr>
        <p:spPr>
          <a:xfrm>
            <a:off x="9983643" y="2752097"/>
            <a:ext cx="1319323" cy="4590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latin typeface="Microsoft YaHei" charset="-122"/>
                <a:ea typeface="方正兰亭黑简体" panose="02000000000000000000"/>
                <a:cs typeface="Microsoft YaHei" charset="-122"/>
              </a:rPr>
              <a:t>GetResult</a:t>
            </a:r>
            <a:endParaRPr kumimoji="1" lang="zh-CN" altLang="en-US" sz="1200" dirty="0">
              <a:latin typeface="Microsoft YaHei" charset="-122"/>
              <a:ea typeface="方正兰亭黑简体" panose="02000000000000000000"/>
              <a:cs typeface="Microsoft YaHei" charset="-122"/>
            </a:endParaRPr>
          </a:p>
        </p:txBody>
      </p:sp>
      <p:sp>
        <p:nvSpPr>
          <p:cNvPr id="217" name="圆角矩形 21"/>
          <p:cNvSpPr/>
          <p:nvPr/>
        </p:nvSpPr>
        <p:spPr>
          <a:xfrm>
            <a:off x="9969837" y="3605473"/>
            <a:ext cx="1333130" cy="4590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latin typeface="Microsoft YaHei" charset="-122"/>
                <a:ea typeface="方正兰亭黑简体" panose="02000000000000000000"/>
                <a:cs typeface="Microsoft YaHei" charset="-122"/>
              </a:rPr>
              <a:t>DoVerification</a:t>
            </a:r>
            <a:endParaRPr kumimoji="1" lang="zh-CN" altLang="en-US" sz="1200" dirty="0">
              <a:latin typeface="Microsoft YaHei" charset="-122"/>
              <a:ea typeface="方正兰亭黑简体" panose="02000000000000000000"/>
              <a:cs typeface="Microsoft YaHei" charset="-122"/>
            </a:endParaRPr>
          </a:p>
        </p:txBody>
      </p:sp>
      <p:sp>
        <p:nvSpPr>
          <p:cNvPr id="219" name="圆角矩形 19"/>
          <p:cNvSpPr/>
          <p:nvPr/>
        </p:nvSpPr>
        <p:spPr>
          <a:xfrm>
            <a:off x="4516852" y="3405701"/>
            <a:ext cx="717229" cy="415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最佳质量照片</a:t>
            </a:r>
          </a:p>
        </p:txBody>
      </p:sp>
      <p:sp>
        <p:nvSpPr>
          <p:cNvPr id="221" name="圆角矩形 122"/>
          <p:cNvSpPr/>
          <p:nvPr/>
        </p:nvSpPr>
        <p:spPr>
          <a:xfrm>
            <a:off x="5369770" y="3405701"/>
            <a:ext cx="642508" cy="411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活体检测结果</a:t>
            </a:r>
          </a:p>
        </p:txBody>
      </p:sp>
      <p:sp>
        <p:nvSpPr>
          <p:cNvPr id="222" name="圆角矩形 122"/>
          <p:cNvSpPr/>
          <p:nvPr/>
        </p:nvSpPr>
        <p:spPr>
          <a:xfrm>
            <a:off x="6185355" y="3405702"/>
            <a:ext cx="519860" cy="401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比对结果</a:t>
            </a:r>
          </a:p>
        </p:txBody>
      </p:sp>
      <p:cxnSp>
        <p:nvCxnSpPr>
          <p:cNvPr id="223" name="直线箭头连接符 35"/>
          <p:cNvCxnSpPr>
            <a:stCxn id="182" idx="2"/>
            <a:endCxn id="219" idx="0"/>
          </p:cNvCxnSpPr>
          <p:nvPr/>
        </p:nvCxnSpPr>
        <p:spPr>
          <a:xfrm flipH="1">
            <a:off x="4875467" y="2349374"/>
            <a:ext cx="1478426" cy="1056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9" name="直线箭头连接符 35"/>
          <p:cNvCxnSpPr>
            <a:stCxn id="182" idx="2"/>
            <a:endCxn id="221" idx="0"/>
          </p:cNvCxnSpPr>
          <p:nvPr/>
        </p:nvCxnSpPr>
        <p:spPr>
          <a:xfrm flipH="1">
            <a:off x="5691024" y="2349374"/>
            <a:ext cx="662869" cy="1056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直线箭头连接符 35"/>
          <p:cNvCxnSpPr>
            <a:stCxn id="182" idx="2"/>
            <a:endCxn id="222" idx="0"/>
          </p:cNvCxnSpPr>
          <p:nvPr/>
        </p:nvCxnSpPr>
        <p:spPr>
          <a:xfrm>
            <a:off x="6353893" y="2349374"/>
            <a:ext cx="91392" cy="1056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直线箭头连接符 82"/>
          <p:cNvCxnSpPr>
            <a:stCxn id="182" idx="3"/>
            <a:endCxn id="216" idx="1"/>
          </p:cNvCxnSpPr>
          <p:nvPr/>
        </p:nvCxnSpPr>
        <p:spPr>
          <a:xfrm>
            <a:off x="6926471" y="2098449"/>
            <a:ext cx="3057172" cy="88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直线箭头连接符 81"/>
          <p:cNvCxnSpPr>
            <a:stCxn id="87" idx="3"/>
            <a:endCxn id="182" idx="1"/>
          </p:cNvCxnSpPr>
          <p:nvPr/>
        </p:nvCxnSpPr>
        <p:spPr>
          <a:xfrm flipV="1">
            <a:off x="1935379" y="2098449"/>
            <a:ext cx="3845936" cy="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2" name="组 8"/>
          <p:cNvGrpSpPr/>
          <p:nvPr/>
        </p:nvGrpSpPr>
        <p:grpSpPr>
          <a:xfrm>
            <a:off x="4240791" y="4486142"/>
            <a:ext cx="4226836" cy="1823177"/>
            <a:chOff x="7380312" y="1001584"/>
            <a:chExt cx="1264332" cy="3530108"/>
          </a:xfrm>
        </p:grpSpPr>
        <p:sp>
          <p:nvSpPr>
            <p:cNvPr id="253" name="矩形 24"/>
            <p:cNvSpPr/>
            <p:nvPr/>
          </p:nvSpPr>
          <p:spPr>
            <a:xfrm>
              <a:off x="7380312" y="1003300"/>
              <a:ext cx="1264332" cy="35283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ea typeface="方正兰亭黑简体" panose="02000000000000000000"/>
              </a:endParaRPr>
            </a:p>
          </p:txBody>
        </p:sp>
        <p:sp>
          <p:nvSpPr>
            <p:cNvPr id="254" name="文本框 3"/>
            <p:cNvSpPr txBox="1"/>
            <p:nvPr/>
          </p:nvSpPr>
          <p:spPr>
            <a:xfrm>
              <a:off x="7380312" y="1001584"/>
              <a:ext cx="1264332" cy="111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67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icrosoft YaHei" charset="-122"/>
                  <a:ea typeface="方正兰亭黑简体" panose="02000000000000000000"/>
                  <a:cs typeface="Microsoft YaHei" charset="-122"/>
                </a:rPr>
                <a:t>移动端验证网页</a:t>
              </a:r>
            </a:p>
          </p:txBody>
        </p:sp>
      </p:grpSp>
      <p:sp>
        <p:nvSpPr>
          <p:cNvPr id="255" name="圆角矩形 21"/>
          <p:cNvSpPr/>
          <p:nvPr/>
        </p:nvSpPr>
        <p:spPr>
          <a:xfrm>
            <a:off x="4793725" y="5291523"/>
            <a:ext cx="1099665" cy="5565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charset="-122"/>
                <a:ea typeface="方正兰亭黑简体" panose="02000000000000000000"/>
                <a:cs typeface="Microsoft YaHei" charset="-122"/>
              </a:rPr>
              <a:t>身份证信息采集</a:t>
            </a:r>
          </a:p>
        </p:txBody>
      </p:sp>
      <p:sp>
        <p:nvSpPr>
          <p:cNvPr id="256" name="圆角矩形 21"/>
          <p:cNvSpPr/>
          <p:nvPr/>
        </p:nvSpPr>
        <p:spPr>
          <a:xfrm>
            <a:off x="6849666" y="5286951"/>
            <a:ext cx="1091868" cy="561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charset="-122"/>
                <a:ea typeface="方正兰亭黑简体" panose="02000000000000000000"/>
                <a:cs typeface="Microsoft YaHei" charset="-122"/>
              </a:rPr>
              <a:t>录制并上传带语音视频</a:t>
            </a:r>
          </a:p>
        </p:txBody>
      </p:sp>
      <p:cxnSp>
        <p:nvCxnSpPr>
          <p:cNvPr id="257" name="直线箭头连接符 35"/>
          <p:cNvCxnSpPr>
            <a:stCxn id="197" idx="2"/>
          </p:cNvCxnSpPr>
          <p:nvPr/>
        </p:nvCxnSpPr>
        <p:spPr>
          <a:xfrm rot="16200000" flipH="1">
            <a:off x="1711371" y="3201390"/>
            <a:ext cx="2190743" cy="28459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0" name="文本框 157"/>
          <p:cNvSpPr txBox="1"/>
          <p:nvPr/>
        </p:nvSpPr>
        <p:spPr>
          <a:xfrm>
            <a:off x="1372695" y="5326153"/>
            <a:ext cx="197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5.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调用</a:t>
            </a:r>
            <a:r>
              <a:rPr kumimoji="1" lang="en-US" altLang="zh-CN" sz="1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DoVerification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接口转跳至</a:t>
            </a:r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FaceID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移动端身份验证网页</a:t>
            </a:r>
          </a:p>
        </p:txBody>
      </p:sp>
      <p:cxnSp>
        <p:nvCxnSpPr>
          <p:cNvPr id="291" name="直线箭头连接符 35"/>
          <p:cNvCxnSpPr>
            <a:endCxn id="134" idx="2"/>
          </p:cNvCxnSpPr>
          <p:nvPr/>
        </p:nvCxnSpPr>
        <p:spPr>
          <a:xfrm rot="10800000">
            <a:off x="2170511" y="4507251"/>
            <a:ext cx="2040134" cy="5843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9" name="文本框 157"/>
          <p:cNvSpPr txBox="1"/>
          <p:nvPr/>
        </p:nvSpPr>
        <p:spPr>
          <a:xfrm>
            <a:off x="2150180" y="4858408"/>
            <a:ext cx="194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6.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验证完成转跳到</a:t>
            </a:r>
            <a:r>
              <a:rPr kumimoji="1" lang="en-US" altLang="zh-CN" sz="1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return_url</a:t>
            </a:r>
            <a:endParaRPr kumimoji="1" lang="zh-CN" altLang="en-US" sz="1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cxnSp>
        <p:nvCxnSpPr>
          <p:cNvPr id="300" name="直线箭头连接符 35"/>
          <p:cNvCxnSpPr>
            <a:stCxn id="217" idx="1"/>
            <a:endCxn id="182" idx="3"/>
          </p:cNvCxnSpPr>
          <p:nvPr/>
        </p:nvCxnSpPr>
        <p:spPr>
          <a:xfrm flipH="1" flipV="1">
            <a:off x="6926471" y="2098449"/>
            <a:ext cx="3043366" cy="173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9" name="直线箭头连接符 81"/>
          <p:cNvCxnSpPr>
            <a:stCxn id="134" idx="3"/>
            <a:endCxn id="182" idx="1"/>
          </p:cNvCxnSpPr>
          <p:nvPr/>
        </p:nvCxnSpPr>
        <p:spPr>
          <a:xfrm flipV="1">
            <a:off x="2632412" y="2098449"/>
            <a:ext cx="3148903" cy="2162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4" name="圆角矩形 29"/>
          <p:cNvSpPr/>
          <p:nvPr/>
        </p:nvSpPr>
        <p:spPr>
          <a:xfrm>
            <a:off x="6839109" y="3405701"/>
            <a:ext cx="545482" cy="40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攻击判定</a:t>
            </a:r>
          </a:p>
        </p:txBody>
      </p:sp>
      <p:cxnSp>
        <p:nvCxnSpPr>
          <p:cNvPr id="325" name="直线箭头连接符 35"/>
          <p:cNvCxnSpPr>
            <a:stCxn id="182" idx="2"/>
            <a:endCxn id="324" idx="0"/>
          </p:cNvCxnSpPr>
          <p:nvPr/>
        </p:nvCxnSpPr>
        <p:spPr>
          <a:xfrm>
            <a:off x="6353893" y="2349374"/>
            <a:ext cx="757957" cy="1056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8" name="文本框 157"/>
          <p:cNvSpPr txBox="1"/>
          <p:nvPr/>
        </p:nvSpPr>
        <p:spPr>
          <a:xfrm>
            <a:off x="4950694" y="3035927"/>
            <a:ext cx="2895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10.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处理活体结果、比对结果、攻击判断等信息</a:t>
            </a:r>
          </a:p>
        </p:txBody>
      </p:sp>
      <p:sp>
        <p:nvSpPr>
          <p:cNvPr id="138" name="文本框 157"/>
          <p:cNvSpPr txBox="1"/>
          <p:nvPr/>
        </p:nvSpPr>
        <p:spPr>
          <a:xfrm>
            <a:off x="2126285" y="1877992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用户发起身份验证</a:t>
            </a:r>
          </a:p>
        </p:txBody>
      </p:sp>
      <p:sp>
        <p:nvSpPr>
          <p:cNvPr id="139" name="文本框 157"/>
          <p:cNvSpPr txBox="1"/>
          <p:nvPr/>
        </p:nvSpPr>
        <p:spPr>
          <a:xfrm>
            <a:off x="7041115" y="1864965"/>
            <a:ext cx="1996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2.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配置身份信息采集和比对场景</a:t>
            </a:r>
          </a:p>
        </p:txBody>
      </p:sp>
      <p:sp>
        <p:nvSpPr>
          <p:cNvPr id="151" name="圆角矩形 29"/>
          <p:cNvSpPr/>
          <p:nvPr/>
        </p:nvSpPr>
        <p:spPr>
          <a:xfrm>
            <a:off x="7517985" y="3405701"/>
            <a:ext cx="708027" cy="411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Microsoft YaHei" charset="-122"/>
                <a:ea typeface="方正兰亭黑简体" panose="02000000000000000000"/>
                <a:cs typeface="Microsoft YaHei" charset="-122"/>
              </a:rPr>
              <a:t>可疑身份信息</a:t>
            </a:r>
          </a:p>
        </p:txBody>
      </p:sp>
      <p:cxnSp>
        <p:nvCxnSpPr>
          <p:cNvPr id="163" name="直线箭头连接符 35"/>
          <p:cNvCxnSpPr>
            <a:stCxn id="182" idx="2"/>
            <a:endCxn id="151" idx="0"/>
          </p:cNvCxnSpPr>
          <p:nvPr/>
        </p:nvCxnSpPr>
        <p:spPr>
          <a:xfrm>
            <a:off x="6353893" y="2349374"/>
            <a:ext cx="1518106" cy="1056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文本框 157"/>
          <p:cNvSpPr txBox="1"/>
          <p:nvPr/>
        </p:nvSpPr>
        <p:spPr>
          <a:xfrm>
            <a:off x="8582271" y="2081373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3.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获得</a:t>
            </a:r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Token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信息</a:t>
            </a:r>
          </a:p>
        </p:txBody>
      </p:sp>
      <p:sp>
        <p:nvSpPr>
          <p:cNvPr id="169" name="文本框 157"/>
          <p:cNvSpPr txBox="1"/>
          <p:nvPr/>
        </p:nvSpPr>
        <p:spPr>
          <a:xfrm>
            <a:off x="3385471" y="2081372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4.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返回</a:t>
            </a:r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Token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" charset="-122"/>
                <a:ea typeface="方正兰亭黑简体" panose="02000000000000000000"/>
                <a:cs typeface="Microsoft YaHei" charset="-122"/>
              </a:rPr>
              <a:t>信息</a:t>
            </a:r>
          </a:p>
        </p:txBody>
      </p:sp>
      <p:cxnSp>
        <p:nvCxnSpPr>
          <p:cNvPr id="173" name="直线箭头连接符 81"/>
          <p:cNvCxnSpPr>
            <a:stCxn id="255" idx="3"/>
            <a:endCxn id="256" idx="1"/>
          </p:cNvCxnSpPr>
          <p:nvPr/>
        </p:nvCxnSpPr>
        <p:spPr>
          <a:xfrm flipV="1">
            <a:off x="5893390" y="5567516"/>
            <a:ext cx="956276" cy="2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文本框 157"/>
          <p:cNvSpPr txBox="1"/>
          <p:nvPr/>
        </p:nvSpPr>
        <p:spPr>
          <a:xfrm rot="1734358">
            <a:off x="8195157" y="3291663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6.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验证完成调用</a:t>
            </a:r>
            <a:r>
              <a:rPr kumimoji="1" lang="en-US" altLang="zh-CN" sz="1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notify_url</a:t>
            </a:r>
            <a:endParaRPr kumimoji="1" lang="zh-CN" altLang="en-US" sz="1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92" name="文本框 157"/>
          <p:cNvSpPr txBox="1"/>
          <p:nvPr/>
        </p:nvSpPr>
        <p:spPr>
          <a:xfrm rot="1002223">
            <a:off x="8480229" y="2511545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8.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获取验证结果和图片</a:t>
            </a:r>
          </a:p>
        </p:txBody>
      </p:sp>
      <p:sp>
        <p:nvSpPr>
          <p:cNvPr id="193" name="文本框 157"/>
          <p:cNvSpPr txBox="1"/>
          <p:nvPr/>
        </p:nvSpPr>
        <p:spPr>
          <a:xfrm rot="976246">
            <a:off x="8525451" y="2777196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9.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返回验证结果和图片</a:t>
            </a:r>
          </a:p>
        </p:txBody>
      </p:sp>
      <p:sp>
        <p:nvSpPr>
          <p:cNvPr id="194" name="文本框 157"/>
          <p:cNvSpPr txBox="1"/>
          <p:nvPr/>
        </p:nvSpPr>
        <p:spPr>
          <a:xfrm rot="19585616">
            <a:off x="2645743" y="3395325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7.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校验验证信息和比对结果</a:t>
            </a:r>
          </a:p>
        </p:txBody>
      </p:sp>
      <p:sp>
        <p:nvSpPr>
          <p:cNvPr id="195" name="文本框 157"/>
          <p:cNvSpPr txBox="1"/>
          <p:nvPr/>
        </p:nvSpPr>
        <p:spPr>
          <a:xfrm rot="19525144">
            <a:off x="3072037" y="3004207"/>
            <a:ext cx="2840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11. 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校验通过，活体和比对成功，允许办理业务</a:t>
            </a:r>
          </a:p>
        </p:txBody>
      </p:sp>
      <p:cxnSp>
        <p:nvCxnSpPr>
          <p:cNvPr id="196" name="直线箭头连接符 35"/>
          <p:cNvCxnSpPr>
            <a:stCxn id="253" idx="3"/>
            <a:endCxn id="217" idx="1"/>
          </p:cNvCxnSpPr>
          <p:nvPr/>
        </p:nvCxnSpPr>
        <p:spPr>
          <a:xfrm flipV="1">
            <a:off x="8467627" y="3834984"/>
            <a:ext cx="1502210" cy="1563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文本框 157"/>
          <p:cNvSpPr txBox="1"/>
          <p:nvPr/>
        </p:nvSpPr>
        <p:spPr>
          <a:xfrm rot="18848683">
            <a:off x="8735519" y="4610543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FaceID</a:t>
            </a:r>
            <a:r>
              <a:rPr kumimoji="1" lang="zh-CN" altLang="en-US" sz="1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内部通信</a:t>
            </a:r>
          </a:p>
        </p:txBody>
      </p:sp>
    </p:spTree>
    <p:extLst>
      <p:ext uri="{BB962C8B-B14F-4D97-AF65-F5344CB8AC3E}">
        <p14:creationId xmlns:p14="http://schemas.microsoft.com/office/powerpoint/2010/main" val="150266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megvii\ppt\ｌｏｇｏ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1645" y="334202"/>
            <a:ext cx="864995" cy="4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19404" y="1120600"/>
            <a:ext cx="106358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流程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用户通过移动端在办理业务时发起身份验证请求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服务器端收到请求之后，按照业务需求调用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FaceID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云端</a:t>
            </a:r>
            <a:r>
              <a:rPr kumimoji="1" lang="en-US" altLang="zh-CN" sz="16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GetToken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API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获取身份认证的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Token</a:t>
            </a: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设置配置身份信息采集的方式，如：拍摄身份证双面，身份证号不可修改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上传之前采集过的用户基准照片（可选）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将获得的身份验证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Token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发送给移动端网页，前端网页调用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FaceID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云端</a:t>
            </a:r>
            <a:r>
              <a:rPr kumimoji="1" lang="en-US" altLang="zh-CN" sz="16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DoVerification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API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转跳到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移动端身份验证网页</a:t>
            </a:r>
            <a:endParaRPr kumimoji="1" lang="en-US" altLang="zh-CN" sz="16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身份验证网页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根据相应的策略执行，验证完成后会通过</a:t>
            </a:r>
            <a:r>
              <a:rPr kumimoji="1" lang="en-US" altLang="zh-CN" sz="16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return_url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转回前端网页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用户信息采集（如：要求用户拍摄或上传身份证照片）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用户按照提示录制一段正确朗读随机数字的语音和人脸的视频，自动上传到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FaceID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后台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en-US" altLang="zh-CN" sz="16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FaceID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后端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会通过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notify_url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通知服务器端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前端网页向服务器端提交结果验证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服务器端调用云端</a:t>
            </a:r>
            <a:r>
              <a:rPr kumimoji="1" lang="en-US" altLang="zh-CN" sz="1600" dirty="0" err="1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GetResult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API</a:t>
            </a: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获得最佳人脸质量照片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返回活体验证结果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返回和公安部人像比对结果信息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返回攻击判定信息和可疑身份信息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1447775" lvl="2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根据业务风险要求选择不同的比对阈值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990575" lvl="1" indent="-380990">
              <a:buFont typeface="Arial" charset="0"/>
              <a:buChar char="•"/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数据校验成功，比对成功，且风险判定通过，则可以办理业务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/>
        </p:nvSpPr>
        <p:spPr bwMode="auto">
          <a:xfrm>
            <a:off x="719402" y="356659"/>
            <a:ext cx="10132211" cy="7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4400" dirty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移动端身份验证集成方案示例</a:t>
            </a:r>
            <a:r>
              <a:rPr lang="zh-CN" altLang="en-US" sz="440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j-cs"/>
              </a:rPr>
              <a:t>：介绍</a:t>
            </a:r>
          </a:p>
        </p:txBody>
      </p:sp>
    </p:spTree>
    <p:extLst>
      <p:ext uri="{BB962C8B-B14F-4D97-AF65-F5344CB8AC3E}">
        <p14:creationId xmlns:p14="http://schemas.microsoft.com/office/powerpoint/2010/main" val="2922756735"/>
      </p:ext>
    </p:extLst>
  </p:cSld>
  <p:clrMapOvr>
    <a:masterClrMapping/>
  </p:clrMapOvr>
</p:sld>
</file>

<file path=ppt/theme/theme1.xml><?xml version="1.0" encoding="utf-8"?>
<a:theme xmlns:a="http://schemas.openxmlformats.org/drawingml/2006/main" name="megvii PPT主题_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gvii PPT主题_3">
  <a:themeElements>
    <a:clrScheme name="megvii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2B6C8"/>
      </a:accent1>
      <a:accent2>
        <a:srgbClr val="53A225"/>
      </a:accent2>
      <a:accent3>
        <a:srgbClr val="F7B115"/>
      </a:accent3>
      <a:accent4>
        <a:srgbClr val="EA6E17"/>
      </a:accent4>
      <a:accent5>
        <a:srgbClr val="DE1725"/>
      </a:accent5>
      <a:accent6>
        <a:srgbClr val="672F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580</Words>
  <Application>Microsoft Macintosh PowerPoint</Application>
  <PresentationFormat>宽屏</PresentationFormat>
  <Paragraphs>82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arial</vt:lpstr>
      <vt:lpstr>Calibri</vt:lpstr>
      <vt:lpstr>Microsoft YaHei</vt:lpstr>
      <vt:lpstr>Trebuchet MS</vt:lpstr>
      <vt:lpstr>等线</vt:lpstr>
      <vt:lpstr>方正兰亭黑简体</vt:lpstr>
      <vt:lpstr>黑体</vt:lpstr>
      <vt:lpstr>宋体</vt:lpstr>
      <vt:lpstr>微软雅黑</vt:lpstr>
      <vt:lpstr>megvii PPT主题_2</vt:lpstr>
      <vt:lpstr>megvii PPT主题_3</vt:lpstr>
      <vt:lpstr>PowerPoint 演示文稿</vt:lpstr>
      <vt:lpstr>移动端身份验证服务</vt:lpstr>
      <vt:lpstr>移动端身份验证服务</vt:lpstr>
      <vt:lpstr>移动端身份验证服务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李浩然</dc:creator>
  <cp:lastModifiedBy>mark_xue_xm@163.com</cp:lastModifiedBy>
  <cp:revision>255</cp:revision>
  <dcterms:created xsi:type="dcterms:W3CDTF">2016-03-17T04:07:47Z</dcterms:created>
  <dcterms:modified xsi:type="dcterms:W3CDTF">2017-12-19T02:22:57Z</dcterms:modified>
</cp:coreProperties>
</file>