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5604728-F6DD-4EC9-8C89-4CEC12AEC4A5}"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75214-BD62-4008-9087-E36986F806A7}" type="slidenum">
              <a:rPr lang="en-US" smtClean="0"/>
              <a:t>‹#›</a:t>
            </a:fld>
            <a:endParaRPr lang="en-US"/>
          </a:p>
        </p:txBody>
      </p:sp>
    </p:spTree>
    <p:extLst>
      <p:ext uri="{BB962C8B-B14F-4D97-AF65-F5344CB8AC3E}">
        <p14:creationId xmlns:p14="http://schemas.microsoft.com/office/powerpoint/2010/main" val="377948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604728-F6DD-4EC9-8C89-4CEC12AEC4A5}" type="datetimeFigureOut">
              <a:rPr lang="en-US" smtClean="0"/>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75214-BD62-4008-9087-E36986F806A7}" type="slidenum">
              <a:rPr lang="en-US" smtClean="0"/>
              <a:t>‹#›</a:t>
            </a:fld>
            <a:endParaRPr lang="en-US"/>
          </a:p>
        </p:txBody>
      </p:sp>
    </p:spTree>
    <p:extLst>
      <p:ext uri="{BB962C8B-B14F-4D97-AF65-F5344CB8AC3E}">
        <p14:creationId xmlns:p14="http://schemas.microsoft.com/office/powerpoint/2010/main" val="539916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604728-F6DD-4EC9-8C89-4CEC12AEC4A5}"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75214-BD62-4008-9087-E36986F806A7}" type="slidenum">
              <a:rPr lang="en-US" smtClean="0"/>
              <a:t>‹#›</a:t>
            </a:fld>
            <a:endParaRPr lang="en-US"/>
          </a:p>
        </p:txBody>
      </p:sp>
    </p:spTree>
    <p:extLst>
      <p:ext uri="{BB962C8B-B14F-4D97-AF65-F5344CB8AC3E}">
        <p14:creationId xmlns:p14="http://schemas.microsoft.com/office/powerpoint/2010/main" val="1516393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604728-F6DD-4EC9-8C89-4CEC12AEC4A5}"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75214-BD62-4008-9087-E36986F806A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61277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604728-F6DD-4EC9-8C89-4CEC12AEC4A5}"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75214-BD62-4008-9087-E36986F806A7}" type="slidenum">
              <a:rPr lang="en-US" smtClean="0"/>
              <a:t>‹#›</a:t>
            </a:fld>
            <a:endParaRPr lang="en-US"/>
          </a:p>
        </p:txBody>
      </p:sp>
    </p:spTree>
    <p:extLst>
      <p:ext uri="{BB962C8B-B14F-4D97-AF65-F5344CB8AC3E}">
        <p14:creationId xmlns:p14="http://schemas.microsoft.com/office/powerpoint/2010/main" val="2831782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5604728-F6DD-4EC9-8C89-4CEC12AEC4A5}" type="datetimeFigureOut">
              <a:rPr lang="en-US" smtClean="0"/>
              <a:t>6/24/2020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75214-BD62-4008-9087-E36986F806A7}" type="slidenum">
              <a:rPr lang="en-US" smtClean="0"/>
              <a:t>‹#›</a:t>
            </a:fld>
            <a:endParaRPr lang="en-US"/>
          </a:p>
        </p:txBody>
      </p:sp>
    </p:spTree>
    <p:extLst>
      <p:ext uri="{BB962C8B-B14F-4D97-AF65-F5344CB8AC3E}">
        <p14:creationId xmlns:p14="http://schemas.microsoft.com/office/powerpoint/2010/main" val="1040968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5604728-F6DD-4EC9-8C89-4CEC12AEC4A5}" type="datetimeFigureOut">
              <a:rPr lang="en-US" smtClean="0"/>
              <a:t>6/24/2020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75214-BD62-4008-9087-E36986F806A7}" type="slidenum">
              <a:rPr lang="en-US" smtClean="0"/>
              <a:t>‹#›</a:t>
            </a:fld>
            <a:endParaRPr lang="en-US"/>
          </a:p>
        </p:txBody>
      </p:sp>
    </p:spTree>
    <p:extLst>
      <p:ext uri="{BB962C8B-B14F-4D97-AF65-F5344CB8AC3E}">
        <p14:creationId xmlns:p14="http://schemas.microsoft.com/office/powerpoint/2010/main" val="1966490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604728-F6DD-4EC9-8C89-4CEC12AEC4A5}"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75214-BD62-4008-9087-E36986F806A7}" type="slidenum">
              <a:rPr lang="en-US" smtClean="0"/>
              <a:t>‹#›</a:t>
            </a:fld>
            <a:endParaRPr lang="en-US"/>
          </a:p>
        </p:txBody>
      </p:sp>
    </p:spTree>
    <p:extLst>
      <p:ext uri="{BB962C8B-B14F-4D97-AF65-F5344CB8AC3E}">
        <p14:creationId xmlns:p14="http://schemas.microsoft.com/office/powerpoint/2010/main" val="1254029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604728-F6DD-4EC9-8C89-4CEC12AEC4A5}"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75214-BD62-4008-9087-E36986F806A7}" type="slidenum">
              <a:rPr lang="en-US" smtClean="0"/>
              <a:t>‹#›</a:t>
            </a:fld>
            <a:endParaRPr lang="en-US"/>
          </a:p>
        </p:txBody>
      </p:sp>
    </p:spTree>
    <p:extLst>
      <p:ext uri="{BB962C8B-B14F-4D97-AF65-F5344CB8AC3E}">
        <p14:creationId xmlns:p14="http://schemas.microsoft.com/office/powerpoint/2010/main" val="2190861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5604728-F6DD-4EC9-8C89-4CEC12AEC4A5}"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75214-BD62-4008-9087-E36986F806A7}" type="slidenum">
              <a:rPr lang="en-US" smtClean="0"/>
              <a:t>‹#›</a:t>
            </a:fld>
            <a:endParaRPr lang="en-US"/>
          </a:p>
        </p:txBody>
      </p:sp>
    </p:spTree>
    <p:extLst>
      <p:ext uri="{BB962C8B-B14F-4D97-AF65-F5344CB8AC3E}">
        <p14:creationId xmlns:p14="http://schemas.microsoft.com/office/powerpoint/2010/main" val="2846811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604728-F6DD-4EC9-8C89-4CEC12AEC4A5}"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75214-BD62-4008-9087-E36986F806A7}" type="slidenum">
              <a:rPr lang="en-US" smtClean="0"/>
              <a:t>‹#›</a:t>
            </a:fld>
            <a:endParaRPr lang="en-US"/>
          </a:p>
        </p:txBody>
      </p:sp>
    </p:spTree>
    <p:extLst>
      <p:ext uri="{BB962C8B-B14F-4D97-AF65-F5344CB8AC3E}">
        <p14:creationId xmlns:p14="http://schemas.microsoft.com/office/powerpoint/2010/main" val="862635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604728-F6DD-4EC9-8C89-4CEC12AEC4A5}" type="datetimeFigureOut">
              <a:rPr lang="en-US" smtClean="0"/>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75214-BD62-4008-9087-E36986F806A7}" type="slidenum">
              <a:rPr lang="en-US" smtClean="0"/>
              <a:t>‹#›</a:t>
            </a:fld>
            <a:endParaRPr lang="en-US"/>
          </a:p>
        </p:txBody>
      </p:sp>
    </p:spTree>
    <p:extLst>
      <p:ext uri="{BB962C8B-B14F-4D97-AF65-F5344CB8AC3E}">
        <p14:creationId xmlns:p14="http://schemas.microsoft.com/office/powerpoint/2010/main" val="2491466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604728-F6DD-4EC9-8C89-4CEC12AEC4A5}" type="datetimeFigureOut">
              <a:rPr lang="en-US" smtClean="0"/>
              <a:t>6/24/2020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775214-BD62-4008-9087-E36986F806A7}" type="slidenum">
              <a:rPr lang="en-US" smtClean="0"/>
              <a:t>‹#›</a:t>
            </a:fld>
            <a:endParaRPr lang="en-US"/>
          </a:p>
        </p:txBody>
      </p:sp>
    </p:spTree>
    <p:extLst>
      <p:ext uri="{BB962C8B-B14F-4D97-AF65-F5344CB8AC3E}">
        <p14:creationId xmlns:p14="http://schemas.microsoft.com/office/powerpoint/2010/main" val="874545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5604728-F6DD-4EC9-8C89-4CEC12AEC4A5}" type="datetimeFigureOut">
              <a:rPr lang="en-US" smtClean="0"/>
              <a:t>6/24/2020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2775214-BD62-4008-9087-E36986F806A7}" type="slidenum">
              <a:rPr lang="en-US" smtClean="0"/>
              <a:t>‹#›</a:t>
            </a:fld>
            <a:endParaRPr lang="en-US"/>
          </a:p>
        </p:txBody>
      </p:sp>
    </p:spTree>
    <p:extLst>
      <p:ext uri="{BB962C8B-B14F-4D97-AF65-F5344CB8AC3E}">
        <p14:creationId xmlns:p14="http://schemas.microsoft.com/office/powerpoint/2010/main" val="3639498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5604728-F6DD-4EC9-8C89-4CEC12AEC4A5}" type="datetimeFigureOut">
              <a:rPr lang="en-US" smtClean="0"/>
              <a:t>6/24/2020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2775214-BD62-4008-9087-E36986F806A7}" type="slidenum">
              <a:rPr lang="en-US" smtClean="0"/>
              <a:t>‹#›</a:t>
            </a:fld>
            <a:endParaRPr lang="en-US"/>
          </a:p>
        </p:txBody>
      </p:sp>
    </p:spTree>
    <p:extLst>
      <p:ext uri="{BB962C8B-B14F-4D97-AF65-F5344CB8AC3E}">
        <p14:creationId xmlns:p14="http://schemas.microsoft.com/office/powerpoint/2010/main" val="303698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5604728-F6DD-4EC9-8C89-4CEC12AEC4A5}" type="datetimeFigureOut">
              <a:rPr lang="en-US" smtClean="0"/>
              <a:t>6/24/2020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2775214-BD62-4008-9087-E36986F806A7}" type="slidenum">
              <a:rPr lang="en-US" smtClean="0"/>
              <a:t>‹#›</a:t>
            </a:fld>
            <a:endParaRPr lang="en-US"/>
          </a:p>
        </p:txBody>
      </p:sp>
    </p:spTree>
    <p:extLst>
      <p:ext uri="{BB962C8B-B14F-4D97-AF65-F5344CB8AC3E}">
        <p14:creationId xmlns:p14="http://schemas.microsoft.com/office/powerpoint/2010/main" val="2873288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604728-F6DD-4EC9-8C89-4CEC12AEC4A5}" type="datetimeFigureOut">
              <a:rPr lang="en-US" smtClean="0"/>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75214-BD62-4008-9087-E36986F806A7}" type="slidenum">
              <a:rPr lang="en-US" smtClean="0"/>
              <a:t>‹#›</a:t>
            </a:fld>
            <a:endParaRPr lang="en-US"/>
          </a:p>
        </p:txBody>
      </p:sp>
    </p:spTree>
    <p:extLst>
      <p:ext uri="{BB962C8B-B14F-4D97-AF65-F5344CB8AC3E}">
        <p14:creationId xmlns:p14="http://schemas.microsoft.com/office/powerpoint/2010/main" val="1077064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5604728-F6DD-4EC9-8C89-4CEC12AEC4A5}" type="datetimeFigureOut">
              <a:rPr lang="en-US" smtClean="0"/>
              <a:t>6/24/2020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2775214-BD62-4008-9087-E36986F806A7}" type="slidenum">
              <a:rPr lang="en-US" smtClean="0"/>
              <a:t>‹#›</a:t>
            </a:fld>
            <a:endParaRPr lang="en-US"/>
          </a:p>
        </p:txBody>
      </p:sp>
    </p:spTree>
    <p:extLst>
      <p:ext uri="{BB962C8B-B14F-4D97-AF65-F5344CB8AC3E}">
        <p14:creationId xmlns:p14="http://schemas.microsoft.com/office/powerpoint/2010/main" val="34249763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981" y="443247"/>
            <a:ext cx="8825658" cy="3329581"/>
          </a:xfrm>
        </p:spPr>
        <p:txBody>
          <a:bodyPr/>
          <a:lstStyle/>
          <a:p>
            <a:r>
              <a:rPr lang="en-US" dirty="0" smtClean="0"/>
              <a:t>Clustering Localities of Nagpur</a:t>
            </a:r>
            <a:endParaRPr lang="en-US" dirty="0"/>
          </a:p>
        </p:txBody>
      </p:sp>
      <p:pic>
        <p:nvPicPr>
          <p:cNvPr id="4" name="Picture 3"/>
          <p:cNvPicPr>
            <a:picLocks noChangeAspect="1"/>
          </p:cNvPicPr>
          <p:nvPr/>
        </p:nvPicPr>
        <p:blipFill>
          <a:blip r:embed="rId2"/>
          <a:stretch>
            <a:fillRect/>
          </a:stretch>
        </p:blipFill>
        <p:spPr>
          <a:xfrm>
            <a:off x="5885646" y="2807595"/>
            <a:ext cx="5645803" cy="3722130"/>
          </a:xfrm>
          <a:prstGeom prst="rect">
            <a:avLst/>
          </a:prstGeom>
        </p:spPr>
      </p:pic>
    </p:spTree>
    <p:extLst>
      <p:ext uri="{BB962C8B-B14F-4D97-AF65-F5344CB8AC3E}">
        <p14:creationId xmlns:p14="http://schemas.microsoft.com/office/powerpoint/2010/main" val="4016051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37882"/>
            <a:ext cx="8946541" cy="5810517"/>
          </a:xfrm>
        </p:spPr>
        <p:txBody>
          <a:bodyPr/>
          <a:lstStyle/>
          <a:p>
            <a:r>
              <a:rPr lang="en-US" dirty="0"/>
              <a:t>The Data frame with the localities as well as their Latitudes and Longitudes are as follows</a:t>
            </a:r>
            <a:r>
              <a:rPr lang="en-US" dirty="0" smtClean="0"/>
              <a:t>:</a:t>
            </a:r>
          </a:p>
          <a:p>
            <a:endParaRPr lang="en-US" dirty="0"/>
          </a:p>
          <a:p>
            <a:endParaRPr lang="en-US" dirty="0" smtClean="0"/>
          </a:p>
          <a:p>
            <a:endParaRPr lang="en-US" dirty="0"/>
          </a:p>
          <a:p>
            <a:pPr marL="0" indent="0">
              <a:buNone/>
            </a:pPr>
            <a:endParaRPr lang="en-US" dirty="0"/>
          </a:p>
          <a:p>
            <a:r>
              <a:rPr lang="en-US" dirty="0"/>
              <a:t>The map with the localities of Nagpur as labels is as shown below:</a:t>
            </a:r>
          </a:p>
          <a:p>
            <a:endParaRPr lang="en-US" dirty="0"/>
          </a:p>
        </p:txBody>
      </p:sp>
      <p:pic>
        <p:nvPicPr>
          <p:cNvPr id="12" name="Picture 11"/>
          <p:cNvPicPr/>
          <p:nvPr/>
        </p:nvPicPr>
        <p:blipFill>
          <a:blip r:embed="rId2"/>
          <a:stretch>
            <a:fillRect/>
          </a:stretch>
        </p:blipFill>
        <p:spPr>
          <a:xfrm>
            <a:off x="4072972" y="1247843"/>
            <a:ext cx="3007217" cy="1524343"/>
          </a:xfrm>
          <a:prstGeom prst="rect">
            <a:avLst/>
          </a:prstGeom>
        </p:spPr>
      </p:pic>
      <p:pic>
        <p:nvPicPr>
          <p:cNvPr id="13" name="Picture 12"/>
          <p:cNvPicPr/>
          <p:nvPr/>
        </p:nvPicPr>
        <p:blipFill>
          <a:blip r:embed="rId3"/>
          <a:stretch>
            <a:fillRect/>
          </a:stretch>
        </p:blipFill>
        <p:spPr>
          <a:xfrm>
            <a:off x="3423125" y="3632588"/>
            <a:ext cx="4306909" cy="2659487"/>
          </a:xfrm>
          <a:prstGeom prst="rect">
            <a:avLst/>
          </a:prstGeom>
        </p:spPr>
      </p:pic>
    </p:spTree>
    <p:extLst>
      <p:ext uri="{BB962C8B-B14F-4D97-AF65-F5344CB8AC3E}">
        <p14:creationId xmlns:p14="http://schemas.microsoft.com/office/powerpoint/2010/main" val="1622441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83336"/>
            <a:ext cx="8946541" cy="5965064"/>
          </a:xfrm>
        </p:spPr>
        <p:txBody>
          <a:bodyPr/>
          <a:lstStyle/>
          <a:p>
            <a:r>
              <a:rPr lang="en-US" dirty="0"/>
              <a:t>The data frame with the localities along with their venues and their respective categories is as follows:</a:t>
            </a:r>
          </a:p>
          <a:p>
            <a:pPr marL="0" indent="0">
              <a:buNone/>
            </a:pPr>
            <a:endParaRPr lang="en-US" dirty="0"/>
          </a:p>
        </p:txBody>
      </p:sp>
      <p:pic>
        <p:nvPicPr>
          <p:cNvPr id="4" name="Picture 3"/>
          <p:cNvPicPr/>
          <p:nvPr/>
        </p:nvPicPr>
        <p:blipFill>
          <a:blip r:embed="rId2"/>
          <a:stretch>
            <a:fillRect/>
          </a:stretch>
        </p:blipFill>
        <p:spPr>
          <a:xfrm>
            <a:off x="1279200" y="1676878"/>
            <a:ext cx="8594764" cy="4571522"/>
          </a:xfrm>
          <a:prstGeom prst="rect">
            <a:avLst/>
          </a:prstGeom>
        </p:spPr>
      </p:pic>
    </p:spTree>
    <p:extLst>
      <p:ext uri="{BB962C8B-B14F-4D97-AF65-F5344CB8AC3E}">
        <p14:creationId xmlns:p14="http://schemas.microsoft.com/office/powerpoint/2010/main" val="104149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Results</a:t>
            </a:r>
            <a:r>
              <a:rPr lang="en-US" dirty="0"/>
              <a:t/>
            </a:r>
            <a:br>
              <a:rPr lang="en-US" dirty="0"/>
            </a:br>
            <a:endParaRPr lang="en-US" dirty="0"/>
          </a:p>
        </p:txBody>
      </p:sp>
      <p:sp>
        <p:nvSpPr>
          <p:cNvPr id="3" name="Content Placeholder 2"/>
          <p:cNvSpPr>
            <a:spLocks noGrp="1"/>
          </p:cNvSpPr>
          <p:nvPr>
            <p:ph idx="1"/>
          </p:nvPr>
        </p:nvSpPr>
        <p:spPr>
          <a:xfrm>
            <a:off x="1104293" y="1512005"/>
            <a:ext cx="8946541" cy="4195481"/>
          </a:xfrm>
        </p:spPr>
        <p:txBody>
          <a:bodyPr/>
          <a:lstStyle/>
          <a:p>
            <a:r>
              <a:rPr lang="en-US" dirty="0"/>
              <a:t>There are 26 localities and 52 categories of nearby venues. As we can see that most of the localities falls into the Cluster 1 as they have similar category of popular venues across it. Also we have seen that other clusters </a:t>
            </a:r>
            <a:r>
              <a:rPr lang="en-US" dirty="0" smtClean="0"/>
              <a:t>i.e. </a:t>
            </a:r>
            <a:r>
              <a:rPr lang="en-US" dirty="0"/>
              <a:t>Cluster 3 and Cluster 4 have only one locality in it and it’s obvious because they are locality situated near hills.</a:t>
            </a:r>
          </a:p>
          <a:p>
            <a:r>
              <a:rPr lang="en-US" dirty="0"/>
              <a:t>The Data frame with the cluster labels and their most common nearby venues is as follows:</a:t>
            </a:r>
          </a:p>
          <a:p>
            <a:endParaRPr lang="en-US" dirty="0"/>
          </a:p>
        </p:txBody>
      </p:sp>
      <p:pic>
        <p:nvPicPr>
          <p:cNvPr id="4" name="Picture 3"/>
          <p:cNvPicPr/>
          <p:nvPr/>
        </p:nvPicPr>
        <p:blipFill>
          <a:blip r:embed="rId2"/>
          <a:stretch>
            <a:fillRect/>
          </a:stretch>
        </p:blipFill>
        <p:spPr>
          <a:xfrm>
            <a:off x="1021417" y="4273304"/>
            <a:ext cx="10170324" cy="2204770"/>
          </a:xfrm>
          <a:prstGeom prst="rect">
            <a:avLst/>
          </a:prstGeom>
        </p:spPr>
      </p:pic>
    </p:spTree>
    <p:extLst>
      <p:ext uri="{BB962C8B-B14F-4D97-AF65-F5344CB8AC3E}">
        <p14:creationId xmlns:p14="http://schemas.microsoft.com/office/powerpoint/2010/main" val="767523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37882"/>
            <a:ext cx="8946541" cy="5810517"/>
          </a:xfrm>
        </p:spPr>
        <p:txBody>
          <a:bodyPr/>
          <a:lstStyle/>
          <a:p>
            <a:r>
              <a:rPr lang="en-US" b="1" dirty="0"/>
              <a:t>Cluster 1 Venues v/s </a:t>
            </a:r>
            <a:r>
              <a:rPr lang="en-US" b="1" dirty="0" smtClean="0"/>
              <a:t>Count</a:t>
            </a:r>
          </a:p>
          <a:p>
            <a:endParaRPr lang="en-US" b="1" dirty="0"/>
          </a:p>
          <a:p>
            <a:endParaRPr lang="en-US" b="1" dirty="0" smtClean="0"/>
          </a:p>
          <a:p>
            <a:endParaRPr lang="en-US" b="1" dirty="0"/>
          </a:p>
          <a:p>
            <a:endParaRPr lang="en-US" b="1" dirty="0" smtClean="0"/>
          </a:p>
          <a:p>
            <a:endParaRPr lang="en-US" b="1" dirty="0"/>
          </a:p>
          <a:p>
            <a:pPr marL="0" indent="0">
              <a:buNone/>
            </a:pPr>
            <a:endParaRPr lang="en-US" b="1" dirty="0" smtClean="0"/>
          </a:p>
          <a:p>
            <a:r>
              <a:rPr lang="en-US" b="1" dirty="0"/>
              <a:t>Cluster </a:t>
            </a:r>
            <a:r>
              <a:rPr lang="en-US" b="1" dirty="0" smtClean="0"/>
              <a:t>2 </a:t>
            </a:r>
            <a:r>
              <a:rPr lang="en-US" b="1" dirty="0"/>
              <a:t>Venues v/s Count</a:t>
            </a:r>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smtClean="0"/>
          </a:p>
          <a:p>
            <a:endParaRPr lang="en-US" b="1" dirty="0"/>
          </a:p>
          <a:p>
            <a:endParaRPr lang="en-US" b="1" dirty="0" smtClean="0"/>
          </a:p>
          <a:p>
            <a:endParaRPr lang="en-US" b="1" dirty="0"/>
          </a:p>
          <a:p>
            <a:endParaRPr lang="en-US" b="1" dirty="0" smtClean="0"/>
          </a:p>
          <a:p>
            <a:endParaRPr lang="en-US" b="1" dirty="0"/>
          </a:p>
          <a:p>
            <a:pPr marL="0" indent="0">
              <a:buNone/>
            </a:pPr>
            <a:endParaRPr lang="en-US" dirty="0"/>
          </a:p>
          <a:p>
            <a:endParaRPr lang="en-US" dirty="0"/>
          </a:p>
        </p:txBody>
      </p:sp>
      <p:pic>
        <p:nvPicPr>
          <p:cNvPr id="4" name="Picture 3"/>
          <p:cNvPicPr/>
          <p:nvPr/>
        </p:nvPicPr>
        <p:blipFill>
          <a:blip r:embed="rId2"/>
          <a:stretch>
            <a:fillRect/>
          </a:stretch>
        </p:blipFill>
        <p:spPr>
          <a:xfrm>
            <a:off x="2604782" y="1025390"/>
            <a:ext cx="5943600" cy="2317750"/>
          </a:xfrm>
          <a:prstGeom prst="rect">
            <a:avLst/>
          </a:prstGeom>
        </p:spPr>
      </p:pic>
      <p:pic>
        <p:nvPicPr>
          <p:cNvPr id="6" name="Picture 5"/>
          <p:cNvPicPr/>
          <p:nvPr/>
        </p:nvPicPr>
        <p:blipFill>
          <a:blip r:embed="rId3"/>
          <a:stretch>
            <a:fillRect/>
          </a:stretch>
        </p:blipFill>
        <p:spPr>
          <a:xfrm>
            <a:off x="2604782" y="4219793"/>
            <a:ext cx="5943600" cy="2153285"/>
          </a:xfrm>
          <a:prstGeom prst="rect">
            <a:avLst/>
          </a:prstGeom>
        </p:spPr>
      </p:pic>
    </p:spTree>
    <p:extLst>
      <p:ext uri="{BB962C8B-B14F-4D97-AF65-F5344CB8AC3E}">
        <p14:creationId xmlns:p14="http://schemas.microsoft.com/office/powerpoint/2010/main" val="3725119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708338"/>
            <a:ext cx="8946541" cy="5540061"/>
          </a:xfrm>
        </p:spPr>
        <p:txBody>
          <a:bodyPr/>
          <a:lstStyle/>
          <a:p>
            <a:r>
              <a:rPr lang="en-US" b="1" dirty="0"/>
              <a:t>Cluster 3 Venues v/s Count</a:t>
            </a:r>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r>
              <a:rPr lang="en-US" b="1" dirty="0"/>
              <a:t>Cluster </a:t>
            </a:r>
            <a:r>
              <a:rPr lang="en-US" b="1" dirty="0" smtClean="0"/>
              <a:t>4 </a:t>
            </a:r>
            <a:r>
              <a:rPr lang="en-US" b="1" dirty="0"/>
              <a:t>Venues v/s Count</a:t>
            </a:r>
            <a:endParaRPr lang="en-US" dirty="0"/>
          </a:p>
          <a:p>
            <a:endParaRPr lang="en-US" dirty="0"/>
          </a:p>
        </p:txBody>
      </p:sp>
      <p:pic>
        <p:nvPicPr>
          <p:cNvPr id="4" name="Picture 3"/>
          <p:cNvPicPr/>
          <p:nvPr/>
        </p:nvPicPr>
        <p:blipFill>
          <a:blip r:embed="rId2"/>
          <a:stretch>
            <a:fillRect/>
          </a:stretch>
        </p:blipFill>
        <p:spPr>
          <a:xfrm>
            <a:off x="2604782" y="1306033"/>
            <a:ext cx="5943600" cy="2172335"/>
          </a:xfrm>
          <a:prstGeom prst="rect">
            <a:avLst/>
          </a:prstGeom>
        </p:spPr>
      </p:pic>
      <p:pic>
        <p:nvPicPr>
          <p:cNvPr id="5" name="Picture 4"/>
          <p:cNvPicPr/>
          <p:nvPr/>
        </p:nvPicPr>
        <p:blipFill>
          <a:blip r:embed="rId3"/>
          <a:stretch>
            <a:fillRect/>
          </a:stretch>
        </p:blipFill>
        <p:spPr>
          <a:xfrm>
            <a:off x="2604782" y="4346337"/>
            <a:ext cx="5943600" cy="2191385"/>
          </a:xfrm>
          <a:prstGeom prst="rect">
            <a:avLst/>
          </a:prstGeom>
        </p:spPr>
      </p:pic>
    </p:spTree>
    <p:extLst>
      <p:ext uri="{BB962C8B-B14F-4D97-AF65-F5344CB8AC3E}">
        <p14:creationId xmlns:p14="http://schemas.microsoft.com/office/powerpoint/2010/main" val="283129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7402" y="726394"/>
            <a:ext cx="8946541" cy="4195481"/>
          </a:xfrm>
        </p:spPr>
        <p:txBody>
          <a:bodyPr/>
          <a:lstStyle/>
          <a:p>
            <a:r>
              <a:rPr lang="en-US" dirty="0"/>
              <a:t>The map with the different clusters of the localities of Nagpur is as follows:</a:t>
            </a:r>
          </a:p>
          <a:p>
            <a:endParaRPr lang="en-US" dirty="0"/>
          </a:p>
        </p:txBody>
      </p:sp>
      <p:pic>
        <p:nvPicPr>
          <p:cNvPr id="4" name="Picture 3"/>
          <p:cNvPicPr/>
          <p:nvPr/>
        </p:nvPicPr>
        <p:blipFill>
          <a:blip r:embed="rId2"/>
          <a:stretch>
            <a:fillRect/>
          </a:stretch>
        </p:blipFill>
        <p:spPr>
          <a:xfrm>
            <a:off x="2214204" y="2139302"/>
            <a:ext cx="6492935" cy="3952405"/>
          </a:xfrm>
          <a:prstGeom prst="rect">
            <a:avLst/>
          </a:prstGeom>
        </p:spPr>
      </p:pic>
    </p:spTree>
    <p:extLst>
      <p:ext uri="{BB962C8B-B14F-4D97-AF65-F5344CB8AC3E}">
        <p14:creationId xmlns:p14="http://schemas.microsoft.com/office/powerpoint/2010/main" val="4204068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Discussion</a:t>
            </a:r>
            <a:endParaRPr lang="en-US" sz="4800" dirty="0"/>
          </a:p>
        </p:txBody>
      </p:sp>
      <p:sp>
        <p:nvSpPr>
          <p:cNvPr id="3" name="Content Placeholder 2"/>
          <p:cNvSpPr>
            <a:spLocks noGrp="1"/>
          </p:cNvSpPr>
          <p:nvPr>
            <p:ph idx="1"/>
          </p:nvPr>
        </p:nvSpPr>
        <p:spPr/>
        <p:txBody>
          <a:bodyPr/>
          <a:lstStyle/>
          <a:p>
            <a:pPr lvl="0"/>
            <a:r>
              <a:rPr lang="en-US" dirty="0"/>
              <a:t>As we can see most of the localities falls into the one cluster because most of them have common popular nearby venues.</a:t>
            </a:r>
          </a:p>
          <a:p>
            <a:pPr lvl="0"/>
            <a:r>
              <a:rPr lang="en-US" dirty="0"/>
              <a:t>We can notice that some cluster have only one locality because they are located on the outer portion of the city and nearby hilly areas.</a:t>
            </a:r>
          </a:p>
          <a:p>
            <a:pPr lvl="0"/>
            <a:r>
              <a:rPr lang="en-US" dirty="0"/>
              <a:t>Also we can see the clusters with the most localities in it almost contains all the categories because they are located in the inner part of the city where it is heavily populated compare to the outer regions.</a:t>
            </a:r>
          </a:p>
          <a:p>
            <a:endParaRPr lang="en-US" dirty="0"/>
          </a:p>
        </p:txBody>
      </p:sp>
    </p:spTree>
    <p:extLst>
      <p:ext uri="{BB962C8B-B14F-4D97-AF65-F5344CB8AC3E}">
        <p14:creationId xmlns:p14="http://schemas.microsoft.com/office/powerpoint/2010/main" val="1428277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Conclusion</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This project is making clusters based on the limited data. So the accuracy of it can be increased by increasing the data. But by looking at the clusters, we can clearly see that the localities which are located in the inner part of Nagpur have been grouped into one cluster because they have most common nearby popular venues as mostly the inner part are densely populated compare to the outer regions. So to summarize it overly it is providing a good recommendation to a person in shifting to new locality which is similar to their old one.</a:t>
            </a:r>
          </a:p>
          <a:p>
            <a:endParaRPr lang="en-US" dirty="0"/>
          </a:p>
        </p:txBody>
      </p:sp>
    </p:spTree>
    <p:extLst>
      <p:ext uri="{BB962C8B-B14F-4D97-AF65-F5344CB8AC3E}">
        <p14:creationId xmlns:p14="http://schemas.microsoft.com/office/powerpoint/2010/main" val="1612461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908" y="2665927"/>
            <a:ext cx="9404723" cy="1531276"/>
          </a:xfrm>
        </p:spPr>
        <p:txBody>
          <a:bodyPr/>
          <a:lstStyle/>
          <a:p>
            <a:r>
              <a:rPr lang="en-US" sz="9600" dirty="0" smtClean="0"/>
              <a:t>Thank You!!!</a:t>
            </a:r>
            <a:endParaRPr lang="en-US" sz="9600" dirty="0"/>
          </a:p>
        </p:txBody>
      </p:sp>
    </p:spTree>
    <p:extLst>
      <p:ext uri="{BB962C8B-B14F-4D97-AF65-F5344CB8AC3E}">
        <p14:creationId xmlns:p14="http://schemas.microsoft.com/office/powerpoint/2010/main" val="3583961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310" y="529991"/>
            <a:ext cx="9404723" cy="1400530"/>
          </a:xfrm>
        </p:spPr>
        <p:txBody>
          <a:bodyPr/>
          <a:lstStyle/>
          <a:p>
            <a:r>
              <a:rPr lang="en-US" sz="4800" dirty="0" smtClean="0"/>
              <a:t>Introduction</a:t>
            </a:r>
            <a:endParaRPr lang="en-US" sz="4800" dirty="0"/>
          </a:p>
        </p:txBody>
      </p:sp>
      <p:sp>
        <p:nvSpPr>
          <p:cNvPr id="3" name="Content Placeholder 2"/>
          <p:cNvSpPr>
            <a:spLocks noGrp="1"/>
          </p:cNvSpPr>
          <p:nvPr>
            <p:ph idx="1"/>
          </p:nvPr>
        </p:nvSpPr>
        <p:spPr>
          <a:xfrm>
            <a:off x="987402" y="2207465"/>
            <a:ext cx="8946541" cy="4195481"/>
          </a:xfrm>
        </p:spPr>
        <p:txBody>
          <a:bodyPr/>
          <a:lstStyle/>
          <a:p>
            <a:pPr marL="0" indent="0">
              <a:buNone/>
            </a:pPr>
            <a:r>
              <a:rPr lang="en-US" dirty="0"/>
              <a:t>Nagpur is the third largest city and the winter capital of the Indian state of Maharashtra and it is popularly known as the </a:t>
            </a:r>
            <a:r>
              <a:rPr lang="en-US" b="1" dirty="0"/>
              <a:t>Orange City</a:t>
            </a:r>
            <a:r>
              <a:rPr lang="en-US" dirty="0"/>
              <a:t> of India. It is the 13th largest city in India by </a:t>
            </a:r>
            <a:r>
              <a:rPr lang="en-US" dirty="0" smtClean="0"/>
              <a:t>population.</a:t>
            </a:r>
            <a:r>
              <a:rPr lang="en-US" dirty="0"/>
              <a:t> </a:t>
            </a:r>
            <a:r>
              <a:rPr lang="en-US" dirty="0" smtClean="0"/>
              <a:t>There </a:t>
            </a:r>
            <a:r>
              <a:rPr lang="en-US" dirty="0"/>
              <a:t>are around 42 localities in Nagpur. Each localities have their own popular venues and thus if we find similar localities based on their popular venues, it will help people who want to transfer to different localities in order to being close to their work offices. </a:t>
            </a:r>
          </a:p>
        </p:txBody>
      </p:sp>
    </p:spTree>
    <p:extLst>
      <p:ext uri="{BB962C8B-B14F-4D97-AF65-F5344CB8AC3E}">
        <p14:creationId xmlns:p14="http://schemas.microsoft.com/office/powerpoint/2010/main" val="3612643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78475"/>
            <a:ext cx="9404723" cy="1400530"/>
          </a:xfrm>
        </p:spPr>
        <p:txBody>
          <a:bodyPr/>
          <a:lstStyle/>
          <a:p>
            <a:r>
              <a:rPr lang="en-US" sz="4800" dirty="0"/>
              <a:t>Problem Statement</a:t>
            </a:r>
            <a:endParaRPr lang="en-US" sz="4800" dirty="0"/>
          </a:p>
        </p:txBody>
      </p:sp>
      <p:sp>
        <p:nvSpPr>
          <p:cNvPr id="3" name="Content Placeholder 2"/>
          <p:cNvSpPr>
            <a:spLocks noGrp="1"/>
          </p:cNvSpPr>
          <p:nvPr>
            <p:ph idx="1"/>
          </p:nvPr>
        </p:nvSpPr>
        <p:spPr>
          <a:xfrm>
            <a:off x="1104293" y="2181707"/>
            <a:ext cx="8946541" cy="4195481"/>
          </a:xfrm>
        </p:spPr>
        <p:txBody>
          <a:bodyPr/>
          <a:lstStyle/>
          <a:p>
            <a:pPr marL="0" indent="0">
              <a:buNone/>
            </a:pPr>
            <a:r>
              <a:rPr lang="en-US" dirty="0"/>
              <a:t>The main goal of this project is to cluster the localities of Nagpur based on their similarities. So if a person who want to shift to new locality as he/she wants to being as close as possible to their work offices but they also wants to shift in a locality where there are similar popular venues like cafes, restaurants etc. as their old localities.</a:t>
            </a:r>
          </a:p>
          <a:p>
            <a:endParaRPr lang="en-US" dirty="0"/>
          </a:p>
        </p:txBody>
      </p:sp>
    </p:spTree>
    <p:extLst>
      <p:ext uri="{BB962C8B-B14F-4D97-AF65-F5344CB8AC3E}">
        <p14:creationId xmlns:p14="http://schemas.microsoft.com/office/powerpoint/2010/main" val="320308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Target Audience</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So the target audience are the peoples who want to transfer to another localities in order to being as close as possible to their work offices with the similar popular venues like cafes, restaurants etc. as their old ones.</a:t>
            </a:r>
            <a:endParaRPr lang="en-US" dirty="0"/>
          </a:p>
        </p:txBody>
      </p:sp>
      <p:sp>
        <p:nvSpPr>
          <p:cNvPr id="4" name="Title 1"/>
          <p:cNvSpPr txBox="1">
            <a:spLocks/>
          </p:cNvSpPr>
          <p:nvPr/>
        </p:nvSpPr>
        <p:spPr>
          <a:xfrm>
            <a:off x="645130" y="3644532"/>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smtClean="0"/>
              <a:t>Outcome</a:t>
            </a:r>
          </a:p>
          <a:p>
            <a:r>
              <a:rPr lang="en-US" dirty="0" smtClean="0"/>
              <a:t/>
            </a:r>
            <a:br>
              <a:rPr lang="en-US" dirty="0" smtClean="0"/>
            </a:br>
            <a:endParaRPr lang="en-US" dirty="0"/>
          </a:p>
        </p:txBody>
      </p:sp>
      <p:sp>
        <p:nvSpPr>
          <p:cNvPr id="5" name="Content Placeholder 2"/>
          <p:cNvSpPr txBox="1">
            <a:spLocks/>
          </p:cNvSpPr>
          <p:nvPr/>
        </p:nvSpPr>
        <p:spPr>
          <a:xfrm>
            <a:off x="1103312" y="4944667"/>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smtClean="0"/>
              <a:t>The outcome of this project would be a good recommendation of a locality where a person can shift in order to get as close as possible to work office with the similar locality in terms of popular venues.</a:t>
            </a:r>
          </a:p>
          <a:p>
            <a:endParaRPr lang="en-US" dirty="0"/>
          </a:p>
        </p:txBody>
      </p:sp>
    </p:spTree>
    <p:extLst>
      <p:ext uri="{BB962C8B-B14F-4D97-AF65-F5344CB8AC3E}">
        <p14:creationId xmlns:p14="http://schemas.microsoft.com/office/powerpoint/2010/main" val="273560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Data</a:t>
            </a:r>
            <a:br>
              <a:rPr lang="en-US" sz="4800" dirty="0"/>
            </a:br>
            <a:r>
              <a:rPr lang="en-US" dirty="0"/>
              <a:t/>
            </a:r>
            <a:br>
              <a:rPr lang="en-US" dirty="0"/>
            </a:br>
            <a:endParaRPr lang="en-US" dirty="0"/>
          </a:p>
        </p:txBody>
      </p:sp>
      <p:sp>
        <p:nvSpPr>
          <p:cNvPr id="4" name="Content Placeholder 3"/>
          <p:cNvSpPr>
            <a:spLocks noGrp="1"/>
          </p:cNvSpPr>
          <p:nvPr>
            <p:ph idx="1"/>
          </p:nvPr>
        </p:nvSpPr>
        <p:spPr/>
        <p:txBody>
          <a:bodyPr/>
          <a:lstStyle/>
          <a:p>
            <a:pPr marL="0" indent="0">
              <a:buNone/>
            </a:pPr>
            <a:r>
              <a:rPr lang="en-US" dirty="0"/>
              <a:t>Firstly we will fetch the localities of Nagpur. We can get this localities using the Wikipedia with the help of Web Scraping. We will scrape the webpage using the BeautifulSoup library of Python. Next we will need the coordinates of each localities that we can get using Geopy library of Python. Then at last we will pass this coordinates into the FourSquare API to fetch the nearby venues of each localities. </a:t>
            </a:r>
          </a:p>
          <a:p>
            <a:endParaRPr lang="en-US" dirty="0"/>
          </a:p>
        </p:txBody>
      </p:sp>
    </p:spTree>
    <p:extLst>
      <p:ext uri="{BB962C8B-B14F-4D97-AF65-F5344CB8AC3E}">
        <p14:creationId xmlns:p14="http://schemas.microsoft.com/office/powerpoint/2010/main" val="329673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Required Libraries</a:t>
            </a:r>
            <a:r>
              <a:rPr lang="en-US" dirty="0"/>
              <a:t/>
            </a:r>
            <a:br>
              <a:rPr lang="en-US" dirty="0"/>
            </a:br>
            <a:endParaRPr lang="en-US" dirty="0"/>
          </a:p>
        </p:txBody>
      </p:sp>
      <p:sp>
        <p:nvSpPr>
          <p:cNvPr id="3" name="Content Placeholder 2"/>
          <p:cNvSpPr>
            <a:spLocks noGrp="1"/>
          </p:cNvSpPr>
          <p:nvPr>
            <p:ph idx="1"/>
          </p:nvPr>
        </p:nvSpPr>
        <p:spPr/>
        <p:txBody>
          <a:bodyPr/>
          <a:lstStyle/>
          <a:p>
            <a:pPr lvl="0" fontAlgn="base"/>
            <a:r>
              <a:rPr lang="en-US" dirty="0"/>
              <a:t>Pandas (For data analysis &amp; data wrangling)</a:t>
            </a:r>
          </a:p>
          <a:p>
            <a:pPr lvl="0" fontAlgn="base"/>
            <a:r>
              <a:rPr lang="en-US" dirty="0"/>
              <a:t>Numpy (For handling data in a </a:t>
            </a:r>
            <a:r>
              <a:rPr lang="en-US" dirty="0" err="1"/>
              <a:t>vectorized</a:t>
            </a:r>
            <a:r>
              <a:rPr lang="en-US" dirty="0"/>
              <a:t> manner)</a:t>
            </a:r>
          </a:p>
          <a:p>
            <a:pPr lvl="0" fontAlgn="base"/>
            <a:r>
              <a:rPr lang="en-US" dirty="0"/>
              <a:t>JSON (For handling JSON files)</a:t>
            </a:r>
          </a:p>
          <a:p>
            <a:pPr lvl="0" fontAlgn="base"/>
            <a:r>
              <a:rPr lang="en-US" dirty="0"/>
              <a:t>Geopy (For converting an address into latitude and longitude values)</a:t>
            </a:r>
          </a:p>
          <a:p>
            <a:pPr lvl="0" fontAlgn="base"/>
            <a:r>
              <a:rPr lang="en-US" dirty="0"/>
              <a:t>Plotly (Data Visualization)</a:t>
            </a:r>
          </a:p>
          <a:p>
            <a:pPr lvl="0" fontAlgn="base"/>
            <a:r>
              <a:rPr lang="en-US" dirty="0"/>
              <a:t>Folium (Map Rendering)</a:t>
            </a:r>
          </a:p>
          <a:p>
            <a:pPr lvl="0" fontAlgn="base"/>
            <a:r>
              <a:rPr lang="en-US" dirty="0"/>
              <a:t>Sklearn (For using Unsupervised Clustering method namely K-Means)</a:t>
            </a:r>
          </a:p>
          <a:p>
            <a:pPr lvl="0" fontAlgn="base"/>
            <a:r>
              <a:rPr lang="en-US" dirty="0"/>
              <a:t>BeautifulSoup (For Web Scraping data from Wikipedia)</a:t>
            </a:r>
          </a:p>
          <a:p>
            <a:endParaRPr lang="en-US" dirty="0"/>
          </a:p>
        </p:txBody>
      </p:sp>
    </p:spTree>
    <p:extLst>
      <p:ext uri="{BB962C8B-B14F-4D97-AF65-F5344CB8AC3E}">
        <p14:creationId xmlns:p14="http://schemas.microsoft.com/office/powerpoint/2010/main" val="3709226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Methodology</a:t>
            </a:r>
            <a:endParaRPr lang="en-US" sz="4800" dirty="0"/>
          </a:p>
        </p:txBody>
      </p:sp>
      <p:sp>
        <p:nvSpPr>
          <p:cNvPr id="3" name="Content Placeholder 2"/>
          <p:cNvSpPr>
            <a:spLocks noGrp="1"/>
          </p:cNvSpPr>
          <p:nvPr>
            <p:ph idx="1"/>
          </p:nvPr>
        </p:nvSpPr>
        <p:spPr/>
        <p:txBody>
          <a:bodyPr/>
          <a:lstStyle/>
          <a:p>
            <a:r>
              <a:rPr lang="en-US" dirty="0"/>
              <a:t>The main aim of this project is to find the new locality for the peoples who want to shift to new locality in order to get close to their work office and they also want a similar surroundings in terms of popular venues as their old locality</a:t>
            </a:r>
          </a:p>
          <a:p>
            <a:r>
              <a:rPr lang="en-US" dirty="0"/>
              <a:t>Now in this project we are analyzing the localities of Nagpur city of Maharashtra and based on their similarities in terms of popular venues we are grouping them into clusters so the person who want to shift his/her residence to new locality can select the localities that are in the same cluster according to their convenience in terms of which is near to their work offices.</a:t>
            </a:r>
            <a:endParaRPr lang="en-US" dirty="0"/>
          </a:p>
        </p:txBody>
      </p:sp>
    </p:spTree>
    <p:extLst>
      <p:ext uri="{BB962C8B-B14F-4D97-AF65-F5344CB8AC3E}">
        <p14:creationId xmlns:p14="http://schemas.microsoft.com/office/powerpoint/2010/main" val="1499624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Exploratory Data </a:t>
            </a:r>
            <a:r>
              <a:rPr lang="en-US" sz="4800" dirty="0" smtClean="0"/>
              <a:t>Analysis - I</a:t>
            </a:r>
            <a:r>
              <a:rPr lang="en-US" dirty="0"/>
              <a:t/>
            </a:r>
            <a:br>
              <a:rPr lang="en-US" dirty="0"/>
            </a:br>
            <a:endParaRPr lang="en-US" dirty="0"/>
          </a:p>
        </p:txBody>
      </p:sp>
      <p:sp>
        <p:nvSpPr>
          <p:cNvPr id="3" name="Content Placeholder 2"/>
          <p:cNvSpPr>
            <a:spLocks noGrp="1"/>
          </p:cNvSpPr>
          <p:nvPr>
            <p:ph idx="1"/>
          </p:nvPr>
        </p:nvSpPr>
        <p:spPr>
          <a:xfrm>
            <a:off x="1103312" y="1571224"/>
            <a:ext cx="9289939" cy="4677176"/>
          </a:xfrm>
        </p:spPr>
        <p:txBody>
          <a:bodyPr>
            <a:normAutofit/>
          </a:bodyPr>
          <a:lstStyle/>
          <a:p>
            <a:pPr lvl="0"/>
            <a:r>
              <a:rPr lang="en-US" dirty="0"/>
              <a:t>We have the data of localities in Nagpur in a Wikipedia web page. So at first, we are going to perform web scraping of Wikipedia page in order to get the localities of Nagpur. We can do the web scraping using the BeautifulSoup library of Python.  </a:t>
            </a:r>
          </a:p>
          <a:p>
            <a:pPr lvl="0"/>
            <a:r>
              <a:rPr lang="en-US" dirty="0"/>
              <a:t>We are going to store the localities of Nagpur in Pandas </a:t>
            </a:r>
            <a:r>
              <a:rPr lang="en-US" dirty="0" err="1"/>
              <a:t>Dataframe</a:t>
            </a:r>
            <a:r>
              <a:rPr lang="en-US" dirty="0"/>
              <a:t>. During this process of storing in it we are also going to perform data cleaning where we are going to remove unwanted citations and information about the localities.</a:t>
            </a:r>
          </a:p>
          <a:p>
            <a:pPr lvl="0"/>
            <a:r>
              <a:rPr lang="en-US" dirty="0"/>
              <a:t>After that, we are going to fetch the Geolocation of the localities in terms of Latitude and Longitudes which we will be used later to fetch nearby popular venues.</a:t>
            </a:r>
          </a:p>
          <a:p>
            <a:pPr lvl="0"/>
            <a:r>
              <a:rPr lang="en-US" dirty="0"/>
              <a:t>We are going to perform this extraction of Geolocation using the Geopy Library of Python.</a:t>
            </a:r>
          </a:p>
          <a:p>
            <a:endParaRPr lang="en-US" dirty="0"/>
          </a:p>
        </p:txBody>
      </p:sp>
    </p:spTree>
    <p:extLst>
      <p:ext uri="{BB962C8B-B14F-4D97-AF65-F5344CB8AC3E}">
        <p14:creationId xmlns:p14="http://schemas.microsoft.com/office/powerpoint/2010/main" val="3848028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Exploratory Data Analysis - </a:t>
            </a:r>
            <a:r>
              <a:rPr lang="en-US" sz="4400" dirty="0" smtClean="0"/>
              <a:t>II</a:t>
            </a:r>
            <a:endParaRPr lang="en-US" dirty="0"/>
          </a:p>
        </p:txBody>
      </p:sp>
      <p:sp>
        <p:nvSpPr>
          <p:cNvPr id="3" name="Content Placeholder 2"/>
          <p:cNvSpPr>
            <a:spLocks noGrp="1"/>
          </p:cNvSpPr>
          <p:nvPr>
            <p:ph idx="1"/>
          </p:nvPr>
        </p:nvSpPr>
        <p:spPr/>
        <p:txBody>
          <a:bodyPr/>
          <a:lstStyle/>
          <a:p>
            <a:pPr lvl="0"/>
            <a:r>
              <a:rPr lang="en-US" dirty="0"/>
              <a:t>Then we are going to show the map with the indication of different localities of Nagpur which we can perform using the Folium Library of Python.</a:t>
            </a:r>
          </a:p>
          <a:p>
            <a:pPr lvl="0"/>
            <a:r>
              <a:rPr lang="en-US" dirty="0"/>
              <a:t>We are going to drop that localities which are far away from the Nagpur as people won’t shift there.</a:t>
            </a:r>
          </a:p>
          <a:p>
            <a:pPr lvl="0"/>
            <a:r>
              <a:rPr lang="en-US" dirty="0"/>
              <a:t>Then we are going to use the FourSquare API which will give the data of nearby venues in JSON format.</a:t>
            </a:r>
          </a:p>
          <a:p>
            <a:pPr lvl="0"/>
            <a:r>
              <a:rPr lang="en-US" dirty="0"/>
              <a:t>Finally we are going to use the K-Means Clustering algorithm to cluster the localities of Nagpur based on their similarities.</a:t>
            </a:r>
          </a:p>
          <a:p>
            <a:endParaRPr lang="en-US" dirty="0"/>
          </a:p>
        </p:txBody>
      </p:sp>
    </p:spTree>
    <p:extLst>
      <p:ext uri="{BB962C8B-B14F-4D97-AF65-F5344CB8AC3E}">
        <p14:creationId xmlns:p14="http://schemas.microsoft.com/office/powerpoint/2010/main" val="3158905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74</TotalTime>
  <Words>1023</Words>
  <Application>Microsoft Office PowerPoint</Application>
  <PresentationFormat>Widescreen</PresentationFormat>
  <Paragraphs>83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vt:lpstr>
      <vt:lpstr>Clustering Localities of Nagpur</vt:lpstr>
      <vt:lpstr>Introduction</vt:lpstr>
      <vt:lpstr>Problem Statement</vt:lpstr>
      <vt:lpstr>Target Audience </vt:lpstr>
      <vt:lpstr>Data  </vt:lpstr>
      <vt:lpstr>Required Libraries </vt:lpstr>
      <vt:lpstr>Methodology</vt:lpstr>
      <vt:lpstr>Exploratory Data Analysis - I </vt:lpstr>
      <vt:lpstr>Exploratory Data Analysis - II</vt:lpstr>
      <vt:lpstr>PowerPoint Presentation</vt:lpstr>
      <vt:lpstr>PowerPoint Presentation</vt:lpstr>
      <vt:lpstr>Results </vt:lpstr>
      <vt:lpstr>PowerPoint Presentation</vt:lpstr>
      <vt:lpstr>PowerPoint Presentation</vt:lpstr>
      <vt:lpstr>PowerPoint Presentation</vt:lpstr>
      <vt:lpstr>Discussion</vt:lpstr>
      <vt:lpstr>Conclusion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Localities of Nagpur</dc:title>
  <dc:creator>Windows User</dc:creator>
  <cp:lastModifiedBy>Windows User</cp:lastModifiedBy>
  <cp:revision>7</cp:revision>
  <dcterms:created xsi:type="dcterms:W3CDTF">2020-06-24T13:26:32Z</dcterms:created>
  <dcterms:modified xsi:type="dcterms:W3CDTF">2020-06-24T14:40:53Z</dcterms:modified>
</cp:coreProperties>
</file>