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82" r:id="rId10"/>
    <p:sldId id="269" r:id="rId11"/>
    <p:sldId id="283" r:id="rId12"/>
    <p:sldId id="270" r:id="rId13"/>
    <p:sldId id="285" r:id="rId14"/>
    <p:sldId id="294" r:id="rId15"/>
    <p:sldId id="284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71" r:id="rId25"/>
    <p:sldId id="281" r:id="rId26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9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2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0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283655-4BFB-43B1-BAF6-B56C5128041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233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33C8364-6B03-4B98-A245-7B0F0BD81F7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365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68098-5FD5-4259-AC9F-48F915C250A5}" type="slidenum">
              <a:rPr lang="fr-FR"/>
              <a:pPr/>
              <a:t>1</a:t>
            </a:fld>
            <a:endParaRPr lang="fr-FR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DD425-620B-423D-A4BE-1C04AB04B5C2}" type="slidenum">
              <a:rPr lang="fr-FR"/>
              <a:pPr/>
              <a:t>2</a:t>
            </a:fld>
            <a:endParaRPr lang="fr-FR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1801E0-85CA-43EB-AEDC-2B8F16C5B105}" type="slidenum">
              <a:rPr lang="fr-FR"/>
              <a:pPr/>
              <a:t>3</a:t>
            </a:fld>
            <a:endParaRPr lang="fr-F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FB47B-B10E-4BF6-87C7-3F5AF9C7B959}" type="slidenum">
              <a:rPr lang="fr-FR"/>
              <a:pPr/>
              <a:t>4</a:t>
            </a:fld>
            <a:endParaRPr lang="fr-FR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BD8A7-60E2-43DF-93FC-F945E20D2458}" type="slidenum">
              <a:rPr lang="fr-FR"/>
              <a:pPr/>
              <a:t>5</a:t>
            </a:fld>
            <a:endParaRPr lang="fr-F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FFA7CAA4-E192-42FB-A5C2-29EE6B338226}" type="datetimeFigureOut">
              <a:rPr lang="en-US"/>
              <a:pPr/>
              <a:t>31/01/13</a:t>
            </a:fld>
            <a:endParaRPr lang="en-US"/>
          </a:p>
        </p:txBody>
      </p:sp>
      <p:sp>
        <p:nvSpPr>
          <p:cNvPr id="5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022ABEC-0C82-4DE7-9A23-828F0BC36F4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061154-22B2-4010-9DA2-5655ABCEF8F8}" type="datetimeFigureOut">
              <a:rPr lang="en-US"/>
              <a:pPr/>
              <a:t>31/01/13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09270-A19E-4E4E-859A-B8BA672EE2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AE80A-E551-4396-8318-DC031FB32674}" type="datetimeFigureOut">
              <a:rPr lang="en-US"/>
              <a:pPr/>
              <a:t>31/01/13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B8AF4-DF85-402E-AB52-002854EAA7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F66540-3958-43A9-8018-4B512397F595}" type="datetimeFigureOut">
              <a:rPr lang="en-US"/>
              <a:pPr/>
              <a:t>31/01/13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E7D39-CAA9-4AC1-AA75-96D3F5EA85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D3EE326-B164-4A4F-9829-97243102166A}" type="datetimeFigureOut">
              <a:rPr lang="en-US"/>
              <a:pPr/>
              <a:t>31/01/13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C3BC941E-3B8E-4060-A1EF-6CB7ACDB952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5A9C87-D47A-4418-AB09-19695570CFDD}" type="datetimeFigureOut">
              <a:rPr lang="en-US"/>
              <a:pPr/>
              <a:t>31/01/13</a:t>
            </a:fld>
            <a:endParaRPr lang="en-US"/>
          </a:p>
        </p:txBody>
      </p:sp>
      <p:sp>
        <p:nvSpPr>
          <p:cNvPr id="6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49E4C-DB7C-4EAB-8380-53089229E9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3D2B49-170F-466A-9FEC-6BD4CF3066F4}" type="datetimeFigureOut">
              <a:rPr lang="en-US"/>
              <a:pPr/>
              <a:t>31/01/13</a:t>
            </a:fld>
            <a:endParaRPr lang="en-US"/>
          </a:p>
        </p:txBody>
      </p:sp>
      <p:sp>
        <p:nvSpPr>
          <p:cNvPr id="8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1E788-8B99-47B2-A962-4F70A8426A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82C179-A61B-4FA7-B28B-08EC0CA48063}" type="datetimeFigureOut">
              <a:rPr lang="en-US"/>
              <a:pPr/>
              <a:t>31/01/13</a:t>
            </a:fld>
            <a:endParaRPr lang="en-US"/>
          </a:p>
        </p:txBody>
      </p:sp>
      <p:sp>
        <p:nvSpPr>
          <p:cNvPr id="4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FE702-924A-439B-BC23-588BE5F291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1AE197-3547-4946-B9D6-B5B1982B8D5E}" type="datetimeFigureOut">
              <a:rPr lang="en-US"/>
              <a:pPr/>
              <a:t>31/01/13</a:t>
            </a:fld>
            <a:endParaRPr lang="en-US"/>
          </a:p>
        </p:txBody>
      </p:sp>
      <p:sp>
        <p:nvSpPr>
          <p:cNvPr id="3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EDCD5-CBA4-4362-BE32-99E8E687F1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B32C57-7746-419C-AE2D-4912AD7467C0}" type="datetimeFigureOut">
              <a:rPr lang="en-US"/>
              <a:pPr/>
              <a:t>31/01/13</a:t>
            </a:fld>
            <a:endParaRPr lang="en-US"/>
          </a:p>
        </p:txBody>
      </p:sp>
      <p:sp>
        <p:nvSpPr>
          <p:cNvPr id="6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D0DBA-6DB8-4CE9-9647-2CBC9978C3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gner et arrondir un rectangle à un seul coin 14"/>
          <p:cNvSpPr>
            <a:spLocks/>
          </p:cNvSpPr>
          <p:nvPr/>
        </p:nvSpPr>
        <p:spPr bwMode="auto">
          <a:xfrm rot="420000" flipV="1">
            <a:off x="3165475" y="1108075"/>
            <a:ext cx="5257800" cy="4114800"/>
          </a:xfrm>
          <a:custGeom>
            <a:avLst/>
            <a:gdLst>
              <a:gd name="T0" fmla="*/ 5257800 w 5257800"/>
              <a:gd name="T1" fmla="*/ 2057400 h 4114800"/>
              <a:gd name="T2" fmla="*/ 2628900 w 5257800"/>
              <a:gd name="T3" fmla="*/ 4114800 h 4114800"/>
              <a:gd name="T4" fmla="*/ 0 w 5257800"/>
              <a:gd name="T5" fmla="*/ 2057400 h 4114800"/>
              <a:gd name="T6" fmla="*/ 2628900 w 5257800"/>
              <a:gd name="T7" fmla="*/ 0 h 41148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5257800"/>
              <a:gd name="T13" fmla="*/ 0 h 4114800"/>
              <a:gd name="T14" fmla="*/ 5182785 w 5257800"/>
              <a:gd name="T15" fmla="*/ 4114800 h 411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 cmpd="sng">
            <a:solidFill>
              <a:srgbClr val="C0C0C0"/>
            </a:solidFill>
            <a:prstDash val="solid"/>
            <a:round/>
            <a:headEnd/>
            <a:tailEnd/>
          </a:ln>
          <a:effectLst>
            <a:outerShdw dist="38500" dir="7500041" sx="98500" sy="100079" kx="99984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endParaRPr lang="fr-FR"/>
          </a:p>
        </p:txBody>
      </p:sp>
      <p:sp>
        <p:nvSpPr>
          <p:cNvPr id="6" name="Triangle rectangle 5"/>
          <p:cNvSpPr>
            <a:spLocks noChangeArrowheads="1"/>
          </p:cNvSpPr>
          <p:nvPr/>
        </p:nvSpPr>
        <p:spPr bwMode="auto"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>
            <a:solidFill>
              <a:srgbClr val="FFFFFF"/>
            </a:solidFill>
            <a:bevel/>
            <a:headEnd/>
            <a:tailEnd/>
          </a:ln>
          <a:effectLst>
            <a:outerShdw blurRad="63500" dist="6350" dir="12899787" algn="tl" rotWithShape="0">
              <a:srgbClr val="000000">
                <a:alpha val="46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orme libre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2FB173-2AE9-438D-A2F2-F3D57ABDED44}" type="datetimeFigureOut">
              <a:rPr lang="en-US"/>
              <a:pPr/>
              <a:t>31/01/13</a:t>
            </a:fld>
            <a:endParaRPr lang="en-US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93F3B13F-8335-4EFB-A221-FCE3A06A87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28" name="Espace réservé du titre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9" name="Espace réservé du texte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D5031E26-2A0E-4854-95F7-5A492F6CE347}" type="datetimeFigureOut">
              <a:rPr lang="en-US"/>
              <a:pPr/>
              <a:t>31/01/13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AB7F9582-8535-4D18-A835-3B5665864C6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3" name="Groupe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</p:grpSp>
      <p:pic>
        <p:nvPicPr>
          <p:cNvPr id="1034" name="Picture 7" descr="MASQUE1_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94325" y="5688013"/>
            <a:ext cx="374967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7" r:id="rId2"/>
    <p:sldLayoutId id="2147483736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7" r:id="rId9"/>
    <p:sldLayoutId id="2147483733" r:id="rId10"/>
    <p:sldLayoutId id="2147483734" r:id="rId11"/>
  </p:sldLayoutIdLst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8" descr="MASQU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-26988"/>
            <a:ext cx="9145588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47813" y="3429000"/>
            <a:ext cx="3816350" cy="287338"/>
          </a:xfrm>
          <a:prstGeom prst="rect">
            <a:avLst/>
          </a:prstGeom>
          <a:solidFill>
            <a:srgbClr val="004A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>
            <a:spLocks noChangeArrowheads="1"/>
          </p:cNvSpPr>
          <p:nvPr/>
        </p:nvSpPr>
        <p:spPr bwMode="auto">
          <a:xfrm>
            <a:off x="468313" y="260350"/>
            <a:ext cx="309562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PANISSIER Quentin</a:t>
            </a:r>
          </a:p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PITTET Flavien</a:t>
            </a:r>
          </a:p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TARDOS Jérôme</a:t>
            </a:r>
          </a:p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BTS IRIST Groupe B</a:t>
            </a: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1258888" y="3141663"/>
            <a:ext cx="51133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4000" b="1">
                <a:solidFill>
                  <a:schemeClr val="bg1"/>
                </a:solidFill>
                <a:latin typeface="Calibri" pitchFamily="34" charset="0"/>
              </a:rPr>
              <a:t>REVUE D</a:t>
            </a:r>
            <a:r>
              <a:rPr lang="fr-FR" altLang="fr-FR" sz="4000" b="1">
                <a:solidFill>
                  <a:schemeClr val="bg1"/>
                </a:solidFill>
                <a:latin typeface="Calibri" pitchFamily="34" charset="0"/>
              </a:rPr>
              <a:t>’</a:t>
            </a:r>
            <a:r>
              <a:rPr lang="fr-FR" sz="4000" b="1">
                <a:solidFill>
                  <a:schemeClr val="bg1"/>
                </a:solidFill>
                <a:latin typeface="Calibri" pitchFamily="34" charset="0"/>
              </a:rPr>
              <a:t>ANALYSE </a:t>
            </a:r>
          </a:p>
        </p:txBody>
      </p:sp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723900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188" y="1196975"/>
            <a:ext cx="8229600" cy="4821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Description des diagrammes de séquence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Programmer une séance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Différents paramètres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8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</a:t>
            </a: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Enregistrement</a:t>
            </a: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8675" name="Image 3" descr="enregistrer_seanc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989138"/>
            <a:ext cx="539908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39750" y="765175"/>
            <a:ext cx="8229600" cy="50641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975"/>
            <a:ext cx="8578850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Description des diagrammes de séquence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Lancer automatisation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sz="24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		 		     Récupération paramètres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Vérification des états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8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 		 </a:t>
            </a: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Lancement de la séance</a:t>
            </a: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9699" name="Image 5" descr="lancer_automatisati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989138"/>
            <a:ext cx="5105400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579437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468313" y="1052513"/>
            <a:ext cx="867568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Description des diagrammes de séquence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r>
              <a:rPr lang="fr-FR" sz="1800" b="1" dirty="0">
                <a:solidFill>
                  <a:srgbClr val="00B050"/>
                </a:solidFill>
                <a:latin typeface="Calibri" pitchFamily="34" charset="0"/>
              </a:rPr>
              <a:t>Réaliser une séance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Préparation séance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800" b="1" dirty="0">
                <a:latin typeface="Calibri" pitchFamily="34" charset="0"/>
              </a:rPr>
              <a:t>     		 </a:t>
            </a:r>
            <a:r>
              <a:rPr lang="fr-FR" sz="2400" b="1" dirty="0">
                <a:latin typeface="Calibri" pitchFamily="34" charset="0"/>
              </a:rPr>
              <a:t>Tâches en parallèles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Finalisation de la séance</a:t>
            </a: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30723" name="Image 10" descr="realiser_seanc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88" y="1844675"/>
            <a:ext cx="540861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650875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288" y="1052513"/>
            <a:ext cx="849788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Description des diagrammes de séquence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r>
              <a:rPr lang="fr-FR" sz="1800" b="1" dirty="0">
                <a:solidFill>
                  <a:srgbClr val="00B050"/>
                </a:solidFill>
                <a:latin typeface="Calibri" pitchFamily="34" charset="0"/>
              </a:rPr>
              <a:t>Effectuer un cycle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Plusieurs états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PECHE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MONTEE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VIDANGE</a:t>
            </a:r>
            <a:br>
              <a:rPr lang="fr-FR" sz="2400" b="1" dirty="0">
                <a:latin typeface="Calibri" pitchFamily="34" charset="0"/>
              </a:rPr>
            </a:br>
            <a:r>
              <a:rPr lang="fr-FR" sz="2400" b="1" dirty="0">
                <a:latin typeface="Calibri" pitchFamily="34" charset="0"/>
              </a:rPr>
              <a:t>DESCENTE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Machine à états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Non séquentiel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800" b="1" dirty="0">
                <a:latin typeface="Calibri" pitchFamily="34" charset="0"/>
              </a:rPr>
              <a:t>     		 </a:t>
            </a:r>
            <a:endParaRPr lang="fr-FR" sz="2400" b="1" dirty="0"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31747" name="Image 5" descr="effectuer_cyc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773238"/>
            <a:ext cx="6048375" cy="508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156176" y="6093296"/>
            <a:ext cx="100811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650875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052736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des diagrammes de séquence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Contrôler les paramètres</a:t>
            </a:r>
            <a:r>
              <a:rPr lang="fr-FR" sz="18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												</a:t>
            </a:r>
            <a:endParaRPr lang="fr-FR" sz="22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Vérifications des paramètres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Séance en défaut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Protocole d’arrêt</a:t>
            </a:r>
          </a:p>
          <a:p>
            <a:pPr marL="2286000" lvl="8" indent="0" defTabSz="457200">
              <a:lnSpc>
                <a:spcPct val="90000"/>
              </a:lnSpc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Différents capteurs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algn="r" eaLnBrk="1" hangingPunct="1">
              <a:buFont typeface="Wingdings 2" charset="0"/>
              <a:buNone/>
              <a:defRPr/>
            </a:pPr>
            <a:endParaRPr lang="fr-FR" sz="24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algn="r" eaLnBrk="1" hangingPunct="1">
              <a:buFont typeface="Wingdings 2" charset="0"/>
              <a:buNone/>
              <a:defRPr/>
            </a:pPr>
            <a:r>
              <a:rPr lang="fr-FR" sz="28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     		 </a:t>
            </a:r>
            <a:endParaRPr lang="fr-FR" sz="24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2771" name="Image 1" descr="controler_parametre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675"/>
            <a:ext cx="4608513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68313" y="1196975"/>
            <a:ext cx="84963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Description des diagrammes de séquence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r>
              <a:rPr lang="fr-FR" sz="1600" b="1" dirty="0">
                <a:solidFill>
                  <a:srgbClr val="00B050"/>
                </a:solidFill>
                <a:latin typeface="Calibri" pitchFamily="34" charset="0"/>
              </a:rPr>
              <a:t>Commander les appareillages : Démarrer la pompe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8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200" b="1" dirty="0">
                <a:latin typeface="Calibri" pitchFamily="34" charset="0"/>
              </a:rPr>
              <a:t>Vérification d</a:t>
            </a:r>
            <a:r>
              <a:rPr lang="fr-FR" altLang="fr-FR" sz="2200" b="1" dirty="0">
                <a:latin typeface="Calibri" pitchFamily="34" charset="0"/>
              </a:rPr>
              <a:t>’</a:t>
            </a:r>
            <a:r>
              <a:rPr lang="fr-FR" sz="2200" b="1" dirty="0">
                <a:latin typeface="Calibri" pitchFamily="34" charset="0"/>
              </a:rPr>
              <a:t>un capteur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200" b="1" dirty="0">
                <a:latin typeface="Calibri" pitchFamily="34" charset="0"/>
              </a:rPr>
              <a:t>Lancement de l</a:t>
            </a:r>
            <a:r>
              <a:rPr lang="fr-FR" altLang="fr-FR" sz="2200" b="1" dirty="0">
                <a:latin typeface="Calibri" pitchFamily="34" charset="0"/>
              </a:rPr>
              <a:t>’</a:t>
            </a:r>
            <a:r>
              <a:rPr lang="fr-FR" sz="2200" b="1" dirty="0">
                <a:latin typeface="Calibri" pitchFamily="34" charset="0"/>
              </a:rPr>
              <a:t>appareil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     		</a:t>
            </a:r>
            <a:endParaRPr lang="fr-FR" sz="18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18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33795" name="Image 6" descr="demarrer_pomp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601216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74846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Page de démarrage				</a:t>
            </a: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2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</a:t>
            </a:r>
            <a:r>
              <a:rPr lang="fr-FR" sz="12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Accueil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	Accès aux sections</a:t>
            </a: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28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</a:t>
            </a: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4819" name="Image 1" descr="page_demarrag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4968875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Mode manuel : Tester les appareillages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Contrôle manuel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Différents appareillages							Différents tests.</a:t>
            </a: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5843" name="Image 2" descr="mode_manue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989138"/>
            <a:ext cx="5040312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Mode automatique : Programmer une séance </a:t>
            </a: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Plusieurs paramètres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Différentes actions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ENREGISTRER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LANCER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ARRETER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6" defTabSz="457200">
              <a:lnSpc>
                <a:spcPct val="90000"/>
              </a:lnSpc>
              <a:buFont typeface="Wingdings" charset="2"/>
              <a:buChar char="q"/>
              <a:defRPr/>
            </a:pPr>
            <a:endParaRPr lang="fr-FR" sz="12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6867" name="Image 1" descr="mode_automatiqu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989138"/>
            <a:ext cx="5113337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Page de statuts</a:t>
            </a: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10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</a:t>
            </a:r>
            <a:r>
              <a:rPr lang="fr-FR" sz="10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0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Statuts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       Etats systèmes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Capteurs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2"/>
              <a:buChar char="q"/>
              <a:defRPr/>
            </a:pPr>
            <a:endParaRPr lang="fr-FR" sz="22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7891" name="Image 2" descr="statut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446405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188" y="765175"/>
            <a:ext cx="8229600" cy="795338"/>
          </a:xfrm>
        </p:spPr>
        <p:txBody>
          <a:bodyPr/>
          <a:lstStyle/>
          <a:p>
            <a:pPr algn="ctr" eaLnBrk="1" hangingPunct="1"/>
            <a:r>
              <a:rPr lang="fr-FR" b="1" smtClean="0">
                <a:solidFill>
                  <a:srgbClr val="0070C0"/>
                </a:solidFill>
                <a:ea typeface="ＭＳ Ｐゴシック" pitchFamily="-84" charset="-128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679950"/>
          </a:xfrm>
        </p:spPr>
        <p:txBody>
          <a:bodyPr>
            <a:normAutofit/>
          </a:bodyPr>
          <a:lstStyle/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0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	</a:t>
            </a:r>
            <a:r>
              <a:rPr lang="fr-FR" sz="1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1. Présentation générale</a:t>
            </a: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	            Présentation du projet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Objectif du projet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Fonctionnement du 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Démarches de développement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Contraintes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Cas d</a:t>
            </a:r>
            <a:r>
              <a:rPr lang="fr-FR" alt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utilisation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Premier modèle objets</a:t>
            </a:r>
            <a:endParaRPr lang="fr-FR" sz="14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6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endParaRPr lang="fr-FR" sz="1400" b="1" i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2. </a:t>
            </a:r>
            <a:r>
              <a:rPr lang="fr-FR" sz="1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Présentation détaillée 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400" b="1" i="1" dirty="0" smtClean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a) Description des diagrammes de séquence</a:t>
            </a: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Programmer une séance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Lancer automatisation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Réaliser une séance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Effectuer un cycle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Contrôler les paramètres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Commander les appareillages : Démarrer la pompe</a:t>
            </a:r>
            <a:endParaRPr lang="fr-FR" sz="12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400" b="1" i="1" dirty="0" smtClean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4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b) Description de l</a:t>
            </a:r>
            <a:r>
              <a:rPr lang="fr-FR" altLang="fr-FR" sz="14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14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interface homme machine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9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Page de démarrage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Mode manuel : Tester les appareillages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Mode automatique : Programmer une séance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Page de statuts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Synoptique du 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Journal d</a:t>
            </a:r>
            <a:r>
              <a:rPr lang="fr-FR" alt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évènements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9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4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c) Plan des incréments</a:t>
            </a:r>
            <a:endParaRPr lang="fr-FR" sz="14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6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3. Conclusion</a:t>
            </a: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4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4.Questions éventuelles</a:t>
            </a: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9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	</a:t>
            </a:r>
            <a:endParaRPr lang="fr-FR" sz="7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300" dirty="0" smtClean="0">
                <a:ea typeface="ＭＳ Ｐゴシック" pitchFamily="-84" charset="-128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Synoptique						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sz="16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5" defTabSz="457200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4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			</a:t>
            </a: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       Etats 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systèmes					Etat visuel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Optionnel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8915" name="Image 1" descr="synoptiqu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916113"/>
            <a:ext cx="4537075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Journal d’événements		</a:t>
            </a: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	Statut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Evènement 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Message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Date/Heure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Niveau gravité</a:t>
            </a:r>
          </a:p>
          <a:p>
            <a:pPr marL="2286000" lvl="8" indent="0" defTabSz="457200">
              <a:lnSpc>
                <a:spcPct val="90000"/>
              </a:lnSpc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18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 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Protocole Syslog (UNIX)</a:t>
            </a:r>
            <a:endParaRPr lang="fr-FR" sz="22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8">
              <a:lnSpc>
                <a:spcPct val="90000"/>
              </a:lnSpc>
              <a:buFont typeface="Wingdings" charset="0"/>
              <a:buChar char="q"/>
              <a:defRPr/>
            </a:pPr>
            <a:endParaRPr lang="fr-FR" sz="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9939" name="Image 2" descr="log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46085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288" y="1196975"/>
            <a:ext cx="849788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Plan des incréments : Incrément 1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Programmer une séance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Enregistrer une séance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Tester les appareillages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Commander les appareillages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200" b="1" dirty="0"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23850" y="1125538"/>
            <a:ext cx="84963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Plan des incréments : Incrément 2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Lancer automatisation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Récupérer une séance»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Arrêter automatisation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Réaliser une séance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Contrôler paramètres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Effectuer un cycle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200" b="1" dirty="0"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7675" y="765175"/>
            <a:ext cx="8675688" cy="998538"/>
          </a:xfrm>
        </p:spPr>
        <p:txBody>
          <a:bodyPr/>
          <a:lstStyle/>
          <a:p>
            <a:pPr algn="ctr" eaLnBrk="1" hangingPunct="1"/>
            <a:r>
              <a:rPr lang="fr-FR" sz="5400" b="1" dirty="0" smtClean="0">
                <a:solidFill>
                  <a:srgbClr val="0070C0"/>
                </a:solidFill>
                <a:ea typeface="ＭＳ Ｐゴシック" pitchFamily="-84" charset="-128"/>
              </a:rPr>
              <a:t>CONCLUSION</a:t>
            </a:r>
            <a:endParaRPr lang="fr-FR" dirty="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Bilan de l</a:t>
            </a:r>
            <a:r>
              <a:rPr lang="fr-FR" alt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analyse.</a:t>
            </a:r>
          </a:p>
          <a:p>
            <a:pPr eaLnBrk="1" hangingPunct="1">
              <a:buFont typeface="Wingdings 2" pitchFamily="18" charset="2"/>
              <a:buNone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Planification des tâches et des incréments.</a:t>
            </a:r>
          </a:p>
          <a:p>
            <a:pPr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927100"/>
          </a:xfrm>
        </p:spPr>
        <p:txBody>
          <a:bodyPr/>
          <a:lstStyle/>
          <a:p>
            <a:pPr algn="ctr" eaLnBrk="1" hangingPunct="1"/>
            <a:r>
              <a:rPr lang="fr-FR" b="1" smtClean="0">
                <a:solidFill>
                  <a:srgbClr val="0070C0"/>
                </a:solidFill>
                <a:ea typeface="ＭＳ Ｐゴシック" pitchFamily="-84" charset="-128"/>
              </a:rPr>
              <a:t>QUESTIONS ?</a:t>
            </a:r>
            <a:endParaRPr lang="fr-FR" smtClean="0">
              <a:ea typeface="ＭＳ Ｐゴシック" pitchFamily="-84" charset="-128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787900" y="5084763"/>
            <a:ext cx="3898900" cy="504825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fr-FR" i="1" dirty="0" smtClean="0">
                <a:ea typeface="+mn-ea"/>
                <a:cs typeface="+mn-cs"/>
              </a:rPr>
              <a:t> </a:t>
            </a:r>
            <a:r>
              <a:rPr lang="fr-FR" sz="1800" b="1" i="1" dirty="0" smtClean="0">
                <a:solidFill>
                  <a:srgbClr val="004A99"/>
                </a:solidFill>
                <a:latin typeface="+mj-lt"/>
                <a:ea typeface="+mn-ea"/>
                <a:cs typeface="+mn-cs"/>
              </a:rPr>
              <a:t>Nous vous remercions pour votre attention.</a:t>
            </a:r>
            <a:endParaRPr lang="fr-FR" sz="1800" b="1" i="1" dirty="0">
              <a:solidFill>
                <a:srgbClr val="004A99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6" name="Picture 3" descr="Bouillouses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2487613"/>
            <a:ext cx="8064500" cy="265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mtClean="0">
              <a:ea typeface="ＭＳ Ｐゴシック" pitchFamily="-84" charset="-128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35013" lvl="1" indent="-342900" eaLnBrk="1" hangingPunct="1">
              <a:buFont typeface="Wingdings" pitchFamily="2" charset="2"/>
              <a:buChar char="q"/>
            </a:pPr>
            <a:r>
              <a:rPr lang="fr-FR" sz="2600" b="1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Présentation du projet </a:t>
            </a:r>
            <a:endParaRPr lang="fr-FR" sz="2600" smtClean="0">
              <a:ea typeface="ＭＳ Ｐゴシック" pitchFamily="-84" charset="-128"/>
            </a:endParaRPr>
          </a:p>
          <a:p>
            <a:pPr marL="735013" lvl="1" indent="-342900" eaLnBrk="1" hangingPunct="1">
              <a:buFont typeface="Wingdings 2" pitchFamily="18" charset="2"/>
              <a:buNone/>
            </a:pPr>
            <a:endParaRPr lang="fr-FR" b="1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735013" lvl="1" indent="-342900" eaLnBrk="1" hangingPunct="1">
              <a:buFont typeface="Wingdings 2" pitchFamily="18" charset="2"/>
              <a:buNone/>
            </a:pPr>
            <a:endParaRPr lang="fr-FR" b="1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735013" lvl="1" indent="-342900" eaLnBrk="1" hangingPunct="1">
              <a:buFont typeface="Wingdings" pitchFamily="2" charset="2"/>
              <a:buChar char="q"/>
            </a:pPr>
            <a:endParaRPr lang="fr-FR" b="1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19459" name="Image 1" descr="img_presentati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2565400"/>
            <a:ext cx="6858000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Wingdings" pitchFamily="2" charset="2"/>
              <a:buChar char="q"/>
            </a:pPr>
            <a:r>
              <a:rPr lang="fr-FR" b="1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Objectifs du projet</a:t>
            </a:r>
          </a:p>
          <a:p>
            <a:pPr marL="514350" indent="-514350" eaLnBrk="1" hangingPunct="1">
              <a:buFont typeface="Wingdings" pitchFamily="2" charset="2"/>
              <a:buChar char="q"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Architecture autour d</a:t>
            </a:r>
            <a:r>
              <a:rPr lang="fr-FR" alt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un automate</a:t>
            </a:r>
          </a:p>
          <a:p>
            <a:pPr marL="514350" indent="-514350" eaLnBrk="1" hangingPunct="1">
              <a:buFontTx/>
              <a:buChar char="-"/>
            </a:pPr>
            <a:endParaRPr lang="fr-FR" sz="22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Autre solution : BUS CAN / CAN Open  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22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Étude de faisabilité</a:t>
            </a:r>
          </a:p>
          <a:p>
            <a:pPr marL="514350" indent="-514350" eaLnBrk="1" hangingPunct="1">
              <a:buFontTx/>
              <a:buChar char="-"/>
            </a:pPr>
            <a:endParaRPr lang="fr-FR" sz="22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Possibilité de programmer des séances 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549275"/>
            <a:ext cx="8229600" cy="938213"/>
          </a:xfrm>
        </p:spPr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51362"/>
          </a:xfrm>
        </p:spPr>
        <p:txBody>
          <a:bodyPr/>
          <a:lstStyle/>
          <a:p>
            <a:pPr marL="514350" indent="-514350" eaLnBrk="1" hangingPunct="1">
              <a:buFont typeface="Wingdings" pitchFamily="2" charset="2"/>
              <a:buChar char="q"/>
            </a:pPr>
            <a:r>
              <a:rPr lang="fr-FR" b="1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Fonctionnement du système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b="1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mtClean="0"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mtClean="0">
              <a:ea typeface="ＭＳ Ｐゴシック" pitchFamily="-84" charset="-128"/>
            </a:endParaRPr>
          </a:p>
        </p:txBody>
      </p:sp>
      <p:pic>
        <p:nvPicPr>
          <p:cNvPr id="23555" name="Image 3" descr="schem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989138"/>
            <a:ext cx="6983412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9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Wingdings" pitchFamily="2" charset="2"/>
              <a:buChar char="q"/>
            </a:pPr>
            <a:r>
              <a:rPr lang="fr-FR" b="1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Démarches de développement </a:t>
            </a:r>
          </a:p>
          <a:p>
            <a:pPr marL="514350" indent="-514350" eaLnBrk="1" hangingPunct="1">
              <a:buFont typeface="Wingdings" pitchFamily="2" charset="2"/>
              <a:buChar char="q"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Trois étudiants, trois tâches différentes.</a:t>
            </a:r>
          </a:p>
          <a:p>
            <a:pPr marL="514350" indent="-514350" eaLnBrk="1" hangingPunct="1">
              <a:buFontTx/>
              <a:buChar char="-"/>
            </a:pPr>
            <a:endParaRPr lang="fr-FR" sz="22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Etudiant 1 : Gestion de l</a:t>
            </a:r>
            <a:r>
              <a:rPr lang="fr-FR" alt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IHM.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22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Etudiant 2 : Gestion des séances et des cycles.</a:t>
            </a:r>
          </a:p>
          <a:p>
            <a:pPr marL="514350" indent="-514350" eaLnBrk="1" hangingPunct="1">
              <a:buFontTx/>
              <a:buChar char="-"/>
            </a:pPr>
            <a:endParaRPr lang="fr-FR" sz="22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Etudiant 3 : Gestion des entrées/sorties CAN Open.</a:t>
            </a:r>
          </a:p>
          <a:p>
            <a:pPr marL="514350" indent="-514350" eaLnBrk="1" hangingPunct="1">
              <a:buFontTx/>
              <a:buChar char="-"/>
            </a:pPr>
            <a:endParaRPr lang="fr-FR" sz="22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Respect de contraintes.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939800"/>
          </a:xfrm>
        </p:spPr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4389437"/>
          </a:xfrm>
        </p:spPr>
        <p:txBody>
          <a:bodyPr/>
          <a:lstStyle/>
          <a:p>
            <a:pPr marL="514350" indent="-514350" eaLnBrk="1" hangingPunct="1"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Contraintes</a:t>
            </a:r>
          </a:p>
          <a:p>
            <a:pPr marL="514350" indent="-514350" eaLnBrk="1" hangingPunct="1">
              <a:buFont typeface="Wingdings" pitchFamily="2" charset="2"/>
              <a:buChar char="q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Respect d</a:t>
            </a:r>
            <a:r>
              <a:rPr lang="fr-FR" alt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un cycle incrémental.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Incrément en cycle en V</a:t>
            </a: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Contraintes logicielles et de développement. 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Respect du protocole CAN / CAN Open.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Exigences qualités.</a:t>
            </a: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4" name="Image 3" descr="cycleen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204864"/>
            <a:ext cx="3964676" cy="2304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866775"/>
          </a:xfrm>
        </p:spPr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4748212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Cas d</a:t>
            </a:r>
            <a:r>
              <a:rPr lang="fr-FR" alt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utilisation</a:t>
            </a:r>
          </a:p>
          <a:p>
            <a:pPr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4" name="Image 3" descr="cas_utilisati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844675"/>
            <a:ext cx="6913563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Image 4" descr="cas_utilisation_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275" y="2708920"/>
            <a:ext cx="5292725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Image 5" descr="cas_utilisation_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1772816"/>
            <a:ext cx="7069137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Image 6" descr="cas_utilisation_3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564904"/>
            <a:ext cx="5335588" cy="402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2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re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795338"/>
          </a:xfrm>
        </p:spPr>
        <p:txBody>
          <a:bodyPr/>
          <a:lstStyle/>
          <a:p>
            <a:pPr algn="ctr"/>
            <a:r>
              <a:rPr lang="fr-FR" sz="54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dirty="0" smtClean="0">
              <a:ea typeface="ＭＳ Ｐゴシック" pitchFamily="-84" charset="-128"/>
            </a:endParaRPr>
          </a:p>
        </p:txBody>
      </p:sp>
      <p:sp>
        <p:nvSpPr>
          <p:cNvPr id="48130" name="Espace réservé du contenu 2"/>
          <p:cNvSpPr>
            <a:spLocks noGrp="1"/>
          </p:cNvSpPr>
          <p:nvPr>
            <p:ph idx="1"/>
          </p:nvPr>
        </p:nvSpPr>
        <p:spPr>
          <a:xfrm>
            <a:off x="457200" y="1685925"/>
            <a:ext cx="8435975" cy="45513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Premier modèle objet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Objets miroirs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 		 Objets métiers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sz="2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>
              <a:buFont typeface="Wingdings" pitchFamily="2" charset="2"/>
              <a:buChar char="q"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>
              <a:buFont typeface="Wingdings" pitchFamily="2" charset="2"/>
              <a:buChar char="q"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48131" name="Image 3" descr="premier_model_obje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2349500"/>
            <a:ext cx="62642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newsfla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ébit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Débit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1958</TotalTime>
  <Words>349</Words>
  <Application>Microsoft Macintosh PowerPoint</Application>
  <PresentationFormat>Présentation à l'écran (4:3)</PresentationFormat>
  <Paragraphs>332</Paragraphs>
  <Slides>25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Débit</vt:lpstr>
      <vt:lpstr>Présentation PowerPoint</vt:lpstr>
      <vt:lpstr>SOMMAIRE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CONCLUSION</vt:lpstr>
      <vt:lpstr>QUESTIONS ?</vt:lpstr>
    </vt:vector>
  </TitlesOfParts>
  <Company>INDIKA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Laumonnier</dc:creator>
  <cp:lastModifiedBy>Jérôme Tardos</cp:lastModifiedBy>
  <cp:revision>59</cp:revision>
  <cp:lastPrinted>2013-01-30T14:35:34Z</cp:lastPrinted>
  <dcterms:created xsi:type="dcterms:W3CDTF">2009-03-05T11:19:36Z</dcterms:created>
  <dcterms:modified xsi:type="dcterms:W3CDTF">2013-01-31T15:30:07Z</dcterms:modified>
</cp:coreProperties>
</file>