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</p:sldMasterIdLst>
  <p:notesMasterIdLst>
    <p:notesMasterId r:id="rId30"/>
  </p:notesMasterIdLst>
  <p:handoutMasterIdLst>
    <p:handoutMasterId r:id="rId31"/>
  </p:handoutMasterIdLst>
  <p:sldIdLst>
    <p:sldId id="257" r:id="rId2"/>
    <p:sldId id="262" r:id="rId3"/>
    <p:sldId id="263" r:id="rId4"/>
    <p:sldId id="300" r:id="rId5"/>
    <p:sldId id="295" r:id="rId6"/>
    <p:sldId id="265" r:id="rId7"/>
    <p:sldId id="266" r:id="rId8"/>
    <p:sldId id="267" r:id="rId9"/>
    <p:sldId id="301" r:id="rId10"/>
    <p:sldId id="297" r:id="rId11"/>
    <p:sldId id="268" r:id="rId12"/>
    <p:sldId id="282" r:id="rId13"/>
    <p:sldId id="269" r:id="rId14"/>
    <p:sldId id="283" r:id="rId15"/>
    <p:sldId id="270" r:id="rId16"/>
    <p:sldId id="285" r:id="rId17"/>
    <p:sldId id="294" r:id="rId18"/>
    <p:sldId id="284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71" r:id="rId28"/>
    <p:sldId id="281" r:id="rId29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1400" kern="1200">
        <a:solidFill>
          <a:srgbClr val="004A99"/>
        </a:solidFill>
        <a:latin typeface="Franklin Gothic Demi Cond" pitchFamily="34" charset="0"/>
        <a:ea typeface="ＭＳ Ｐゴシック" pitchFamily="-8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4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45" autoAdjust="0"/>
  </p:normalViewPr>
  <p:slideViewPr>
    <p:cSldViewPr>
      <p:cViewPr>
        <p:scale>
          <a:sx n="75" d="100"/>
          <a:sy n="75" d="100"/>
        </p:scale>
        <p:origin x="-1218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22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0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B283655-4BFB-43B1-BAF6-B56C5128041C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233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33C8364-6B03-4B98-A245-7B0F0BD81F7E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365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Demi Cond" pitchFamily="34" charset="0"/>
        <a:ea typeface="ＭＳ Ｐゴシック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Demi Cond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Demi Cond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Demi Cond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Demi Cond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68098-5FD5-4259-AC9F-48F915C250A5}" type="slidenum">
              <a:rPr lang="fr-FR"/>
              <a:pPr/>
              <a:t>1</a:t>
            </a:fld>
            <a:endParaRPr lang="fr-FR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562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562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243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833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30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069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786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931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538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236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7DD425-620B-423D-A4BE-1C04AB04B5C2}" type="slidenum">
              <a:rPr lang="fr-FR"/>
              <a:pPr/>
              <a:t>2</a:t>
            </a:fld>
            <a:endParaRPr lang="fr-FR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358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1669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61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0406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723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7019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2176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3604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492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1801E0-85CA-43EB-AEDC-2B8F16C5B105}" type="slidenum">
              <a:rPr lang="fr-FR"/>
              <a:pPr/>
              <a:t>3</a:t>
            </a:fld>
            <a:endParaRPr lang="fr-F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9BD8A7-60E2-43DF-93FC-F945E20D2458}" type="slidenum">
              <a:rPr lang="fr-FR"/>
              <a:pPr/>
              <a:t>4</a:t>
            </a:fld>
            <a:endParaRPr lang="fr-F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9FB47B-B10E-4BF6-87C7-3F5AF9C7B959}" type="slidenum">
              <a:rPr lang="fr-FR"/>
              <a:pPr/>
              <a:t>5</a:t>
            </a:fld>
            <a:endParaRPr lang="fr-FR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9BD8A7-60E2-43DF-93FC-F945E20D2458}" type="slidenum">
              <a:rPr lang="fr-FR"/>
              <a:pPr/>
              <a:t>6</a:t>
            </a:fld>
            <a:endParaRPr lang="fr-F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064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128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C8364-6B03-4B98-A245-7B0F0BD81F7E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128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FFA7CAA4-E192-42FB-A5C2-29EE6B338226}" type="datetimeFigureOut">
              <a:rPr lang="en-US"/>
              <a:pPr/>
              <a:t>2/7/2013</a:t>
            </a:fld>
            <a:endParaRPr lang="en-US"/>
          </a:p>
        </p:txBody>
      </p:sp>
      <p:sp>
        <p:nvSpPr>
          <p:cNvPr id="5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B022ABEC-0C82-4DE7-9A23-828F0BC36F42}" type="slidenum">
              <a:rPr lang="en-US"/>
              <a:pPr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061154-22B2-4010-9DA2-5655ABCEF8F8}" type="datetimeFigureOut">
              <a:rPr lang="en-US"/>
              <a:pPr/>
              <a:t>2/7/2013</a:t>
            </a:fld>
            <a:endParaRPr lang="en-US"/>
          </a:p>
        </p:txBody>
      </p:sp>
      <p:sp>
        <p:nvSpPr>
          <p:cNvPr id="5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09270-A19E-4E4E-859A-B8BA672EE28D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AE80A-E551-4396-8318-DC031FB32674}" type="datetimeFigureOut">
              <a:rPr lang="en-US"/>
              <a:pPr/>
              <a:t>2/7/2013</a:t>
            </a:fld>
            <a:endParaRPr lang="en-US"/>
          </a:p>
        </p:txBody>
      </p:sp>
      <p:sp>
        <p:nvSpPr>
          <p:cNvPr id="5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4B8AF4-DF85-402E-AB52-002854EAA7AD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F66540-3958-43A9-8018-4B512397F595}" type="datetimeFigureOut">
              <a:rPr lang="en-US"/>
              <a:pPr/>
              <a:t>2/7/2013</a:t>
            </a:fld>
            <a:endParaRPr lang="en-US"/>
          </a:p>
        </p:txBody>
      </p:sp>
      <p:sp>
        <p:nvSpPr>
          <p:cNvPr id="5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AE7D39-CAA9-4AC1-AA75-96D3F5EA852F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6D3EE326-B164-4A4F-9829-97243102166A}" type="datetimeFigureOut">
              <a:rPr lang="en-US"/>
              <a:pPr/>
              <a:t>2/7/2013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C3BC941E-3B8E-4060-A1EF-6CB7ACDB9521}" type="slidenum">
              <a:rPr lang="en-US"/>
              <a:pPr/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5A9C87-D47A-4418-AB09-19695570CFDD}" type="datetimeFigureOut">
              <a:rPr lang="en-US"/>
              <a:pPr/>
              <a:t>2/7/2013</a:t>
            </a:fld>
            <a:endParaRPr lang="en-US"/>
          </a:p>
        </p:txBody>
      </p:sp>
      <p:sp>
        <p:nvSpPr>
          <p:cNvPr id="6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49E4C-DB7C-4EAB-8380-53089229E982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3D2B49-170F-466A-9FEC-6BD4CF3066F4}" type="datetimeFigureOut">
              <a:rPr lang="en-US"/>
              <a:pPr/>
              <a:t>2/7/2013</a:t>
            </a:fld>
            <a:endParaRPr lang="en-US"/>
          </a:p>
        </p:txBody>
      </p:sp>
      <p:sp>
        <p:nvSpPr>
          <p:cNvPr id="8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1E788-8B99-47B2-A962-4F70A8426A1E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82C179-A61B-4FA7-B28B-08EC0CA48063}" type="datetimeFigureOut">
              <a:rPr lang="en-US"/>
              <a:pPr/>
              <a:t>2/7/2013</a:t>
            </a:fld>
            <a:endParaRPr lang="en-US"/>
          </a:p>
        </p:txBody>
      </p:sp>
      <p:sp>
        <p:nvSpPr>
          <p:cNvPr id="4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FE702-924A-439B-BC23-588BE5F29100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1AE197-3547-4946-B9D6-B5B1982B8D5E}" type="datetimeFigureOut">
              <a:rPr lang="en-US"/>
              <a:pPr/>
              <a:t>2/7/2013</a:t>
            </a:fld>
            <a:endParaRPr lang="en-US"/>
          </a:p>
        </p:txBody>
      </p:sp>
      <p:sp>
        <p:nvSpPr>
          <p:cNvPr id="3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1EDCD5-CBA4-4362-BE32-99E8E687F1E4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B32C57-7746-419C-AE2D-4912AD7467C0}" type="datetimeFigureOut">
              <a:rPr lang="en-US"/>
              <a:pPr/>
              <a:t>2/7/2013</a:t>
            </a:fld>
            <a:endParaRPr lang="en-US"/>
          </a:p>
        </p:txBody>
      </p:sp>
      <p:sp>
        <p:nvSpPr>
          <p:cNvPr id="6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DD0DBA-6DB8-4CE9-9647-2CBC9978C3E3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gner et arrondir un rectangle à un seul coin 14"/>
          <p:cNvSpPr>
            <a:spLocks/>
          </p:cNvSpPr>
          <p:nvPr/>
        </p:nvSpPr>
        <p:spPr bwMode="auto">
          <a:xfrm rot="420000" flipV="1">
            <a:off x="3165475" y="1108075"/>
            <a:ext cx="5257800" cy="4114800"/>
          </a:xfrm>
          <a:custGeom>
            <a:avLst/>
            <a:gdLst>
              <a:gd name="T0" fmla="*/ 5257800 w 5257800"/>
              <a:gd name="T1" fmla="*/ 2057400 h 4114800"/>
              <a:gd name="T2" fmla="*/ 2628900 w 5257800"/>
              <a:gd name="T3" fmla="*/ 4114800 h 4114800"/>
              <a:gd name="T4" fmla="*/ 0 w 5257800"/>
              <a:gd name="T5" fmla="*/ 2057400 h 4114800"/>
              <a:gd name="T6" fmla="*/ 2628900 w 5257800"/>
              <a:gd name="T7" fmla="*/ 0 h 41148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5257800"/>
              <a:gd name="T13" fmla="*/ 0 h 4114800"/>
              <a:gd name="T14" fmla="*/ 5182785 w 5257800"/>
              <a:gd name="T15" fmla="*/ 4114800 h 4114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57800" h="4114800">
                <a:moveTo>
                  <a:pt x="0" y="0"/>
                </a:moveTo>
                <a:lnTo>
                  <a:pt x="5107774" y="0"/>
                </a:lnTo>
                <a:lnTo>
                  <a:pt x="5257800" y="150026"/>
                </a:lnTo>
                <a:lnTo>
                  <a:pt x="5257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175" cap="rnd" cmpd="sng">
            <a:solidFill>
              <a:srgbClr val="C0C0C0"/>
            </a:solidFill>
            <a:prstDash val="solid"/>
            <a:round/>
            <a:headEnd/>
            <a:tailEnd/>
          </a:ln>
          <a:effectLst>
            <a:outerShdw dist="38500" dir="7500041" sx="98500" sy="100079" kx="99984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endParaRPr lang="fr-FR"/>
          </a:p>
        </p:txBody>
      </p:sp>
      <p:sp>
        <p:nvSpPr>
          <p:cNvPr id="6" name="Triangle rectangle 5"/>
          <p:cNvSpPr>
            <a:spLocks noChangeArrowheads="1"/>
          </p:cNvSpPr>
          <p:nvPr/>
        </p:nvSpPr>
        <p:spPr bwMode="auto"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>
            <a:solidFill>
              <a:srgbClr val="FFFFFF"/>
            </a:solidFill>
            <a:bevel/>
            <a:headEnd/>
            <a:tailEnd/>
          </a:ln>
          <a:effectLst>
            <a:outerShdw blurRad="63500" dist="6350" dir="12899787" algn="tl" rotWithShape="0">
              <a:srgbClr val="000000">
                <a:alpha val="46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orme libre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sp>
        <p:nvSpPr>
          <p:cNvPr id="9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2FB173-2AE9-438D-A2F2-F3D57ABDED44}" type="datetimeFigureOut">
              <a:rPr lang="en-US"/>
              <a:pPr/>
              <a:t>2/7/2013</a:t>
            </a:fld>
            <a:endParaRPr lang="en-US"/>
          </a:p>
        </p:txBody>
      </p:sp>
      <p:sp>
        <p:nvSpPr>
          <p:cNvPr id="10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93F3B13F-8335-4EFB-A221-FCE3A06A8754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28" name="Espace réservé du titre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1029" name="Espace réservé du texte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D5031E26-2A0E-4854-95F7-5A492F6CE347}" type="datetimeFigureOut">
              <a:rPr lang="en-US"/>
              <a:pPr/>
              <a:t>2/7/2013</a:t>
            </a:fld>
            <a:endParaRPr lang="en-US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Franklin Gothic Demi Cond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AB7F9582-8535-4D18-A835-3B5665864C67}" type="slidenum">
              <a:rPr lang="en-US"/>
              <a:pPr/>
              <a:t>‹N°›</a:t>
            </a:fld>
            <a:endParaRPr lang="en-US"/>
          </a:p>
        </p:txBody>
      </p:sp>
      <p:grpSp>
        <p:nvGrpSpPr>
          <p:cNvPr id="1033" name="Groupe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-128"/>
              </a:endParaRPr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-128"/>
              </a:endParaRPr>
            </a:p>
          </p:txBody>
        </p:sp>
      </p:grpSp>
      <p:pic>
        <p:nvPicPr>
          <p:cNvPr id="1034" name="Picture 7" descr="MASQUE1_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394325" y="5688013"/>
            <a:ext cx="3749675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7" r:id="rId2"/>
    <p:sldLayoutId id="2147483736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7" r:id="rId9"/>
    <p:sldLayoutId id="2147483733" r:id="rId10"/>
    <p:sldLayoutId id="2147483734" r:id="rId11"/>
  </p:sldLayoutIdLst>
  <p:transition spd="med">
    <p:newsflash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charset="0"/>
          <a:ea typeface="ＭＳ Ｐゴシック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8" descr="MASQU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88" y="-26988"/>
            <a:ext cx="9145588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47813" y="3429000"/>
            <a:ext cx="3816350" cy="287338"/>
          </a:xfrm>
          <a:prstGeom prst="rect">
            <a:avLst/>
          </a:prstGeom>
          <a:solidFill>
            <a:srgbClr val="004A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>
            <a:spLocks noChangeArrowheads="1"/>
          </p:cNvSpPr>
          <p:nvPr/>
        </p:nvSpPr>
        <p:spPr bwMode="auto">
          <a:xfrm>
            <a:off x="468313" y="260350"/>
            <a:ext cx="3095625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800" b="1">
                <a:solidFill>
                  <a:schemeClr val="bg1"/>
                </a:solidFill>
                <a:latin typeface="Calibri" pitchFamily="34" charset="0"/>
              </a:rPr>
              <a:t>PANISSIER Quentin</a:t>
            </a:r>
          </a:p>
          <a:p>
            <a:r>
              <a:rPr lang="fr-FR" sz="2800" b="1">
                <a:solidFill>
                  <a:schemeClr val="bg1"/>
                </a:solidFill>
                <a:latin typeface="Calibri" pitchFamily="34" charset="0"/>
              </a:rPr>
              <a:t>PITTET Flavien</a:t>
            </a:r>
          </a:p>
          <a:p>
            <a:r>
              <a:rPr lang="fr-FR" sz="2800" b="1">
                <a:solidFill>
                  <a:schemeClr val="bg1"/>
                </a:solidFill>
                <a:latin typeface="Calibri" pitchFamily="34" charset="0"/>
              </a:rPr>
              <a:t>TARDOS Jérôme</a:t>
            </a:r>
          </a:p>
          <a:p>
            <a:r>
              <a:rPr lang="fr-FR" sz="2800" b="1">
                <a:solidFill>
                  <a:schemeClr val="bg1"/>
                </a:solidFill>
                <a:latin typeface="Calibri" pitchFamily="34" charset="0"/>
              </a:rPr>
              <a:t>BTS IRIST Groupe B</a:t>
            </a:r>
          </a:p>
        </p:txBody>
      </p:sp>
      <p:sp>
        <p:nvSpPr>
          <p:cNvPr id="6" name="ZoneTexte 5"/>
          <p:cNvSpPr txBox="1">
            <a:spLocks noChangeArrowheads="1"/>
          </p:cNvSpPr>
          <p:nvPr/>
        </p:nvSpPr>
        <p:spPr bwMode="auto">
          <a:xfrm>
            <a:off x="1258888" y="3141663"/>
            <a:ext cx="51133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4000" b="1">
                <a:solidFill>
                  <a:schemeClr val="bg1"/>
                </a:solidFill>
                <a:latin typeface="Calibri" pitchFamily="34" charset="0"/>
              </a:rPr>
              <a:t>REVUE D</a:t>
            </a:r>
            <a:r>
              <a:rPr lang="fr-FR" altLang="fr-FR" sz="4000" b="1">
                <a:solidFill>
                  <a:schemeClr val="bg1"/>
                </a:solidFill>
                <a:latin typeface="Calibri" pitchFamily="34" charset="0"/>
              </a:rPr>
              <a:t>’</a:t>
            </a:r>
            <a:r>
              <a:rPr lang="fr-FR" sz="4000" b="1">
                <a:solidFill>
                  <a:schemeClr val="bg1"/>
                </a:solidFill>
                <a:latin typeface="Calibri" pitchFamily="34" charset="0"/>
              </a:rPr>
              <a:t>ANALYSE 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866775"/>
          </a:xfrm>
        </p:spPr>
        <p:txBody>
          <a:bodyPr/>
          <a:lstStyle/>
          <a:p>
            <a:pPr algn="ctr" eaLnBrk="1" hangingPunct="1"/>
            <a:r>
              <a:rPr lang="fr-FR" sz="48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750" y="1341438"/>
            <a:ext cx="8229600" cy="47482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Analyse du besoin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Démarches de développement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Trois étudiants, trois tâches différentes.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Etudiant 1 : Gestion de l</a:t>
            </a:r>
            <a:r>
              <a:rPr lang="fr-FR" alt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IHM.</a:t>
            </a:r>
          </a:p>
          <a:p>
            <a:pPr marL="514350" indent="-514350" eaLnBrk="1" hangingPunct="1">
              <a:buNone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Etudiant 2 : Gestion des séances et des cycles.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Etudiant 3 : Gestion des entrées/sorties CAN Open.</a:t>
            </a:r>
          </a:p>
          <a:p>
            <a:pPr lvl="1" eaLnBrk="1" hangingPunct="1">
              <a:lnSpc>
                <a:spcPct val="90000"/>
              </a:lnSpc>
              <a:buNone/>
            </a:pPr>
            <a:endParaRPr lang="fr-FR" sz="1800" b="1" dirty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 typeface="Wingdings 2" pitchFamily="18" charset="2"/>
              <a:buNone/>
            </a:pPr>
            <a:endParaRPr lang="fr-FR" sz="1800" b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8908171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866775"/>
          </a:xfrm>
        </p:spPr>
        <p:txBody>
          <a:bodyPr/>
          <a:lstStyle/>
          <a:p>
            <a:pPr algn="ctr" eaLnBrk="1" hangingPunct="1"/>
            <a:r>
              <a:rPr lang="fr-FR" sz="48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750" y="1341438"/>
            <a:ext cx="8229600" cy="47482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Analyse du besoin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Cas d’utilisation</a:t>
            </a:r>
            <a:endParaRPr lang="fr-FR" sz="1800" b="1" dirty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 typeface="Wingdings 2" pitchFamily="18" charset="2"/>
              <a:buNone/>
            </a:pPr>
            <a:endParaRPr lang="fr-FR" sz="1800" b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</p:txBody>
      </p:sp>
      <p:pic>
        <p:nvPicPr>
          <p:cNvPr id="4" name="Image 3" descr="cas_utilisati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00808"/>
            <a:ext cx="6913563" cy="48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Image 4" descr="cas_utilisation_1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708920"/>
            <a:ext cx="8750606" cy="2888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Image 5" descr="cas_utilisation_2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060848"/>
            <a:ext cx="8097263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Image 6" descr="cas_utilisation_3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2218430"/>
            <a:ext cx="6840760" cy="4639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3" dur="2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4" dur="2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re 1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795338"/>
          </a:xfrm>
        </p:spPr>
        <p:txBody>
          <a:bodyPr/>
          <a:lstStyle/>
          <a:p>
            <a:pPr algn="ctr"/>
            <a:r>
              <a:rPr lang="fr-FR" sz="5400" b="1" dirty="0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dirty="0" smtClean="0">
              <a:ea typeface="ＭＳ Ｐゴシック" pitchFamily="-84" charset="-128"/>
            </a:endParaRPr>
          </a:p>
        </p:txBody>
      </p:sp>
      <p:sp>
        <p:nvSpPr>
          <p:cNvPr id="48130" name="Espace réservé du contenu 2"/>
          <p:cNvSpPr>
            <a:spLocks noGrp="1"/>
          </p:cNvSpPr>
          <p:nvPr>
            <p:ph idx="1"/>
          </p:nvPr>
        </p:nvSpPr>
        <p:spPr>
          <a:xfrm>
            <a:off x="457200" y="1685925"/>
            <a:ext cx="8435975" cy="45513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Premier modèle objet</a:t>
            </a:r>
          </a:p>
          <a:p>
            <a:pPr algn="r" eaLnBrk="1" hangingPunct="1"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algn="r" eaLnBrk="1" hangingPunct="1">
              <a:buFont typeface="Wingdings 2" pitchFamily="18" charset="2"/>
              <a:buNone/>
            </a:pPr>
            <a:r>
              <a:rPr lang="fr-FR" sz="24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Objets miroirs</a:t>
            </a:r>
          </a:p>
          <a:p>
            <a:pPr algn="r" eaLnBrk="1" hangingPunct="1">
              <a:buFont typeface="Wingdings 2" pitchFamily="18" charset="2"/>
              <a:buNone/>
            </a:pPr>
            <a:r>
              <a:rPr lang="fr-FR" sz="24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     		 Objets métiers</a:t>
            </a:r>
          </a:p>
          <a:p>
            <a:pPr algn="r" eaLnBrk="1" hangingPunct="1">
              <a:buFont typeface="Wingdings 2" pitchFamily="18" charset="2"/>
              <a:buNone/>
            </a:pPr>
            <a:endParaRPr lang="fr-FR" sz="2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>
              <a:buFont typeface="Wingdings" pitchFamily="2" charset="2"/>
              <a:buChar char="q"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>
              <a:buFont typeface="Wingdings" pitchFamily="2" charset="2"/>
              <a:buChar char="q"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</p:txBody>
      </p:sp>
      <p:pic>
        <p:nvPicPr>
          <p:cNvPr id="48131" name="Image 3" descr="premier_model_obje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2349500"/>
            <a:ext cx="6264275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20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723900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188" y="1196975"/>
            <a:ext cx="8229600" cy="48212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Description des diagrammes de séquence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Programmer une séance</a:t>
            </a:r>
          </a:p>
          <a:p>
            <a:pPr algn="r" eaLnBrk="1" hangingPunct="1">
              <a:buFont typeface="Wingdings 2" pitchFamily="18" charset="2"/>
              <a:buNone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algn="r" eaLnBrk="1" hangingPunct="1">
              <a:buFont typeface="Wingdings 2" pitchFamily="18" charset="2"/>
              <a:buNone/>
            </a:pPr>
            <a:r>
              <a:rPr lang="fr-FR" sz="24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Différents paramètres</a:t>
            </a:r>
          </a:p>
          <a:p>
            <a:pPr algn="r" eaLnBrk="1" hangingPunct="1">
              <a:buFont typeface="Wingdings 2" pitchFamily="18" charset="2"/>
              <a:buNone/>
            </a:pPr>
            <a:r>
              <a:rPr lang="fr-FR" sz="28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    </a:t>
            </a:r>
            <a:r>
              <a:rPr lang="fr-FR" sz="24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Enregistrement</a:t>
            </a: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  <p:pic>
        <p:nvPicPr>
          <p:cNvPr id="28675" name="Image 3" descr="enregistrer_seanc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1989138"/>
            <a:ext cx="539908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539750" y="765175"/>
            <a:ext cx="8229600" cy="506413"/>
          </a:xfrm>
        </p:spPr>
        <p:txBody>
          <a:bodyPr/>
          <a:lstStyle/>
          <a:p>
            <a:pPr algn="ctr" eaLnBrk="1" hangingPunct="1"/>
            <a:r>
              <a:rPr lang="fr-FR" sz="4500" b="1" dirty="0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dirty="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975"/>
            <a:ext cx="8578850" cy="46085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Description des diagrammes de séquence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Lancer automatisation</a:t>
            </a:r>
          </a:p>
          <a:p>
            <a:pPr algn="r" eaLnBrk="1" hangingPunct="1">
              <a:buFont typeface="Wingdings 2" pitchFamily="18" charset="2"/>
              <a:buNone/>
            </a:pPr>
            <a:endParaRPr lang="fr-FR" sz="24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algn="r" eaLnBrk="1" hangingPunct="1">
              <a:buFont typeface="Wingdings 2" pitchFamily="18" charset="2"/>
              <a:buNone/>
            </a:pPr>
            <a:r>
              <a:rPr lang="fr-FR" sz="24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		 		     Récupération paramètres</a:t>
            </a:r>
          </a:p>
          <a:p>
            <a:pPr algn="r" eaLnBrk="1" hangingPunct="1">
              <a:buFont typeface="Wingdings 2" pitchFamily="18" charset="2"/>
              <a:buNone/>
            </a:pPr>
            <a:r>
              <a:rPr lang="fr-FR" sz="24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Vérification des états</a:t>
            </a:r>
          </a:p>
          <a:p>
            <a:pPr algn="r" eaLnBrk="1" hangingPunct="1">
              <a:buFont typeface="Wingdings 2" pitchFamily="18" charset="2"/>
              <a:buNone/>
            </a:pPr>
            <a:r>
              <a:rPr lang="fr-FR" sz="28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     		 </a:t>
            </a:r>
            <a:r>
              <a:rPr lang="fr-FR" sz="24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Lancement de la séance</a:t>
            </a: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20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  <p:pic>
        <p:nvPicPr>
          <p:cNvPr id="29699" name="Image 5" descr="lancer_automatisati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989138"/>
            <a:ext cx="5105400" cy="410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579437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468313" y="1052513"/>
            <a:ext cx="8675687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r>
              <a:rPr lang="fr-FR" sz="2600" b="1" dirty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fr-FR" sz="2600" b="1" dirty="0">
                <a:solidFill>
                  <a:srgbClr val="FF6600"/>
                </a:solidFill>
                <a:latin typeface="Calibri" pitchFamily="34" charset="0"/>
              </a:rPr>
              <a:t>Description des diagrammes de séquence</a:t>
            </a: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r>
              <a:rPr lang="fr-FR" sz="1800" b="1" dirty="0">
                <a:solidFill>
                  <a:srgbClr val="00B050"/>
                </a:solidFill>
                <a:latin typeface="Calibri" pitchFamily="34" charset="0"/>
              </a:rPr>
              <a:t>Réaliser une séance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400" b="1" dirty="0">
                <a:latin typeface="Calibri" pitchFamily="34" charset="0"/>
              </a:rPr>
              <a:t>Préparation séance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800" b="1" dirty="0">
                <a:latin typeface="Calibri" pitchFamily="34" charset="0"/>
              </a:rPr>
              <a:t>     		 </a:t>
            </a:r>
            <a:r>
              <a:rPr lang="fr-FR" sz="2400" b="1" dirty="0">
                <a:latin typeface="Calibri" pitchFamily="34" charset="0"/>
              </a:rPr>
              <a:t>Tâches en parallèles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400" b="1" dirty="0">
                <a:latin typeface="Calibri" pitchFamily="34" charset="0"/>
              </a:rPr>
              <a:t>Finalisation de la séance</a:t>
            </a: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dirty="0">
              <a:solidFill>
                <a:schemeClr val="tx1"/>
              </a:solidFill>
              <a:latin typeface="Constantia" pitchFamily="18" charset="0"/>
            </a:endParaRPr>
          </a:p>
        </p:txBody>
      </p:sp>
      <p:pic>
        <p:nvPicPr>
          <p:cNvPr id="30723" name="Image 10" descr="realiser_seanc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88" y="1844675"/>
            <a:ext cx="540861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20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650875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288" y="1052513"/>
            <a:ext cx="849788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r>
              <a:rPr lang="fr-FR" sz="2600" b="1" dirty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fr-FR" sz="2600" b="1" dirty="0">
                <a:solidFill>
                  <a:srgbClr val="FF6600"/>
                </a:solidFill>
                <a:latin typeface="Calibri" pitchFamily="34" charset="0"/>
              </a:rPr>
              <a:t>Description des diagrammes de séquence</a:t>
            </a: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r>
              <a:rPr lang="fr-FR" sz="1800" b="1" dirty="0">
                <a:solidFill>
                  <a:srgbClr val="00B050"/>
                </a:solidFill>
                <a:latin typeface="Calibri" pitchFamily="34" charset="0"/>
              </a:rPr>
              <a:t>Effectuer un cycle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400" b="1" dirty="0">
                <a:latin typeface="Calibri" pitchFamily="34" charset="0"/>
              </a:rPr>
              <a:t>Plusieurs états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400" b="1" dirty="0">
                <a:latin typeface="Calibri" pitchFamily="34" charset="0"/>
              </a:rPr>
              <a:t>PECHE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400" b="1" dirty="0">
                <a:latin typeface="Calibri" pitchFamily="34" charset="0"/>
              </a:rPr>
              <a:t>MONTEE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400" b="1" dirty="0">
                <a:latin typeface="Calibri" pitchFamily="34" charset="0"/>
              </a:rPr>
              <a:t>VIDANGE</a:t>
            </a:r>
            <a:br>
              <a:rPr lang="fr-FR" sz="2400" b="1" dirty="0">
                <a:latin typeface="Calibri" pitchFamily="34" charset="0"/>
              </a:rPr>
            </a:br>
            <a:r>
              <a:rPr lang="fr-FR" sz="2400" b="1" dirty="0">
                <a:latin typeface="Calibri" pitchFamily="34" charset="0"/>
              </a:rPr>
              <a:t>DESCENTE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400" b="1" dirty="0">
                <a:latin typeface="Calibri" pitchFamily="34" charset="0"/>
              </a:rPr>
              <a:t>Machine à états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400" b="1" dirty="0">
                <a:latin typeface="Calibri" pitchFamily="34" charset="0"/>
              </a:rPr>
              <a:t>Non séquentiel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800" b="1" dirty="0">
                <a:latin typeface="Calibri" pitchFamily="34" charset="0"/>
              </a:rPr>
              <a:t>     		 </a:t>
            </a:r>
            <a:endParaRPr lang="fr-FR" sz="2400" b="1" dirty="0"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dirty="0">
              <a:solidFill>
                <a:schemeClr val="tx1"/>
              </a:solidFill>
              <a:latin typeface="Constantia" pitchFamily="18" charset="0"/>
            </a:endParaRPr>
          </a:p>
        </p:txBody>
      </p:sp>
      <p:pic>
        <p:nvPicPr>
          <p:cNvPr id="31747" name="Image 5" descr="effectuer_cycl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773238"/>
            <a:ext cx="6048375" cy="508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156176" y="6093296"/>
            <a:ext cx="100811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2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8229600" cy="650875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052736"/>
            <a:ext cx="849694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des diagrammes de séquence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8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Contrôler les paramètres</a:t>
            </a:r>
            <a:r>
              <a:rPr lang="fr-FR" sz="1800" b="1" dirty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18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																		</a:t>
            </a:r>
            <a:endParaRPr lang="fr-FR" sz="2200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Vérifications des paramètres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Séance en défaut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Protocole d’arrêt</a:t>
            </a:r>
          </a:p>
          <a:p>
            <a:pPr marL="2286000" lvl="8" indent="0" defTabSz="457200">
              <a:lnSpc>
                <a:spcPct val="90000"/>
              </a:lnSpc>
              <a:buNone/>
              <a:defRPr/>
            </a:pP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Différents capteurs</a:t>
            </a:r>
          </a:p>
          <a:p>
            <a:pPr lvl="3" eaLnBrk="1" hangingPunct="1">
              <a:lnSpc>
                <a:spcPct val="90000"/>
              </a:lnSpc>
              <a:buFont typeface="Wingdings" charset="0"/>
              <a:buChar char="q"/>
              <a:defRPr/>
            </a:pPr>
            <a:endParaRPr lang="fr-FR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8" defTabSz="457200">
              <a:lnSpc>
                <a:spcPct val="90000"/>
              </a:lnSpc>
              <a:buFont typeface="Wingdings" charset="0"/>
              <a:buChar char="q"/>
              <a:defRPr/>
            </a:pPr>
            <a:endParaRPr lang="fr-FR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8" defTabSz="457200">
              <a:lnSpc>
                <a:spcPct val="90000"/>
              </a:lnSpc>
              <a:buFont typeface="Wingdings" charset="0"/>
              <a:buChar char="q"/>
              <a:defRPr/>
            </a:pPr>
            <a:endParaRPr lang="fr-FR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8" defTabSz="457200">
              <a:lnSpc>
                <a:spcPct val="90000"/>
              </a:lnSpc>
              <a:buFont typeface="Wingdings" charset="0"/>
              <a:buChar char="q"/>
              <a:defRPr/>
            </a:pPr>
            <a:endParaRPr lang="fr-FR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algn="r" eaLnBrk="1" hangingPunct="1">
              <a:buFont typeface="Wingdings 2" charset="0"/>
              <a:buNone/>
              <a:defRPr/>
            </a:pPr>
            <a:endParaRPr lang="fr-FR" sz="2400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algn="r" eaLnBrk="1" hangingPunct="1">
              <a:buFont typeface="Wingdings 2" charset="0"/>
              <a:buNone/>
              <a:defRPr/>
            </a:pPr>
            <a:r>
              <a:rPr lang="fr-FR" sz="28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     		 </a:t>
            </a:r>
            <a:endParaRPr lang="fr-FR" sz="2400" b="1" dirty="0" smtClean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2771" name="Image 1" descr="controler_parametre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844675"/>
            <a:ext cx="4608513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468313" y="1196975"/>
            <a:ext cx="84963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r>
              <a:rPr lang="fr-FR" sz="2600" b="1" dirty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fr-FR" sz="2600" b="1" dirty="0">
                <a:solidFill>
                  <a:srgbClr val="FF6600"/>
                </a:solidFill>
                <a:latin typeface="Calibri" pitchFamily="34" charset="0"/>
              </a:rPr>
              <a:t>Description des diagrammes de séquence</a:t>
            </a: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r>
              <a:rPr lang="fr-FR" sz="1600" b="1" dirty="0">
                <a:solidFill>
                  <a:srgbClr val="00B050"/>
                </a:solidFill>
                <a:latin typeface="Calibri" pitchFamily="34" charset="0"/>
              </a:rPr>
              <a:t>Commander les appareillages : Démarrer la pompe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18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200" b="1" dirty="0">
                <a:latin typeface="Calibri" pitchFamily="34" charset="0"/>
              </a:rPr>
              <a:t>Vérification d</a:t>
            </a:r>
            <a:r>
              <a:rPr lang="fr-FR" altLang="fr-FR" sz="2200" b="1" dirty="0">
                <a:latin typeface="Calibri" pitchFamily="34" charset="0"/>
              </a:rPr>
              <a:t>’</a:t>
            </a:r>
            <a:r>
              <a:rPr lang="fr-FR" sz="2200" b="1" dirty="0">
                <a:latin typeface="Calibri" pitchFamily="34" charset="0"/>
              </a:rPr>
              <a:t>un capteur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200" b="1" dirty="0">
                <a:latin typeface="Calibri" pitchFamily="34" charset="0"/>
              </a:rPr>
              <a:t>Lancement de l</a:t>
            </a:r>
            <a:r>
              <a:rPr lang="fr-FR" altLang="fr-FR" sz="2200" b="1" dirty="0">
                <a:latin typeface="Calibri" pitchFamily="34" charset="0"/>
              </a:rPr>
              <a:t>’</a:t>
            </a:r>
            <a:r>
              <a:rPr lang="fr-FR" sz="2200" b="1" dirty="0">
                <a:latin typeface="Calibri" pitchFamily="34" charset="0"/>
              </a:rPr>
              <a:t>appareil</a:t>
            </a:r>
          </a:p>
          <a:p>
            <a:pPr marL="273050" indent="-273050" algn="r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2000" b="1" dirty="0">
                <a:latin typeface="Calibri" pitchFamily="34" charset="0"/>
              </a:rPr>
              <a:t>     		</a:t>
            </a:r>
            <a:endParaRPr lang="fr-FR" sz="18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18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639763" lvl="1" indent="-246063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dirty="0">
              <a:solidFill>
                <a:schemeClr val="tx1"/>
              </a:solidFill>
              <a:latin typeface="Constantia" pitchFamily="18" charset="0"/>
            </a:endParaRPr>
          </a:p>
        </p:txBody>
      </p:sp>
      <p:pic>
        <p:nvPicPr>
          <p:cNvPr id="33795" name="Image 6" descr="demarrer_pomp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60847"/>
            <a:ext cx="601216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dirty="0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dirty="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196752"/>
            <a:ext cx="874846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 l’interface homme-machine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6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Page de démarrage				</a:t>
            </a:r>
          </a:p>
          <a:p>
            <a:pPr lvl="8" defTabSz="457200">
              <a:lnSpc>
                <a:spcPct val="90000"/>
              </a:lnSpc>
              <a:buNone/>
              <a:defRPr/>
            </a:pPr>
            <a:r>
              <a:rPr lang="fr-FR" sz="12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1200" b="1" dirty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12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						</a:t>
            </a:r>
            <a:r>
              <a:rPr lang="fr-FR" sz="1200" b="1" dirty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sz="12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Accueil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		Accès aux sections</a:t>
            </a:r>
          </a:p>
          <a:p>
            <a:pPr lvl="8" defTabSz="457200">
              <a:lnSpc>
                <a:spcPct val="90000"/>
              </a:lnSpc>
              <a:buNone/>
              <a:defRPr/>
            </a:pPr>
            <a:r>
              <a:rPr lang="fr-FR" sz="28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</a:t>
            </a:r>
            <a:endParaRPr lang="fr-FR" sz="18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4819" name="Image 1" descr="page_demarrag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844824"/>
            <a:ext cx="4968875" cy="422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188" y="765175"/>
            <a:ext cx="8229600" cy="795338"/>
          </a:xfrm>
        </p:spPr>
        <p:txBody>
          <a:bodyPr/>
          <a:lstStyle/>
          <a:p>
            <a:pPr algn="ctr" eaLnBrk="1" hangingPunct="1"/>
            <a:r>
              <a:rPr lang="fr-FR" b="1" dirty="0" smtClean="0">
                <a:solidFill>
                  <a:srgbClr val="0070C0"/>
                </a:solidFill>
                <a:ea typeface="ＭＳ Ｐゴシック" pitchFamily="-84" charset="-128"/>
              </a:rPr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556792"/>
            <a:ext cx="8229600" cy="5301208"/>
          </a:xfrm>
        </p:spPr>
        <p:txBody>
          <a:bodyPr>
            <a:normAutofit/>
          </a:bodyPr>
          <a:lstStyle/>
          <a:p>
            <a:pPr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0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		</a:t>
            </a:r>
            <a:r>
              <a:rPr lang="fr-FR" sz="14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1. Présentation générale</a:t>
            </a:r>
          </a:p>
          <a:p>
            <a:pPr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</a:p>
          <a:p>
            <a:pPr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	           Contexte du projet</a:t>
            </a:r>
          </a:p>
          <a:p>
            <a:pPr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2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273050" lvl="2" indent="-273050" eaLnBrk="1" hangingPunct="1">
              <a:lnSpc>
                <a:spcPct val="40000"/>
              </a:lnSpc>
              <a:buClr>
                <a:srgbClr val="0BD0D9"/>
              </a:buClr>
              <a:buSzPct val="95000"/>
              <a:buNone/>
            </a:pPr>
            <a:r>
              <a:rPr lang="fr-FR" sz="1200" b="1" dirty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                  </a:t>
            </a:r>
            <a:r>
              <a:rPr lang="fr-FR" sz="1300" b="1" i="1" dirty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a) </a:t>
            </a:r>
            <a:r>
              <a:rPr lang="fr-FR" sz="13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Le système actuel</a:t>
            </a:r>
            <a:endParaRPr lang="fr-FR" sz="1300" b="1" i="1" dirty="0">
              <a:solidFill>
                <a:srgbClr val="FF660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2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Descriptif du système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Fonctionnement du système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Architecture matériel du système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200" b="1" dirty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None/>
            </a:pPr>
            <a:r>
              <a:rPr lang="fr-FR" sz="14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b) </a:t>
            </a:r>
            <a:r>
              <a:rPr lang="fr-FR" sz="13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Analyse du besoin</a:t>
            </a:r>
            <a:endParaRPr lang="fr-FR" sz="13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2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Architecture matériel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Programmation de séances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Contraintes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Démarches de développement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Cas d</a:t>
            </a:r>
            <a:r>
              <a:rPr lang="fr-FR" alt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utilisation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Premier modèle objets</a:t>
            </a:r>
            <a:endParaRPr lang="fr-FR" sz="14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6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	</a:t>
            </a:r>
            <a:endParaRPr lang="fr-FR" sz="1400" b="1" i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4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	</a:t>
            </a:r>
            <a:r>
              <a:rPr lang="fr-FR" sz="12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2. </a:t>
            </a:r>
            <a:r>
              <a:rPr lang="fr-FR" sz="14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Présentation détaillée </a:t>
            </a:r>
            <a:endParaRPr lang="fr-FR" sz="16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400" b="1" i="1" dirty="0" smtClean="0">
              <a:solidFill>
                <a:srgbClr val="FF660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13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a) Description des diagrammes de séquence</a:t>
            </a: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12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Programmer une séance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Lancer automatisation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Réaliser une séance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Effectuer un cycle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Contrôler les paramètres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Commander les appareillages : Démarrer la pompe</a:t>
            </a:r>
            <a:endParaRPr lang="fr-FR" sz="1200" dirty="0" smtClean="0"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400" b="1" i="1" dirty="0" smtClean="0">
              <a:solidFill>
                <a:srgbClr val="FF660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3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b) Description de l</a:t>
            </a:r>
            <a:r>
              <a:rPr lang="fr-FR" altLang="fr-FR" sz="13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13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interface homme machine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13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Page de démarrage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Mode manuel : Tester les appareillages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Mode automatique : Programmer une séance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Page de statuts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Synoptique du système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Journal d</a:t>
            </a:r>
            <a:r>
              <a:rPr lang="fr-FR" alt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1200" b="1" dirty="0" smtClean="0">
                <a:solidFill>
                  <a:srgbClr val="55A839"/>
                </a:solidFill>
                <a:latin typeface="Calibri" pitchFamily="34" charset="0"/>
                <a:ea typeface="ＭＳ Ｐゴシック" pitchFamily="-84" charset="-128"/>
              </a:rPr>
              <a:t>évènements</a:t>
            </a: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900" b="1" dirty="0" smtClean="0">
              <a:solidFill>
                <a:srgbClr val="55A839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1300" b="1" i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c) Plan des incréments</a:t>
            </a:r>
            <a:endParaRPr lang="fr-FR" sz="13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16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16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	</a:t>
            </a:r>
            <a:r>
              <a:rPr lang="fr-FR" sz="14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3. Conclusion</a:t>
            </a: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16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	</a:t>
            </a:r>
            <a:r>
              <a:rPr lang="fr-FR" sz="14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4.Questions éventuelles</a:t>
            </a: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9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fr-FR" sz="600" b="1" i="1" dirty="0" smtClean="0">
                <a:solidFill>
                  <a:srgbClr val="0070C0"/>
                </a:solidFill>
                <a:latin typeface="Calibri" pitchFamily="34" charset="0"/>
                <a:ea typeface="ＭＳ Ｐゴシック" pitchFamily="-84" charset="-128"/>
              </a:rPr>
              <a:t>		</a:t>
            </a:r>
            <a:endParaRPr lang="fr-FR" sz="700" b="1" i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300" dirty="0" smtClean="0"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300" dirty="0" smtClean="0"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300" dirty="0" smtClean="0"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endParaRPr lang="fr-FR" sz="300" dirty="0" smtClean="0">
              <a:ea typeface="ＭＳ Ｐゴシック" pitchFamily="-84" charset="-128"/>
            </a:endParaRPr>
          </a:p>
          <a:p>
            <a:pPr lvl="2" eaLnBrk="1" hangingPunct="1">
              <a:lnSpc>
                <a:spcPct val="40000"/>
              </a:lnSpc>
              <a:buFont typeface="Wingdings 2" pitchFamily="18" charset="2"/>
              <a:buNone/>
            </a:pPr>
            <a:r>
              <a:rPr lang="fr-FR" sz="300" dirty="0" smtClean="0">
                <a:ea typeface="ＭＳ Ｐゴシック" pitchFamily="-84" charset="-128"/>
              </a:rPr>
              <a:t> 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1" dur="2000"/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6" dur="2000"/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1" dur="2000"/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dirty="0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dirty="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196752"/>
            <a:ext cx="849694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 l’interface homme-machine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6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Mode manuel : Tester les appareillages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Contrôle manuel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Différents appareillages							Différents tests.</a:t>
            </a: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					</a:t>
            </a:r>
            <a:endParaRPr lang="fr-FR" sz="18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5843" name="Image 2" descr="mode_manuel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1989138"/>
            <a:ext cx="5040312" cy="410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196752"/>
            <a:ext cx="849694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 l’interface homme-machine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8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Mode automatique : Programmer une séance </a:t>
            </a:r>
          </a:p>
          <a:p>
            <a:pPr lvl="8" defTabSz="457200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2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					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Plusieurs paramètres</a:t>
            </a:r>
            <a:endParaRPr lang="fr-FR" sz="22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				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Différentes actions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ENREGISTRER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LANCER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ARRETER</a:t>
            </a:r>
            <a:endParaRPr lang="fr-FR" sz="22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6" defTabSz="457200">
              <a:lnSpc>
                <a:spcPct val="90000"/>
              </a:lnSpc>
              <a:buFont typeface="Wingdings" charset="2"/>
              <a:buChar char="q"/>
              <a:defRPr/>
            </a:pPr>
            <a:endParaRPr lang="fr-FR" sz="12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6867" name="Image 1" descr="mode_automatiqu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989138"/>
            <a:ext cx="5113337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20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196752"/>
            <a:ext cx="849694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 l’interface homme-machine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8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Page de statuts</a:t>
            </a: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8" defTabSz="457200">
              <a:lnSpc>
                <a:spcPct val="90000"/>
              </a:lnSpc>
              <a:buNone/>
              <a:defRPr/>
            </a:pPr>
            <a:r>
              <a:rPr lang="fr-FR" sz="10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					</a:t>
            </a:r>
            <a:r>
              <a:rPr lang="fr-FR" sz="1000" b="1" dirty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10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Statuts</a:t>
            </a:r>
            <a:endParaRPr lang="fr-FR" sz="22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			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       Etats systèmes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Capteurs</a:t>
            </a:r>
            <a:endParaRPr lang="fr-FR" sz="22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8" defTabSz="457200">
              <a:lnSpc>
                <a:spcPct val="90000"/>
              </a:lnSpc>
              <a:buFont typeface="Wingdings" charset="2"/>
              <a:buChar char="q"/>
              <a:defRPr/>
            </a:pPr>
            <a:endParaRPr lang="fr-FR" sz="22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7891" name="Image 2" descr="statut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132856"/>
            <a:ext cx="4464050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196752"/>
            <a:ext cx="849694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 l’interface homme-machine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6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Synoptique						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endParaRPr lang="fr-FR" sz="16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5" defTabSz="457200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4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										</a:t>
            </a: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				       Etats 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systèmes					Etat visuel</a:t>
            </a:r>
            <a:endParaRPr lang="fr-FR" sz="22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				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Optionnel</a:t>
            </a:r>
            <a:endParaRPr lang="fr-FR" sz="22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endParaRPr lang="fr-FR" sz="18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endParaRPr lang="fr-FR" sz="18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8915" name="Image 1" descr="synoptiqu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1916113"/>
            <a:ext cx="4537075" cy="412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20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536" y="1196752"/>
            <a:ext cx="8496944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charset="0"/>
              <a:buChar char=""/>
              <a:defRPr sz="21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charset="0"/>
                <a:cs typeface="Calibri" charset="0"/>
              </a:rPr>
              <a:t>Description de l’interface homme-machine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q"/>
              <a:defRPr/>
            </a:pPr>
            <a:r>
              <a:rPr lang="fr-FR" sz="1600" b="1" dirty="0" smtClean="0">
                <a:solidFill>
                  <a:srgbClr val="00B050"/>
                </a:solidFill>
                <a:latin typeface="Calibri" charset="0"/>
                <a:cs typeface="Calibri" charset="0"/>
              </a:rPr>
              <a:t>Journal d’événements		</a:t>
            </a:r>
          </a:p>
          <a:p>
            <a:pPr lvl="8" defTabSz="457200">
              <a:lnSpc>
                <a:spcPct val="90000"/>
              </a:lnSpc>
              <a:buNone/>
              <a:defRPr/>
            </a:pP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		Statut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Evènement </a:t>
            </a:r>
            <a:endParaRPr lang="fr-FR" sz="2200" b="1" dirty="0">
              <a:solidFill>
                <a:srgbClr val="004A99"/>
              </a:solidFill>
              <a:latin typeface="Calibri" charset="0"/>
              <a:cs typeface="Calibri" charset="0"/>
            </a:endParaRP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					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Message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	Date/Heure</a:t>
            </a:r>
          </a:p>
          <a:p>
            <a:pPr marL="2286000" lvl="8" indent="0" defTabSz="457200">
              <a:lnSpc>
                <a:spcPct val="90000"/>
              </a:lnSpc>
              <a:buFontTx/>
              <a:buNone/>
              <a:defRPr/>
            </a:pPr>
            <a:r>
              <a:rPr lang="fr-FR" sz="2200" b="1" dirty="0">
                <a:solidFill>
                  <a:srgbClr val="004A99"/>
                </a:solidFill>
                <a:latin typeface="Calibri" charset="0"/>
                <a:cs typeface="Calibri" charset="0"/>
              </a:rPr>
              <a:t>	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Niveau gravité</a:t>
            </a:r>
          </a:p>
          <a:p>
            <a:pPr marL="2286000" lvl="8" indent="0" defTabSz="457200">
              <a:lnSpc>
                <a:spcPct val="90000"/>
              </a:lnSpc>
              <a:buNone/>
              <a:defRPr/>
            </a:pP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							</a:t>
            </a:r>
            <a:r>
              <a:rPr lang="fr-FR" sz="18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 </a:t>
            </a:r>
            <a:r>
              <a:rPr lang="fr-FR" sz="2200" b="1" dirty="0" smtClean="0">
                <a:solidFill>
                  <a:srgbClr val="004A99"/>
                </a:solidFill>
                <a:latin typeface="Calibri" charset="0"/>
                <a:cs typeface="Calibri" charset="0"/>
              </a:rPr>
              <a:t>Protocole Syslog (UNIX)</a:t>
            </a:r>
            <a:endParaRPr lang="fr-FR" sz="22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8">
              <a:lnSpc>
                <a:spcPct val="90000"/>
              </a:lnSpc>
              <a:buFont typeface="Wingdings" charset="0"/>
              <a:buChar char="q"/>
              <a:defRPr/>
            </a:pPr>
            <a:endParaRPr lang="fr-FR" sz="8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marL="393700" lvl="1" indent="0"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sz="2000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b="1" dirty="0" smtClean="0">
              <a:solidFill>
                <a:srgbClr val="00B050"/>
              </a:solidFill>
              <a:latin typeface="Calibri" charset="0"/>
              <a:cs typeface="Calibri" charset="0"/>
            </a:endParaRPr>
          </a:p>
          <a:p>
            <a:pPr eaLnBrk="1" hangingPunct="1">
              <a:lnSpc>
                <a:spcPct val="90000"/>
              </a:lnSpc>
              <a:buFont typeface="Wingdings 2" charset="0"/>
              <a:buNone/>
              <a:defRPr/>
            </a:pPr>
            <a:endParaRPr lang="fr-FR" dirty="0"/>
          </a:p>
        </p:txBody>
      </p:sp>
      <p:pic>
        <p:nvPicPr>
          <p:cNvPr id="39939" name="Image 2" descr="log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916832"/>
            <a:ext cx="460851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20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dirty="0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dirty="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95288" y="1196975"/>
            <a:ext cx="849788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r>
              <a:rPr lang="fr-FR" sz="2600" b="1" dirty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fr-FR" sz="2600" b="1" dirty="0">
                <a:solidFill>
                  <a:srgbClr val="FF6600"/>
                </a:solidFill>
                <a:latin typeface="Calibri" pitchFamily="34" charset="0"/>
              </a:rPr>
              <a:t>Plan des incréments : Incrément 1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Programmer une séance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Enregistrer une séance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Tester les appareillages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Commander les appareillages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200" b="1" dirty="0"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dirty="0">
              <a:solidFill>
                <a:schemeClr val="tx1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576263"/>
          </a:xfrm>
        </p:spPr>
        <p:txBody>
          <a:bodyPr/>
          <a:lstStyle/>
          <a:p>
            <a:pPr algn="ctr" eaLnBrk="1" hangingPunct="1"/>
            <a:r>
              <a:rPr lang="fr-FR" sz="4500" b="1" smtClean="0">
                <a:solidFill>
                  <a:srgbClr val="0070C0"/>
                </a:solidFill>
                <a:ea typeface="ＭＳ Ｐゴシック" pitchFamily="-84" charset="-128"/>
              </a:rPr>
              <a:t>PRÉSENTATION DETAILLÉE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23850" y="1125538"/>
            <a:ext cx="849630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r>
              <a:rPr lang="fr-FR" sz="2600" b="1" dirty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fr-FR" sz="2600" b="1" dirty="0">
                <a:solidFill>
                  <a:srgbClr val="FF6600"/>
                </a:solidFill>
                <a:latin typeface="Calibri" pitchFamily="34" charset="0"/>
              </a:rPr>
              <a:t>Plan des incréments : Incrément 2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" pitchFamily="2" charset="2"/>
              <a:buChar char="q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Lancer automatisation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Récupérer une séance»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Arrêter automatisation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Réaliser une séance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Contrôler paramètres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endParaRPr lang="fr-FR" sz="2200" b="1" dirty="0">
              <a:latin typeface="Calibri" pitchFamily="34" charset="0"/>
            </a:endParaRP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Tx/>
              <a:buChar char="-"/>
            </a:pPr>
            <a:r>
              <a:rPr lang="fr-FR" sz="2200" b="1" dirty="0">
                <a:latin typeface="Calibri" pitchFamily="34" charset="0"/>
              </a:rPr>
              <a:t>Cas « Effectuer un cycle »</a:t>
            </a:r>
          </a:p>
          <a:p>
            <a:pPr marL="273050" indent="-273050"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200" b="1" dirty="0"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q"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393700"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fr-FR" sz="20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b="1" dirty="0">
              <a:solidFill>
                <a:srgbClr val="00B050"/>
              </a:solidFill>
              <a:latin typeface="Calibri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fr-FR" sz="2600" dirty="0">
              <a:solidFill>
                <a:schemeClr val="tx1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7675" y="765175"/>
            <a:ext cx="8675688" cy="998538"/>
          </a:xfrm>
        </p:spPr>
        <p:txBody>
          <a:bodyPr/>
          <a:lstStyle/>
          <a:p>
            <a:pPr algn="ctr" eaLnBrk="1" hangingPunct="1"/>
            <a:r>
              <a:rPr lang="fr-FR" sz="5400" b="1" dirty="0" smtClean="0">
                <a:solidFill>
                  <a:srgbClr val="0070C0"/>
                </a:solidFill>
                <a:ea typeface="ＭＳ Ｐゴシック" pitchFamily="-84" charset="-128"/>
              </a:rPr>
              <a:t>CONCLUSION</a:t>
            </a:r>
            <a:endParaRPr lang="fr-FR" dirty="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Bilan de l</a:t>
            </a:r>
            <a:r>
              <a:rPr lang="fr-FR" alt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analyse.</a:t>
            </a:r>
          </a:p>
          <a:p>
            <a:pPr eaLnBrk="1" hangingPunct="1">
              <a:buFont typeface="Wingdings 2" pitchFamily="18" charset="2"/>
              <a:buNone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Planification des tâches et des incréments.</a:t>
            </a:r>
          </a:p>
          <a:p>
            <a:pPr eaLnBrk="1" hangingPunct="1">
              <a:buFontTx/>
              <a:buChar char="-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8313" y="1341438"/>
            <a:ext cx="8229600" cy="927100"/>
          </a:xfrm>
        </p:spPr>
        <p:txBody>
          <a:bodyPr/>
          <a:lstStyle/>
          <a:p>
            <a:pPr algn="ctr" eaLnBrk="1" hangingPunct="1"/>
            <a:r>
              <a:rPr lang="fr-FR" b="1" smtClean="0">
                <a:solidFill>
                  <a:srgbClr val="0070C0"/>
                </a:solidFill>
                <a:ea typeface="ＭＳ Ｐゴシック" pitchFamily="-84" charset="-128"/>
              </a:rPr>
              <a:t>QUESTIONS ?</a:t>
            </a:r>
            <a:endParaRPr lang="fr-FR" smtClean="0">
              <a:ea typeface="ＭＳ Ｐゴシック" pitchFamily="-84" charset="-128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787900" y="5084763"/>
            <a:ext cx="3898900" cy="504825"/>
          </a:xfrm>
        </p:spPr>
        <p:txBody>
          <a:bodyPr>
            <a:normAutofit fontScale="850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fr-FR" i="1" dirty="0" smtClean="0">
                <a:ea typeface="+mn-ea"/>
                <a:cs typeface="+mn-cs"/>
              </a:rPr>
              <a:t> </a:t>
            </a:r>
            <a:r>
              <a:rPr lang="fr-FR" sz="1800" b="1" i="1" dirty="0" smtClean="0">
                <a:solidFill>
                  <a:srgbClr val="004A99"/>
                </a:solidFill>
                <a:latin typeface="+mj-lt"/>
                <a:ea typeface="+mn-ea"/>
                <a:cs typeface="+mn-cs"/>
              </a:rPr>
              <a:t>Nous vous remercions pour votre attention.</a:t>
            </a:r>
            <a:endParaRPr lang="fr-FR" sz="1800" b="1" i="1" dirty="0">
              <a:solidFill>
                <a:srgbClr val="004A99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6" name="Picture 3" descr="Bouillouses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2487613"/>
            <a:ext cx="8064500" cy="265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mtClean="0">
              <a:ea typeface="ＭＳ Ｐゴシック" pitchFamily="-84" charset="-128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35013" lvl="1" indent="-342900" eaLnBrk="1" hangingPunct="1">
              <a:buFont typeface="Wingdings" pitchFamily="2" charset="2"/>
              <a:buChar char="q"/>
            </a:pPr>
            <a:r>
              <a:rPr lang="fr-FR" sz="26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Contexte du projet</a:t>
            </a:r>
            <a:endParaRPr lang="fr-FR" sz="2600" dirty="0" smtClean="0">
              <a:ea typeface="ＭＳ Ｐゴシック" pitchFamily="-84" charset="-128"/>
            </a:endParaRPr>
          </a:p>
          <a:p>
            <a:pPr marL="735013" lvl="1" indent="-342900" eaLnBrk="1" hangingPunct="1"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735013" lvl="1" indent="-342900" eaLnBrk="1" hangingPunct="1"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735013" lvl="1" indent="-342900" eaLnBrk="1" hangingPunct="1">
              <a:buFont typeface="Wingdings" pitchFamily="2" charset="2"/>
              <a:buChar char="q"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</p:txBody>
      </p:sp>
      <p:pic>
        <p:nvPicPr>
          <p:cNvPr id="1026" name="Picture 2" descr="http://www.sudouest.fr/images/2012/11/14/877647_21908268_460x30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08920"/>
            <a:ext cx="4381500" cy="2914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5508104" y="2708921"/>
            <a:ext cx="3240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latin typeface="+mj-lt"/>
                <a:cs typeface="Arial" pitchFamily="34" charset="0"/>
              </a:rPr>
              <a:t>Système appartenant à la SHEM</a:t>
            </a:r>
          </a:p>
          <a:p>
            <a:endParaRPr lang="fr-FR" sz="1600" b="1" dirty="0" smtClean="0">
              <a:latin typeface="+mj-lt"/>
              <a:cs typeface="Arial" pitchFamily="34" charset="0"/>
            </a:endParaRPr>
          </a:p>
          <a:p>
            <a:r>
              <a:rPr lang="fr-FR" sz="1600" b="1" dirty="0" smtClean="0">
                <a:latin typeface="+mj-lt"/>
                <a:cs typeface="Arial" pitchFamily="34" charset="0"/>
              </a:rPr>
              <a:t>Barrage de CASTET</a:t>
            </a:r>
          </a:p>
          <a:p>
            <a:endParaRPr lang="fr-FR" sz="1600" b="1" dirty="0" smtClean="0">
              <a:latin typeface="+mj-lt"/>
              <a:cs typeface="Arial" pitchFamily="34" charset="0"/>
            </a:endParaRPr>
          </a:p>
          <a:p>
            <a:r>
              <a:rPr lang="fr-FR" sz="1600" b="1" dirty="0" smtClean="0">
                <a:latin typeface="+mj-lt"/>
                <a:cs typeface="Arial" pitchFamily="34" charset="0"/>
              </a:rPr>
              <a:t>Objectif : Permettre aux poissons de remonter la rivière.</a:t>
            </a: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750" y="549275"/>
            <a:ext cx="8229600" cy="938213"/>
          </a:xfrm>
        </p:spPr>
        <p:txBody>
          <a:bodyPr/>
          <a:lstStyle/>
          <a:p>
            <a:pPr algn="ctr" eaLnBrk="1" hangingPunct="1"/>
            <a:r>
              <a:rPr lang="fr-FR" sz="44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5513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Le système actuel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Descriptif du système</a:t>
            </a:r>
            <a:endParaRPr lang="fr-FR" sz="1800" b="1" dirty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  <p:pic>
        <p:nvPicPr>
          <p:cNvPr id="23555" name="Image 3" descr="schema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348880"/>
            <a:ext cx="7127428" cy="4115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0636056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sz="48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Le système actuel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Fonctionnement du système</a:t>
            </a:r>
            <a:endParaRPr lang="fr-FR" sz="1800" b="1" dirty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Ouverture de la vanne d’attrait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« Aspiration » des poissons vers l’ascenseur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Remontée de la cuve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Evacuation des poissons vers le canal en amont.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709795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750" y="549275"/>
            <a:ext cx="8229600" cy="938213"/>
          </a:xfrm>
        </p:spPr>
        <p:txBody>
          <a:bodyPr/>
          <a:lstStyle/>
          <a:p>
            <a:pPr algn="ctr" eaLnBrk="1" hangingPunct="1"/>
            <a:r>
              <a:rPr lang="fr-FR" sz="4400" b="1" dirty="0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dirty="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5513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Le système actuel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Architecture matérielle du système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Système architecturé autour d’un automate programmable</a:t>
            </a:r>
          </a:p>
          <a:p>
            <a:pPr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Eléments de commande</a:t>
            </a:r>
          </a:p>
          <a:p>
            <a:pPr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Différents capteurs de position et sorties d’affichage (voyants,...)</a:t>
            </a:r>
          </a:p>
          <a:p>
            <a:pPr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41 entrées TOR + 2 entrées analogiques</a:t>
            </a:r>
          </a:p>
          <a:p>
            <a:pPr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19 sorties matérielles</a:t>
            </a:r>
          </a:p>
          <a:p>
            <a:pPr lvl="1" eaLnBrk="1" hangingPunct="1">
              <a:lnSpc>
                <a:spcPct val="90000"/>
              </a:lnSpc>
              <a:buNone/>
            </a:pPr>
            <a:endParaRPr lang="fr-FR" sz="1800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None/>
            </a:pPr>
            <a:endParaRPr lang="fr-FR" sz="1800" b="1" dirty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sz="44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9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 smtClean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Analyse du besoin</a:t>
            </a:r>
            <a:endParaRPr lang="fr-FR" b="1" dirty="0">
              <a:solidFill>
                <a:srgbClr val="FF6600"/>
              </a:solidFill>
              <a:latin typeface="Calibri" pitchFamily="34" charset="0"/>
              <a:ea typeface="ＭＳ Ｐゴシック" pitchFamily="-84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Nouvelle architecture matérielle</a:t>
            </a:r>
            <a:endParaRPr lang="fr-FR" sz="1800" b="1" dirty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" pitchFamily="2" charset="2"/>
              <a:buChar char="q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dirty="0" smtClean="0">
              <a:ea typeface="ＭＳ Ｐゴシック" pitchFamily="-84" charset="-12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645024"/>
            <a:ext cx="2619741" cy="129558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356992"/>
            <a:ext cx="1086002" cy="180095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204864"/>
            <a:ext cx="1448385" cy="146744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437112"/>
            <a:ext cx="1448385" cy="1467443"/>
          </a:xfrm>
          <a:prstGeom prst="rect">
            <a:avLst/>
          </a:prstGeom>
        </p:spPr>
      </p:pic>
      <p:sp>
        <p:nvSpPr>
          <p:cNvPr id="10" name="Flèche droite 9"/>
          <p:cNvSpPr/>
          <p:nvPr/>
        </p:nvSpPr>
        <p:spPr>
          <a:xfrm>
            <a:off x="2915816" y="4077072"/>
            <a:ext cx="1080120" cy="43204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 rot="18969809">
            <a:off x="4848297" y="3228689"/>
            <a:ext cx="1674756" cy="43204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 rot="1540722">
            <a:off x="5030667" y="4883360"/>
            <a:ext cx="1191865" cy="43204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4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0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692150"/>
            <a:ext cx="8229600" cy="939800"/>
          </a:xfrm>
        </p:spPr>
        <p:txBody>
          <a:bodyPr/>
          <a:lstStyle/>
          <a:p>
            <a:pPr algn="ctr" eaLnBrk="1" hangingPunct="1"/>
            <a:r>
              <a:rPr lang="fr-FR" sz="44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773238"/>
            <a:ext cx="8229600" cy="43894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Analyse du besoin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Programmation de séances</a:t>
            </a: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Amélioration de l’automatisation du système.</a:t>
            </a:r>
          </a:p>
          <a:p>
            <a:pPr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Programmation des séances par l’agent.</a:t>
            </a:r>
          </a:p>
          <a:p>
            <a:pPr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Lancer de façon périodique des séances.</a:t>
            </a: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692150"/>
            <a:ext cx="8229600" cy="939800"/>
          </a:xfrm>
        </p:spPr>
        <p:txBody>
          <a:bodyPr/>
          <a:lstStyle/>
          <a:p>
            <a:pPr algn="ctr" eaLnBrk="1" hangingPunct="1"/>
            <a:r>
              <a:rPr lang="fr-FR" sz="4400" b="1" smtClean="0">
                <a:solidFill>
                  <a:srgbClr val="0070C0"/>
                </a:solidFill>
                <a:ea typeface="ＭＳ Ｐゴシック" pitchFamily="-84" charset="-128"/>
              </a:rPr>
              <a:t>PRÉSENTATION GENERALE</a:t>
            </a:r>
            <a:endParaRPr lang="fr-FR" sz="4500" smtClean="0">
              <a:ea typeface="ＭＳ Ｐゴシック" pitchFamily="-8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773238"/>
            <a:ext cx="8229600" cy="43894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b="1" dirty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 </a:t>
            </a:r>
            <a:r>
              <a:rPr lang="fr-FR" b="1" dirty="0">
                <a:solidFill>
                  <a:srgbClr val="FF6600"/>
                </a:solidFill>
                <a:latin typeface="Calibri" pitchFamily="34" charset="0"/>
                <a:ea typeface="ＭＳ Ｐゴシック" pitchFamily="-84" charset="-128"/>
              </a:rPr>
              <a:t>Analyse du besoin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fr-FR" sz="1800" b="1" dirty="0" smtClean="0">
                <a:solidFill>
                  <a:srgbClr val="00B050"/>
                </a:solidFill>
                <a:latin typeface="Calibri" pitchFamily="34" charset="0"/>
                <a:ea typeface="ＭＳ Ｐゴシック" pitchFamily="-84" charset="-128"/>
              </a:rPr>
              <a:t>Contraintes</a:t>
            </a: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Respect d</a:t>
            </a:r>
            <a:r>
              <a:rPr lang="fr-FR" alt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’</a:t>
            </a: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un cycle incrémental.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Incrément en cycle en V.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Contraintes logicielles et de développement. </a:t>
            </a: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Respect du protocole CAN / CAN Open.</a:t>
            </a:r>
          </a:p>
          <a:p>
            <a:pPr marL="514350" indent="-514350" eaLnBrk="1" hangingPunct="1">
              <a:buFontTx/>
              <a:buChar char="-"/>
            </a:pPr>
            <a:endParaRPr lang="fr-FR" sz="2200" b="1" dirty="0" smtClean="0">
              <a:solidFill>
                <a:srgbClr val="004A99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Tx/>
              <a:buChar char="-"/>
            </a:pPr>
            <a:r>
              <a:rPr lang="fr-FR" sz="2200" b="1" dirty="0" smtClean="0">
                <a:solidFill>
                  <a:srgbClr val="004A99"/>
                </a:solidFill>
                <a:latin typeface="Calibri" pitchFamily="34" charset="0"/>
                <a:ea typeface="ＭＳ Ｐゴシック" pitchFamily="-84" charset="-128"/>
              </a:rPr>
              <a:t>Exigences qualités.</a:t>
            </a:r>
          </a:p>
          <a:p>
            <a:pPr marL="514350" indent="-514350" eaLnBrk="1" hangingPunct="1">
              <a:buFontTx/>
              <a:buChar char="-"/>
            </a:pPr>
            <a:endParaRPr lang="fr-FR" sz="1800" b="1" dirty="0" smtClean="0">
              <a:solidFill>
                <a:srgbClr val="0070C0"/>
              </a:solidFill>
              <a:latin typeface="Calibri" pitchFamily="34" charset="0"/>
              <a:ea typeface="ＭＳ Ｐゴシック" pitchFamily="-84" charset="-128"/>
            </a:endParaRPr>
          </a:p>
          <a:p>
            <a:pPr marL="514350" indent="-514350" eaLnBrk="1" hangingPunct="1">
              <a:buFont typeface="Wingdings 2" pitchFamily="18" charset="2"/>
              <a:buNone/>
            </a:pPr>
            <a:endParaRPr lang="fr-FR" b="1" dirty="0" smtClean="0">
              <a:solidFill>
                <a:srgbClr val="00B050"/>
              </a:solidFill>
              <a:latin typeface="Calibri" pitchFamily="34" charset="0"/>
              <a:ea typeface="ＭＳ Ｐゴシック" pitchFamily="-84" charset="-128"/>
            </a:endParaRPr>
          </a:p>
        </p:txBody>
      </p:sp>
      <p:pic>
        <p:nvPicPr>
          <p:cNvPr id="4" name="Image 3" descr="cycleenV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204864"/>
            <a:ext cx="3964676" cy="23042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ébit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Débit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2197</TotalTime>
  <Words>453</Words>
  <Application>Microsoft Office PowerPoint</Application>
  <PresentationFormat>Affichage à l'écran (4:3)</PresentationFormat>
  <Paragraphs>400</Paragraphs>
  <Slides>28</Slides>
  <Notes>28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Débit</vt:lpstr>
      <vt:lpstr>Présentation PowerPoint</vt:lpstr>
      <vt:lpstr>SOMMAIRE</vt:lpstr>
      <vt:lpstr>PRÉSENTATION GENERALE</vt:lpstr>
      <vt:lpstr>PRÉSENTATION GENERALE</vt:lpstr>
      <vt:lpstr>PRÉSENTATION GENERALE</vt:lpstr>
      <vt:lpstr>PRÉSENTATION GENERALE</vt:lpstr>
      <vt:lpstr>PRÉSENTATION GENERALE</vt:lpstr>
      <vt:lpstr>PRÉSENTATION GENERALE</vt:lpstr>
      <vt:lpstr>PRÉSENTATION GENERALE</vt:lpstr>
      <vt:lpstr>PRÉSENTATION GENERALE</vt:lpstr>
      <vt:lpstr>PRÉSENTATION GENERALE</vt:lpstr>
      <vt:lpstr>PRÉSENTATION GENERALE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PRÉSENTATION DETAILLÉE</vt:lpstr>
      <vt:lpstr>CONCLUSION</vt:lpstr>
      <vt:lpstr>QUESTIONS ?</vt:lpstr>
    </vt:vector>
  </TitlesOfParts>
  <Company>INDIKA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Laumonnier</dc:creator>
  <cp:lastModifiedBy>Quentin Panissier</cp:lastModifiedBy>
  <cp:revision>78</cp:revision>
  <cp:lastPrinted>2013-01-30T14:35:34Z</cp:lastPrinted>
  <dcterms:created xsi:type="dcterms:W3CDTF">2009-03-05T11:19:36Z</dcterms:created>
  <dcterms:modified xsi:type="dcterms:W3CDTF">2013-02-07T18:11:15Z</dcterms:modified>
</cp:coreProperties>
</file>