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04" r:id="rId2"/>
    <p:sldId id="305" r:id="rId3"/>
    <p:sldId id="306" r:id="rId4"/>
    <p:sldId id="307" r:id="rId5"/>
    <p:sldId id="308" r:id="rId6"/>
    <p:sldId id="360" r:id="rId7"/>
    <p:sldId id="309" r:id="rId8"/>
    <p:sldId id="359" r:id="rId9"/>
    <p:sldId id="358" r:id="rId10"/>
    <p:sldId id="311" r:id="rId11"/>
    <p:sldId id="355" r:id="rId12"/>
    <p:sldId id="356" r:id="rId13"/>
    <p:sldId id="357" r:id="rId14"/>
    <p:sldId id="361" r:id="rId15"/>
    <p:sldId id="312" r:id="rId16"/>
    <p:sldId id="362" r:id="rId17"/>
    <p:sldId id="313" r:id="rId18"/>
    <p:sldId id="363" r:id="rId19"/>
    <p:sldId id="364" r:id="rId20"/>
    <p:sldId id="314" r:id="rId21"/>
    <p:sldId id="365" r:id="rId22"/>
    <p:sldId id="315" r:id="rId23"/>
    <p:sldId id="366" r:id="rId24"/>
    <p:sldId id="316" r:id="rId25"/>
    <p:sldId id="367" r:id="rId26"/>
    <p:sldId id="317" r:id="rId27"/>
    <p:sldId id="368" r:id="rId28"/>
    <p:sldId id="319" r:id="rId29"/>
    <p:sldId id="320" r:id="rId30"/>
    <p:sldId id="369" r:id="rId31"/>
    <p:sldId id="321" r:id="rId32"/>
    <p:sldId id="380" r:id="rId33"/>
    <p:sldId id="323" r:id="rId34"/>
    <p:sldId id="370" r:id="rId35"/>
    <p:sldId id="324" r:id="rId36"/>
    <p:sldId id="325" r:id="rId37"/>
    <p:sldId id="371" r:id="rId38"/>
    <p:sldId id="326" r:id="rId39"/>
    <p:sldId id="372" r:id="rId40"/>
    <p:sldId id="327" r:id="rId41"/>
    <p:sldId id="373" r:id="rId42"/>
    <p:sldId id="328" r:id="rId43"/>
    <p:sldId id="374" r:id="rId44"/>
    <p:sldId id="329" r:id="rId45"/>
    <p:sldId id="375" r:id="rId46"/>
    <p:sldId id="331" r:id="rId47"/>
    <p:sldId id="376" r:id="rId48"/>
    <p:sldId id="332" r:id="rId49"/>
    <p:sldId id="377" r:id="rId50"/>
    <p:sldId id="333" r:id="rId51"/>
    <p:sldId id="379" r:id="rId52"/>
    <p:sldId id="334" r:id="rId53"/>
    <p:sldId id="378" r:id="rId54"/>
    <p:sldId id="336" r:id="rId55"/>
    <p:sldId id="338" r:id="rId56"/>
    <p:sldId id="341" r:id="rId57"/>
    <p:sldId id="343" r:id="rId58"/>
    <p:sldId id="344" r:id="rId59"/>
    <p:sldId id="345" r:id="rId60"/>
    <p:sldId id="346" r:id="rId61"/>
    <p:sldId id="348" r:id="rId62"/>
    <p:sldId id="352" r:id="rId63"/>
    <p:sldId id="354" r:id="rId64"/>
    <p:sldId id="353" r:id="rId65"/>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35" autoAdjust="0"/>
    <p:restoredTop sz="94660"/>
  </p:normalViewPr>
  <p:slideViewPr>
    <p:cSldViewPr>
      <p:cViewPr>
        <p:scale>
          <a:sx n="70" d="100"/>
          <a:sy n="70" d="100"/>
        </p:scale>
        <p:origin x="-390" y="-150"/>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3.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38.wmf"/><Relationship Id="rId1"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38.wmf"/><Relationship Id="rId1" Type="http://schemas.openxmlformats.org/officeDocument/2006/relationships/image" Target="../media/image49.wmf"/><Relationship Id="rId5" Type="http://schemas.openxmlformats.org/officeDocument/2006/relationships/image" Target="../media/image54.wmf"/><Relationship Id="rId4"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38.wmf"/><Relationship Id="rId1" Type="http://schemas.openxmlformats.org/officeDocument/2006/relationships/image" Target="../media/image49.wmf"/><Relationship Id="rId6" Type="http://schemas.openxmlformats.org/officeDocument/2006/relationships/image" Target="../media/image57.wmf"/><Relationship Id="rId5" Type="http://schemas.openxmlformats.org/officeDocument/2006/relationships/image" Target="../media/image53.wmf"/><Relationship Id="rId4"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9.wmf"/><Relationship Id="rId2" Type="http://schemas.openxmlformats.org/officeDocument/2006/relationships/image" Target="../media/image38.wmf"/><Relationship Id="rId1" Type="http://schemas.openxmlformats.org/officeDocument/2006/relationships/image" Target="../media/image49.wmf"/><Relationship Id="rId6" Type="http://schemas.openxmlformats.org/officeDocument/2006/relationships/image" Target="../media/image57.wmf"/><Relationship Id="rId5" Type="http://schemas.openxmlformats.org/officeDocument/2006/relationships/image" Target="../media/image53.wmf"/><Relationship Id="rId4"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7574B5-43E8-4DD4-8108-86453FA7A98C}" type="datetimeFigureOut">
              <a:rPr lang="zh-HK" altLang="en-US" smtClean="0"/>
              <a:t>12/6/2015</a:t>
            </a:fld>
            <a:endParaRPr lang="zh-HK"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B9102-5AC1-48FF-B791-A71F0E4F39EB}" type="slidenum">
              <a:rPr lang="zh-HK" altLang="en-US" smtClean="0"/>
              <a:t>‹#›</a:t>
            </a:fld>
            <a:endParaRPr lang="zh-HK" altLang="en-US"/>
          </a:p>
        </p:txBody>
      </p:sp>
    </p:spTree>
    <p:extLst>
      <p:ext uri="{BB962C8B-B14F-4D97-AF65-F5344CB8AC3E}">
        <p14:creationId xmlns:p14="http://schemas.microsoft.com/office/powerpoint/2010/main" val="247441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solidFill>
                  <a:prstClr val="black"/>
                </a:solidFill>
              </a:rPr>
              <a:pPr/>
              <a:t>8</a:t>
            </a:fld>
            <a:endParaRPr lang="zh-HK" altLang="en-US">
              <a:solidFill>
                <a:prstClr val="black"/>
              </a:solidFill>
            </a:endParaRPr>
          </a:p>
        </p:txBody>
      </p:sp>
    </p:spTree>
    <p:extLst>
      <p:ext uri="{BB962C8B-B14F-4D97-AF65-F5344CB8AC3E}">
        <p14:creationId xmlns:p14="http://schemas.microsoft.com/office/powerpoint/2010/main" val="2821070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31</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32</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33</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34</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35</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36</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37</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38</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39</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40</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9</a:t>
            </a:fld>
            <a:endParaRPr lang="zh-HK" altLang="en-US"/>
          </a:p>
        </p:txBody>
      </p:sp>
    </p:spTree>
    <p:extLst>
      <p:ext uri="{BB962C8B-B14F-4D97-AF65-F5344CB8AC3E}">
        <p14:creationId xmlns:p14="http://schemas.microsoft.com/office/powerpoint/2010/main" val="2821070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41</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42</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43</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44</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45</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46</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47</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48</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49</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50</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solidFill>
                  <a:prstClr val="black"/>
                </a:solidFill>
              </a:rPr>
              <a:pPr/>
              <a:t>11</a:t>
            </a:fld>
            <a:endParaRPr lang="zh-HK" altLang="en-US">
              <a:solidFill>
                <a:prstClr val="black"/>
              </a:solidFill>
            </a:endParaRPr>
          </a:p>
        </p:txBody>
      </p:sp>
    </p:spTree>
    <p:extLst>
      <p:ext uri="{BB962C8B-B14F-4D97-AF65-F5344CB8AC3E}">
        <p14:creationId xmlns:p14="http://schemas.microsoft.com/office/powerpoint/2010/main" val="2383123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51</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52</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53</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54</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55</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56</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57</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58</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59</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60</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solidFill>
                  <a:prstClr val="black"/>
                </a:solidFill>
              </a:rPr>
              <a:pPr/>
              <a:t>12</a:t>
            </a:fld>
            <a:endParaRPr lang="zh-HK" altLang="en-US">
              <a:solidFill>
                <a:prstClr val="black"/>
              </a:solidFill>
            </a:endParaRPr>
          </a:p>
        </p:txBody>
      </p:sp>
    </p:spTree>
    <p:extLst>
      <p:ext uri="{BB962C8B-B14F-4D97-AF65-F5344CB8AC3E}">
        <p14:creationId xmlns:p14="http://schemas.microsoft.com/office/powerpoint/2010/main" val="2383123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61</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62</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solidFill>
                  <a:prstClr val="black"/>
                </a:solidFill>
              </a:rPr>
              <a:pPr/>
              <a:t>63</a:t>
            </a:fld>
            <a:endParaRPr lang="zh-HK" altLang="en-US">
              <a:solidFill>
                <a:prstClr val="black"/>
              </a:solidFill>
            </a:endParaRPr>
          </a:p>
        </p:txBody>
      </p:sp>
    </p:spTree>
    <p:extLst>
      <p:ext uri="{BB962C8B-B14F-4D97-AF65-F5344CB8AC3E}">
        <p14:creationId xmlns:p14="http://schemas.microsoft.com/office/powerpoint/2010/main" val="2383123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solidFill>
                  <a:prstClr val="black"/>
                </a:solidFill>
              </a:rPr>
              <a:pPr/>
              <a:t>13</a:t>
            </a:fld>
            <a:endParaRPr lang="zh-HK" altLang="en-US">
              <a:solidFill>
                <a:prstClr val="black"/>
              </a:solidFill>
            </a:endParaRPr>
          </a:p>
        </p:txBody>
      </p:sp>
    </p:spTree>
    <p:extLst>
      <p:ext uri="{BB962C8B-B14F-4D97-AF65-F5344CB8AC3E}">
        <p14:creationId xmlns:p14="http://schemas.microsoft.com/office/powerpoint/2010/main" val="238312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solidFill>
                  <a:prstClr val="black"/>
                </a:solidFill>
              </a:rPr>
              <a:pPr/>
              <a:t>14</a:t>
            </a:fld>
            <a:endParaRPr lang="zh-HK" altLang="en-US">
              <a:solidFill>
                <a:prstClr val="black"/>
              </a:solidFill>
            </a:endParaRPr>
          </a:p>
        </p:txBody>
      </p:sp>
    </p:spTree>
    <p:extLst>
      <p:ext uri="{BB962C8B-B14F-4D97-AF65-F5344CB8AC3E}">
        <p14:creationId xmlns:p14="http://schemas.microsoft.com/office/powerpoint/2010/main" val="238312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28</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29</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10"/>
          </p:nvPr>
        </p:nvSpPr>
        <p:spPr/>
        <p:txBody>
          <a:bodyPr/>
          <a:lstStyle/>
          <a:p>
            <a:fld id="{7C2B9102-5AC1-48FF-B791-A71F0E4F39EB}" type="slidenum">
              <a:rPr lang="zh-HK" altLang="en-US" smtClean="0"/>
              <a:t>30</a:t>
            </a:fld>
            <a:endParaRPr lang="zh-HK" altLang="en-US"/>
          </a:p>
        </p:txBody>
      </p:sp>
    </p:spTree>
    <p:extLst>
      <p:ext uri="{BB962C8B-B14F-4D97-AF65-F5344CB8AC3E}">
        <p14:creationId xmlns:p14="http://schemas.microsoft.com/office/powerpoint/2010/main" val="2383123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HK"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HK" altLang="en-US"/>
          </a:p>
        </p:txBody>
      </p:sp>
      <p:sp>
        <p:nvSpPr>
          <p:cNvPr id="4" name="日期版面配置區 3"/>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84322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65400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378443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209236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125865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日期版面配置區 4"/>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235549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7" name="日期版面配置區 6"/>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8" name="頁尾版面配置區 7"/>
          <p:cNvSpPr>
            <a:spLocks noGrp="1"/>
          </p:cNvSpPr>
          <p:nvPr>
            <p:ph type="ftr" sz="quarter" idx="11"/>
          </p:nvPr>
        </p:nvSpPr>
        <p:spPr/>
        <p:txBody>
          <a:bodyPr/>
          <a:lstStyle/>
          <a:p>
            <a:endParaRPr lang="zh-HK" altLang="en-US"/>
          </a:p>
        </p:txBody>
      </p:sp>
      <p:sp>
        <p:nvSpPr>
          <p:cNvPr id="9" name="投影片編號版面配置區 8"/>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226683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日期版面配置區 2"/>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4" name="頁尾版面配置區 3"/>
          <p:cNvSpPr>
            <a:spLocks noGrp="1"/>
          </p:cNvSpPr>
          <p:nvPr>
            <p:ph type="ftr" sz="quarter" idx="11"/>
          </p:nvPr>
        </p:nvSpPr>
        <p:spPr/>
        <p:txBody>
          <a:bodyPr/>
          <a:lstStyle/>
          <a:p>
            <a:endParaRPr lang="zh-HK" altLang="en-US"/>
          </a:p>
        </p:txBody>
      </p:sp>
      <p:sp>
        <p:nvSpPr>
          <p:cNvPr id="5" name="投影片編號版面配置區 4"/>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236609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3" name="頁尾版面配置區 2"/>
          <p:cNvSpPr>
            <a:spLocks noGrp="1"/>
          </p:cNvSpPr>
          <p:nvPr>
            <p:ph type="ftr" sz="quarter" idx="11"/>
          </p:nvPr>
        </p:nvSpPr>
        <p:spPr/>
        <p:txBody>
          <a:bodyPr/>
          <a:lstStyle/>
          <a:p>
            <a:endParaRPr lang="zh-HK" altLang="en-US"/>
          </a:p>
        </p:txBody>
      </p:sp>
      <p:sp>
        <p:nvSpPr>
          <p:cNvPr id="4" name="投影片編號版面配置區 3"/>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410875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HK"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325733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HK"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93A7DEF-C512-4585-840D-6EB96F3D22E4}" type="datetimeFigureOut">
              <a:rPr lang="zh-HK" altLang="en-US" smtClean="0"/>
              <a:t>12/6/2015</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358056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A7DEF-C512-4585-840D-6EB96F3D22E4}" type="datetimeFigureOut">
              <a:rPr lang="zh-HK" altLang="en-US" smtClean="0"/>
              <a:t>12/6/2015</a:t>
            </a:fld>
            <a:endParaRPr lang="zh-HK"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F39DC-8F4D-4EB4-8B15-D9C4C396E488}" type="slidenum">
              <a:rPr lang="zh-HK" altLang="en-US" smtClean="0"/>
              <a:t>‹#›</a:t>
            </a:fld>
            <a:endParaRPr lang="zh-HK" altLang="en-US"/>
          </a:p>
        </p:txBody>
      </p:sp>
    </p:spTree>
    <p:extLst>
      <p:ext uri="{BB962C8B-B14F-4D97-AF65-F5344CB8AC3E}">
        <p14:creationId xmlns:p14="http://schemas.microsoft.com/office/powerpoint/2010/main" val="3324281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9.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4.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microsoft.com/office/2007/relationships/hdphoto" Target="../media/hdphoto1.wdp"/><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19.png"/><Relationship Id="rId9" Type="http://schemas.openxmlformats.org/officeDocument/2006/relationships/image" Target="../media/image18.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21.wmf"/><Relationship Id="rId3" Type="http://schemas.openxmlformats.org/officeDocument/2006/relationships/image" Target="../media/image17.png"/><Relationship Id="rId7" Type="http://schemas.microsoft.com/office/2007/relationships/hdphoto" Target="../media/hdphoto1.wdp"/><Relationship Id="rId12"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6.png"/><Relationship Id="rId11" Type="http://schemas.openxmlformats.org/officeDocument/2006/relationships/image" Target="../media/image20.wmf"/><Relationship Id="rId5" Type="http://schemas.openxmlformats.org/officeDocument/2006/relationships/image" Target="../media/image1.png"/><Relationship Id="rId10" Type="http://schemas.openxmlformats.org/officeDocument/2006/relationships/oleObject" Target="../embeddings/oleObject7.bin"/><Relationship Id="rId4" Type="http://schemas.openxmlformats.org/officeDocument/2006/relationships/image" Target="../media/image19.png"/><Relationship Id="rId9" Type="http://schemas.openxmlformats.org/officeDocument/2006/relationships/image" Target="../media/image18.wmf"/><Relationship Id="rId1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22.png"/><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1.xml"/><Relationship Id="rId7"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microsoft.com/office/2007/relationships/hdphoto" Target="../media/hdphoto1.wdp"/><Relationship Id="rId5" Type="http://schemas.openxmlformats.org/officeDocument/2006/relationships/image" Target="../media/image6.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7.wm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jpeg"/><Relationship Id="rId5" Type="http://schemas.microsoft.com/office/2007/relationships/hdphoto" Target="../media/hdphoto1.wdp"/><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5.xml"/><Relationship Id="rId7"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6.xml"/><Relationship Id="rId7" Type="http://schemas.openxmlformats.org/officeDocument/2006/relationships/oleObject" Target="../embeddings/oleObject13.bin"/><Relationship Id="rId12"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microsoft.com/office/2007/relationships/hdphoto" Target="../media/hdphoto1.wdp"/><Relationship Id="rId11" Type="http://schemas.openxmlformats.org/officeDocument/2006/relationships/oleObject" Target="../embeddings/oleObject15.bin"/><Relationship Id="rId5" Type="http://schemas.openxmlformats.org/officeDocument/2006/relationships/image" Target="../media/image6.png"/><Relationship Id="rId10" Type="http://schemas.openxmlformats.org/officeDocument/2006/relationships/image" Target="../media/image30.wmf"/><Relationship Id="rId4" Type="http://schemas.openxmlformats.org/officeDocument/2006/relationships/image" Target="../media/image1.png"/><Relationship Id="rId9"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7.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8.xml"/><Relationship Id="rId7"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1.wdp"/><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20.xml"/><Relationship Id="rId7"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4.xml"/><Relationship Id="rId7" Type="http://schemas.microsoft.com/office/2007/relationships/hdphoto" Target="../media/hdphoto1.wdp"/><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oleObject" Target="../embeddings/oleObject20.bin"/><Relationship Id="rId4" Type="http://schemas.openxmlformats.org/officeDocument/2006/relationships/image" Target="../media/image35.png"/><Relationship Id="rId9" Type="http://schemas.openxmlformats.org/officeDocument/2006/relationships/image" Target="../media/image36.wmf"/></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33.xml"/><Relationship Id="rId7" Type="http://schemas.openxmlformats.org/officeDocument/2006/relationships/image" Target="../media/image39.png"/><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38.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1.wmf"/><Relationship Id="rId3" Type="http://schemas.openxmlformats.org/officeDocument/2006/relationships/notesSlide" Target="../notesSlides/notesSlide34.xml"/><Relationship Id="rId7" Type="http://schemas.microsoft.com/office/2007/relationships/hdphoto" Target="../media/hdphoto1.wdp"/><Relationship Id="rId12"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6.png"/><Relationship Id="rId11" Type="http://schemas.openxmlformats.org/officeDocument/2006/relationships/image" Target="../media/image40.wmf"/><Relationship Id="rId5" Type="http://schemas.openxmlformats.org/officeDocument/2006/relationships/image" Target="../media/image1.png"/><Relationship Id="rId10" Type="http://schemas.openxmlformats.org/officeDocument/2006/relationships/oleObject" Target="../embeddings/oleObject23.bin"/><Relationship Id="rId4" Type="http://schemas.openxmlformats.org/officeDocument/2006/relationships/image" Target="../media/image42.png"/><Relationship Id="rId9" Type="http://schemas.openxmlformats.org/officeDocument/2006/relationships/image" Target="../media/image38.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43.wmf"/><Relationship Id="rId3" Type="http://schemas.openxmlformats.org/officeDocument/2006/relationships/notesSlide" Target="../notesSlides/notesSlide35.xml"/><Relationship Id="rId7" Type="http://schemas.microsoft.com/office/2007/relationships/hdphoto" Target="../media/hdphoto1.wdp"/><Relationship Id="rId12"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6.png"/><Relationship Id="rId11" Type="http://schemas.openxmlformats.org/officeDocument/2006/relationships/oleObject" Target="../embeddings/oleObject27.bin"/><Relationship Id="rId5" Type="http://schemas.openxmlformats.org/officeDocument/2006/relationships/image" Target="../media/image1.png"/><Relationship Id="rId15" Type="http://schemas.openxmlformats.org/officeDocument/2006/relationships/image" Target="../media/image41.wmf"/><Relationship Id="rId10" Type="http://schemas.openxmlformats.org/officeDocument/2006/relationships/oleObject" Target="../embeddings/oleObject26.bin"/><Relationship Id="rId4" Type="http://schemas.openxmlformats.org/officeDocument/2006/relationships/image" Target="../media/image44.png"/><Relationship Id="rId9" Type="http://schemas.openxmlformats.org/officeDocument/2006/relationships/image" Target="../media/image38.wmf"/><Relationship Id="rId14" Type="http://schemas.openxmlformats.org/officeDocument/2006/relationships/oleObject" Target="../embeddings/oleObject29.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8.wmf"/><Relationship Id="rId3" Type="http://schemas.openxmlformats.org/officeDocument/2006/relationships/notesSlide" Target="../notesSlides/notesSlide36.xml"/><Relationship Id="rId7" Type="http://schemas.microsoft.com/office/2007/relationships/hdphoto" Target="../media/hdphoto1.wdp"/><Relationship Id="rId12" Type="http://schemas.openxmlformats.org/officeDocument/2006/relationships/oleObject" Target="../embeddings/oleObject32.bin"/><Relationship Id="rId17" Type="http://schemas.openxmlformats.org/officeDocument/2006/relationships/oleObject" Target="../embeddings/oleObject35.bin"/><Relationship Id="rId2" Type="http://schemas.openxmlformats.org/officeDocument/2006/relationships/slideLayout" Target="../slideLayouts/slideLayout1.xml"/><Relationship Id="rId16" Type="http://schemas.openxmlformats.org/officeDocument/2006/relationships/oleObject" Target="../embeddings/oleObject34.bin"/><Relationship Id="rId1" Type="http://schemas.openxmlformats.org/officeDocument/2006/relationships/vmlDrawing" Target="../drawings/vmlDrawing17.vml"/><Relationship Id="rId6" Type="http://schemas.openxmlformats.org/officeDocument/2006/relationships/image" Target="../media/image6.png"/><Relationship Id="rId11" Type="http://schemas.openxmlformats.org/officeDocument/2006/relationships/image" Target="../media/image46.wmf"/><Relationship Id="rId5" Type="http://schemas.openxmlformats.org/officeDocument/2006/relationships/image" Target="../media/image1.png"/><Relationship Id="rId15" Type="http://schemas.openxmlformats.org/officeDocument/2006/relationships/image" Target="../media/image47.wmf"/><Relationship Id="rId10" Type="http://schemas.openxmlformats.org/officeDocument/2006/relationships/oleObject" Target="../embeddings/oleObject31.bin"/><Relationship Id="rId4" Type="http://schemas.openxmlformats.org/officeDocument/2006/relationships/image" Target="../media/image48.png"/><Relationship Id="rId9" Type="http://schemas.openxmlformats.org/officeDocument/2006/relationships/image" Target="../media/image45.wmf"/><Relationship Id="rId14" Type="http://schemas.openxmlformats.org/officeDocument/2006/relationships/oleObject" Target="../embeddings/oleObject33.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39.bin"/><Relationship Id="rId18" Type="http://schemas.openxmlformats.org/officeDocument/2006/relationships/image" Target="../media/image50.wmf"/><Relationship Id="rId3" Type="http://schemas.openxmlformats.org/officeDocument/2006/relationships/notesSlide" Target="../notesSlides/notesSlide37.xml"/><Relationship Id="rId7" Type="http://schemas.microsoft.com/office/2007/relationships/hdphoto" Target="../media/hdphoto1.wdp"/><Relationship Id="rId12" Type="http://schemas.openxmlformats.org/officeDocument/2006/relationships/oleObject" Target="../embeddings/oleObject38.bin"/><Relationship Id="rId17" Type="http://schemas.openxmlformats.org/officeDocument/2006/relationships/oleObject" Target="../embeddings/oleObject42.bin"/><Relationship Id="rId2" Type="http://schemas.openxmlformats.org/officeDocument/2006/relationships/slideLayout" Target="../slideLayouts/slideLayout1.xml"/><Relationship Id="rId16" Type="http://schemas.openxmlformats.org/officeDocument/2006/relationships/oleObject" Target="../embeddings/oleObject41.bin"/><Relationship Id="rId20" Type="http://schemas.openxmlformats.org/officeDocument/2006/relationships/image" Target="../media/image46.wmf"/><Relationship Id="rId1" Type="http://schemas.openxmlformats.org/officeDocument/2006/relationships/vmlDrawing" Target="../drawings/vmlDrawing18.vml"/><Relationship Id="rId6" Type="http://schemas.openxmlformats.org/officeDocument/2006/relationships/image" Target="../media/image6.png"/><Relationship Id="rId11" Type="http://schemas.openxmlformats.org/officeDocument/2006/relationships/image" Target="../media/image38.wmf"/><Relationship Id="rId5" Type="http://schemas.openxmlformats.org/officeDocument/2006/relationships/image" Target="../media/image1.png"/><Relationship Id="rId15" Type="http://schemas.openxmlformats.org/officeDocument/2006/relationships/oleObject" Target="../embeddings/oleObject40.bin"/><Relationship Id="rId10" Type="http://schemas.openxmlformats.org/officeDocument/2006/relationships/oleObject" Target="../embeddings/oleObject37.bin"/><Relationship Id="rId19" Type="http://schemas.openxmlformats.org/officeDocument/2006/relationships/oleObject" Target="../embeddings/oleObject43.bin"/><Relationship Id="rId4" Type="http://schemas.openxmlformats.org/officeDocument/2006/relationships/image" Target="../media/image51.png"/><Relationship Id="rId9" Type="http://schemas.openxmlformats.org/officeDocument/2006/relationships/image" Target="../media/image47.wmf"/><Relationship Id="rId14" Type="http://schemas.openxmlformats.org/officeDocument/2006/relationships/image" Target="../media/image49.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2.wmf"/><Relationship Id="rId18" Type="http://schemas.openxmlformats.org/officeDocument/2006/relationships/image" Target="../media/image54.wmf"/><Relationship Id="rId3" Type="http://schemas.openxmlformats.org/officeDocument/2006/relationships/notesSlide" Target="../notesSlides/notesSlide38.xml"/><Relationship Id="rId7" Type="http://schemas.microsoft.com/office/2007/relationships/hdphoto" Target="../media/hdphoto1.wdp"/><Relationship Id="rId12" Type="http://schemas.openxmlformats.org/officeDocument/2006/relationships/oleObject" Target="../embeddings/oleObject46.bin"/><Relationship Id="rId17" Type="http://schemas.openxmlformats.org/officeDocument/2006/relationships/oleObject" Target="../embeddings/oleObject49.bin"/><Relationship Id="rId2" Type="http://schemas.openxmlformats.org/officeDocument/2006/relationships/slideLayout" Target="../slideLayouts/slideLayout1.xml"/><Relationship Id="rId16" Type="http://schemas.openxmlformats.org/officeDocument/2006/relationships/oleObject" Target="../embeddings/oleObject48.bin"/><Relationship Id="rId1" Type="http://schemas.openxmlformats.org/officeDocument/2006/relationships/vmlDrawing" Target="../drawings/vmlDrawing19.vml"/><Relationship Id="rId6" Type="http://schemas.openxmlformats.org/officeDocument/2006/relationships/image" Target="../media/image6.png"/><Relationship Id="rId11" Type="http://schemas.openxmlformats.org/officeDocument/2006/relationships/image" Target="../media/image38.wmf"/><Relationship Id="rId5" Type="http://schemas.openxmlformats.org/officeDocument/2006/relationships/image" Target="../media/image56.jpeg"/><Relationship Id="rId15" Type="http://schemas.openxmlformats.org/officeDocument/2006/relationships/image" Target="../media/image53.wmf"/><Relationship Id="rId10" Type="http://schemas.openxmlformats.org/officeDocument/2006/relationships/oleObject" Target="../embeddings/oleObject45.bin"/><Relationship Id="rId19" Type="http://schemas.openxmlformats.org/officeDocument/2006/relationships/oleObject" Target="../embeddings/oleObject50.bin"/><Relationship Id="rId4" Type="http://schemas.openxmlformats.org/officeDocument/2006/relationships/image" Target="../media/image55.png"/><Relationship Id="rId9" Type="http://schemas.openxmlformats.org/officeDocument/2006/relationships/image" Target="../media/image49.wmf"/><Relationship Id="rId14" Type="http://schemas.openxmlformats.org/officeDocument/2006/relationships/oleObject" Target="../embeddings/oleObject47.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2.wmf"/><Relationship Id="rId18" Type="http://schemas.openxmlformats.org/officeDocument/2006/relationships/oleObject" Target="../embeddings/oleObject56.bin"/><Relationship Id="rId3" Type="http://schemas.openxmlformats.org/officeDocument/2006/relationships/notesSlide" Target="../notesSlides/notesSlide39.xml"/><Relationship Id="rId21" Type="http://schemas.openxmlformats.org/officeDocument/2006/relationships/image" Target="../media/image57.wmf"/><Relationship Id="rId7" Type="http://schemas.microsoft.com/office/2007/relationships/hdphoto" Target="../media/hdphoto1.wdp"/><Relationship Id="rId12" Type="http://schemas.openxmlformats.org/officeDocument/2006/relationships/oleObject" Target="../embeddings/oleObject53.bin"/><Relationship Id="rId17" Type="http://schemas.openxmlformats.org/officeDocument/2006/relationships/image" Target="../media/image53.wmf"/><Relationship Id="rId2" Type="http://schemas.openxmlformats.org/officeDocument/2006/relationships/slideLayout" Target="../slideLayouts/slideLayout1.xml"/><Relationship Id="rId16" Type="http://schemas.openxmlformats.org/officeDocument/2006/relationships/oleObject" Target="../embeddings/oleObject55.bin"/><Relationship Id="rId20" Type="http://schemas.openxmlformats.org/officeDocument/2006/relationships/oleObject" Target="../embeddings/oleObject58.bin"/><Relationship Id="rId1" Type="http://schemas.openxmlformats.org/officeDocument/2006/relationships/vmlDrawing" Target="../drawings/vmlDrawing20.vml"/><Relationship Id="rId6" Type="http://schemas.openxmlformats.org/officeDocument/2006/relationships/image" Target="../media/image6.png"/><Relationship Id="rId11" Type="http://schemas.openxmlformats.org/officeDocument/2006/relationships/image" Target="../media/image38.wmf"/><Relationship Id="rId5" Type="http://schemas.openxmlformats.org/officeDocument/2006/relationships/image" Target="../media/image56.jpeg"/><Relationship Id="rId15" Type="http://schemas.openxmlformats.org/officeDocument/2006/relationships/image" Target="../media/image54.wmf"/><Relationship Id="rId10" Type="http://schemas.openxmlformats.org/officeDocument/2006/relationships/oleObject" Target="../embeddings/oleObject52.bin"/><Relationship Id="rId19" Type="http://schemas.openxmlformats.org/officeDocument/2006/relationships/oleObject" Target="../embeddings/oleObject57.bin"/><Relationship Id="rId4" Type="http://schemas.openxmlformats.org/officeDocument/2006/relationships/image" Target="../media/image58.png"/><Relationship Id="rId9" Type="http://schemas.openxmlformats.org/officeDocument/2006/relationships/image" Target="../media/image49.wmf"/><Relationship Id="rId14" Type="http://schemas.openxmlformats.org/officeDocument/2006/relationships/oleObject" Target="../embeddings/oleObject54.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52.wmf"/><Relationship Id="rId18" Type="http://schemas.openxmlformats.org/officeDocument/2006/relationships/oleObject" Target="../embeddings/oleObject64.bin"/><Relationship Id="rId3" Type="http://schemas.openxmlformats.org/officeDocument/2006/relationships/notesSlide" Target="../notesSlides/notesSlide40.xml"/><Relationship Id="rId21" Type="http://schemas.openxmlformats.org/officeDocument/2006/relationships/image" Target="../media/image57.wmf"/><Relationship Id="rId7" Type="http://schemas.microsoft.com/office/2007/relationships/hdphoto" Target="../media/hdphoto1.wdp"/><Relationship Id="rId12" Type="http://schemas.openxmlformats.org/officeDocument/2006/relationships/oleObject" Target="../embeddings/oleObject61.bin"/><Relationship Id="rId17" Type="http://schemas.openxmlformats.org/officeDocument/2006/relationships/image" Target="../media/image53.wmf"/><Relationship Id="rId25" Type="http://schemas.openxmlformats.org/officeDocument/2006/relationships/image" Target="../media/image59.wmf"/><Relationship Id="rId2" Type="http://schemas.openxmlformats.org/officeDocument/2006/relationships/slideLayout" Target="../slideLayouts/slideLayout1.xml"/><Relationship Id="rId16" Type="http://schemas.openxmlformats.org/officeDocument/2006/relationships/oleObject" Target="../embeddings/oleObject63.bin"/><Relationship Id="rId20" Type="http://schemas.openxmlformats.org/officeDocument/2006/relationships/oleObject" Target="../embeddings/oleObject66.bin"/><Relationship Id="rId1" Type="http://schemas.openxmlformats.org/officeDocument/2006/relationships/vmlDrawing" Target="../drawings/vmlDrawing21.vml"/><Relationship Id="rId6" Type="http://schemas.openxmlformats.org/officeDocument/2006/relationships/image" Target="../media/image6.png"/><Relationship Id="rId11" Type="http://schemas.openxmlformats.org/officeDocument/2006/relationships/image" Target="../media/image38.wmf"/><Relationship Id="rId24" Type="http://schemas.openxmlformats.org/officeDocument/2006/relationships/oleObject" Target="../embeddings/oleObject69.bin"/><Relationship Id="rId5" Type="http://schemas.openxmlformats.org/officeDocument/2006/relationships/image" Target="../media/image56.jpeg"/><Relationship Id="rId15" Type="http://schemas.openxmlformats.org/officeDocument/2006/relationships/image" Target="../media/image54.wmf"/><Relationship Id="rId23" Type="http://schemas.openxmlformats.org/officeDocument/2006/relationships/oleObject" Target="../embeddings/oleObject68.bin"/><Relationship Id="rId10" Type="http://schemas.openxmlformats.org/officeDocument/2006/relationships/oleObject" Target="../embeddings/oleObject60.bin"/><Relationship Id="rId19" Type="http://schemas.openxmlformats.org/officeDocument/2006/relationships/oleObject" Target="../embeddings/oleObject65.bin"/><Relationship Id="rId4" Type="http://schemas.openxmlformats.org/officeDocument/2006/relationships/image" Target="../media/image60.png"/><Relationship Id="rId9" Type="http://schemas.openxmlformats.org/officeDocument/2006/relationships/image" Target="../media/image49.wmf"/><Relationship Id="rId14" Type="http://schemas.openxmlformats.org/officeDocument/2006/relationships/oleObject" Target="../embeddings/oleObject62.bin"/><Relationship Id="rId22" Type="http://schemas.openxmlformats.org/officeDocument/2006/relationships/oleObject" Target="../embeddings/oleObject67.bin"/></Relationships>
</file>

<file path=ppt/slides/_rels/slide62.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3.wmf"/><Relationship Id="rId18" Type="http://schemas.openxmlformats.org/officeDocument/2006/relationships/oleObject" Target="../embeddings/oleObject76.bin"/><Relationship Id="rId3" Type="http://schemas.openxmlformats.org/officeDocument/2006/relationships/notesSlide" Target="../notesSlides/notesSlide41.xml"/><Relationship Id="rId7" Type="http://schemas.openxmlformats.org/officeDocument/2006/relationships/oleObject" Target="../embeddings/oleObject70.bin"/><Relationship Id="rId12" Type="http://schemas.openxmlformats.org/officeDocument/2006/relationships/oleObject" Target="../embeddings/oleObject73.bin"/><Relationship Id="rId17" Type="http://schemas.openxmlformats.org/officeDocument/2006/relationships/image" Target="../media/image65.wmf"/><Relationship Id="rId2" Type="http://schemas.openxmlformats.org/officeDocument/2006/relationships/slideLayout" Target="../slideLayouts/slideLayout1.xml"/><Relationship Id="rId16" Type="http://schemas.openxmlformats.org/officeDocument/2006/relationships/oleObject" Target="../embeddings/oleObject75.bin"/><Relationship Id="rId20" Type="http://schemas.openxmlformats.org/officeDocument/2006/relationships/image" Target="../media/image67.png"/><Relationship Id="rId1" Type="http://schemas.openxmlformats.org/officeDocument/2006/relationships/vmlDrawing" Target="../drawings/vmlDrawing22.vml"/><Relationship Id="rId6" Type="http://schemas.microsoft.com/office/2007/relationships/hdphoto" Target="../media/hdphoto1.wdp"/><Relationship Id="rId11" Type="http://schemas.openxmlformats.org/officeDocument/2006/relationships/oleObject" Target="../embeddings/oleObject72.bin"/><Relationship Id="rId5" Type="http://schemas.openxmlformats.org/officeDocument/2006/relationships/image" Target="../media/image6.png"/><Relationship Id="rId15" Type="http://schemas.openxmlformats.org/officeDocument/2006/relationships/image" Target="../media/image64.wmf"/><Relationship Id="rId10" Type="http://schemas.openxmlformats.org/officeDocument/2006/relationships/image" Target="../media/image62.wmf"/><Relationship Id="rId19" Type="http://schemas.openxmlformats.org/officeDocument/2006/relationships/image" Target="../media/image66.wmf"/><Relationship Id="rId4" Type="http://schemas.openxmlformats.org/officeDocument/2006/relationships/image" Target="../media/image1.png"/><Relationship Id="rId9" Type="http://schemas.openxmlformats.org/officeDocument/2006/relationships/oleObject" Target="../embeddings/oleObject71.bin"/><Relationship Id="rId14" Type="http://schemas.openxmlformats.org/officeDocument/2006/relationships/oleObject" Target="../embeddings/oleObject74.bin"/></Relationships>
</file>

<file path=ppt/slides/_rels/slide63.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1.png"/><Relationship Id="rId7" Type="http://schemas.openxmlformats.org/officeDocument/2006/relationships/image" Target="../media/image660.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68.png"/></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群組 29"/>
          <p:cNvGrpSpPr/>
          <p:nvPr/>
        </p:nvGrpSpPr>
        <p:grpSpPr>
          <a:xfrm>
            <a:off x="-286" y="-1"/>
            <a:ext cx="323814" cy="6876000"/>
            <a:chOff x="-286" y="-1"/>
            <a:chExt cx="323814" cy="6876000"/>
          </a:xfrm>
        </p:grpSpPr>
        <p:pic>
          <p:nvPicPr>
            <p:cNvPr id="31" name="圖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32" name="矩形 31"/>
            <p:cNvSpPr/>
            <p:nvPr/>
          </p:nvSpPr>
          <p:spPr>
            <a:xfrm>
              <a:off x="0" y="-1"/>
              <a:ext cx="288000" cy="6876000"/>
            </a:xfrm>
            <a:prstGeom prst="rect">
              <a:avLst/>
            </a:prstGeom>
            <a:solidFill>
              <a:srgbClr val="0070C0">
                <a:alpha val="69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solidFill>
                  <a:prstClr val="white"/>
                </a:solidFill>
              </a:endParaRPr>
            </a:p>
          </p:txBody>
        </p:sp>
      </p:grpSp>
      <p:grpSp>
        <p:nvGrpSpPr>
          <p:cNvPr id="37" name="群組 36"/>
          <p:cNvGrpSpPr/>
          <p:nvPr/>
        </p:nvGrpSpPr>
        <p:grpSpPr>
          <a:xfrm>
            <a:off x="444391" y="445850"/>
            <a:ext cx="6428310" cy="707886"/>
            <a:chOff x="444391" y="445850"/>
            <a:chExt cx="6428310" cy="707886"/>
          </a:xfrm>
        </p:grpSpPr>
        <p:sp>
          <p:nvSpPr>
            <p:cNvPr id="38" name="文字方塊 37"/>
            <p:cNvSpPr txBox="1"/>
            <p:nvPr/>
          </p:nvSpPr>
          <p:spPr>
            <a:xfrm>
              <a:off x="444391" y="445850"/>
              <a:ext cx="498855" cy="707886"/>
            </a:xfrm>
            <a:prstGeom prst="rect">
              <a:avLst/>
            </a:prstGeom>
            <a:noFill/>
            <a:ln>
              <a:noFill/>
            </a:ln>
          </p:spPr>
          <p:txBody>
            <a:bodyPr wrap="none" rtlCol="0" anchor="t" anchorCtr="0">
              <a:spAutoFit/>
            </a:bodyPr>
            <a:lstStyle/>
            <a:p>
              <a:r>
                <a:rPr lang="en-US" altLang="zh-TW" sz="4000" dirty="0" smtClean="0">
                  <a:solidFill>
                    <a:prstClr val="black"/>
                  </a:solidFill>
                  <a:latin typeface="Britannic Bold" panose="020B0903060703020204" pitchFamily="34" charset="0"/>
                  <a:ea typeface="華康中特圓體" panose="020F0809000000000000" pitchFamily="49" charset="-120"/>
                </a:rPr>
                <a:t>7</a:t>
              </a:r>
              <a:endParaRPr lang="zh-HK" altLang="en-US" sz="4000" dirty="0">
                <a:solidFill>
                  <a:prstClr val="black"/>
                </a:solidFill>
                <a:latin typeface="Britannic Bold" panose="020B0903060703020204" pitchFamily="34" charset="0"/>
                <a:ea typeface="華康中特圓體" panose="020F0809000000000000" pitchFamily="49" charset="-120"/>
              </a:endParaRPr>
            </a:p>
          </p:txBody>
        </p:sp>
        <p:sp>
          <p:nvSpPr>
            <p:cNvPr id="39" name="文字方塊 38"/>
            <p:cNvSpPr txBox="1"/>
            <p:nvPr/>
          </p:nvSpPr>
          <p:spPr>
            <a:xfrm>
              <a:off x="961236" y="548680"/>
              <a:ext cx="5911465" cy="461665"/>
            </a:xfrm>
            <a:prstGeom prst="rect">
              <a:avLst/>
            </a:prstGeom>
            <a:noFill/>
            <a:ln>
              <a:noFill/>
            </a:ln>
          </p:spPr>
          <p:txBody>
            <a:bodyPr wrap="square" rtlCol="0" anchor="t" anchorCtr="0">
              <a:spAutoFit/>
            </a:bodyPr>
            <a:lstStyle/>
            <a:p>
              <a:r>
                <a:rPr lang="zh-TW" altLang="en-US" sz="2400" dirty="0">
                  <a:solidFill>
                    <a:prstClr val="black"/>
                  </a:solidFill>
                  <a:latin typeface="Britannic Bold" panose="020B0903060703020204" pitchFamily="34" charset="0"/>
                  <a:ea typeface="華康中特圓體" panose="020F0809000000000000" pitchFamily="49" charset="-120"/>
                </a:rPr>
                <a:t>畢氏定理</a:t>
              </a:r>
            </a:p>
          </p:txBody>
        </p:sp>
      </p:grpSp>
      <p:cxnSp>
        <p:nvCxnSpPr>
          <p:cNvPr id="41" name="直線接點 40"/>
          <p:cNvCxnSpPr/>
          <p:nvPr/>
        </p:nvCxnSpPr>
        <p:spPr>
          <a:xfrm>
            <a:off x="1043608" y="1010345"/>
            <a:ext cx="7524000" cy="0"/>
          </a:xfrm>
          <a:prstGeom prst="line">
            <a:avLst/>
          </a:prstGeom>
          <a:ln w="38100">
            <a:solidFill>
              <a:srgbClr val="0070C0"/>
            </a:solidFill>
          </a:ln>
        </p:spPr>
        <p:style>
          <a:lnRef idx="1">
            <a:schemeClr val="accent3"/>
          </a:lnRef>
          <a:fillRef idx="0">
            <a:schemeClr val="accent3"/>
          </a:fillRef>
          <a:effectRef idx="0">
            <a:schemeClr val="accent3"/>
          </a:effectRef>
          <a:fontRef idx="minor">
            <a:schemeClr val="tx1"/>
          </a:fontRef>
        </p:style>
      </p:cxnSp>
      <p:sp>
        <p:nvSpPr>
          <p:cNvPr id="19" name="文字方塊 18"/>
          <p:cNvSpPr txBox="1"/>
          <p:nvPr/>
        </p:nvSpPr>
        <p:spPr>
          <a:xfrm>
            <a:off x="3465994" y="6467152"/>
            <a:ext cx="5426486" cy="276999"/>
          </a:xfrm>
          <a:prstGeom prst="rect">
            <a:avLst/>
          </a:prstGeom>
          <a:noFill/>
        </p:spPr>
        <p:txBody>
          <a:bodyPr wrap="none" rtlCol="0">
            <a:spAutoFit/>
          </a:bodyPr>
          <a:lstStyle/>
          <a:p>
            <a:r>
              <a:rPr lang="en-US" altLang="zh-HK" sz="1200" dirty="0" smtClean="0">
                <a:solidFill>
                  <a:prstClr val="black"/>
                </a:solidFill>
              </a:rPr>
              <a:t>©</a:t>
            </a:r>
            <a:r>
              <a:rPr lang="zh-TW" altLang="en-US" sz="1200" dirty="0" smtClean="0">
                <a:solidFill>
                  <a:prstClr val="black"/>
                </a:solidFill>
              </a:rPr>
              <a:t> 版權屬培元教育機構有限公司，未經許可，不得作任何形式的貯存，複製等</a:t>
            </a:r>
            <a:endParaRPr lang="zh-HK" altLang="en-US" sz="1200" dirty="0">
              <a:solidFill>
                <a:prstClr val="black"/>
              </a:solidFill>
            </a:endParaRPr>
          </a:p>
        </p:txBody>
      </p:sp>
      <p:sp>
        <p:nvSpPr>
          <p:cNvPr id="22" name="文字方塊 21"/>
          <p:cNvSpPr txBox="1"/>
          <p:nvPr/>
        </p:nvSpPr>
        <p:spPr>
          <a:xfrm>
            <a:off x="477539" y="1340768"/>
            <a:ext cx="4068000" cy="338554"/>
          </a:xfrm>
          <a:prstGeom prst="rect">
            <a:avLst/>
          </a:prstGeom>
          <a:solidFill>
            <a:schemeClr val="tx2">
              <a:lumMod val="40000"/>
              <a:lumOff val="60000"/>
            </a:schemeClr>
          </a:solidFill>
          <a:ln>
            <a:noFill/>
          </a:ln>
        </p:spPr>
        <p:txBody>
          <a:bodyPr wrap="square" rtlCol="0" anchor="t" anchorCtr="0">
            <a:spAutoFit/>
          </a:bodyPr>
          <a:lstStyle/>
          <a:p>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7.1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直角三角形的特性</a:t>
            </a:r>
            <a:endPar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23" name="表格 22"/>
          <p:cNvGraphicFramePr>
            <a:graphicFrameLocks noGrp="1"/>
          </p:cNvGraphicFramePr>
          <p:nvPr>
            <p:extLst>
              <p:ext uri="{D42A27DB-BD31-4B8C-83A1-F6EECF244321}">
                <p14:modId xmlns:p14="http://schemas.microsoft.com/office/powerpoint/2010/main" val="4071247576"/>
              </p:ext>
            </p:extLst>
          </p:nvPr>
        </p:nvGraphicFramePr>
        <p:xfrm>
          <a:off x="467544" y="1721871"/>
          <a:ext cx="3888432" cy="1341120"/>
        </p:xfrm>
        <a:graphic>
          <a:graphicData uri="http://schemas.openxmlformats.org/drawingml/2006/table">
            <a:tbl>
              <a:tblPr firstRow="1" bandRow="1">
                <a:tableStyleId>{2D5ABB26-0587-4C30-8999-92F81FD0307C}</a:tableStyleId>
              </a:tblPr>
              <a:tblGrid>
                <a:gridCol w="3888432"/>
              </a:tblGrid>
              <a:tr h="295517">
                <a:tc>
                  <a:txBody>
                    <a:bodyPr/>
                    <a:lstStyle/>
                    <a:p>
                      <a:pPr>
                        <a:lnSpc>
                          <a:spcPct val="100000"/>
                        </a:lnSpc>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直角三角形</a:t>
                      </a:r>
                    </a:p>
                  </a:txBody>
                  <a:tcPr anchor="ctr"/>
                </a:tc>
              </a:tr>
              <a:tr h="295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直角三角形和畢達哥拉斯</a:t>
                      </a:r>
                    </a:p>
                  </a:txBody>
                  <a:tcPr anchor="ctr"/>
                </a:tc>
              </a:tr>
              <a:tr h="295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zh-HK"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畢氏定理</a:t>
                      </a:r>
                    </a:p>
                  </a:txBody>
                  <a:tcPr anchor="ctr"/>
                </a:tc>
              </a:tr>
              <a:tr h="295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不同的證明方法</a:t>
                      </a:r>
                    </a:p>
                  </a:txBody>
                  <a:tcPr anchor="ctr"/>
                </a:tc>
              </a:tr>
            </a:tbl>
          </a:graphicData>
        </a:graphic>
      </p:graphicFrame>
      <p:sp>
        <p:nvSpPr>
          <p:cNvPr id="26" name="文字方塊 25"/>
          <p:cNvSpPr txBox="1"/>
          <p:nvPr/>
        </p:nvSpPr>
        <p:spPr>
          <a:xfrm>
            <a:off x="477539" y="3340473"/>
            <a:ext cx="4068000" cy="338554"/>
          </a:xfrm>
          <a:prstGeom prst="rect">
            <a:avLst/>
          </a:prstGeom>
          <a:solidFill>
            <a:schemeClr val="tx2">
              <a:lumMod val="40000"/>
              <a:lumOff val="60000"/>
            </a:schemeClr>
          </a:solidFill>
          <a:ln>
            <a:noFill/>
          </a:ln>
        </p:spPr>
        <p:txBody>
          <a:bodyPr wrap="square" rtlCol="0" anchor="t" anchorCtr="0">
            <a:spAutoFit/>
          </a:bodyPr>
          <a:lstStyle/>
          <a:p>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7.2</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畢氏定理</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的應用一</a:t>
            </a:r>
          </a:p>
        </p:txBody>
      </p:sp>
      <p:graphicFrame>
        <p:nvGraphicFramePr>
          <p:cNvPr id="27" name="表格 26"/>
          <p:cNvGraphicFramePr>
            <a:graphicFrameLocks noGrp="1"/>
          </p:cNvGraphicFramePr>
          <p:nvPr>
            <p:extLst>
              <p:ext uri="{D42A27DB-BD31-4B8C-83A1-F6EECF244321}">
                <p14:modId xmlns:p14="http://schemas.microsoft.com/office/powerpoint/2010/main" val="2810705578"/>
              </p:ext>
            </p:extLst>
          </p:nvPr>
        </p:nvGraphicFramePr>
        <p:xfrm>
          <a:off x="467544" y="3721576"/>
          <a:ext cx="4104456" cy="670560"/>
        </p:xfrm>
        <a:graphic>
          <a:graphicData uri="http://schemas.openxmlformats.org/drawingml/2006/table">
            <a:tbl>
              <a:tblPr firstRow="1" bandRow="1">
                <a:tableStyleId>{2D5ABB26-0587-4C30-8999-92F81FD0307C}</a:tableStyleId>
              </a:tblPr>
              <a:tblGrid>
                <a:gridCol w="4104456"/>
              </a:tblGrid>
              <a:tr h="252000">
                <a:tc>
                  <a:txBody>
                    <a:bodyPr/>
                    <a:lstStyle/>
                    <a:p>
                      <a:pPr>
                        <a:lnSpc>
                          <a:spcPct val="100000"/>
                        </a:lnSpc>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利用畢氏定理找直角三角形邊長</a:t>
                      </a:r>
                    </a:p>
                  </a:txBody>
                  <a:tcPr anchor="ctr"/>
                </a:tc>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畢氏定理的連續運用</a:t>
                      </a:r>
                    </a:p>
                  </a:txBody>
                  <a:tcPr anchor="ctr"/>
                </a:tc>
              </a:tr>
            </a:tbl>
          </a:graphicData>
        </a:graphic>
      </p:graphicFrame>
      <p:sp>
        <p:nvSpPr>
          <p:cNvPr id="42" name="文字方塊 41"/>
          <p:cNvSpPr txBox="1"/>
          <p:nvPr/>
        </p:nvSpPr>
        <p:spPr>
          <a:xfrm>
            <a:off x="4644008" y="1340768"/>
            <a:ext cx="4068000" cy="338554"/>
          </a:xfrm>
          <a:prstGeom prst="rect">
            <a:avLst/>
          </a:prstGeom>
          <a:solidFill>
            <a:schemeClr val="tx2">
              <a:lumMod val="40000"/>
              <a:lumOff val="60000"/>
            </a:schemeClr>
          </a:solidFill>
          <a:ln>
            <a:noFill/>
          </a:ln>
        </p:spPr>
        <p:txBody>
          <a:bodyPr wrap="square" rtlCol="0" anchor="t" anchorCtr="0">
            <a:spAutoFit/>
          </a:bodyPr>
          <a:lstStyle/>
          <a:p>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7.4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畢氏定理的</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應用三</a:t>
            </a:r>
            <a:endPar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43" name="表格 42"/>
          <p:cNvGraphicFramePr>
            <a:graphicFrameLocks noGrp="1"/>
          </p:cNvGraphicFramePr>
          <p:nvPr>
            <p:extLst>
              <p:ext uri="{D42A27DB-BD31-4B8C-83A1-F6EECF244321}">
                <p14:modId xmlns:p14="http://schemas.microsoft.com/office/powerpoint/2010/main" val="1876934440"/>
              </p:ext>
            </p:extLst>
          </p:nvPr>
        </p:nvGraphicFramePr>
        <p:xfrm>
          <a:off x="4644008" y="1721871"/>
          <a:ext cx="4104456" cy="670560"/>
        </p:xfrm>
        <a:graphic>
          <a:graphicData uri="http://schemas.openxmlformats.org/drawingml/2006/table">
            <a:tbl>
              <a:tblPr firstRow="1" bandRow="1">
                <a:tableStyleId>{2D5ABB26-0587-4C30-8999-92F81FD0307C}</a:tableStyleId>
              </a:tblPr>
              <a:tblGrid>
                <a:gridCol w="4104456"/>
              </a:tblGrid>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16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日常生活的應用</a:t>
                      </a:r>
                    </a:p>
                  </a:txBody>
                  <a:tcPr anchor="ctr"/>
                </a:tc>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a:t>
                      </a:r>
                      <a:r>
                        <a:rPr lang="zh-TW" altLang="en-US" sz="16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數線上的應用</a:t>
                      </a:r>
                    </a:p>
                  </a:txBody>
                  <a:tcPr anchor="ctr"/>
                </a:tc>
              </a:tr>
            </a:tbl>
          </a:graphicData>
        </a:graphic>
      </p:graphicFrame>
      <p:sp>
        <p:nvSpPr>
          <p:cNvPr id="44" name="文字方塊 43"/>
          <p:cNvSpPr txBox="1"/>
          <p:nvPr/>
        </p:nvSpPr>
        <p:spPr>
          <a:xfrm>
            <a:off x="4644008" y="4077072"/>
            <a:ext cx="4068000" cy="338554"/>
          </a:xfrm>
          <a:prstGeom prst="rect">
            <a:avLst/>
          </a:prstGeom>
          <a:solidFill>
            <a:schemeClr val="tx2">
              <a:lumMod val="40000"/>
              <a:lumOff val="60000"/>
            </a:schemeClr>
          </a:solidFill>
          <a:ln>
            <a:noFill/>
          </a:ln>
        </p:spPr>
        <p:txBody>
          <a:bodyPr wrap="square" rtlCol="0" anchor="t" anchorCtr="0">
            <a:spAutoFit/>
          </a:bodyPr>
          <a:lstStyle/>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重點及字詞索引</a:t>
            </a:r>
          </a:p>
        </p:txBody>
      </p:sp>
      <p:sp>
        <p:nvSpPr>
          <p:cNvPr id="45" name="文字方塊 44"/>
          <p:cNvSpPr txBox="1"/>
          <p:nvPr/>
        </p:nvSpPr>
        <p:spPr>
          <a:xfrm>
            <a:off x="4644008" y="2658178"/>
            <a:ext cx="4068000" cy="338554"/>
          </a:xfrm>
          <a:prstGeom prst="rect">
            <a:avLst/>
          </a:prstGeom>
          <a:solidFill>
            <a:schemeClr val="tx2">
              <a:lumMod val="40000"/>
              <a:lumOff val="60000"/>
            </a:schemeClr>
          </a:solidFill>
          <a:ln>
            <a:noFill/>
          </a:ln>
        </p:spPr>
        <p:txBody>
          <a:bodyPr wrap="square" rtlCol="0" anchor="t" anchorCtr="0">
            <a:spAutoFit/>
          </a:bodyPr>
          <a:lstStyle/>
          <a:p>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7.5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增</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潤知識</a:t>
            </a:r>
          </a:p>
        </p:txBody>
      </p:sp>
      <p:graphicFrame>
        <p:nvGraphicFramePr>
          <p:cNvPr id="46" name="表格 45"/>
          <p:cNvGraphicFramePr>
            <a:graphicFrameLocks noGrp="1"/>
          </p:cNvGraphicFramePr>
          <p:nvPr>
            <p:extLst>
              <p:ext uri="{D42A27DB-BD31-4B8C-83A1-F6EECF244321}">
                <p14:modId xmlns:p14="http://schemas.microsoft.com/office/powerpoint/2010/main" val="1688335071"/>
              </p:ext>
            </p:extLst>
          </p:nvPr>
        </p:nvGraphicFramePr>
        <p:xfrm>
          <a:off x="4644008" y="3039281"/>
          <a:ext cx="4104456" cy="670560"/>
        </p:xfrm>
        <a:graphic>
          <a:graphicData uri="http://schemas.openxmlformats.org/drawingml/2006/table">
            <a:tbl>
              <a:tblPr firstRow="1" bandRow="1">
                <a:tableStyleId>{2D5ABB26-0587-4C30-8999-92F81FD0307C}</a:tableStyleId>
              </a:tblPr>
              <a:tblGrid>
                <a:gridCol w="4104456"/>
              </a:tblGrid>
              <a:tr h="252000">
                <a:tc>
                  <a:txBody>
                    <a:bodyPr/>
                    <a:lstStyle/>
                    <a:p>
                      <a:pPr>
                        <a:lnSpc>
                          <a:spcPct val="100000"/>
                        </a:lnSpc>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畫出有理數</a:t>
                      </a:r>
                    </a:p>
                  </a:txBody>
                  <a:tcPr anchor="ctr"/>
                </a:tc>
              </a:tr>
              <a:tr h="25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 </a:t>
                      </a:r>
                      <a:r>
                        <a:rPr kumimoji="0" lang="zh-TW" alt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標楷體" panose="03000509000000000000" pitchFamily="65" charset="-120"/>
                          <a:cs typeface="Times New Roman" panose="02020603050405020304" pitchFamily="18" charset="0"/>
                        </a:rPr>
                        <a:t>第一次數學危機</a:t>
                      </a:r>
                    </a:p>
                  </a:txBody>
                  <a:tcPr anchor="ctr"/>
                </a:tc>
              </a:tr>
            </a:tbl>
          </a:graphicData>
        </a:graphic>
      </p:graphicFrame>
      <p:sp>
        <p:nvSpPr>
          <p:cNvPr id="47" name="文字方塊 46"/>
          <p:cNvSpPr txBox="1"/>
          <p:nvPr/>
        </p:nvSpPr>
        <p:spPr>
          <a:xfrm>
            <a:off x="477539" y="4706353"/>
            <a:ext cx="4068000" cy="338554"/>
          </a:xfrm>
          <a:prstGeom prst="rect">
            <a:avLst/>
          </a:prstGeom>
          <a:solidFill>
            <a:schemeClr val="tx2">
              <a:lumMod val="40000"/>
              <a:lumOff val="60000"/>
            </a:schemeClr>
          </a:solidFill>
          <a:ln>
            <a:noFill/>
          </a:ln>
        </p:spPr>
        <p:txBody>
          <a:bodyPr wrap="square" rtlCol="0" anchor="t" anchorCtr="0">
            <a:spAutoFit/>
          </a:bodyPr>
          <a:lstStyle/>
          <a:p>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7.3</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畢氏定理</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應用二</a:t>
            </a:r>
            <a:endPar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48" name="表格 47"/>
          <p:cNvGraphicFramePr>
            <a:graphicFrameLocks noGrp="1"/>
          </p:cNvGraphicFramePr>
          <p:nvPr>
            <p:extLst>
              <p:ext uri="{D42A27DB-BD31-4B8C-83A1-F6EECF244321}">
                <p14:modId xmlns:p14="http://schemas.microsoft.com/office/powerpoint/2010/main" val="1547970994"/>
              </p:ext>
            </p:extLst>
          </p:nvPr>
        </p:nvGraphicFramePr>
        <p:xfrm>
          <a:off x="467544" y="5087456"/>
          <a:ext cx="4104456" cy="1005840"/>
        </p:xfrm>
        <a:graphic>
          <a:graphicData uri="http://schemas.openxmlformats.org/drawingml/2006/table">
            <a:tbl>
              <a:tblPr firstRow="1" bandRow="1">
                <a:tableStyleId>{2D5ABB26-0587-4C30-8999-92F81FD0307C}</a:tableStyleId>
              </a:tblPr>
              <a:tblGrid>
                <a:gridCol w="4104456"/>
              </a:tblGrid>
              <a:tr h="252000">
                <a:tc>
                  <a:txBody>
                    <a:bodyPr/>
                    <a:lstStyle/>
                    <a:p>
                      <a:pPr>
                        <a:lnSpc>
                          <a:spcPct val="100000"/>
                        </a:lnSpc>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畢氏定理的逆定理</a:t>
                      </a:r>
                    </a:p>
                  </a:txBody>
                  <a:tcPr anchor="ctr"/>
                </a:tc>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畢氏三元數</a:t>
                      </a:r>
                    </a:p>
                  </a:txBody>
                  <a:tcPr anchor="ctr"/>
                </a:tc>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a:t>
                      </a:r>
                      <a:r>
                        <a:rPr lang="zh-TW" altLang="en-US" sz="1600" kern="1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逆定理的應用</a:t>
                      </a:r>
                    </a:p>
                  </a:txBody>
                  <a:tcPr anchor="ctr"/>
                </a:tc>
              </a:tr>
            </a:tbl>
          </a:graphicData>
        </a:graphic>
      </p:graphicFrame>
    </p:spTree>
    <p:extLst>
      <p:ext uri="{BB962C8B-B14F-4D97-AF65-F5344CB8AC3E}">
        <p14:creationId xmlns:p14="http://schemas.microsoft.com/office/powerpoint/2010/main" val="975118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p:cNvSpPr txBox="1"/>
          <p:nvPr/>
        </p:nvSpPr>
        <p:spPr>
          <a:xfrm>
            <a:off x="1024161" y="3667378"/>
            <a:ext cx="7436271" cy="2562240"/>
          </a:xfrm>
          <a:prstGeom prst="rect">
            <a:avLst/>
          </a:prstGeom>
          <a:noFill/>
        </p:spPr>
        <p:txBody>
          <a:bodyPr wrap="square" rtlCol="0">
            <a:spAutoFit/>
          </a:bodyPr>
          <a:lstStyle/>
          <a:p>
            <a:pPr>
              <a:spcBef>
                <a:spcPts val="300"/>
              </a:spcBef>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ABDE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面積</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p>
          <a:p>
            <a:pPr>
              <a:spcBef>
                <a:spcPts val="3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每個三角形面積</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p>
          <a:p>
            <a:pPr>
              <a:spcBef>
                <a:spcPts val="300"/>
              </a:spcBef>
            </a:pPr>
            <a:r>
              <a:rPr lang="zh-TW" altLang="en-US" sz="800" i="1"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i="1"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PC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p>
          <a:p>
            <a:pPr>
              <a:spcBef>
                <a:spcPts val="300"/>
              </a:spcBef>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PQRC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面積</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spcAft>
                <a:spcPts val="300"/>
              </a:spcAf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ABDE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面積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個</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三角形面積之和</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PQRC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面積</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6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4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12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2</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		</a:t>
            </a:r>
            <a:endParaRPr lang="en-US" altLang="zh-TW"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直角三角形     三角學</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4" y="1412776"/>
            <a:ext cx="5688632" cy="1077218"/>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上頁是一個特殊例子，同學也可以試將直角邊長度代入不同數字，然後檢查是否可以得出</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。不過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即使試了很多數字能符合上式仍不算是一個證明，要證明的話就要數字不受限制，所以就要利用變數去作證明。</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71" name="圖片 70"/>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3619855"/>
            <a:ext cx="299372" cy="309841"/>
          </a:xfrm>
          <a:prstGeom prst="rect">
            <a:avLst/>
          </a:prstGeom>
        </p:spPr>
      </p:pic>
      <p:sp>
        <p:nvSpPr>
          <p:cNvPr id="96" name="文字方塊 95"/>
          <p:cNvSpPr txBox="1"/>
          <p:nvPr/>
        </p:nvSpPr>
        <p:spPr>
          <a:xfrm>
            <a:off x="827584" y="2492896"/>
            <a:ext cx="5767506" cy="1107996"/>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設一</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其中</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直角，其邊長分別為</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右</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左上方</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將另外三個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與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全等</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的三角形加入組成右方圖形。</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如上頁方法，可得</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ABDE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是正方形。</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7" name="圓角矩形 96"/>
          <p:cNvSpPr/>
          <p:nvPr/>
        </p:nvSpPr>
        <p:spPr>
          <a:xfrm>
            <a:off x="827584" y="3595746"/>
            <a:ext cx="7975455" cy="3132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3787088945"/>
              </p:ext>
            </p:extLst>
          </p:nvPr>
        </p:nvGraphicFramePr>
        <p:xfrm>
          <a:off x="2759348" y="3850352"/>
          <a:ext cx="444500" cy="508000"/>
        </p:xfrm>
        <a:graphic>
          <a:graphicData uri="http://schemas.openxmlformats.org/presentationml/2006/ole">
            <mc:AlternateContent xmlns:mc="http://schemas.openxmlformats.org/markup-compatibility/2006">
              <mc:Choice xmlns:v="urn:schemas-microsoft-com:vml" Requires="v">
                <p:oleObj spid="_x0000_s29838" name="方程式" r:id="rId6" imgW="444240" imgH="507960" progId="Equation.3">
                  <p:embed/>
                </p:oleObj>
              </mc:Choice>
              <mc:Fallback>
                <p:oleObj name="方程式" r:id="rId6" imgW="444240" imgH="507960" progId="Equation.3">
                  <p:embed/>
                  <p:pic>
                    <p:nvPicPr>
                      <p:cNvPr id="0" name="物件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9348" y="3850352"/>
                        <a:ext cx="444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75688158"/>
              </p:ext>
            </p:extLst>
          </p:nvPr>
        </p:nvGraphicFramePr>
        <p:xfrm>
          <a:off x="2664000" y="5076000"/>
          <a:ext cx="444500" cy="508000"/>
        </p:xfrm>
        <a:graphic>
          <a:graphicData uri="http://schemas.openxmlformats.org/presentationml/2006/ole">
            <mc:AlternateContent xmlns:mc="http://schemas.openxmlformats.org/markup-compatibility/2006">
              <mc:Choice xmlns:v="urn:schemas-microsoft-com:vml" Requires="v">
                <p:oleObj spid="_x0000_s29839" name="方程式" r:id="rId8" imgW="444240" imgH="507960" progId="Equation.3">
                  <p:embed/>
                </p:oleObj>
              </mc:Choice>
              <mc:Fallback>
                <p:oleObj name="方程式" r:id="rId8" imgW="444240" imgH="507960" progId="Equation.3">
                  <p:embed/>
                  <p:pic>
                    <p:nvPicPr>
                      <p:cNvPr id="0" name="物件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4000" y="5076000"/>
                        <a:ext cx="444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 name="文字方塊 101"/>
          <p:cNvSpPr txBox="1"/>
          <p:nvPr/>
        </p:nvSpPr>
        <p:spPr>
          <a:xfrm>
            <a:off x="1008000" y="6156000"/>
            <a:ext cx="7518631" cy="584775"/>
          </a:xfrm>
          <a:prstGeom prst="rect">
            <a:avLst/>
          </a:prstGeom>
          <a:noFill/>
        </p:spPr>
        <p:txBody>
          <a:bodyPr wrap="square" rtlCol="0">
            <a:spAutoFit/>
          </a:bodyPr>
          <a:lstStyle/>
          <a:p>
            <a:pPr marL="444500" indent="-444500"/>
            <a:r>
              <a:rPr lang="zh-TW" altLang="en-US" sz="160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註</a:t>
            </a:r>
            <a:r>
              <a:rPr lang="en-US" altLang="zh-TW" sz="160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以上</a:t>
            </a:r>
            <a:r>
              <a:rPr lang="zh-TW" altLang="en-US" sz="160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是中國趙爽的證明方法，趙爽為中國古代第一個正式證明勾股定理的數學家，約於公元</a:t>
            </a:r>
            <a:r>
              <a:rPr lang="en-US" altLang="zh-TW" sz="160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222</a:t>
            </a:r>
            <a:r>
              <a:rPr lang="zh-TW" altLang="en-US" sz="160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年提出勾股定理的</a:t>
            </a:r>
            <a:r>
              <a:rPr lang="zh-TW" altLang="en-US" sz="160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證明。</a:t>
            </a:r>
            <a:endParaRPr lang="zh-HK" altLang="en-US" sz="160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6" name="群組 5"/>
          <p:cNvGrpSpPr/>
          <p:nvPr/>
        </p:nvGrpSpPr>
        <p:grpSpPr>
          <a:xfrm>
            <a:off x="5704948" y="5589240"/>
            <a:ext cx="2522241" cy="514335"/>
            <a:chOff x="5579959" y="5310096"/>
            <a:chExt cx="2522241" cy="514335"/>
          </a:xfrm>
        </p:grpSpPr>
        <p:sp>
          <p:nvSpPr>
            <p:cNvPr id="103" name="圓角矩形 102"/>
            <p:cNvSpPr/>
            <p:nvPr/>
          </p:nvSpPr>
          <p:spPr>
            <a:xfrm>
              <a:off x="5579959" y="5310096"/>
              <a:ext cx="2522241" cy="514335"/>
            </a:xfrm>
            <a:prstGeom prst="roundRect">
              <a:avLst>
                <a:gd name="adj" fmla="val 742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4" name="文字方塊 103"/>
            <p:cNvSpPr txBox="1"/>
            <p:nvPr/>
          </p:nvSpPr>
          <p:spPr>
            <a:xfrm>
              <a:off x="5852093" y="5397986"/>
              <a:ext cx="1961381"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畢氏定理得以證明。</a:t>
              </a:r>
            </a:p>
          </p:txBody>
        </p:sp>
      </p:grpSp>
      <p:pic>
        <p:nvPicPr>
          <p:cNvPr id="42" name="Picture 2" descr="E:\ebook graphics\S207\71d.png"/>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11658" y="1562961"/>
            <a:ext cx="1620000" cy="1620000"/>
          </a:xfrm>
          <a:prstGeom prst="rect">
            <a:avLst/>
          </a:prstGeom>
          <a:noFill/>
          <a:extLst>
            <a:ext uri="{909E8E84-426E-40DD-AFC4-6F175D3DCCD1}">
              <a14:hiddenFill xmlns:a14="http://schemas.microsoft.com/office/drawing/2010/main">
                <a:solidFill>
                  <a:srgbClr val="FFFFFF"/>
                </a:solidFill>
              </a14:hiddenFill>
            </a:ext>
          </a:extLst>
        </p:spPr>
      </p:pic>
      <p:sp>
        <p:nvSpPr>
          <p:cNvPr id="43" name="文字方塊 42"/>
          <p:cNvSpPr txBox="1"/>
          <p:nvPr/>
        </p:nvSpPr>
        <p:spPr>
          <a:xfrm>
            <a:off x="7126717" y="299695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D</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4" name="文字方塊 43"/>
          <p:cNvSpPr txBox="1"/>
          <p:nvPr/>
        </p:nvSpPr>
        <p:spPr>
          <a:xfrm>
            <a:off x="7247029" y="151739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5" name="文字方塊 44"/>
          <p:cNvSpPr txBox="1"/>
          <p:nvPr/>
        </p:nvSpPr>
        <p:spPr>
          <a:xfrm>
            <a:off x="8100392" y="143426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6" name="文字方塊 45"/>
          <p:cNvSpPr txBox="1"/>
          <p:nvPr/>
        </p:nvSpPr>
        <p:spPr>
          <a:xfrm>
            <a:off x="6667098" y="180676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7" name="文字方塊 46"/>
          <p:cNvSpPr txBox="1"/>
          <p:nvPr/>
        </p:nvSpPr>
        <p:spPr>
          <a:xfrm>
            <a:off x="8494869" y="2606404"/>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E</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8" name="文字方塊 47"/>
          <p:cNvSpPr txBox="1"/>
          <p:nvPr/>
        </p:nvSpPr>
        <p:spPr>
          <a:xfrm>
            <a:off x="7814247" y="1988840"/>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9" name="文字方塊 48"/>
          <p:cNvSpPr txBox="1"/>
          <p:nvPr/>
        </p:nvSpPr>
        <p:spPr>
          <a:xfrm>
            <a:off x="7380312" y="197603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0" name="文字方塊 49"/>
          <p:cNvSpPr txBox="1"/>
          <p:nvPr/>
        </p:nvSpPr>
        <p:spPr>
          <a:xfrm>
            <a:off x="7380312" y="2376000"/>
            <a:ext cx="253595" cy="338554"/>
          </a:xfrm>
          <a:prstGeom prst="rect">
            <a:avLst/>
          </a:prstGeom>
          <a:noFill/>
        </p:spPr>
        <p:txBody>
          <a:bodyPr wrap="square" lIns="0" rIns="0" rtlCol="0" anchor="b">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1" name="文字方塊 50"/>
          <p:cNvSpPr txBox="1"/>
          <p:nvPr/>
        </p:nvSpPr>
        <p:spPr>
          <a:xfrm>
            <a:off x="7814247" y="2376000"/>
            <a:ext cx="253595" cy="338554"/>
          </a:xfrm>
          <a:prstGeom prst="rect">
            <a:avLst/>
          </a:prstGeom>
          <a:noFill/>
        </p:spPr>
        <p:txBody>
          <a:bodyPr wrap="square" lIns="0" rIns="0" rtlCol="0" anchor="b">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2" name="文字方塊 51"/>
          <p:cNvSpPr txBox="1"/>
          <p:nvPr/>
        </p:nvSpPr>
        <p:spPr>
          <a:xfrm>
            <a:off x="7486757" y="177281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4" name="文字方塊 53"/>
          <p:cNvSpPr txBox="1"/>
          <p:nvPr/>
        </p:nvSpPr>
        <p:spPr>
          <a:xfrm>
            <a:off x="7846797" y="1628800"/>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5" name="文字方塊 54"/>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7.1C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a:t>
            </a:r>
          </a:p>
        </p:txBody>
      </p:sp>
      <p:sp>
        <p:nvSpPr>
          <p:cNvPr id="56" name="文字方塊 55"/>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53" name="圓角矩形 52"/>
          <p:cNvSpPr/>
          <p:nvPr/>
        </p:nvSpPr>
        <p:spPr>
          <a:xfrm>
            <a:off x="6667098" y="1484784"/>
            <a:ext cx="2135941" cy="1800200"/>
          </a:xfrm>
          <a:prstGeom prst="roundRect">
            <a:avLst>
              <a:gd name="adj" fmla="val 6340"/>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Tree>
    <p:extLst>
      <p:ext uri="{BB962C8B-B14F-4D97-AF65-F5344CB8AC3E}">
        <p14:creationId xmlns:p14="http://schemas.microsoft.com/office/powerpoint/2010/main" val="42591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solidFill>
                  <a:prstClr val="white"/>
                </a:solidFill>
              </a:endParaRPr>
            </a:p>
          </p:txBody>
        </p:sp>
      </p:grpSp>
      <p:sp>
        <p:nvSpPr>
          <p:cNvPr id="16" name="文字方塊 15"/>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7.1D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不同的證明</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方法</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39" name="文字方塊 38"/>
          <p:cNvSpPr txBox="1"/>
          <p:nvPr/>
        </p:nvSpPr>
        <p:spPr>
          <a:xfrm>
            <a:off x="827583" y="1412776"/>
            <a:ext cx="7991959" cy="584775"/>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畢氏定理有很多不同的證明方法</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，有資料曾</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引述一位學者曾提出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367</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種</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證明方式。除第一節趙爽的證明方法外，也看看另外兩個有代表性的證明</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方法</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45" name="圖片 4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41" name="文字方塊 40"/>
          <p:cNvSpPr txBox="1"/>
          <p:nvPr/>
        </p:nvSpPr>
        <p:spPr>
          <a:xfrm>
            <a:off x="827583" y="1988840"/>
            <a:ext cx="7848873" cy="830997"/>
          </a:xfrm>
          <a:prstGeom prst="rect">
            <a:avLst/>
          </a:prstGeom>
          <a:noFill/>
        </p:spPr>
        <p:txBody>
          <a:bodyPr wrap="square" rtlCol="0">
            <a:spAutoFit/>
          </a:bodyPr>
          <a:lstStyle/>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左</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圖是一個大正方形，由</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個</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相同的</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連同</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個</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以</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斜邊為邊</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長的正方形組成。</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右圖也是一個</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大正方形</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4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個相同的</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直角三角形連同兩個邊長分別為兩直角</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邊的正方形組成。</a:t>
            </a:r>
            <a:endPar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56322" name="Picture 2" descr="E:\ebook graphics\S207\enrich 2.pn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2998" y="3022912"/>
            <a:ext cx="2469738" cy="2469739"/>
          </a:xfrm>
          <a:prstGeom prst="rect">
            <a:avLst/>
          </a:prstGeom>
          <a:noFill/>
          <a:extLst>
            <a:ext uri="{909E8E84-426E-40DD-AFC4-6F175D3DCCD1}">
              <a14:hiddenFill xmlns:a14="http://schemas.microsoft.com/office/drawing/2010/main">
                <a:solidFill>
                  <a:srgbClr val="FFFFFF"/>
                </a:solidFill>
              </a14:hiddenFill>
            </a:ext>
          </a:extLst>
        </p:spPr>
      </p:pic>
      <p:sp>
        <p:nvSpPr>
          <p:cNvPr id="75" name="文字方塊 74"/>
          <p:cNvSpPr txBox="1"/>
          <p:nvPr/>
        </p:nvSpPr>
        <p:spPr>
          <a:xfrm>
            <a:off x="7177795" y="5396691"/>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76" name="文字方塊 75"/>
          <p:cNvSpPr txBox="1"/>
          <p:nvPr/>
        </p:nvSpPr>
        <p:spPr>
          <a:xfrm>
            <a:off x="5958828" y="5396691"/>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77" name="文字方塊 76"/>
          <p:cNvSpPr txBox="1"/>
          <p:nvPr/>
        </p:nvSpPr>
        <p:spPr>
          <a:xfrm>
            <a:off x="5091324" y="4852583"/>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78" name="文字方塊 77"/>
          <p:cNvSpPr txBox="1"/>
          <p:nvPr/>
        </p:nvSpPr>
        <p:spPr>
          <a:xfrm>
            <a:off x="7728536" y="4852583"/>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79" name="文字方塊 78"/>
          <p:cNvSpPr txBox="1"/>
          <p:nvPr/>
        </p:nvSpPr>
        <p:spPr>
          <a:xfrm>
            <a:off x="7177795" y="2733232"/>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80" name="文字方塊 79"/>
          <p:cNvSpPr txBox="1"/>
          <p:nvPr/>
        </p:nvSpPr>
        <p:spPr>
          <a:xfrm>
            <a:off x="5091324" y="3523595"/>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81" name="文字方塊 80"/>
          <p:cNvSpPr txBox="1"/>
          <p:nvPr/>
        </p:nvSpPr>
        <p:spPr>
          <a:xfrm>
            <a:off x="5958828" y="2733232"/>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82" name="文字方塊 81"/>
          <p:cNvSpPr txBox="1"/>
          <p:nvPr/>
        </p:nvSpPr>
        <p:spPr>
          <a:xfrm>
            <a:off x="7730433" y="3523595"/>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83" name="文字方塊 82"/>
          <p:cNvSpPr txBox="1"/>
          <p:nvPr/>
        </p:nvSpPr>
        <p:spPr>
          <a:xfrm>
            <a:off x="6022908" y="3600318"/>
            <a:ext cx="320858" cy="411325"/>
          </a:xfrm>
          <a:prstGeom prst="rect">
            <a:avLst/>
          </a:prstGeom>
          <a:noFill/>
        </p:spPr>
        <p:txBody>
          <a:bodyPr wrap="square" lIns="0" rIns="0" rtlCol="0">
            <a:spAutoFit/>
          </a:bodyPr>
          <a:lstStyle/>
          <a:p>
            <a:pPr algn="ctr"/>
            <a:r>
              <a:rPr lang="en-US" altLang="zh-TW" sz="2400" b="1" i="1" dirty="0" smtClean="0">
                <a:solidFill>
                  <a:prstClr val="black"/>
                </a:solidFill>
                <a:latin typeface="Times New Roman" panose="02020603050405020304" pitchFamily="18" charset="0"/>
                <a:cs typeface="Times New Roman" panose="02020603050405020304" pitchFamily="18" charset="0"/>
              </a:rPr>
              <a:t>b</a:t>
            </a:r>
            <a:r>
              <a:rPr lang="en-US" altLang="zh-TW" sz="2400" b="1" baseline="30000" dirty="0" smtClean="0">
                <a:solidFill>
                  <a:prstClr val="black"/>
                </a:solidFill>
                <a:latin typeface="Times New Roman" panose="02020603050405020304" pitchFamily="18" charset="0"/>
                <a:cs typeface="Times New Roman" panose="02020603050405020304" pitchFamily="18" charset="0"/>
              </a:rPr>
              <a:t>2</a:t>
            </a:r>
            <a:endParaRPr lang="zh-HK" altLang="en-US" sz="2400" b="1" baseline="30000" dirty="0">
              <a:solidFill>
                <a:prstClr val="black"/>
              </a:solidFill>
              <a:latin typeface="Times New Roman" panose="02020603050405020304" pitchFamily="18" charset="0"/>
              <a:cs typeface="Times New Roman" panose="02020603050405020304" pitchFamily="18" charset="0"/>
            </a:endParaRPr>
          </a:p>
        </p:txBody>
      </p:sp>
      <p:sp>
        <p:nvSpPr>
          <p:cNvPr id="84" name="文字方塊 83"/>
          <p:cNvSpPr txBox="1"/>
          <p:nvPr/>
        </p:nvSpPr>
        <p:spPr>
          <a:xfrm>
            <a:off x="7235228" y="4857054"/>
            <a:ext cx="320858" cy="411325"/>
          </a:xfrm>
          <a:prstGeom prst="rect">
            <a:avLst/>
          </a:prstGeom>
          <a:noFill/>
        </p:spPr>
        <p:txBody>
          <a:bodyPr wrap="square" lIns="0" rIns="0" rtlCol="0">
            <a:spAutoFit/>
          </a:bodyPr>
          <a:lstStyle/>
          <a:p>
            <a:pPr algn="ctr"/>
            <a:r>
              <a:rPr lang="en-US" altLang="zh-TW" sz="2400" b="1" i="1" dirty="0" smtClean="0">
                <a:solidFill>
                  <a:prstClr val="black"/>
                </a:solidFill>
                <a:latin typeface="Times New Roman" panose="02020603050405020304" pitchFamily="18" charset="0"/>
                <a:cs typeface="Times New Roman" panose="02020603050405020304" pitchFamily="18" charset="0"/>
              </a:rPr>
              <a:t>a</a:t>
            </a:r>
            <a:r>
              <a:rPr lang="en-US" altLang="zh-TW" sz="2400" b="1" baseline="30000" dirty="0" smtClean="0">
                <a:solidFill>
                  <a:prstClr val="black"/>
                </a:solidFill>
                <a:latin typeface="Times New Roman" panose="02020603050405020304" pitchFamily="18" charset="0"/>
                <a:cs typeface="Times New Roman" panose="02020603050405020304" pitchFamily="18" charset="0"/>
              </a:rPr>
              <a:t>2</a:t>
            </a:r>
            <a:endParaRPr lang="zh-HK" altLang="en-US" sz="2400" b="1" baseline="30000" dirty="0">
              <a:solidFill>
                <a:prstClr val="black"/>
              </a:solidFill>
              <a:latin typeface="Times New Roman" panose="02020603050405020304" pitchFamily="18" charset="0"/>
              <a:cs typeface="Times New Roman" panose="02020603050405020304" pitchFamily="18" charset="0"/>
            </a:endParaRPr>
          </a:p>
        </p:txBody>
      </p:sp>
      <p:sp>
        <p:nvSpPr>
          <p:cNvPr id="85" name="圓角矩形 84"/>
          <p:cNvSpPr/>
          <p:nvPr/>
        </p:nvSpPr>
        <p:spPr>
          <a:xfrm>
            <a:off x="935581" y="5880173"/>
            <a:ext cx="7883961" cy="828000"/>
          </a:xfrm>
          <a:prstGeom prst="roundRect">
            <a:avLst>
              <a:gd name="adj" fmla="val 74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86" name="文字方塊 85"/>
          <p:cNvSpPr txBox="1"/>
          <p:nvPr/>
        </p:nvSpPr>
        <p:spPr>
          <a:xfrm>
            <a:off x="1115616" y="5877272"/>
            <a:ext cx="7560840" cy="830997"/>
          </a:xfrm>
          <a:prstGeom prst="rect">
            <a:avLst/>
          </a:prstGeom>
          <a:noFill/>
        </p:spPr>
        <p:txBody>
          <a:bodyPr wrap="square" rtlCol="0">
            <a:spAutoFit/>
          </a:bodyPr>
          <a:lstStyle/>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兩個大正方形邊長皆為</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 </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，所以面積相同，一同</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扣除</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個</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三角形之後，可</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得</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a:t>
            </a:r>
          </a:p>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此證明方法的特色是以圖形運算而不是以數字或代數運算，並且很簡單和易於了解。</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88" name="圖片 8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5852103"/>
            <a:ext cx="299372" cy="309841"/>
          </a:xfrm>
          <a:prstGeom prst="rect">
            <a:avLst/>
          </a:prstGeom>
        </p:spPr>
      </p:pic>
      <p:grpSp>
        <p:nvGrpSpPr>
          <p:cNvPr id="90" name="群組 89"/>
          <p:cNvGrpSpPr/>
          <p:nvPr/>
        </p:nvGrpSpPr>
        <p:grpSpPr>
          <a:xfrm>
            <a:off x="1259632" y="2733232"/>
            <a:ext cx="2887875" cy="3000024"/>
            <a:chOff x="1628835" y="2805240"/>
            <a:chExt cx="2887875" cy="3000024"/>
          </a:xfrm>
        </p:grpSpPr>
        <p:pic>
          <p:nvPicPr>
            <p:cNvPr id="91" name="Picture 3" descr="E:\ebook graphics\S207\enrich 1.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7686" y="3094920"/>
              <a:ext cx="2469738" cy="2469739"/>
            </a:xfrm>
            <a:prstGeom prst="rect">
              <a:avLst/>
            </a:prstGeom>
            <a:noFill/>
            <a:extLst>
              <a:ext uri="{909E8E84-426E-40DD-AFC4-6F175D3DCCD1}">
                <a14:hiddenFill xmlns:a14="http://schemas.microsoft.com/office/drawing/2010/main">
                  <a:solidFill>
                    <a:srgbClr val="FFFFFF"/>
                  </a:solidFill>
                </a14:hiddenFill>
              </a:ext>
            </a:extLst>
          </p:spPr>
        </p:pic>
        <p:sp>
          <p:nvSpPr>
            <p:cNvPr id="92" name="文字方塊 91"/>
            <p:cNvSpPr txBox="1"/>
            <p:nvPr/>
          </p:nvSpPr>
          <p:spPr>
            <a:xfrm>
              <a:off x="2088453" y="5468699"/>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93" name="文字方塊 92"/>
            <p:cNvSpPr txBox="1"/>
            <p:nvPr/>
          </p:nvSpPr>
          <p:spPr>
            <a:xfrm>
              <a:off x="3487419" y="5468699"/>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94" name="文字方塊 93"/>
            <p:cNvSpPr txBox="1"/>
            <p:nvPr/>
          </p:nvSpPr>
          <p:spPr>
            <a:xfrm>
              <a:off x="2567428" y="3415701"/>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c</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95" name="文字方塊 94"/>
            <p:cNvSpPr txBox="1"/>
            <p:nvPr/>
          </p:nvSpPr>
          <p:spPr>
            <a:xfrm>
              <a:off x="1628835" y="3271605"/>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96" name="文字方塊 95"/>
            <p:cNvSpPr txBox="1"/>
            <p:nvPr/>
          </p:nvSpPr>
          <p:spPr>
            <a:xfrm>
              <a:off x="4290767" y="4924591"/>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97" name="文字方塊 96"/>
            <p:cNvSpPr txBox="1"/>
            <p:nvPr/>
          </p:nvSpPr>
          <p:spPr>
            <a:xfrm>
              <a:off x="3650416" y="2805240"/>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98" name="文字方塊 97"/>
            <p:cNvSpPr txBox="1"/>
            <p:nvPr/>
          </p:nvSpPr>
          <p:spPr>
            <a:xfrm>
              <a:off x="1628835" y="4924591"/>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99" name="文字方塊 98"/>
            <p:cNvSpPr txBox="1"/>
            <p:nvPr/>
          </p:nvSpPr>
          <p:spPr>
            <a:xfrm>
              <a:off x="2447525" y="2805240"/>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100" name="文字方塊 99"/>
            <p:cNvSpPr txBox="1"/>
            <p:nvPr/>
          </p:nvSpPr>
          <p:spPr>
            <a:xfrm>
              <a:off x="4290767" y="3595603"/>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101" name="文字方塊 100"/>
            <p:cNvSpPr txBox="1"/>
            <p:nvPr/>
          </p:nvSpPr>
          <p:spPr>
            <a:xfrm>
              <a:off x="3294951" y="4875509"/>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c</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102" name="文字方塊 101"/>
            <p:cNvSpPr txBox="1"/>
            <p:nvPr/>
          </p:nvSpPr>
          <p:spPr>
            <a:xfrm>
              <a:off x="3679888" y="3719766"/>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c</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103" name="文字方塊 102"/>
            <p:cNvSpPr txBox="1"/>
            <p:nvPr/>
          </p:nvSpPr>
          <p:spPr>
            <a:xfrm>
              <a:off x="2221582" y="4538944"/>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c</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104" name="文字方塊 103"/>
            <p:cNvSpPr txBox="1"/>
            <p:nvPr/>
          </p:nvSpPr>
          <p:spPr>
            <a:xfrm>
              <a:off x="2874037" y="4095032"/>
              <a:ext cx="320858" cy="411325"/>
            </a:xfrm>
            <a:prstGeom prst="rect">
              <a:avLst/>
            </a:prstGeom>
            <a:noFill/>
          </p:spPr>
          <p:txBody>
            <a:bodyPr wrap="square" lIns="0" rIns="0" rtlCol="0">
              <a:spAutoFit/>
            </a:bodyPr>
            <a:lstStyle/>
            <a:p>
              <a:pPr algn="ctr"/>
              <a:r>
                <a:rPr lang="en-US" altLang="zh-TW" sz="2400" b="1" i="1" dirty="0" smtClean="0">
                  <a:solidFill>
                    <a:prstClr val="black"/>
                  </a:solidFill>
                  <a:latin typeface="Times New Roman" panose="02020603050405020304" pitchFamily="18" charset="0"/>
                  <a:cs typeface="Times New Roman" panose="02020603050405020304" pitchFamily="18" charset="0"/>
                </a:rPr>
                <a:t>c</a:t>
              </a:r>
              <a:r>
                <a:rPr lang="en-US" altLang="zh-TW" sz="2400" b="1" baseline="30000" dirty="0" smtClean="0">
                  <a:solidFill>
                    <a:prstClr val="black"/>
                  </a:solidFill>
                  <a:latin typeface="Times New Roman" panose="02020603050405020304" pitchFamily="18" charset="0"/>
                  <a:cs typeface="Times New Roman" panose="02020603050405020304" pitchFamily="18" charset="0"/>
                </a:rPr>
                <a:t>2</a:t>
              </a:r>
              <a:endParaRPr lang="zh-HK" altLang="en-US" sz="2400" b="1" baseline="30000" dirty="0">
                <a:solidFill>
                  <a:prstClr val="black"/>
                </a:solidFill>
                <a:latin typeface="Times New Roman" panose="02020603050405020304" pitchFamily="18" charset="0"/>
                <a:cs typeface="Times New Roman" panose="02020603050405020304" pitchFamily="18" charset="0"/>
              </a:endParaRPr>
            </a:p>
          </p:txBody>
        </p:sp>
      </p:grpSp>
      <p:grpSp>
        <p:nvGrpSpPr>
          <p:cNvPr id="56" name="群組 55"/>
          <p:cNvGrpSpPr/>
          <p:nvPr/>
        </p:nvGrpSpPr>
        <p:grpSpPr>
          <a:xfrm>
            <a:off x="7452320" y="576890"/>
            <a:ext cx="1515602" cy="369332"/>
            <a:chOff x="6985652" y="5985429"/>
            <a:chExt cx="1515602" cy="369332"/>
          </a:xfrm>
        </p:grpSpPr>
        <p:sp>
          <p:nvSpPr>
            <p:cNvPr id="57" name="文字方塊 56"/>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8" name="文字方塊 57"/>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59" name="文字方塊 5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3981754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solidFill>
                  <a:prstClr val="white"/>
                </a:solidFill>
              </a:endParaRPr>
            </a:p>
          </p:txBody>
        </p:sp>
      </p:grpSp>
      <p:sp>
        <p:nvSpPr>
          <p:cNvPr id="39" name="文字方塊 38"/>
          <p:cNvSpPr txBox="1"/>
          <p:nvPr/>
        </p:nvSpPr>
        <p:spPr>
          <a:xfrm>
            <a:off x="827583" y="1412776"/>
            <a:ext cx="7991959" cy="584775"/>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畢氏定理有很多不同的證明方法，維基百科網頁曾引述一位學者曾提出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367</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種</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證明方式。除第一節趙爽的證明方法外，也看看另外兩個有代表性的證明</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方法</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45" name="圖片 4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51" name="文字方塊 50"/>
          <p:cNvSpPr txBox="1"/>
          <p:nvPr/>
        </p:nvSpPr>
        <p:spPr>
          <a:xfrm>
            <a:off x="4572000" y="3136900"/>
            <a:ext cx="4248472" cy="2215991"/>
          </a:xfrm>
          <a:prstGeom prst="rect">
            <a:avLst/>
          </a:prstGeom>
          <a:noFill/>
        </p:spPr>
        <p:txBody>
          <a:bodyPr wrap="square" rtlCol="0">
            <a:spAutoFit/>
          </a:bodyPr>
          <a:lstStyle/>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其實單以左圖亦可得出</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 a</a:t>
            </a:r>
            <a:r>
              <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+ 2</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2</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此證明方法仍需用代數運算，不同上頁單從圖形可推算到結果。 </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aphicFrame>
        <p:nvGraphicFramePr>
          <p:cNvPr id="56" name="物件 55"/>
          <p:cNvGraphicFramePr>
            <a:graphicFrameLocks noChangeAspect="1"/>
          </p:cNvGraphicFramePr>
          <p:nvPr>
            <p:extLst>
              <p:ext uri="{D42A27DB-BD31-4B8C-83A1-F6EECF244321}">
                <p14:modId xmlns:p14="http://schemas.microsoft.com/office/powerpoint/2010/main" val="2044349983"/>
              </p:ext>
            </p:extLst>
          </p:nvPr>
        </p:nvGraphicFramePr>
        <p:xfrm>
          <a:off x="5436096" y="3453255"/>
          <a:ext cx="1879600" cy="508000"/>
        </p:xfrm>
        <a:graphic>
          <a:graphicData uri="http://schemas.openxmlformats.org/presentationml/2006/ole">
            <mc:AlternateContent xmlns:mc="http://schemas.openxmlformats.org/markup-compatibility/2006">
              <mc:Choice xmlns:v="urn:schemas-microsoft-com:vml" Requires="v">
                <p:oleObj spid="_x0000_s60431" name="方程式" r:id="rId7" imgW="1879560" imgH="507960" progId="Equation.3">
                  <p:embed/>
                </p:oleObj>
              </mc:Choice>
              <mc:Fallback>
                <p:oleObj name="方程式" r:id="rId7" imgW="1879560" imgH="507960" progId="Equation.3">
                  <p:embed/>
                  <p:pic>
                    <p:nvPicPr>
                      <p:cNvPr id="0" name=""/>
                      <p:cNvPicPr/>
                      <p:nvPr/>
                    </p:nvPicPr>
                    <p:blipFill>
                      <a:blip r:embed="rId8"/>
                      <a:stretch>
                        <a:fillRect/>
                      </a:stretch>
                    </p:blipFill>
                    <p:spPr>
                      <a:xfrm>
                        <a:off x="5436096" y="3453255"/>
                        <a:ext cx="1879600" cy="508000"/>
                      </a:xfrm>
                      <a:prstGeom prst="rect">
                        <a:avLst/>
                      </a:prstGeom>
                    </p:spPr>
                  </p:pic>
                </p:oleObj>
              </mc:Fallback>
            </mc:AlternateContent>
          </a:graphicData>
        </a:graphic>
      </p:graphicFrame>
      <p:sp>
        <p:nvSpPr>
          <p:cNvPr id="57" name="圓角矩形 56"/>
          <p:cNvSpPr/>
          <p:nvPr/>
        </p:nvSpPr>
        <p:spPr>
          <a:xfrm>
            <a:off x="4591519" y="3092831"/>
            <a:ext cx="4084937" cy="1614396"/>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7" name="文字方塊 36"/>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7.1D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不同的證明</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方法</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cxnSp>
        <p:nvCxnSpPr>
          <p:cNvPr id="38" name="直線接點 37"/>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40" name="群組 39"/>
          <p:cNvGrpSpPr/>
          <p:nvPr/>
        </p:nvGrpSpPr>
        <p:grpSpPr>
          <a:xfrm>
            <a:off x="7452320" y="576890"/>
            <a:ext cx="1515602" cy="369332"/>
            <a:chOff x="6985652" y="5985429"/>
            <a:chExt cx="1515602" cy="369332"/>
          </a:xfrm>
        </p:grpSpPr>
        <p:sp>
          <p:nvSpPr>
            <p:cNvPr id="42" name="文字方塊 41"/>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3" name="文字方塊 42"/>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4" name="文字方塊 43"/>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41" name="文字方塊 40"/>
          <p:cNvSpPr txBox="1"/>
          <p:nvPr/>
        </p:nvSpPr>
        <p:spPr>
          <a:xfrm>
            <a:off x="827583" y="1988840"/>
            <a:ext cx="7848873" cy="830997"/>
          </a:xfrm>
          <a:prstGeom prst="rect">
            <a:avLst/>
          </a:prstGeom>
          <a:noFill/>
        </p:spPr>
        <p:txBody>
          <a:bodyPr wrap="square" rtlCol="0">
            <a:spAutoFit/>
          </a:bodyPr>
          <a:lstStyle/>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左</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圖是一個大正方形，由</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個</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相同的</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連同</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個</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以</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斜邊為邊</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長的正方形組成。</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右圖也是一個</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大正方形</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4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個相同的</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直角三角形連同兩個邊長分別為兩直角</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邊的正方形組成。</a:t>
            </a:r>
            <a:endPar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50" name="群組 49"/>
          <p:cNvGrpSpPr/>
          <p:nvPr/>
        </p:nvGrpSpPr>
        <p:grpSpPr>
          <a:xfrm>
            <a:off x="1259632" y="2733232"/>
            <a:ext cx="2887875" cy="3000024"/>
            <a:chOff x="1628835" y="2805240"/>
            <a:chExt cx="2887875" cy="3000024"/>
          </a:xfrm>
        </p:grpSpPr>
        <p:pic>
          <p:nvPicPr>
            <p:cNvPr id="52" name="Picture 3" descr="E:\ebook graphics\S207\enrich 1.pn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7686" y="3094920"/>
              <a:ext cx="2469738" cy="2469739"/>
            </a:xfrm>
            <a:prstGeom prst="rect">
              <a:avLst/>
            </a:prstGeom>
            <a:noFill/>
            <a:extLst>
              <a:ext uri="{909E8E84-426E-40DD-AFC4-6F175D3DCCD1}">
                <a14:hiddenFill xmlns:a14="http://schemas.microsoft.com/office/drawing/2010/main">
                  <a:solidFill>
                    <a:srgbClr val="FFFFFF"/>
                  </a:solidFill>
                </a14:hiddenFill>
              </a:ext>
            </a:extLst>
          </p:spPr>
        </p:pic>
        <p:sp>
          <p:nvSpPr>
            <p:cNvPr id="53" name="文字方塊 52"/>
            <p:cNvSpPr txBox="1"/>
            <p:nvPr/>
          </p:nvSpPr>
          <p:spPr>
            <a:xfrm>
              <a:off x="2088453" y="5468699"/>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54" name="文字方塊 53"/>
            <p:cNvSpPr txBox="1"/>
            <p:nvPr/>
          </p:nvSpPr>
          <p:spPr>
            <a:xfrm>
              <a:off x="3487419" y="5468699"/>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58" name="文字方塊 57"/>
            <p:cNvSpPr txBox="1"/>
            <p:nvPr/>
          </p:nvSpPr>
          <p:spPr>
            <a:xfrm>
              <a:off x="2567428" y="3415701"/>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c</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59" name="文字方塊 58"/>
            <p:cNvSpPr txBox="1"/>
            <p:nvPr/>
          </p:nvSpPr>
          <p:spPr>
            <a:xfrm>
              <a:off x="1628835" y="3271605"/>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60" name="文字方塊 59"/>
            <p:cNvSpPr txBox="1"/>
            <p:nvPr/>
          </p:nvSpPr>
          <p:spPr>
            <a:xfrm>
              <a:off x="4290767" y="4924591"/>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61" name="文字方塊 60"/>
            <p:cNvSpPr txBox="1"/>
            <p:nvPr/>
          </p:nvSpPr>
          <p:spPr>
            <a:xfrm>
              <a:off x="3650416" y="2805240"/>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a</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62" name="文字方塊 61"/>
            <p:cNvSpPr txBox="1"/>
            <p:nvPr/>
          </p:nvSpPr>
          <p:spPr>
            <a:xfrm>
              <a:off x="1628835" y="4924591"/>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63" name="文字方塊 62"/>
            <p:cNvSpPr txBox="1"/>
            <p:nvPr/>
          </p:nvSpPr>
          <p:spPr>
            <a:xfrm>
              <a:off x="2447525" y="2805240"/>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67" name="文字方塊 66"/>
            <p:cNvSpPr txBox="1"/>
            <p:nvPr/>
          </p:nvSpPr>
          <p:spPr>
            <a:xfrm>
              <a:off x="4290767" y="3595603"/>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b</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68" name="文字方塊 67"/>
            <p:cNvSpPr txBox="1"/>
            <p:nvPr/>
          </p:nvSpPr>
          <p:spPr>
            <a:xfrm>
              <a:off x="3294951" y="4875509"/>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c</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69" name="文字方塊 68"/>
            <p:cNvSpPr txBox="1"/>
            <p:nvPr/>
          </p:nvSpPr>
          <p:spPr>
            <a:xfrm>
              <a:off x="3679888" y="3719766"/>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c</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70" name="文字方塊 69"/>
            <p:cNvSpPr txBox="1"/>
            <p:nvPr/>
          </p:nvSpPr>
          <p:spPr>
            <a:xfrm>
              <a:off x="2221582" y="4538944"/>
              <a:ext cx="225943" cy="336565"/>
            </a:xfrm>
            <a:prstGeom prst="rect">
              <a:avLst/>
            </a:prstGeom>
            <a:noFill/>
          </p:spPr>
          <p:txBody>
            <a:bodyPr wrap="square" lIns="0" rIns="0" rtlCol="0">
              <a:spAutoFit/>
            </a:bodyPr>
            <a:lstStyle/>
            <a:p>
              <a:pPr algn="ctr"/>
              <a:r>
                <a:rPr lang="en-US" altLang="zh-TW" b="1" i="1" dirty="0" smtClean="0">
                  <a:solidFill>
                    <a:prstClr val="black"/>
                  </a:solidFill>
                  <a:latin typeface="Times New Roman" panose="02020603050405020304" pitchFamily="18" charset="0"/>
                  <a:cs typeface="Times New Roman" panose="02020603050405020304" pitchFamily="18" charset="0"/>
                </a:rPr>
                <a:t>c</a:t>
              </a:r>
              <a:endParaRPr lang="zh-HK" altLang="en-US" b="1" i="1" dirty="0">
                <a:solidFill>
                  <a:prstClr val="black"/>
                </a:solidFill>
                <a:latin typeface="Times New Roman" panose="02020603050405020304" pitchFamily="18" charset="0"/>
                <a:cs typeface="Times New Roman" panose="02020603050405020304" pitchFamily="18" charset="0"/>
              </a:endParaRPr>
            </a:p>
          </p:txBody>
        </p:sp>
        <p:sp>
          <p:nvSpPr>
            <p:cNvPr id="71" name="文字方塊 70"/>
            <p:cNvSpPr txBox="1"/>
            <p:nvPr/>
          </p:nvSpPr>
          <p:spPr>
            <a:xfrm>
              <a:off x="2874037" y="4095032"/>
              <a:ext cx="320858" cy="411325"/>
            </a:xfrm>
            <a:prstGeom prst="rect">
              <a:avLst/>
            </a:prstGeom>
            <a:noFill/>
          </p:spPr>
          <p:txBody>
            <a:bodyPr wrap="square" lIns="0" rIns="0" rtlCol="0">
              <a:spAutoFit/>
            </a:bodyPr>
            <a:lstStyle/>
            <a:p>
              <a:pPr algn="ctr"/>
              <a:r>
                <a:rPr lang="en-US" altLang="zh-TW" sz="2400" b="1" i="1" dirty="0" smtClean="0">
                  <a:solidFill>
                    <a:prstClr val="black"/>
                  </a:solidFill>
                  <a:latin typeface="Times New Roman" panose="02020603050405020304" pitchFamily="18" charset="0"/>
                  <a:cs typeface="Times New Roman" panose="02020603050405020304" pitchFamily="18" charset="0"/>
                </a:rPr>
                <a:t>c</a:t>
              </a:r>
              <a:r>
                <a:rPr lang="en-US" altLang="zh-TW" sz="2400" b="1" baseline="30000" dirty="0" smtClean="0">
                  <a:solidFill>
                    <a:prstClr val="black"/>
                  </a:solidFill>
                  <a:latin typeface="Times New Roman" panose="02020603050405020304" pitchFamily="18" charset="0"/>
                  <a:cs typeface="Times New Roman" panose="02020603050405020304" pitchFamily="18" charset="0"/>
                </a:rPr>
                <a:t>2</a:t>
              </a:r>
              <a:endParaRPr lang="zh-HK" altLang="en-US" sz="2400" b="1" baseline="30000" dirty="0">
                <a:solidFill>
                  <a:prstClr val="black"/>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7331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solidFill>
                  <a:prstClr val="white"/>
                </a:solidFill>
              </a:endParaRPr>
            </a:p>
          </p:txBody>
        </p:sp>
      </p:grpSp>
      <p:sp>
        <p:nvSpPr>
          <p:cNvPr id="39" name="文字方塊 38"/>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歐幾里得在「幾何原本」裏用下列方法作證明，這是西方第一個正式記錄的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45" name="圖片 4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41" name="文字方塊 40"/>
          <p:cNvSpPr txBox="1"/>
          <p:nvPr/>
        </p:nvSpPr>
        <p:spPr>
          <a:xfrm>
            <a:off x="827583" y="1844824"/>
            <a:ext cx="8135888" cy="338554"/>
          </a:xfrm>
          <a:prstGeom prst="rect">
            <a:avLst/>
          </a:prstGeom>
          <a:noFill/>
        </p:spPr>
        <p:txBody>
          <a:bodyPr wrap="square" rtlCol="0">
            <a:spAutoFit/>
          </a:bodyPr>
          <a:lstStyle/>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下</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圖</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為直角，</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ADEB</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BFGC</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及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CHKA</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皆為正方形，</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BP</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垂直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KH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及與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AC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相交</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於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Q</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57" name="圓角矩形 56"/>
          <p:cNvSpPr/>
          <p:nvPr/>
        </p:nvSpPr>
        <p:spPr>
          <a:xfrm>
            <a:off x="3347864" y="2217053"/>
            <a:ext cx="5615607" cy="4452308"/>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pic>
        <p:nvPicPr>
          <p:cNvPr id="37" name="圖片 3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grpSp>
        <p:nvGrpSpPr>
          <p:cNvPr id="3" name="群組 2"/>
          <p:cNvGrpSpPr/>
          <p:nvPr/>
        </p:nvGrpSpPr>
        <p:grpSpPr>
          <a:xfrm>
            <a:off x="530286" y="2249907"/>
            <a:ext cx="2745570" cy="3267325"/>
            <a:chOff x="875987" y="2160000"/>
            <a:chExt cx="2887815" cy="3436602"/>
          </a:xfrm>
        </p:grpSpPr>
        <p:pic>
          <p:nvPicPr>
            <p:cNvPr id="58372" name="Picture 4" descr="E:\ebook graphics\S207\enrich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6598" y="2460029"/>
              <a:ext cx="2653804" cy="2880000"/>
            </a:xfrm>
            <a:prstGeom prst="rect">
              <a:avLst/>
            </a:prstGeom>
            <a:noFill/>
            <a:extLst>
              <a:ext uri="{909E8E84-426E-40DD-AFC4-6F175D3DCCD1}">
                <a14:hiddenFill xmlns:a14="http://schemas.microsoft.com/office/drawing/2010/main">
                  <a:solidFill>
                    <a:srgbClr val="FFFFFF"/>
                  </a:solidFill>
                </a14:hiddenFill>
              </a:ext>
            </a:extLst>
          </p:spPr>
        </p:pic>
        <p:sp>
          <p:nvSpPr>
            <p:cNvPr id="42" name="文字方塊 41"/>
            <p:cNvSpPr txBox="1"/>
            <p:nvPr/>
          </p:nvSpPr>
          <p:spPr>
            <a:xfrm>
              <a:off x="2843808" y="4149080"/>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C</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3" name="文字方塊 42"/>
            <p:cNvSpPr txBox="1"/>
            <p:nvPr/>
          </p:nvSpPr>
          <p:spPr>
            <a:xfrm>
              <a:off x="1598688" y="4242574"/>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B</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4" name="文字方塊 43"/>
            <p:cNvSpPr txBox="1"/>
            <p:nvPr/>
          </p:nvSpPr>
          <p:spPr>
            <a:xfrm>
              <a:off x="2267744" y="3594502"/>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Q</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6" name="文字方塊 45"/>
            <p:cNvSpPr txBox="1"/>
            <p:nvPr/>
          </p:nvSpPr>
          <p:spPr>
            <a:xfrm>
              <a:off x="1613360" y="5258048"/>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F</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7" name="文字方塊 46"/>
            <p:cNvSpPr txBox="1"/>
            <p:nvPr/>
          </p:nvSpPr>
          <p:spPr>
            <a:xfrm>
              <a:off x="875987" y="3212976"/>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D</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8" name="文字方塊 47"/>
            <p:cNvSpPr txBox="1"/>
            <p:nvPr/>
          </p:nvSpPr>
          <p:spPr>
            <a:xfrm>
              <a:off x="1634325" y="3212976"/>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A</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9" name="文字方塊 48"/>
            <p:cNvSpPr txBox="1"/>
            <p:nvPr/>
          </p:nvSpPr>
          <p:spPr>
            <a:xfrm>
              <a:off x="906466" y="4242574"/>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E</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59" name="文字方塊 58"/>
            <p:cNvSpPr txBox="1"/>
            <p:nvPr/>
          </p:nvSpPr>
          <p:spPr>
            <a:xfrm>
              <a:off x="3069056" y="2519266"/>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P</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62" name="文字方塊 61"/>
            <p:cNvSpPr txBox="1"/>
            <p:nvPr/>
          </p:nvSpPr>
          <p:spPr>
            <a:xfrm>
              <a:off x="2843808" y="5229200"/>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G</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64" name="文字方塊 63"/>
            <p:cNvSpPr txBox="1"/>
            <p:nvPr/>
          </p:nvSpPr>
          <p:spPr>
            <a:xfrm>
              <a:off x="3557002" y="2959496"/>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H</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65" name="文字方塊 64"/>
            <p:cNvSpPr txBox="1"/>
            <p:nvPr/>
          </p:nvSpPr>
          <p:spPr>
            <a:xfrm>
              <a:off x="2516100" y="2160000"/>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K</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grpSp>
      <p:sp>
        <p:nvSpPr>
          <p:cNvPr id="33" name="文字方塊 32"/>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7.1D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不同的證明</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方法</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cxnSp>
        <p:nvCxnSpPr>
          <p:cNvPr id="34" name="直線接點 33"/>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5" name="群組 34"/>
          <p:cNvGrpSpPr/>
          <p:nvPr/>
        </p:nvGrpSpPr>
        <p:grpSpPr>
          <a:xfrm>
            <a:off x="7452320" y="576890"/>
            <a:ext cx="1515602" cy="369332"/>
            <a:chOff x="6985652" y="5985429"/>
            <a:chExt cx="1515602" cy="369332"/>
          </a:xfrm>
        </p:grpSpPr>
        <p:sp>
          <p:nvSpPr>
            <p:cNvPr id="40" name="文字方塊 39"/>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0" name="文字方塊 4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52" name="文字方塊 51"/>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53" name="等腰三角形 52"/>
          <p:cNvSpPr/>
          <p:nvPr/>
        </p:nvSpPr>
        <p:spPr>
          <a:xfrm rot="5400000">
            <a:off x="3147507" y="2251069"/>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標楷體" panose="03000509000000000000" pitchFamily="65" charset="-120"/>
              <a:ea typeface="標楷體" panose="03000509000000000000" pitchFamily="65" charset="-120"/>
              <a:cs typeface="Times New Roman" pitchFamily="18" charset="0"/>
            </a:endParaRPr>
          </a:p>
        </p:txBody>
      </p:sp>
    </p:spTree>
    <p:extLst>
      <p:ext uri="{BB962C8B-B14F-4D97-AF65-F5344CB8AC3E}">
        <p14:creationId xmlns:p14="http://schemas.microsoft.com/office/powerpoint/2010/main" val="3851851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solidFill>
                  <a:prstClr val="white"/>
                </a:solidFill>
              </a:endParaRPr>
            </a:p>
          </p:txBody>
        </p:sp>
      </p:grpSp>
      <p:sp>
        <p:nvSpPr>
          <p:cNvPr id="39" name="文字方塊 38"/>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歐幾里得在「幾何原本」裏用下列方法作證明，這是西方第一個正式記錄的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45" name="圖片 4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41" name="文字方塊 40"/>
          <p:cNvSpPr txBox="1"/>
          <p:nvPr/>
        </p:nvSpPr>
        <p:spPr>
          <a:xfrm>
            <a:off x="827583" y="1844824"/>
            <a:ext cx="8135888" cy="338554"/>
          </a:xfrm>
          <a:prstGeom prst="rect">
            <a:avLst/>
          </a:prstGeom>
          <a:noFill/>
        </p:spPr>
        <p:txBody>
          <a:bodyPr wrap="square" rtlCol="0">
            <a:spAutoFit/>
          </a:bodyPr>
          <a:lstStyle/>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下</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圖</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為直角，</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ADEB</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BFGC</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及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CHKA</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皆為正方形，</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BP</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垂直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KH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及與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AC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相交</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於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Q</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51" name="文字方塊 50"/>
          <p:cNvSpPr txBox="1"/>
          <p:nvPr/>
        </p:nvSpPr>
        <p:spPr>
          <a:xfrm>
            <a:off x="3419872" y="2217053"/>
            <a:ext cx="5543600" cy="4355038"/>
          </a:xfrm>
          <a:prstGeom prst="rect">
            <a:avLst/>
          </a:prstGeom>
          <a:noFill/>
        </p:spPr>
        <p:txBody>
          <a:bodyPr wrap="square" rtlCol="0">
            <a:spAutoFit/>
          </a:bodyPr>
          <a:lstStyle/>
          <a:p>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1.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HK"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DAB</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90</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HK"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KAC</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2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正方形特性</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DAB</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HK"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BAC</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HK"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KAC</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HK"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BAC</a:t>
            </a:r>
          </a:p>
          <a:p>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4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HK"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DAC</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HK"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KAB</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2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4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如圖</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考慮</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DAC</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BAK</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AD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zh-TW" altLang="en-US" sz="10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0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正方形特性</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3.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2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AK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正方形特性</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4.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4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4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DAC</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HK"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BAK         </a:t>
            </a:r>
            <a:r>
              <a:rPr lang="en-US" altLang="zh-HK" sz="14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(SAS)</a:t>
            </a:r>
            <a:endPar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5.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DAC</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BAK</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zh-TW" altLang="en-US" sz="12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證 </a:t>
            </a:r>
            <a:r>
              <a:rPr lang="zh-HK"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6.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DAC</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DAB</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zh-TW" altLang="en-US" sz="12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同</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底同</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高</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7.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BAK</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QAK</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同底</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同</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高</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en-US" altLang="zh-HK" sz="11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1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2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DAB</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QAK</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zh-TW" altLang="en-US" sz="14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6, 5, 7)</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4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DAB</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QAK</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ADEB</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PKAQ</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9.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連起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AG</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BH</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，以相似步驟，可</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得</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BFGC</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PHCQ</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10.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ADEB</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BFGC</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PKAQ</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PHCQ</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8,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9)</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ADEB</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BFGC</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CHKA</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面積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如圖</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zh-TW" altLang="en-US"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HK"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HK"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HK"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HK"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正方形面積公式</a:t>
            </a:r>
            <a:r>
              <a:rPr lang="en-US" altLang="zh-HK"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HK"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7" name="圓角矩形 56"/>
          <p:cNvSpPr/>
          <p:nvPr/>
        </p:nvSpPr>
        <p:spPr>
          <a:xfrm>
            <a:off x="3347864" y="2217053"/>
            <a:ext cx="5615607" cy="4452308"/>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pic>
        <p:nvPicPr>
          <p:cNvPr id="37" name="圖片 3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grpSp>
        <p:nvGrpSpPr>
          <p:cNvPr id="3" name="群組 2"/>
          <p:cNvGrpSpPr/>
          <p:nvPr/>
        </p:nvGrpSpPr>
        <p:grpSpPr>
          <a:xfrm>
            <a:off x="530286" y="2249907"/>
            <a:ext cx="2745570" cy="3267325"/>
            <a:chOff x="875987" y="2160000"/>
            <a:chExt cx="2887815" cy="3436602"/>
          </a:xfrm>
        </p:grpSpPr>
        <p:pic>
          <p:nvPicPr>
            <p:cNvPr id="58372" name="Picture 4" descr="E:\ebook graphics\S207\enrich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6598" y="2460029"/>
              <a:ext cx="2653804" cy="2880000"/>
            </a:xfrm>
            <a:prstGeom prst="rect">
              <a:avLst/>
            </a:prstGeom>
            <a:noFill/>
            <a:extLst>
              <a:ext uri="{909E8E84-426E-40DD-AFC4-6F175D3DCCD1}">
                <a14:hiddenFill xmlns:a14="http://schemas.microsoft.com/office/drawing/2010/main">
                  <a:solidFill>
                    <a:srgbClr val="FFFFFF"/>
                  </a:solidFill>
                </a14:hiddenFill>
              </a:ext>
            </a:extLst>
          </p:spPr>
        </p:pic>
        <p:sp>
          <p:nvSpPr>
            <p:cNvPr id="42" name="文字方塊 41"/>
            <p:cNvSpPr txBox="1"/>
            <p:nvPr/>
          </p:nvSpPr>
          <p:spPr>
            <a:xfrm>
              <a:off x="2843808" y="4149080"/>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C</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3" name="文字方塊 42"/>
            <p:cNvSpPr txBox="1"/>
            <p:nvPr/>
          </p:nvSpPr>
          <p:spPr>
            <a:xfrm>
              <a:off x="1598688" y="4242574"/>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B</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4" name="文字方塊 43"/>
            <p:cNvSpPr txBox="1"/>
            <p:nvPr/>
          </p:nvSpPr>
          <p:spPr>
            <a:xfrm>
              <a:off x="2267744" y="3594502"/>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Q</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6" name="文字方塊 45"/>
            <p:cNvSpPr txBox="1"/>
            <p:nvPr/>
          </p:nvSpPr>
          <p:spPr>
            <a:xfrm>
              <a:off x="1613360" y="5258048"/>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F</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7" name="文字方塊 46"/>
            <p:cNvSpPr txBox="1"/>
            <p:nvPr/>
          </p:nvSpPr>
          <p:spPr>
            <a:xfrm>
              <a:off x="875987" y="3212976"/>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D</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8" name="文字方塊 47"/>
            <p:cNvSpPr txBox="1"/>
            <p:nvPr/>
          </p:nvSpPr>
          <p:spPr>
            <a:xfrm>
              <a:off x="1634325" y="3212976"/>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A</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49" name="文字方塊 48"/>
            <p:cNvSpPr txBox="1"/>
            <p:nvPr/>
          </p:nvSpPr>
          <p:spPr>
            <a:xfrm>
              <a:off x="906466" y="4242574"/>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E</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59" name="文字方塊 58"/>
            <p:cNvSpPr txBox="1"/>
            <p:nvPr/>
          </p:nvSpPr>
          <p:spPr>
            <a:xfrm>
              <a:off x="3069056" y="2519266"/>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P</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62" name="文字方塊 61"/>
            <p:cNvSpPr txBox="1"/>
            <p:nvPr/>
          </p:nvSpPr>
          <p:spPr>
            <a:xfrm>
              <a:off x="2843808" y="5229200"/>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G</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64" name="文字方塊 63"/>
            <p:cNvSpPr txBox="1"/>
            <p:nvPr/>
          </p:nvSpPr>
          <p:spPr>
            <a:xfrm>
              <a:off x="3557002" y="2959496"/>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H</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sp>
          <p:nvSpPr>
            <p:cNvPr id="65" name="文字方塊 64"/>
            <p:cNvSpPr txBox="1"/>
            <p:nvPr/>
          </p:nvSpPr>
          <p:spPr>
            <a:xfrm>
              <a:off x="2516100" y="2160000"/>
              <a:ext cx="206800"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cs typeface="Times New Roman" panose="02020603050405020304" pitchFamily="18" charset="0"/>
                </a:rPr>
                <a:t>K</a:t>
              </a:r>
              <a:endParaRPr lang="zh-HK" altLang="en-US" sz="1600" b="1" i="1" dirty="0">
                <a:solidFill>
                  <a:prstClr val="black"/>
                </a:solidFill>
                <a:latin typeface="Times New Roman" panose="02020603050405020304" pitchFamily="18" charset="0"/>
                <a:cs typeface="Times New Roman" panose="02020603050405020304" pitchFamily="18" charset="0"/>
              </a:endParaRPr>
            </a:p>
          </p:txBody>
        </p:sp>
      </p:grpSp>
      <p:sp>
        <p:nvSpPr>
          <p:cNvPr id="66" name="文字方塊 65"/>
          <p:cNvSpPr txBox="1"/>
          <p:nvPr/>
        </p:nvSpPr>
        <p:spPr>
          <a:xfrm>
            <a:off x="853883" y="5901233"/>
            <a:ext cx="2109243" cy="584775"/>
          </a:xfrm>
          <a:prstGeom prst="rect">
            <a:avLst/>
          </a:prstGeom>
          <a:noFill/>
        </p:spPr>
        <p:txBody>
          <a:bodyPr wrap="square" rtlCol="0">
            <a:spAutoFit/>
          </a:bodyPr>
          <a:lstStyle/>
          <a:p>
            <a:r>
              <a:rPr lang="zh-TW" altLang="en-US" sz="1600" dirty="0" smtClean="0">
                <a:solidFill>
                  <a:prstClr val="black"/>
                </a:solidFill>
                <a:latin typeface="標楷體" panose="03000509000000000000" pitchFamily="65" charset="-120"/>
                <a:ea typeface="標楷體" panose="03000509000000000000" pitchFamily="65" charset="-120"/>
              </a:rPr>
              <a:t>這方法亦沒有運用代數運算的方法。</a:t>
            </a:r>
            <a:endParaRPr lang="zh-HK" altLang="en-US" sz="1600" dirty="0">
              <a:solidFill>
                <a:prstClr val="black"/>
              </a:solidFill>
              <a:latin typeface="標楷體" panose="03000509000000000000" pitchFamily="65" charset="-120"/>
              <a:ea typeface="標楷體" panose="03000509000000000000" pitchFamily="65" charset="-120"/>
            </a:endParaRPr>
          </a:p>
        </p:txBody>
      </p:sp>
      <p:sp>
        <p:nvSpPr>
          <p:cNvPr id="33" name="文字方塊 32"/>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7.1D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不同的證明</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方法</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cxnSp>
        <p:nvCxnSpPr>
          <p:cNvPr id="34" name="直線接點 33"/>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5" name="群組 34"/>
          <p:cNvGrpSpPr/>
          <p:nvPr/>
        </p:nvGrpSpPr>
        <p:grpSpPr>
          <a:xfrm>
            <a:off x="7452320" y="576890"/>
            <a:ext cx="1515602" cy="369332"/>
            <a:chOff x="6985652" y="5985429"/>
            <a:chExt cx="1515602" cy="369332"/>
          </a:xfrm>
        </p:grpSpPr>
        <p:sp>
          <p:nvSpPr>
            <p:cNvPr id="40" name="文字方塊 39"/>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0" name="文字方塊 4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52" name="文字方塊 51"/>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3834934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584775"/>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在上頁，我們證明了畢氏定理，就是在</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中</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若</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則</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gn="just"/>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94" name="圖片 9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504892"/>
            <a:ext cx="299372" cy="309841"/>
          </a:xfrm>
          <a:prstGeom prst="rect">
            <a:avLst/>
          </a:prstGeom>
        </p:spPr>
      </p:pic>
      <p:grpSp>
        <p:nvGrpSpPr>
          <p:cNvPr id="10" name="群組 9"/>
          <p:cNvGrpSpPr/>
          <p:nvPr/>
        </p:nvGrpSpPr>
        <p:grpSpPr>
          <a:xfrm>
            <a:off x="935582" y="2597650"/>
            <a:ext cx="4934786" cy="805204"/>
            <a:chOff x="4643543" y="1827640"/>
            <a:chExt cx="4934786" cy="805204"/>
          </a:xfrm>
        </p:grpSpPr>
        <p:sp>
          <p:nvSpPr>
            <p:cNvPr id="103" name="圓角矩形 102"/>
            <p:cNvSpPr/>
            <p:nvPr/>
          </p:nvSpPr>
          <p:spPr>
            <a:xfrm>
              <a:off x="4643543" y="1827640"/>
              <a:ext cx="4934786" cy="805204"/>
            </a:xfrm>
            <a:prstGeom prst="roundRect">
              <a:avLst>
                <a:gd name="adj" fmla="val 742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文字方塊 95"/>
            <p:cNvSpPr txBox="1"/>
            <p:nvPr/>
          </p:nvSpPr>
          <p:spPr>
            <a:xfrm>
              <a:off x="4823577" y="1930199"/>
              <a:ext cx="4443178" cy="584775"/>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有了畢氏定理，只要我們知道直角三角形中任何兩條邊的長度，就可以求得第三條邊的長度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p:txBody>
        </p:sp>
      </p:grpSp>
      <p:sp>
        <p:nvSpPr>
          <p:cNvPr id="97" name="圓角矩形 96"/>
          <p:cNvSpPr/>
          <p:nvPr/>
        </p:nvSpPr>
        <p:spPr>
          <a:xfrm>
            <a:off x="935582" y="4007949"/>
            <a:ext cx="4934785" cy="2495909"/>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04" name="文字方塊 103"/>
          <p:cNvSpPr txBox="1"/>
          <p:nvPr/>
        </p:nvSpPr>
        <p:spPr>
          <a:xfrm>
            <a:off x="2016642" y="1844824"/>
            <a:ext cx="2483350" cy="661720"/>
          </a:xfrm>
          <a:prstGeom prst="rect">
            <a:avLst/>
          </a:prstGeom>
          <a:noFill/>
        </p:spPr>
        <p:txBody>
          <a:bodyPr wrap="square" rtlCol="0">
            <a:spAutoFit/>
          </a:bodyPr>
          <a:lstStyle/>
          <a:p>
            <a:pPr>
              <a:spcBef>
                <a:spcPts val="600"/>
              </a:spcBef>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47" name="圖片 4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3646169"/>
            <a:ext cx="299372" cy="309841"/>
          </a:xfrm>
          <a:prstGeom prst="rect">
            <a:avLst/>
          </a:prstGeom>
        </p:spPr>
      </p:pic>
      <p:sp>
        <p:nvSpPr>
          <p:cNvPr id="49" name="文字方塊 48"/>
          <p:cNvSpPr txBox="1"/>
          <p:nvPr/>
        </p:nvSpPr>
        <p:spPr>
          <a:xfrm>
            <a:off x="827584" y="3645024"/>
            <a:ext cx="4680520" cy="338554"/>
          </a:xfrm>
          <a:prstGeom prst="rect">
            <a:avLst/>
          </a:prstGeom>
          <a:noFill/>
          <a:ln>
            <a:noFill/>
          </a:ln>
        </p:spPr>
        <p:txBody>
          <a:bodyPr wrap="square" rtlCol="0" anchor="t" anchorCtr="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右圖直角三角形中未知數的值。</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50" name="圖片 4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3646169"/>
            <a:ext cx="299372" cy="309841"/>
          </a:xfrm>
          <a:prstGeom prst="rect">
            <a:avLst/>
          </a:prstGeom>
        </p:spPr>
      </p:pic>
      <p:sp>
        <p:nvSpPr>
          <p:cNvPr id="53" name="等腰三角形 52"/>
          <p:cNvSpPr/>
          <p:nvPr/>
        </p:nvSpPr>
        <p:spPr>
          <a:xfrm rot="5400000">
            <a:off x="760188" y="4023064"/>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pic>
        <p:nvPicPr>
          <p:cNvPr id="30727" name="Picture 7" descr="E:\ebook graphics\S207\71e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7750" y="4705054"/>
            <a:ext cx="2423166" cy="1047417"/>
          </a:xfrm>
          <a:prstGeom prst="rect">
            <a:avLst/>
          </a:prstGeom>
          <a:noFill/>
          <a:extLst>
            <a:ext uri="{909E8E84-426E-40DD-AFC4-6F175D3DCCD1}">
              <a14:hiddenFill xmlns:a14="http://schemas.microsoft.com/office/drawing/2010/main">
                <a:solidFill>
                  <a:srgbClr val="FFFFFF"/>
                </a:solidFill>
              </a14:hiddenFill>
            </a:ext>
          </a:extLst>
        </p:spPr>
      </p:pic>
      <p:sp>
        <p:nvSpPr>
          <p:cNvPr id="59" name="文字方塊 58"/>
          <p:cNvSpPr txBox="1"/>
          <p:nvPr/>
        </p:nvSpPr>
        <p:spPr>
          <a:xfrm>
            <a:off x="7218864" y="5661256"/>
            <a:ext cx="521458"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x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0" name="文字方塊 59"/>
          <p:cNvSpPr txBox="1"/>
          <p:nvPr/>
        </p:nvSpPr>
        <p:spPr>
          <a:xfrm>
            <a:off x="8748464" y="5445224"/>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1" name="文字方塊 60"/>
          <p:cNvSpPr txBox="1"/>
          <p:nvPr/>
        </p:nvSpPr>
        <p:spPr>
          <a:xfrm>
            <a:off x="6715021" y="4390373"/>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7596336" y="4797152"/>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6156176" y="566124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6084168" y="4898855"/>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8" name="文字方塊 37"/>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
        <p:nvSpPr>
          <p:cNvPr id="39" name="文字方塊 38"/>
          <p:cNvSpPr txBox="1"/>
          <p:nvPr/>
        </p:nvSpPr>
        <p:spPr>
          <a:xfrm>
            <a:off x="358149" y="971242"/>
            <a:ext cx="385381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利用畢氏定理找直角三角形邊</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長</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3142572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p:cNvSpPr txBox="1"/>
          <p:nvPr/>
        </p:nvSpPr>
        <p:spPr>
          <a:xfrm>
            <a:off x="1188001" y="4097684"/>
            <a:ext cx="4464120" cy="2416046"/>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知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p</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225 + 64</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289</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x </a:t>
            </a:r>
            <a:r>
              <a:rPr lang="en-US" altLang="zh-TW"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17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17</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584775"/>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在上頁，我們證明了畢氏定理，就是在</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中</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若</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則</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gn="just"/>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94" name="圖片 93"/>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504892"/>
            <a:ext cx="299372" cy="309841"/>
          </a:xfrm>
          <a:prstGeom prst="rect">
            <a:avLst/>
          </a:prstGeom>
        </p:spPr>
      </p:pic>
      <p:grpSp>
        <p:nvGrpSpPr>
          <p:cNvPr id="10" name="群組 9"/>
          <p:cNvGrpSpPr/>
          <p:nvPr/>
        </p:nvGrpSpPr>
        <p:grpSpPr>
          <a:xfrm>
            <a:off x="935582" y="2597650"/>
            <a:ext cx="4934786" cy="805204"/>
            <a:chOff x="4643543" y="1827640"/>
            <a:chExt cx="4934786" cy="805204"/>
          </a:xfrm>
        </p:grpSpPr>
        <p:sp>
          <p:nvSpPr>
            <p:cNvPr id="103" name="圓角矩形 102"/>
            <p:cNvSpPr/>
            <p:nvPr/>
          </p:nvSpPr>
          <p:spPr>
            <a:xfrm>
              <a:off x="4643543" y="1827640"/>
              <a:ext cx="4934786" cy="805204"/>
            </a:xfrm>
            <a:prstGeom prst="roundRect">
              <a:avLst>
                <a:gd name="adj" fmla="val 742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文字方塊 95"/>
            <p:cNvSpPr txBox="1"/>
            <p:nvPr/>
          </p:nvSpPr>
          <p:spPr>
            <a:xfrm>
              <a:off x="4823577" y="1930199"/>
              <a:ext cx="4443178" cy="584775"/>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有了畢氏定理，只要我們知道直角三角形中任何兩條邊的長度，就可以求得第三條邊的長度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p:txBody>
        </p:sp>
      </p:grpSp>
      <p:sp>
        <p:nvSpPr>
          <p:cNvPr id="97" name="圓角矩形 96"/>
          <p:cNvSpPr/>
          <p:nvPr/>
        </p:nvSpPr>
        <p:spPr>
          <a:xfrm>
            <a:off x="935582" y="4007949"/>
            <a:ext cx="4934785" cy="2495909"/>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04" name="文字方塊 103"/>
          <p:cNvSpPr txBox="1"/>
          <p:nvPr/>
        </p:nvSpPr>
        <p:spPr>
          <a:xfrm>
            <a:off x="2016642" y="1844824"/>
            <a:ext cx="2483350" cy="661720"/>
          </a:xfrm>
          <a:prstGeom prst="rect">
            <a:avLst/>
          </a:prstGeom>
          <a:noFill/>
        </p:spPr>
        <p:txBody>
          <a:bodyPr wrap="square" rtlCol="0">
            <a:spAutoFit/>
          </a:bodyPr>
          <a:lstStyle/>
          <a:p>
            <a:pPr>
              <a:spcBef>
                <a:spcPts val="600"/>
              </a:spcBef>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47" name="圖片 4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3646169"/>
            <a:ext cx="299372" cy="309841"/>
          </a:xfrm>
          <a:prstGeom prst="rect">
            <a:avLst/>
          </a:prstGeom>
        </p:spPr>
      </p:pic>
      <p:sp>
        <p:nvSpPr>
          <p:cNvPr id="49" name="文字方塊 48"/>
          <p:cNvSpPr txBox="1"/>
          <p:nvPr/>
        </p:nvSpPr>
        <p:spPr>
          <a:xfrm>
            <a:off x="827584" y="3645024"/>
            <a:ext cx="4680520" cy="338554"/>
          </a:xfrm>
          <a:prstGeom prst="rect">
            <a:avLst/>
          </a:prstGeom>
          <a:noFill/>
          <a:ln>
            <a:noFill/>
          </a:ln>
        </p:spPr>
        <p:txBody>
          <a:bodyPr wrap="square" rtlCol="0" anchor="t" anchorCtr="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右圖直角三角形中未知數的值。</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50" name="圖片 4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3646169"/>
            <a:ext cx="299372" cy="309841"/>
          </a:xfrm>
          <a:prstGeom prst="rect">
            <a:avLst/>
          </a:prstGeom>
        </p:spPr>
      </p:pic>
      <p:graphicFrame>
        <p:nvGraphicFramePr>
          <p:cNvPr id="7" name="物件 6"/>
          <p:cNvGraphicFramePr>
            <a:graphicFrameLocks/>
          </p:cNvGraphicFramePr>
          <p:nvPr>
            <p:extLst>
              <p:ext uri="{D42A27DB-BD31-4B8C-83A1-F6EECF244321}">
                <p14:modId xmlns:p14="http://schemas.microsoft.com/office/powerpoint/2010/main" val="3007122673"/>
              </p:ext>
            </p:extLst>
          </p:nvPr>
        </p:nvGraphicFramePr>
        <p:xfrm>
          <a:off x="3203848" y="5682580"/>
          <a:ext cx="495000" cy="266700"/>
        </p:xfrm>
        <a:graphic>
          <a:graphicData uri="http://schemas.openxmlformats.org/presentationml/2006/ole">
            <mc:AlternateContent xmlns:mc="http://schemas.openxmlformats.org/markup-compatibility/2006">
              <mc:Choice xmlns:v="urn:schemas-microsoft-com:vml" Requires="v">
                <p:oleObj spid="_x0000_s61446" name="方程式" r:id="rId6" imgW="495000" imgH="266400" progId="Equation.3">
                  <p:embed/>
                </p:oleObj>
              </mc:Choice>
              <mc:Fallback>
                <p:oleObj name="方程式" r:id="rId6" imgW="495000" imgH="26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848" y="5682580"/>
                        <a:ext cx="495000" cy="266700"/>
                      </a:xfrm>
                      <a:prstGeom prst="rect">
                        <a:avLst/>
                      </a:prstGeom>
                      <a:noFill/>
                      <a:ln>
                        <a:noFill/>
                      </a:ln>
                    </p:spPr>
                  </p:pic>
                </p:oleObj>
              </mc:Fallback>
            </mc:AlternateContent>
          </a:graphicData>
        </a:graphic>
      </p:graphicFrame>
      <p:pic>
        <p:nvPicPr>
          <p:cNvPr id="30727" name="Picture 7" descr="E:\ebook graphics\S207\71eg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57750" y="4705054"/>
            <a:ext cx="2423166" cy="1047417"/>
          </a:xfrm>
          <a:prstGeom prst="rect">
            <a:avLst/>
          </a:prstGeom>
          <a:noFill/>
          <a:extLst>
            <a:ext uri="{909E8E84-426E-40DD-AFC4-6F175D3DCCD1}">
              <a14:hiddenFill xmlns:a14="http://schemas.microsoft.com/office/drawing/2010/main">
                <a:solidFill>
                  <a:srgbClr val="FFFFFF"/>
                </a:solidFill>
              </a14:hiddenFill>
            </a:ext>
          </a:extLst>
        </p:spPr>
      </p:pic>
      <p:sp>
        <p:nvSpPr>
          <p:cNvPr id="59" name="文字方塊 58"/>
          <p:cNvSpPr txBox="1"/>
          <p:nvPr/>
        </p:nvSpPr>
        <p:spPr>
          <a:xfrm>
            <a:off x="7218864" y="5661256"/>
            <a:ext cx="521458"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x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0" name="文字方塊 59"/>
          <p:cNvSpPr txBox="1"/>
          <p:nvPr/>
        </p:nvSpPr>
        <p:spPr>
          <a:xfrm>
            <a:off x="8748464" y="5445224"/>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1" name="文字方塊 60"/>
          <p:cNvSpPr txBox="1"/>
          <p:nvPr/>
        </p:nvSpPr>
        <p:spPr>
          <a:xfrm>
            <a:off x="6715021" y="4390373"/>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7596336" y="4797152"/>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6156176" y="566124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6084168" y="4898855"/>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8" name="文字方塊 37"/>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
        <p:nvSpPr>
          <p:cNvPr id="39" name="文字方塊 38"/>
          <p:cNvSpPr txBox="1"/>
          <p:nvPr/>
        </p:nvSpPr>
        <p:spPr>
          <a:xfrm>
            <a:off x="358149" y="971242"/>
            <a:ext cx="385381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利用畢氏定理找直角三角形邊</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長</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1088517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4" name="Picture 10" descr="E:\ebook graphics\S207\71eg2.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0800000">
            <a:off x="6801892" y="1989048"/>
            <a:ext cx="1355402" cy="180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右圖直角三角形中未知的邊長</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97" name="圓角矩形 96"/>
          <p:cNvSpPr/>
          <p:nvPr/>
        </p:nvSpPr>
        <p:spPr>
          <a:xfrm>
            <a:off x="935582" y="1772817"/>
            <a:ext cx="4934785" cy="2228782"/>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3" name="等腰三角形 52"/>
          <p:cNvSpPr/>
          <p:nvPr/>
        </p:nvSpPr>
        <p:spPr>
          <a:xfrm rot="5400000">
            <a:off x="769625" y="1790816"/>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
        <p:nvSpPr>
          <p:cNvPr id="60" name="文字方塊 59"/>
          <p:cNvSpPr txBox="1"/>
          <p:nvPr/>
        </p:nvSpPr>
        <p:spPr>
          <a:xfrm>
            <a:off x="6560328" y="181977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4" name="文字方塊 53"/>
          <p:cNvSpPr txBox="1"/>
          <p:nvPr/>
        </p:nvSpPr>
        <p:spPr>
          <a:xfrm>
            <a:off x="8137883" y="186255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5" name="文字方塊 54"/>
          <p:cNvSpPr txBox="1"/>
          <p:nvPr/>
        </p:nvSpPr>
        <p:spPr>
          <a:xfrm>
            <a:off x="8157294" y="369177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6" name="文字方塊 55"/>
          <p:cNvSpPr txBox="1"/>
          <p:nvPr/>
        </p:nvSpPr>
        <p:spPr>
          <a:xfrm>
            <a:off x="8154998" y="2564904"/>
            <a:ext cx="521458"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x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7" name="文字方塊 56"/>
          <p:cNvSpPr txBox="1"/>
          <p:nvPr/>
        </p:nvSpPr>
        <p:spPr>
          <a:xfrm>
            <a:off x="7210206" y="1693274"/>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8" name="文字方塊 57"/>
          <p:cNvSpPr txBox="1"/>
          <p:nvPr/>
        </p:nvSpPr>
        <p:spPr>
          <a:xfrm>
            <a:off x="6876256" y="2717931"/>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25cm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47" name="群組 46"/>
          <p:cNvGrpSpPr/>
          <p:nvPr/>
        </p:nvGrpSpPr>
        <p:grpSpPr>
          <a:xfrm>
            <a:off x="7452320" y="576890"/>
            <a:ext cx="1515602" cy="369332"/>
            <a:chOff x="6985652" y="5985429"/>
            <a:chExt cx="1515602" cy="369332"/>
          </a:xfrm>
        </p:grpSpPr>
        <p:sp>
          <p:nvSpPr>
            <p:cNvPr id="48" name="文字方塊 47"/>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9" name="文字方塊 48"/>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3" name="文字方塊 4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
        <p:nvSpPr>
          <p:cNvPr id="46" name="文字方塊 45"/>
          <p:cNvSpPr txBox="1"/>
          <p:nvPr/>
        </p:nvSpPr>
        <p:spPr>
          <a:xfrm>
            <a:off x="358149" y="971242"/>
            <a:ext cx="385381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利用畢氏定理找直角三角形邊</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長</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2525891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4" name="Picture 10" descr="E:\ebook graphics\S207\71eg2.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0800000">
            <a:off x="6801892" y="1989048"/>
            <a:ext cx="1355402" cy="1800000"/>
          </a:xfrm>
          <a:prstGeom prst="rect">
            <a:avLst/>
          </a:prstGeom>
          <a:noFill/>
          <a:extLst>
            <a:ext uri="{909E8E84-426E-40DD-AFC4-6F175D3DCCD1}">
              <a14:hiddenFill xmlns:a14="http://schemas.microsoft.com/office/drawing/2010/main">
                <a:solidFill>
                  <a:srgbClr val="FFFFFF"/>
                </a:solidFill>
              </a14:hiddenFill>
            </a:ext>
          </a:extLst>
        </p:spPr>
      </p:pic>
      <p:pic>
        <p:nvPicPr>
          <p:cNvPr id="31755" name="Picture 11" descr="E:\ebook graphics\S207\71eg3.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596" y="4554501"/>
            <a:ext cx="1585321" cy="180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94" name="圖片 9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4051903"/>
            <a:ext cx="299372" cy="309841"/>
          </a:xfrm>
          <a:prstGeom prst="rect">
            <a:avLst/>
          </a:prstGeom>
        </p:spPr>
      </p:pic>
      <p:sp>
        <p:nvSpPr>
          <p:cNvPr id="20" name="文字方塊 19"/>
          <p:cNvSpPr txBox="1"/>
          <p:nvPr/>
        </p:nvSpPr>
        <p:spPr>
          <a:xfrm>
            <a:off x="1188001" y="1772816"/>
            <a:ext cx="4464120" cy="2331407"/>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知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4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625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+ 225</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400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9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x</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spcBef>
                <a:spcPts val="300"/>
              </a:spcBef>
              <a:tabLst>
                <a:tab pos="1524000" algn="l"/>
              </a:tabLst>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9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20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tabLst>
                <a:tab pos="1524000" algn="l"/>
              </a:tabLst>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20cm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17" name="文字方塊 16"/>
          <p:cNvSpPr txBox="1"/>
          <p:nvPr/>
        </p:nvSpPr>
        <p:spPr>
          <a:xfrm>
            <a:off x="827583" y="1412776"/>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右圖直角三角形中未知的邊長</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97" name="圓角矩形 96"/>
          <p:cNvSpPr/>
          <p:nvPr/>
        </p:nvSpPr>
        <p:spPr>
          <a:xfrm>
            <a:off x="935582" y="1772817"/>
            <a:ext cx="4934785" cy="2228782"/>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9" name="文字方塊 58"/>
          <p:cNvSpPr txBox="1"/>
          <p:nvPr/>
        </p:nvSpPr>
        <p:spPr>
          <a:xfrm>
            <a:off x="7380312" y="6253729"/>
            <a:ext cx="521458"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y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0" name="文字方塊 59"/>
          <p:cNvSpPr txBox="1"/>
          <p:nvPr/>
        </p:nvSpPr>
        <p:spPr>
          <a:xfrm>
            <a:off x="6560328" y="181977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1" name="文字方塊 60"/>
          <p:cNvSpPr txBox="1"/>
          <p:nvPr/>
        </p:nvSpPr>
        <p:spPr>
          <a:xfrm>
            <a:off x="6607320" y="4365104"/>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L</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7545201" y="5144555"/>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12cm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6607320" y="6253729"/>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M</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6300192" y="5331705"/>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9cm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764122213"/>
              </p:ext>
            </p:extLst>
          </p:nvPr>
        </p:nvGraphicFramePr>
        <p:xfrm>
          <a:off x="3312000" y="3212976"/>
          <a:ext cx="495300" cy="266700"/>
        </p:xfrm>
        <a:graphic>
          <a:graphicData uri="http://schemas.openxmlformats.org/presentationml/2006/ole">
            <mc:AlternateContent xmlns:mc="http://schemas.openxmlformats.org/markup-compatibility/2006">
              <mc:Choice xmlns:v="urn:schemas-microsoft-com:vml" Requires="v">
                <p:oleObj spid="_x0000_s62476" name="方程式" r:id="rId8" imgW="495000" imgH="266400" progId="Equation.3">
                  <p:embed/>
                </p:oleObj>
              </mc:Choice>
              <mc:Fallback>
                <p:oleObj name="方程式" r:id="rId8" imgW="49500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2000" y="3212976"/>
                        <a:ext cx="495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文字方塊 41"/>
          <p:cNvSpPr txBox="1"/>
          <p:nvPr/>
        </p:nvSpPr>
        <p:spPr>
          <a:xfrm>
            <a:off x="827583" y="4050758"/>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右圖直角三角形中未知數的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值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答案</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以最簡根式</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表示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非基礎部份</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44" name="圓角矩形 43"/>
          <p:cNvSpPr/>
          <p:nvPr/>
        </p:nvSpPr>
        <p:spPr>
          <a:xfrm>
            <a:off x="935582" y="4410799"/>
            <a:ext cx="4934785" cy="2349708"/>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45" name="等腰三角形 44"/>
          <p:cNvSpPr/>
          <p:nvPr/>
        </p:nvSpPr>
        <p:spPr>
          <a:xfrm rot="5400000">
            <a:off x="769625" y="4476956"/>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
        <p:nvSpPr>
          <p:cNvPr id="54" name="文字方塊 53"/>
          <p:cNvSpPr txBox="1"/>
          <p:nvPr/>
        </p:nvSpPr>
        <p:spPr>
          <a:xfrm>
            <a:off x="8137883" y="186255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5" name="文字方塊 54"/>
          <p:cNvSpPr txBox="1"/>
          <p:nvPr/>
        </p:nvSpPr>
        <p:spPr>
          <a:xfrm>
            <a:off x="8157294" y="369177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6" name="文字方塊 55"/>
          <p:cNvSpPr txBox="1"/>
          <p:nvPr/>
        </p:nvSpPr>
        <p:spPr>
          <a:xfrm>
            <a:off x="8154998" y="2564904"/>
            <a:ext cx="521458"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x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7" name="文字方塊 56"/>
          <p:cNvSpPr txBox="1"/>
          <p:nvPr/>
        </p:nvSpPr>
        <p:spPr>
          <a:xfrm>
            <a:off x="7210206" y="1693274"/>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8" name="文字方塊 57"/>
          <p:cNvSpPr txBox="1"/>
          <p:nvPr/>
        </p:nvSpPr>
        <p:spPr>
          <a:xfrm>
            <a:off x="6876256" y="2717931"/>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25cm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5" name="文字方塊 64"/>
          <p:cNvSpPr txBox="1"/>
          <p:nvPr/>
        </p:nvSpPr>
        <p:spPr>
          <a:xfrm>
            <a:off x="8443917" y="6253729"/>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N</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47" name="群組 46"/>
          <p:cNvGrpSpPr/>
          <p:nvPr/>
        </p:nvGrpSpPr>
        <p:grpSpPr>
          <a:xfrm>
            <a:off x="7452320" y="576890"/>
            <a:ext cx="1515602" cy="369332"/>
            <a:chOff x="6985652" y="5985429"/>
            <a:chExt cx="1515602" cy="369332"/>
          </a:xfrm>
        </p:grpSpPr>
        <p:sp>
          <p:nvSpPr>
            <p:cNvPr id="48" name="文字方塊 47"/>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9" name="文字方塊 48"/>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3" name="文字方塊 4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
        <p:nvSpPr>
          <p:cNvPr id="46" name="文字方塊 45"/>
          <p:cNvSpPr txBox="1"/>
          <p:nvPr/>
        </p:nvSpPr>
        <p:spPr>
          <a:xfrm>
            <a:off x="358149" y="971242"/>
            <a:ext cx="385381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利用畢氏定理找直角三角形邊</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長</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1530060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4" name="Picture 10" descr="E:\ebook graphics\S207\71eg2.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0800000">
            <a:off x="6801892" y="1989048"/>
            <a:ext cx="1355402" cy="1800000"/>
          </a:xfrm>
          <a:prstGeom prst="rect">
            <a:avLst/>
          </a:prstGeom>
          <a:noFill/>
          <a:extLst>
            <a:ext uri="{909E8E84-426E-40DD-AFC4-6F175D3DCCD1}">
              <a14:hiddenFill xmlns:a14="http://schemas.microsoft.com/office/drawing/2010/main">
                <a:solidFill>
                  <a:srgbClr val="FFFFFF"/>
                </a:solidFill>
              </a14:hiddenFill>
            </a:ext>
          </a:extLst>
        </p:spPr>
      </p:pic>
      <p:pic>
        <p:nvPicPr>
          <p:cNvPr id="31755" name="Picture 11" descr="E:\ebook graphics\S207\71eg3.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596" y="4554501"/>
            <a:ext cx="1585321" cy="180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94" name="圖片 9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4051903"/>
            <a:ext cx="299372" cy="309841"/>
          </a:xfrm>
          <a:prstGeom prst="rect">
            <a:avLst/>
          </a:prstGeom>
        </p:spPr>
      </p:pic>
      <p:sp>
        <p:nvSpPr>
          <p:cNvPr id="20" name="文字方塊 19"/>
          <p:cNvSpPr txBox="1"/>
          <p:nvPr/>
        </p:nvSpPr>
        <p:spPr>
          <a:xfrm>
            <a:off x="1188001" y="1772816"/>
            <a:ext cx="4464120" cy="2331407"/>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知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4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625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+ 225</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400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9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x</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spcBef>
                <a:spcPts val="300"/>
              </a:spcBef>
              <a:tabLst>
                <a:tab pos="1524000" algn="l"/>
              </a:tabLst>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9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20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tabLst>
                <a:tab pos="1524000" algn="l"/>
              </a:tabLst>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20cm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17" name="文字方塊 16"/>
          <p:cNvSpPr txBox="1"/>
          <p:nvPr/>
        </p:nvSpPr>
        <p:spPr>
          <a:xfrm>
            <a:off x="827583" y="1412776"/>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右圖直角三角形中未知的邊長</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97" name="圓角矩形 96"/>
          <p:cNvSpPr/>
          <p:nvPr/>
        </p:nvSpPr>
        <p:spPr>
          <a:xfrm>
            <a:off x="935582" y="1772817"/>
            <a:ext cx="4934785" cy="2228782"/>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9" name="文字方塊 58"/>
          <p:cNvSpPr txBox="1"/>
          <p:nvPr/>
        </p:nvSpPr>
        <p:spPr>
          <a:xfrm>
            <a:off x="7380312" y="6253729"/>
            <a:ext cx="521458"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y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0" name="文字方塊 59"/>
          <p:cNvSpPr txBox="1"/>
          <p:nvPr/>
        </p:nvSpPr>
        <p:spPr>
          <a:xfrm>
            <a:off x="6560328" y="181977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1" name="文字方塊 60"/>
          <p:cNvSpPr txBox="1"/>
          <p:nvPr/>
        </p:nvSpPr>
        <p:spPr>
          <a:xfrm>
            <a:off x="6607320" y="4365104"/>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L</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7545201" y="5144555"/>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12cm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6607320" y="6253729"/>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M</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6300192" y="5331705"/>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9cm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764122213"/>
              </p:ext>
            </p:extLst>
          </p:nvPr>
        </p:nvGraphicFramePr>
        <p:xfrm>
          <a:off x="3312000" y="3212976"/>
          <a:ext cx="495300" cy="266700"/>
        </p:xfrm>
        <a:graphic>
          <a:graphicData uri="http://schemas.openxmlformats.org/presentationml/2006/ole">
            <mc:AlternateContent xmlns:mc="http://schemas.openxmlformats.org/markup-compatibility/2006">
              <mc:Choice xmlns:v="urn:schemas-microsoft-com:vml" Requires="v">
                <p:oleObj spid="_x0000_s63506" name="方程式" r:id="rId8" imgW="495000" imgH="266400" progId="Equation.3">
                  <p:embed/>
                </p:oleObj>
              </mc:Choice>
              <mc:Fallback>
                <p:oleObj name="方程式" r:id="rId8" imgW="49500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2000" y="3212976"/>
                        <a:ext cx="495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文字方塊 40"/>
          <p:cNvSpPr txBox="1"/>
          <p:nvPr/>
        </p:nvSpPr>
        <p:spPr>
          <a:xfrm>
            <a:off x="1188001" y="4467572"/>
            <a:ext cx="4464120" cy="2292935"/>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知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LMN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M</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m</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l</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n</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12</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y</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9</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144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y</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+ 81</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63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y</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y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y</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tabLst>
                <a:tab pos="1524000" algn="l"/>
              </a:tabLst>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y</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42" name="文字方塊 41"/>
          <p:cNvSpPr txBox="1"/>
          <p:nvPr/>
        </p:nvSpPr>
        <p:spPr>
          <a:xfrm>
            <a:off x="827583" y="4050758"/>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右圖直角三角形中未知數的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值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答案</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以最簡根式</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表示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非基礎部份</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44" name="圓角矩形 43"/>
          <p:cNvSpPr/>
          <p:nvPr/>
        </p:nvSpPr>
        <p:spPr>
          <a:xfrm>
            <a:off x="935582" y="4410799"/>
            <a:ext cx="4934785" cy="2349708"/>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2471131707"/>
              </p:ext>
            </p:extLst>
          </p:nvPr>
        </p:nvGraphicFramePr>
        <p:xfrm>
          <a:off x="3314204" y="5917227"/>
          <a:ext cx="393700" cy="266700"/>
        </p:xfrm>
        <a:graphic>
          <a:graphicData uri="http://schemas.openxmlformats.org/presentationml/2006/ole">
            <mc:AlternateContent xmlns:mc="http://schemas.openxmlformats.org/markup-compatibility/2006">
              <mc:Choice xmlns:v="urn:schemas-microsoft-com:vml" Requires="v">
                <p:oleObj spid="_x0000_s63507" name="方程式" r:id="rId10" imgW="393480" imgH="266400" progId="Equation.3">
                  <p:embed/>
                </p:oleObj>
              </mc:Choice>
              <mc:Fallback>
                <p:oleObj name="方程式" r:id="rId10" imgW="393480" imgH="266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4204" y="5917227"/>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934671269"/>
              </p:ext>
            </p:extLst>
          </p:nvPr>
        </p:nvGraphicFramePr>
        <p:xfrm>
          <a:off x="3347864" y="6205775"/>
          <a:ext cx="393700" cy="266700"/>
        </p:xfrm>
        <a:graphic>
          <a:graphicData uri="http://schemas.openxmlformats.org/presentationml/2006/ole">
            <mc:AlternateContent xmlns:mc="http://schemas.openxmlformats.org/markup-compatibility/2006">
              <mc:Choice xmlns:v="urn:schemas-microsoft-com:vml" Requires="v">
                <p:oleObj spid="_x0000_s63508" name="方程式" r:id="rId12" imgW="393480" imgH="266400" progId="Equation.3">
                  <p:embed/>
                </p:oleObj>
              </mc:Choice>
              <mc:Fallback>
                <p:oleObj name="方程式" r:id="rId12" imgW="393480" imgH="2664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7864" y="6205775"/>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4228692623"/>
              </p:ext>
            </p:extLst>
          </p:nvPr>
        </p:nvGraphicFramePr>
        <p:xfrm>
          <a:off x="1835696" y="6453336"/>
          <a:ext cx="393700" cy="266700"/>
        </p:xfrm>
        <a:graphic>
          <a:graphicData uri="http://schemas.openxmlformats.org/presentationml/2006/ole">
            <mc:AlternateContent xmlns:mc="http://schemas.openxmlformats.org/markup-compatibility/2006">
              <mc:Choice xmlns:v="urn:schemas-microsoft-com:vml" Requires="v">
                <p:oleObj spid="_x0000_s63509" name="方程式" r:id="rId14" imgW="393359" imgH="266469" progId="Equation.3">
                  <p:embed/>
                </p:oleObj>
              </mc:Choice>
              <mc:Fallback>
                <p:oleObj name="方程式" r:id="rId14" imgW="393359" imgH="26646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696" y="6453336"/>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 name="文字方塊 53"/>
          <p:cNvSpPr txBox="1"/>
          <p:nvPr/>
        </p:nvSpPr>
        <p:spPr>
          <a:xfrm>
            <a:off x="8137883" y="186255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5" name="文字方塊 54"/>
          <p:cNvSpPr txBox="1"/>
          <p:nvPr/>
        </p:nvSpPr>
        <p:spPr>
          <a:xfrm>
            <a:off x="8157294" y="369177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6" name="文字方塊 55"/>
          <p:cNvSpPr txBox="1"/>
          <p:nvPr/>
        </p:nvSpPr>
        <p:spPr>
          <a:xfrm>
            <a:off x="8154998" y="2564904"/>
            <a:ext cx="521458"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x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7" name="文字方塊 56"/>
          <p:cNvSpPr txBox="1"/>
          <p:nvPr/>
        </p:nvSpPr>
        <p:spPr>
          <a:xfrm>
            <a:off x="7210206" y="1693274"/>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8" name="文字方塊 57"/>
          <p:cNvSpPr txBox="1"/>
          <p:nvPr/>
        </p:nvSpPr>
        <p:spPr>
          <a:xfrm>
            <a:off x="6876256" y="2717931"/>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25cm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5" name="文字方塊 64"/>
          <p:cNvSpPr txBox="1"/>
          <p:nvPr/>
        </p:nvSpPr>
        <p:spPr>
          <a:xfrm>
            <a:off x="8443917" y="6253729"/>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N</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47" name="群組 46"/>
          <p:cNvGrpSpPr/>
          <p:nvPr/>
        </p:nvGrpSpPr>
        <p:grpSpPr>
          <a:xfrm>
            <a:off x="7452320" y="576890"/>
            <a:ext cx="1515602" cy="369332"/>
            <a:chOff x="6985652" y="5985429"/>
            <a:chExt cx="1515602" cy="369332"/>
          </a:xfrm>
        </p:grpSpPr>
        <p:sp>
          <p:nvSpPr>
            <p:cNvPr id="48" name="文字方塊 47"/>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9" name="文字方塊 48"/>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3" name="文字方塊 4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
        <p:nvSpPr>
          <p:cNvPr id="46" name="文字方塊 45"/>
          <p:cNvSpPr txBox="1"/>
          <p:nvPr/>
        </p:nvSpPr>
        <p:spPr>
          <a:xfrm>
            <a:off x="358149" y="971242"/>
            <a:ext cx="385381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利用畢氏定理找直角三角形邊</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長</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1530060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16" name="文字方塊 15"/>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7.1A  </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1" name="文字方塊 3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直角三角形     三角學</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sp>
        <p:nvSpPr>
          <p:cNvPr id="43" name="文字方塊 42"/>
          <p:cNvSpPr txBox="1"/>
          <p:nvPr/>
        </p:nvSpPr>
        <p:spPr>
          <a:xfrm>
            <a:off x="366732" y="1340768"/>
            <a:ext cx="8453740" cy="2308324"/>
          </a:xfrm>
          <a:prstGeom prst="rect">
            <a:avLst/>
          </a:prstGeom>
          <a:noFill/>
          <a:ln>
            <a:noFill/>
          </a:ln>
        </p:spPr>
        <p:txBody>
          <a:bodyPr wrap="square" rtlCol="0" anchor="t" anchorCtr="0">
            <a:spAutoFit/>
          </a:bodyPr>
          <a:lstStyle/>
          <a:p>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在幾何學當中，三角形是最基本的圖形。而在三角形當中，</a:t>
            </a:r>
            <a:r>
              <a:rPr lang="zh-TW" altLang="en-US" sz="1600" b="1" dirty="0">
                <a:solidFill>
                  <a:schemeClr val="accent6">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Symbol"/>
              </a:rPr>
              <a:t>直角三角形</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是最具代表性的三角形。例如當我們要計算三角形面積時，要利用三角形的高，就需要從三角形其中一個頂點畫一條垂直線至頂點的對邊，這時就出現了兩個</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參</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圖一和圖</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而在日常生活中，直角三角形也很容易出現，例如將一枝直竿靠一面牆斜放，直竿、牆壁及地面就構成一個</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直角三角形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圖三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古人利用鉛垂直插的直竿去量度日影以制訂曆法，直竿、影子及太陽光線也構成一個</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直角三角形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圖四</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。所以</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直角三角形自古以來就是研究的對象，而後來更發覺很多三角形的特性其實也是從直角三角形的特性愆生。所以直角三角形十分值得研究，本課會先研究直角三角形內邊之間的關係，而稍後</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會在「</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三角學」一</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課研究</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三角形的邊與角之間的關係。</a:t>
            </a: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14" name="群組 13"/>
          <p:cNvGrpSpPr/>
          <p:nvPr/>
        </p:nvGrpSpPr>
        <p:grpSpPr>
          <a:xfrm>
            <a:off x="683568" y="3899848"/>
            <a:ext cx="1584176" cy="1602000"/>
            <a:chOff x="683568" y="4108296"/>
            <a:chExt cx="1584176" cy="1602000"/>
          </a:xfrm>
        </p:grpSpPr>
        <p:cxnSp>
          <p:nvCxnSpPr>
            <p:cNvPr id="75" name="直線接點 74"/>
            <p:cNvCxnSpPr/>
            <p:nvPr/>
          </p:nvCxnSpPr>
          <p:spPr>
            <a:xfrm>
              <a:off x="1798036" y="4108296"/>
              <a:ext cx="0" cy="16020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6" name="等腰三角形 75"/>
            <p:cNvSpPr/>
            <p:nvPr/>
          </p:nvSpPr>
          <p:spPr>
            <a:xfrm>
              <a:off x="683568" y="4108296"/>
              <a:ext cx="1584176" cy="1584176"/>
            </a:xfrm>
            <a:prstGeom prst="triangle">
              <a:avLst>
                <a:gd name="adj" fmla="val 703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85" name="群組 84"/>
            <p:cNvGrpSpPr/>
            <p:nvPr/>
          </p:nvGrpSpPr>
          <p:grpSpPr>
            <a:xfrm>
              <a:off x="1605108" y="5515880"/>
              <a:ext cx="180000" cy="180000"/>
              <a:chOff x="1628056" y="6389712"/>
              <a:chExt cx="180000" cy="180000"/>
            </a:xfrm>
          </p:grpSpPr>
          <p:cxnSp>
            <p:nvCxnSpPr>
              <p:cNvPr id="86" name="直線接點 85"/>
              <p:cNvCxnSpPr/>
              <p:nvPr/>
            </p:nvCxnSpPr>
            <p:spPr>
              <a:xfrm flipH="1">
                <a:off x="1628056" y="6389712"/>
                <a:ext cx="1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1628056" y="6389712"/>
                <a:ext cx="0" cy="18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92" name="文字方塊 91"/>
          <p:cNvSpPr txBox="1"/>
          <p:nvPr/>
        </p:nvSpPr>
        <p:spPr>
          <a:xfrm>
            <a:off x="5220072" y="5452800"/>
            <a:ext cx="72008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地面</a:t>
            </a:r>
            <a:endParaRPr lang="zh-HK" altLang="en-US" sz="1600" dirty="0">
              <a:latin typeface="標楷體" panose="03000509000000000000" pitchFamily="65" charset="-120"/>
              <a:ea typeface="標楷體" panose="03000509000000000000" pitchFamily="65" charset="-120"/>
            </a:endParaRPr>
          </a:p>
        </p:txBody>
      </p:sp>
      <p:sp>
        <p:nvSpPr>
          <p:cNvPr id="95" name="文字方塊 94"/>
          <p:cNvSpPr txBox="1"/>
          <p:nvPr/>
        </p:nvSpPr>
        <p:spPr>
          <a:xfrm>
            <a:off x="7360097" y="5490627"/>
            <a:ext cx="720080"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影子</a:t>
            </a:r>
            <a:endParaRPr lang="zh-HK" altLang="en-US" sz="1600" dirty="0">
              <a:latin typeface="標楷體" panose="03000509000000000000" pitchFamily="65" charset="-120"/>
              <a:ea typeface="標楷體" panose="03000509000000000000" pitchFamily="65" charset="-120"/>
            </a:endParaRPr>
          </a:p>
        </p:txBody>
      </p:sp>
      <p:sp>
        <p:nvSpPr>
          <p:cNvPr id="97" name="文字方塊 96"/>
          <p:cNvSpPr txBox="1"/>
          <p:nvPr/>
        </p:nvSpPr>
        <p:spPr>
          <a:xfrm>
            <a:off x="3300851" y="5795971"/>
            <a:ext cx="72008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圖二</a:t>
            </a:r>
            <a:endParaRPr lang="zh-HK" altLang="en-US" sz="1600" dirty="0">
              <a:latin typeface="標楷體" panose="03000509000000000000" pitchFamily="65" charset="-120"/>
              <a:ea typeface="標楷體" panose="03000509000000000000" pitchFamily="65" charset="-120"/>
            </a:endParaRPr>
          </a:p>
        </p:txBody>
      </p:sp>
      <p:sp>
        <p:nvSpPr>
          <p:cNvPr id="98" name="文字方塊 97"/>
          <p:cNvSpPr txBox="1"/>
          <p:nvPr/>
        </p:nvSpPr>
        <p:spPr>
          <a:xfrm>
            <a:off x="1272952" y="5795971"/>
            <a:ext cx="72008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圖一</a:t>
            </a:r>
            <a:endParaRPr lang="zh-HK" altLang="en-US" sz="1600" dirty="0">
              <a:latin typeface="標楷體" panose="03000509000000000000" pitchFamily="65" charset="-120"/>
              <a:ea typeface="標楷體" panose="03000509000000000000" pitchFamily="65" charset="-120"/>
            </a:endParaRPr>
          </a:p>
        </p:txBody>
      </p:sp>
      <p:sp>
        <p:nvSpPr>
          <p:cNvPr id="99" name="文字方塊 98"/>
          <p:cNvSpPr txBox="1"/>
          <p:nvPr/>
        </p:nvSpPr>
        <p:spPr>
          <a:xfrm>
            <a:off x="5328750" y="5795971"/>
            <a:ext cx="72008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圖三</a:t>
            </a:r>
            <a:endParaRPr lang="zh-HK" altLang="en-US" sz="1600" dirty="0">
              <a:latin typeface="標楷體" panose="03000509000000000000" pitchFamily="65" charset="-120"/>
              <a:ea typeface="標楷體" panose="03000509000000000000" pitchFamily="65" charset="-120"/>
            </a:endParaRPr>
          </a:p>
        </p:txBody>
      </p:sp>
      <p:sp>
        <p:nvSpPr>
          <p:cNvPr id="100" name="文字方塊 99"/>
          <p:cNvSpPr txBox="1"/>
          <p:nvPr/>
        </p:nvSpPr>
        <p:spPr>
          <a:xfrm>
            <a:off x="7356649" y="5795971"/>
            <a:ext cx="72008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圖四</a:t>
            </a:r>
            <a:endParaRPr lang="zh-HK" altLang="en-US" sz="1600" dirty="0">
              <a:latin typeface="標楷體" panose="03000509000000000000" pitchFamily="65" charset="-120"/>
              <a:ea typeface="標楷體" panose="03000509000000000000" pitchFamily="65" charset="-120"/>
            </a:endParaRPr>
          </a:p>
        </p:txBody>
      </p:sp>
      <p:grpSp>
        <p:nvGrpSpPr>
          <p:cNvPr id="5" name="群組 4"/>
          <p:cNvGrpSpPr/>
          <p:nvPr/>
        </p:nvGrpSpPr>
        <p:grpSpPr>
          <a:xfrm>
            <a:off x="6948264" y="3789039"/>
            <a:ext cx="1599416" cy="1701721"/>
            <a:chOff x="7005032" y="3994159"/>
            <a:chExt cx="1599416" cy="1701721"/>
          </a:xfrm>
        </p:grpSpPr>
        <p:cxnSp>
          <p:nvCxnSpPr>
            <p:cNvPr id="79" name="直線接點 78"/>
            <p:cNvCxnSpPr/>
            <p:nvPr/>
          </p:nvCxnSpPr>
          <p:spPr>
            <a:xfrm>
              <a:off x="7005032" y="5692472"/>
              <a:ext cx="123937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V="1">
              <a:off x="8244408" y="4108296"/>
              <a:ext cx="0" cy="15841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flipV="1">
              <a:off x="7456512" y="3994159"/>
              <a:ext cx="862855" cy="1265521"/>
            </a:xfrm>
            <a:prstGeom prst="line">
              <a:avLst/>
            </a:prstGeom>
            <a:ln w="254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V="1">
              <a:off x="7161201" y="5202168"/>
              <a:ext cx="332029" cy="486976"/>
            </a:xfrm>
            <a:prstGeom prst="line">
              <a:avLst/>
            </a:prstGeom>
            <a:ln w="25400">
              <a:headEnd type="none" w="lg" len="lg"/>
              <a:tailEnd type="none"/>
            </a:ln>
          </p:spPr>
          <p:style>
            <a:lnRef idx="1">
              <a:schemeClr val="accent1"/>
            </a:lnRef>
            <a:fillRef idx="0">
              <a:schemeClr val="accent1"/>
            </a:fillRef>
            <a:effectRef idx="0">
              <a:schemeClr val="accent1"/>
            </a:effectRef>
            <a:fontRef idx="minor">
              <a:schemeClr val="tx1"/>
            </a:fontRef>
          </p:style>
        </p:cxnSp>
        <p:sp>
          <p:nvSpPr>
            <p:cNvPr id="94" name="文字方塊 93"/>
            <p:cNvSpPr txBox="1"/>
            <p:nvPr/>
          </p:nvSpPr>
          <p:spPr>
            <a:xfrm>
              <a:off x="8173561" y="4764323"/>
              <a:ext cx="430887" cy="575388"/>
            </a:xfrm>
            <a:prstGeom prst="rect">
              <a:avLst/>
            </a:prstGeom>
            <a:noFill/>
          </p:spPr>
          <p:txBody>
            <a:bodyPr vert="eaVert" wrap="square" rtlCol="0">
              <a:spAutoFit/>
            </a:bodyPr>
            <a:lstStyle/>
            <a:p>
              <a:r>
                <a:rPr lang="zh-TW" altLang="en-US" sz="1600" dirty="0" smtClean="0">
                  <a:latin typeface="標楷體" panose="03000509000000000000" pitchFamily="65" charset="-120"/>
                  <a:ea typeface="標楷體" panose="03000509000000000000" pitchFamily="65" charset="-120"/>
                </a:rPr>
                <a:t>直竿</a:t>
              </a:r>
              <a:endParaRPr lang="zh-HK" altLang="en-US" sz="1600" dirty="0">
                <a:latin typeface="標楷體" panose="03000509000000000000" pitchFamily="65" charset="-120"/>
                <a:ea typeface="標楷體" panose="03000509000000000000" pitchFamily="65" charset="-120"/>
              </a:endParaRPr>
            </a:p>
          </p:txBody>
        </p:sp>
        <p:sp>
          <p:nvSpPr>
            <p:cNvPr id="96" name="文字方塊 95"/>
            <p:cNvSpPr txBox="1"/>
            <p:nvPr/>
          </p:nvSpPr>
          <p:spPr>
            <a:xfrm rot="18409655">
              <a:off x="7252142" y="4594709"/>
              <a:ext cx="72008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陽光</a:t>
              </a:r>
              <a:endParaRPr lang="zh-HK" altLang="en-US" sz="1600" dirty="0">
                <a:latin typeface="標楷體" panose="03000509000000000000" pitchFamily="65" charset="-120"/>
                <a:ea typeface="標楷體" panose="03000509000000000000" pitchFamily="65" charset="-120"/>
              </a:endParaRPr>
            </a:p>
          </p:txBody>
        </p:sp>
        <p:grpSp>
          <p:nvGrpSpPr>
            <p:cNvPr id="104" name="群組 103"/>
            <p:cNvGrpSpPr/>
            <p:nvPr/>
          </p:nvGrpSpPr>
          <p:grpSpPr>
            <a:xfrm>
              <a:off x="8051207" y="5515880"/>
              <a:ext cx="180000" cy="180000"/>
              <a:chOff x="1628056" y="6389712"/>
              <a:chExt cx="180000" cy="180000"/>
            </a:xfrm>
          </p:grpSpPr>
          <p:cxnSp>
            <p:nvCxnSpPr>
              <p:cNvPr id="105" name="直線接點 104"/>
              <p:cNvCxnSpPr/>
              <p:nvPr/>
            </p:nvCxnSpPr>
            <p:spPr>
              <a:xfrm flipH="1">
                <a:off x="1628056" y="6389712"/>
                <a:ext cx="1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a:xfrm flipH="1">
                <a:off x="1628056" y="6389712"/>
                <a:ext cx="0" cy="18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 name="群組 5"/>
          <p:cNvGrpSpPr/>
          <p:nvPr/>
        </p:nvGrpSpPr>
        <p:grpSpPr>
          <a:xfrm>
            <a:off x="4767809" y="3893560"/>
            <a:ext cx="1820415" cy="1608288"/>
            <a:chOff x="4572000" y="4090472"/>
            <a:chExt cx="1820415" cy="1608288"/>
          </a:xfrm>
        </p:grpSpPr>
        <p:cxnSp>
          <p:nvCxnSpPr>
            <p:cNvPr id="78" name="直線接點 77"/>
            <p:cNvCxnSpPr/>
            <p:nvPr/>
          </p:nvCxnSpPr>
          <p:spPr>
            <a:xfrm flipV="1">
              <a:off x="4932040" y="4365104"/>
              <a:ext cx="1080120" cy="132736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1" name="文字方塊 90"/>
            <p:cNvSpPr txBox="1"/>
            <p:nvPr/>
          </p:nvSpPr>
          <p:spPr>
            <a:xfrm>
              <a:off x="5961528" y="4726496"/>
              <a:ext cx="430887" cy="575388"/>
            </a:xfrm>
            <a:prstGeom prst="rect">
              <a:avLst/>
            </a:prstGeom>
            <a:noFill/>
          </p:spPr>
          <p:txBody>
            <a:bodyPr vert="eaVert" wrap="square" rtlCol="0">
              <a:spAutoFit/>
            </a:bodyPr>
            <a:lstStyle/>
            <a:p>
              <a:r>
                <a:rPr lang="zh-TW" altLang="en-US" sz="1600" dirty="0" smtClean="0">
                  <a:latin typeface="標楷體" panose="03000509000000000000" pitchFamily="65" charset="-120"/>
                  <a:ea typeface="標楷體" panose="03000509000000000000" pitchFamily="65" charset="-120"/>
                </a:rPr>
                <a:t>牆壁</a:t>
              </a:r>
              <a:endParaRPr lang="zh-HK" altLang="en-US" sz="1600" dirty="0">
                <a:latin typeface="標楷體" panose="03000509000000000000" pitchFamily="65" charset="-120"/>
                <a:ea typeface="標楷體" panose="03000509000000000000" pitchFamily="65" charset="-120"/>
              </a:endParaRPr>
            </a:p>
          </p:txBody>
        </p:sp>
        <p:sp>
          <p:nvSpPr>
            <p:cNvPr id="93" name="文字方塊 92"/>
            <p:cNvSpPr txBox="1"/>
            <p:nvPr/>
          </p:nvSpPr>
          <p:spPr>
            <a:xfrm rot="18409655">
              <a:off x="4935626" y="4844914"/>
              <a:ext cx="720080"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直</a:t>
              </a:r>
              <a:r>
                <a:rPr lang="zh-TW" altLang="en-US" sz="1600" dirty="0" smtClean="0">
                  <a:latin typeface="標楷體" panose="03000509000000000000" pitchFamily="65" charset="-120"/>
                  <a:ea typeface="標楷體" panose="03000509000000000000" pitchFamily="65" charset="-120"/>
                </a:rPr>
                <a:t>竿</a:t>
              </a:r>
              <a:endParaRPr lang="zh-HK" altLang="en-US" sz="1600" dirty="0">
                <a:latin typeface="標楷體" panose="03000509000000000000" pitchFamily="65" charset="-120"/>
                <a:ea typeface="標楷體" panose="03000509000000000000" pitchFamily="65" charset="-120"/>
              </a:endParaRPr>
            </a:p>
          </p:txBody>
        </p:sp>
        <p:grpSp>
          <p:nvGrpSpPr>
            <p:cNvPr id="101" name="群組 100"/>
            <p:cNvGrpSpPr/>
            <p:nvPr/>
          </p:nvGrpSpPr>
          <p:grpSpPr>
            <a:xfrm>
              <a:off x="5821828" y="5518760"/>
              <a:ext cx="180000" cy="180000"/>
              <a:chOff x="1628056" y="6389712"/>
              <a:chExt cx="180000" cy="180000"/>
            </a:xfrm>
          </p:grpSpPr>
          <p:cxnSp>
            <p:nvCxnSpPr>
              <p:cNvPr id="102" name="直線接點 101"/>
              <p:cNvCxnSpPr/>
              <p:nvPr/>
            </p:nvCxnSpPr>
            <p:spPr>
              <a:xfrm flipH="1">
                <a:off x="1628056" y="6389712"/>
                <a:ext cx="1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H="1">
                <a:off x="1628056" y="6389712"/>
                <a:ext cx="0" cy="18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09" name="直線接點 108"/>
            <p:cNvCxnSpPr/>
            <p:nvPr/>
          </p:nvCxnSpPr>
          <p:spPr>
            <a:xfrm>
              <a:off x="4572000" y="5692472"/>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V="1">
              <a:off x="6012160" y="4090472"/>
              <a:ext cx="0" cy="16020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8" name="群組 7"/>
          <p:cNvGrpSpPr/>
          <p:nvPr/>
        </p:nvGrpSpPr>
        <p:grpSpPr>
          <a:xfrm>
            <a:off x="2843808" y="3903176"/>
            <a:ext cx="1368152" cy="1598672"/>
            <a:chOff x="2699792" y="4108296"/>
            <a:chExt cx="1368152" cy="1598672"/>
          </a:xfrm>
        </p:grpSpPr>
        <p:cxnSp>
          <p:nvCxnSpPr>
            <p:cNvPr id="82" name="直線接點 81"/>
            <p:cNvCxnSpPr/>
            <p:nvPr/>
          </p:nvCxnSpPr>
          <p:spPr>
            <a:xfrm>
              <a:off x="4067944" y="4108296"/>
              <a:ext cx="0" cy="1584176"/>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a:off x="3491880" y="5692472"/>
              <a:ext cx="576064"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88" name="群組 87"/>
            <p:cNvGrpSpPr/>
            <p:nvPr/>
          </p:nvGrpSpPr>
          <p:grpSpPr>
            <a:xfrm>
              <a:off x="3887944" y="5526968"/>
              <a:ext cx="180000" cy="180000"/>
              <a:chOff x="1628056" y="6389712"/>
              <a:chExt cx="180000" cy="180000"/>
            </a:xfrm>
          </p:grpSpPr>
          <p:cxnSp>
            <p:nvCxnSpPr>
              <p:cNvPr id="89" name="直線接點 88"/>
              <p:cNvCxnSpPr/>
              <p:nvPr/>
            </p:nvCxnSpPr>
            <p:spPr>
              <a:xfrm flipH="1">
                <a:off x="1628056" y="6389712"/>
                <a:ext cx="1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flipH="1">
                <a:off x="1628056" y="6389712"/>
                <a:ext cx="0" cy="18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07" name="直線接點 106"/>
            <p:cNvCxnSpPr/>
            <p:nvPr/>
          </p:nvCxnSpPr>
          <p:spPr>
            <a:xfrm flipV="1">
              <a:off x="2699792" y="4108296"/>
              <a:ext cx="1368152" cy="15841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2699792" y="5692472"/>
              <a:ext cx="81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flipH="1">
              <a:off x="3491880" y="4108296"/>
              <a:ext cx="576064" cy="1584176"/>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11" name="圓角矩形 110"/>
          <p:cNvSpPr/>
          <p:nvPr/>
        </p:nvSpPr>
        <p:spPr>
          <a:xfrm>
            <a:off x="540478" y="3717032"/>
            <a:ext cx="8279993" cy="2448272"/>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Tree>
    <p:extLst>
      <p:ext uri="{BB962C8B-B14F-4D97-AF65-F5344CB8AC3E}">
        <p14:creationId xmlns:p14="http://schemas.microsoft.com/office/powerpoint/2010/main" val="1047147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E:\ebook graphics\S207\71eg4.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4169" y="2611843"/>
            <a:ext cx="2324879" cy="1656000"/>
          </a:xfrm>
          <a:prstGeom prst="rect">
            <a:avLst/>
          </a:prstGeom>
          <a:noFill/>
          <a:extLst>
            <a:ext uri="{909E8E84-426E-40DD-AFC4-6F175D3DCCD1}">
              <a14:hiddenFill xmlns:a14="http://schemas.microsoft.com/office/drawing/2010/main">
                <a:solidFill>
                  <a:srgbClr val="FFFFFF"/>
                </a:solidFill>
              </a14:hiddenFill>
            </a:ext>
          </a:extLst>
        </p:spPr>
      </p:pic>
      <p:sp>
        <p:nvSpPr>
          <p:cNvPr id="48" name="文字方塊 47"/>
          <p:cNvSpPr txBox="1"/>
          <p:nvPr/>
        </p:nvSpPr>
        <p:spPr>
          <a:xfrm>
            <a:off x="827584" y="1772816"/>
            <a:ext cx="5256584" cy="338554"/>
          </a:xfrm>
          <a:prstGeom prst="rect">
            <a:avLst/>
          </a:prstGeom>
          <a:noFill/>
          <a:ln>
            <a:noFill/>
          </a:ln>
        </p:spPr>
        <p:txBody>
          <a:bodyPr wrap="square" rtlCol="0" anchor="t" anchorCtr="0">
            <a:spAutoFit/>
          </a:bodyPr>
          <a:lstStyle/>
          <a:p>
            <a:r>
              <a:rPr lang="zh-TW" altLang="en-US" sz="1600" dirty="0" smtClean="0">
                <a:latin typeface="Times New Roman" pitchFamily="18" charset="0"/>
                <a:ea typeface="標楷體" pitchFamily="65" charset="-120"/>
                <a:cs typeface="Times New Roman" pitchFamily="18" charset="0"/>
                <a:sym typeface="Symbol"/>
              </a:rPr>
              <a:t>例一</a:t>
            </a:r>
            <a:r>
              <a:rPr lang="en-US" altLang="zh-TW" sz="1600" dirty="0" smtClean="0">
                <a:latin typeface="Times New Roman" pitchFamily="18" charset="0"/>
                <a:ea typeface="標楷體" pitchFamily="65" charset="-120"/>
                <a:cs typeface="Times New Roman" pitchFamily="18" charset="0"/>
                <a:sym typeface="Symbol"/>
              </a:rPr>
              <a:t>﹕</a:t>
            </a:r>
            <a:r>
              <a:rPr lang="zh-TW" altLang="en-US" sz="1600" dirty="0" smtClean="0">
                <a:latin typeface="Times New Roman" pitchFamily="18" charset="0"/>
                <a:ea typeface="標楷體" pitchFamily="65" charset="-120"/>
                <a:cs typeface="Times New Roman" pitchFamily="18" charset="0"/>
                <a:sym typeface="Symbol"/>
              </a:rPr>
              <a:t>求</a:t>
            </a:r>
            <a:r>
              <a:rPr lang="zh-TW" altLang="en-US" sz="1600" dirty="0">
                <a:latin typeface="Times New Roman" pitchFamily="18" charset="0"/>
                <a:ea typeface="標楷體" pitchFamily="65" charset="-120"/>
                <a:cs typeface="Times New Roman" pitchFamily="18" charset="0"/>
                <a:sym typeface="Symbol"/>
              </a:rPr>
              <a:t>右圖中 </a:t>
            </a:r>
            <a:r>
              <a:rPr lang="en-US" altLang="zh-TW" sz="1600" i="1" dirty="0">
                <a:latin typeface="Times New Roman" pitchFamily="18" charset="0"/>
                <a:ea typeface="標楷體" pitchFamily="65" charset="-120"/>
                <a:cs typeface="Times New Roman" pitchFamily="18" charset="0"/>
                <a:sym typeface="Symbol"/>
              </a:rPr>
              <a:t>BC</a:t>
            </a:r>
            <a:r>
              <a:rPr lang="en-US" altLang="zh-TW" sz="1600" dirty="0">
                <a:latin typeface="Times New Roman" pitchFamily="18" charset="0"/>
                <a:ea typeface="標楷體" pitchFamily="65" charset="-120"/>
                <a:cs typeface="Times New Roman" pitchFamily="18" charset="0"/>
                <a:sym typeface="Symbol"/>
              </a:rPr>
              <a:t> </a:t>
            </a:r>
            <a:r>
              <a:rPr lang="zh-TW" altLang="en-US" sz="1600" dirty="0">
                <a:latin typeface="Times New Roman" pitchFamily="18" charset="0"/>
                <a:ea typeface="標楷體" pitchFamily="65" charset="-120"/>
                <a:cs typeface="Times New Roman" pitchFamily="18" charset="0"/>
                <a:sym typeface="Symbol"/>
              </a:rPr>
              <a:t>的</a:t>
            </a:r>
            <a:r>
              <a:rPr lang="zh-TW" altLang="en-US" sz="1600" dirty="0" smtClean="0">
                <a:latin typeface="Times New Roman" pitchFamily="18" charset="0"/>
                <a:ea typeface="標楷體" pitchFamily="65" charset="-120"/>
                <a:cs typeface="Times New Roman" pitchFamily="18" charset="0"/>
                <a:sym typeface="Symbol"/>
              </a:rPr>
              <a:t>長度 </a:t>
            </a:r>
            <a:r>
              <a:rPr lang="en-US" altLang="zh-TW" sz="1600" dirty="0" smtClean="0">
                <a:latin typeface="Times New Roman" pitchFamily="18" charset="0"/>
                <a:ea typeface="標楷體" pitchFamily="65" charset="-120"/>
                <a:cs typeface="Times New Roman" pitchFamily="18" charset="0"/>
                <a:sym typeface="Symbol"/>
              </a:rPr>
              <a:t>(</a:t>
            </a:r>
            <a:r>
              <a:rPr lang="zh-TW" altLang="en-US" sz="1600" dirty="0" smtClean="0">
                <a:latin typeface="Times New Roman" pitchFamily="18" charset="0"/>
                <a:ea typeface="標楷體" pitchFamily="65" charset="-120"/>
                <a:cs typeface="Times New Roman" pitchFamily="18" charset="0"/>
                <a:sym typeface="Symbol"/>
              </a:rPr>
              <a:t>準確至三</a:t>
            </a:r>
            <a:r>
              <a:rPr lang="zh-TW" altLang="en-US" sz="1600" dirty="0">
                <a:latin typeface="Times New Roman" pitchFamily="18" charset="0"/>
                <a:ea typeface="標楷體" pitchFamily="65" charset="-120"/>
                <a:cs typeface="Times New Roman" pitchFamily="18" charset="0"/>
                <a:sym typeface="Symbol"/>
              </a:rPr>
              <a:t>位</a:t>
            </a:r>
            <a:r>
              <a:rPr lang="zh-TW" altLang="en-US" sz="1600" dirty="0" smtClean="0">
                <a:latin typeface="Times New Roman" pitchFamily="18" charset="0"/>
                <a:ea typeface="標楷體" pitchFamily="65" charset="-120"/>
                <a:cs typeface="Times New Roman" pitchFamily="18" charset="0"/>
                <a:sym typeface="Symbol"/>
              </a:rPr>
              <a:t>有效數字</a:t>
            </a:r>
            <a:r>
              <a:rPr lang="en-US" altLang="zh-TW" sz="1600" dirty="0" smtClean="0">
                <a:latin typeface="Times New Roman" pitchFamily="18" charset="0"/>
                <a:ea typeface="標楷體" pitchFamily="65" charset="-120"/>
                <a:cs typeface="Times New Roman" pitchFamily="18" charset="0"/>
                <a:sym typeface="Symbol"/>
              </a:rPr>
              <a:t>)</a:t>
            </a:r>
            <a:r>
              <a:rPr lang="zh-TW" altLang="en-US" sz="1600" dirty="0" smtClean="0">
                <a:latin typeface="Times New Roman" pitchFamily="18" charset="0"/>
                <a:ea typeface="標楷體" pitchFamily="65" charset="-120"/>
                <a:cs typeface="Times New Roman" pitchFamily="18" charset="0"/>
                <a:sym typeface="Symbol"/>
              </a:rPr>
              <a:t>。</a:t>
            </a:r>
            <a:endParaRPr lang="zh-TW" altLang="en-US" sz="1600" dirty="0">
              <a:latin typeface="Times New Roman" pitchFamily="18" charset="0"/>
              <a:ea typeface="標楷體" pitchFamily="65" charset="-120"/>
              <a:cs typeface="Times New Roman" pitchFamily="18" charset="0"/>
              <a:sym typeface="Symbol"/>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有時畢氏定理可連續運用在不同的直角三角形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61" name="文字方塊 60"/>
          <p:cNvSpPr txBox="1"/>
          <p:nvPr/>
        </p:nvSpPr>
        <p:spPr>
          <a:xfrm>
            <a:off x="8287966" y="417056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D</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6825121" y="2708920"/>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8341445" y="234888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8378833" y="3274117"/>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10cm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4" name="圓角矩形 43"/>
          <p:cNvSpPr/>
          <p:nvPr/>
        </p:nvSpPr>
        <p:spPr>
          <a:xfrm>
            <a:off x="935582" y="2204872"/>
            <a:ext cx="4934785" cy="4032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65" name="文字方塊 64"/>
          <p:cNvSpPr txBox="1"/>
          <p:nvPr/>
        </p:nvSpPr>
        <p:spPr>
          <a:xfrm>
            <a:off x="5957370" y="314096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9" name="文字方塊 68"/>
          <p:cNvSpPr txBox="1"/>
          <p:nvPr/>
        </p:nvSpPr>
        <p:spPr>
          <a:xfrm>
            <a:off x="6948264" y="417056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0" name="文字方塊 69"/>
          <p:cNvSpPr txBox="1"/>
          <p:nvPr/>
        </p:nvSpPr>
        <p:spPr>
          <a:xfrm>
            <a:off x="7495878" y="4170566"/>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36" name="群組 35"/>
          <p:cNvGrpSpPr/>
          <p:nvPr/>
        </p:nvGrpSpPr>
        <p:grpSpPr>
          <a:xfrm>
            <a:off x="7452320" y="576890"/>
            <a:ext cx="1515602" cy="369332"/>
            <a:chOff x="6985652" y="5985429"/>
            <a:chExt cx="1515602" cy="369332"/>
          </a:xfrm>
        </p:grpSpPr>
        <p:sp>
          <p:nvSpPr>
            <p:cNvPr id="38" name="文字方塊 37"/>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9" name="文字方塊 38"/>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2" name="文字方塊 41"/>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畢氏定理的連續運用</a:t>
            </a:r>
          </a:p>
        </p:txBody>
      </p:sp>
      <p:sp>
        <p:nvSpPr>
          <p:cNvPr id="31" name="文字方塊 3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
        <p:nvSpPr>
          <p:cNvPr id="32" name="等腰三角形 31"/>
          <p:cNvSpPr/>
          <p:nvPr/>
        </p:nvSpPr>
        <p:spPr>
          <a:xfrm rot="5400000">
            <a:off x="809582" y="2197710"/>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309181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E:\ebook graphics\S207\71eg4.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4169" y="2611843"/>
            <a:ext cx="2324879" cy="1656000"/>
          </a:xfrm>
          <a:prstGeom prst="rect">
            <a:avLst/>
          </a:prstGeom>
          <a:noFill/>
          <a:extLst>
            <a:ext uri="{909E8E84-426E-40DD-AFC4-6F175D3DCCD1}">
              <a14:hiddenFill xmlns:a14="http://schemas.microsoft.com/office/drawing/2010/main">
                <a:solidFill>
                  <a:srgbClr val="FFFFFF"/>
                </a:solidFill>
              </a14:hiddenFill>
            </a:ext>
          </a:extLst>
        </p:spPr>
      </p:pic>
      <p:sp>
        <p:nvSpPr>
          <p:cNvPr id="48" name="文字方塊 47"/>
          <p:cNvSpPr txBox="1"/>
          <p:nvPr/>
        </p:nvSpPr>
        <p:spPr>
          <a:xfrm>
            <a:off x="827584" y="1772816"/>
            <a:ext cx="5256584" cy="338554"/>
          </a:xfrm>
          <a:prstGeom prst="rect">
            <a:avLst/>
          </a:prstGeom>
          <a:noFill/>
          <a:ln>
            <a:noFill/>
          </a:ln>
        </p:spPr>
        <p:txBody>
          <a:bodyPr wrap="square" rtlCol="0" anchor="t" anchorCtr="0">
            <a:spAutoFit/>
          </a:bodyPr>
          <a:lstStyle/>
          <a:p>
            <a:r>
              <a:rPr lang="zh-TW" altLang="en-US" sz="1600" dirty="0" smtClean="0">
                <a:latin typeface="Times New Roman" pitchFamily="18" charset="0"/>
                <a:ea typeface="標楷體" pitchFamily="65" charset="-120"/>
                <a:cs typeface="Times New Roman" pitchFamily="18" charset="0"/>
                <a:sym typeface="Symbol"/>
              </a:rPr>
              <a:t>例一</a:t>
            </a:r>
            <a:r>
              <a:rPr lang="en-US" altLang="zh-TW" sz="1600" dirty="0" smtClean="0">
                <a:latin typeface="Times New Roman" pitchFamily="18" charset="0"/>
                <a:ea typeface="標楷體" pitchFamily="65" charset="-120"/>
                <a:cs typeface="Times New Roman" pitchFamily="18" charset="0"/>
                <a:sym typeface="Symbol"/>
              </a:rPr>
              <a:t>﹕</a:t>
            </a:r>
            <a:r>
              <a:rPr lang="zh-TW" altLang="en-US" sz="1600" dirty="0" smtClean="0">
                <a:latin typeface="Times New Roman" pitchFamily="18" charset="0"/>
                <a:ea typeface="標楷體" pitchFamily="65" charset="-120"/>
                <a:cs typeface="Times New Roman" pitchFamily="18" charset="0"/>
                <a:sym typeface="Symbol"/>
              </a:rPr>
              <a:t>求</a:t>
            </a:r>
            <a:r>
              <a:rPr lang="zh-TW" altLang="en-US" sz="1600" dirty="0">
                <a:latin typeface="Times New Roman" pitchFamily="18" charset="0"/>
                <a:ea typeface="標楷體" pitchFamily="65" charset="-120"/>
                <a:cs typeface="Times New Roman" pitchFamily="18" charset="0"/>
                <a:sym typeface="Symbol"/>
              </a:rPr>
              <a:t>右圖中 </a:t>
            </a:r>
            <a:r>
              <a:rPr lang="en-US" altLang="zh-TW" sz="1600" i="1" dirty="0">
                <a:latin typeface="Times New Roman" pitchFamily="18" charset="0"/>
                <a:ea typeface="標楷體" pitchFamily="65" charset="-120"/>
                <a:cs typeface="Times New Roman" pitchFamily="18" charset="0"/>
                <a:sym typeface="Symbol"/>
              </a:rPr>
              <a:t>BC</a:t>
            </a:r>
            <a:r>
              <a:rPr lang="en-US" altLang="zh-TW" sz="1600" dirty="0">
                <a:latin typeface="Times New Roman" pitchFamily="18" charset="0"/>
                <a:ea typeface="標楷體" pitchFamily="65" charset="-120"/>
                <a:cs typeface="Times New Roman" pitchFamily="18" charset="0"/>
                <a:sym typeface="Symbol"/>
              </a:rPr>
              <a:t> </a:t>
            </a:r>
            <a:r>
              <a:rPr lang="zh-TW" altLang="en-US" sz="1600" dirty="0">
                <a:latin typeface="Times New Roman" pitchFamily="18" charset="0"/>
                <a:ea typeface="標楷體" pitchFamily="65" charset="-120"/>
                <a:cs typeface="Times New Roman" pitchFamily="18" charset="0"/>
                <a:sym typeface="Symbol"/>
              </a:rPr>
              <a:t>的</a:t>
            </a:r>
            <a:r>
              <a:rPr lang="zh-TW" altLang="en-US" sz="1600" dirty="0" smtClean="0">
                <a:latin typeface="Times New Roman" pitchFamily="18" charset="0"/>
                <a:ea typeface="標楷體" pitchFamily="65" charset="-120"/>
                <a:cs typeface="Times New Roman" pitchFamily="18" charset="0"/>
                <a:sym typeface="Symbol"/>
              </a:rPr>
              <a:t>長度 </a:t>
            </a:r>
            <a:r>
              <a:rPr lang="en-US" altLang="zh-TW" sz="1600" dirty="0" smtClean="0">
                <a:latin typeface="Times New Roman" pitchFamily="18" charset="0"/>
                <a:ea typeface="標楷體" pitchFamily="65" charset="-120"/>
                <a:cs typeface="Times New Roman" pitchFamily="18" charset="0"/>
                <a:sym typeface="Symbol"/>
              </a:rPr>
              <a:t>(</a:t>
            </a:r>
            <a:r>
              <a:rPr lang="zh-TW" altLang="en-US" sz="1600" dirty="0" smtClean="0">
                <a:latin typeface="Times New Roman" pitchFamily="18" charset="0"/>
                <a:ea typeface="標楷體" pitchFamily="65" charset="-120"/>
                <a:cs typeface="Times New Roman" pitchFamily="18" charset="0"/>
                <a:sym typeface="Symbol"/>
              </a:rPr>
              <a:t>準確至三</a:t>
            </a:r>
            <a:r>
              <a:rPr lang="zh-TW" altLang="en-US" sz="1600" dirty="0">
                <a:latin typeface="Times New Roman" pitchFamily="18" charset="0"/>
                <a:ea typeface="標楷體" pitchFamily="65" charset="-120"/>
                <a:cs typeface="Times New Roman" pitchFamily="18" charset="0"/>
                <a:sym typeface="Symbol"/>
              </a:rPr>
              <a:t>位</a:t>
            </a:r>
            <a:r>
              <a:rPr lang="zh-TW" altLang="en-US" sz="1600" dirty="0" smtClean="0">
                <a:latin typeface="Times New Roman" pitchFamily="18" charset="0"/>
                <a:ea typeface="標楷體" pitchFamily="65" charset="-120"/>
                <a:cs typeface="Times New Roman" pitchFamily="18" charset="0"/>
                <a:sym typeface="Symbol"/>
              </a:rPr>
              <a:t>有效數字</a:t>
            </a:r>
            <a:r>
              <a:rPr lang="en-US" altLang="zh-TW" sz="1600" dirty="0" smtClean="0">
                <a:latin typeface="Times New Roman" pitchFamily="18" charset="0"/>
                <a:ea typeface="標楷體" pitchFamily="65" charset="-120"/>
                <a:cs typeface="Times New Roman" pitchFamily="18" charset="0"/>
                <a:sym typeface="Symbol"/>
              </a:rPr>
              <a:t>)</a:t>
            </a:r>
            <a:r>
              <a:rPr lang="zh-TW" altLang="en-US" sz="1600" dirty="0" smtClean="0">
                <a:latin typeface="Times New Roman" pitchFamily="18" charset="0"/>
                <a:ea typeface="標楷體" pitchFamily="65" charset="-120"/>
                <a:cs typeface="Times New Roman" pitchFamily="18" charset="0"/>
                <a:sym typeface="Symbol"/>
              </a:rPr>
              <a:t>。</a:t>
            </a:r>
            <a:endParaRPr lang="zh-TW" altLang="en-US" sz="1600" dirty="0">
              <a:latin typeface="Times New Roman" pitchFamily="18" charset="0"/>
              <a:ea typeface="標楷體" pitchFamily="65" charset="-120"/>
              <a:cs typeface="Times New Roman" pitchFamily="18" charset="0"/>
              <a:sym typeface="Symbol"/>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有時畢氏定理可連續運用在不同的直角三角形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61" name="文字方塊 60"/>
          <p:cNvSpPr txBox="1"/>
          <p:nvPr/>
        </p:nvSpPr>
        <p:spPr>
          <a:xfrm>
            <a:off x="8287966" y="417056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D</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6825121" y="2708920"/>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8341445" y="234888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8378833" y="3274117"/>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10cm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1" name="文字方塊 40"/>
          <p:cNvSpPr txBox="1"/>
          <p:nvPr/>
        </p:nvSpPr>
        <p:spPr>
          <a:xfrm>
            <a:off x="1188001" y="2268285"/>
            <a:ext cx="4682366" cy="3924151"/>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設</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及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的長度分別為</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cm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及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y</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cm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已知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ACD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CD</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AD</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10</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164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註</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暫</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不需開平方］</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12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8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4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y</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225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164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y</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61 =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y</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y </a:t>
            </a:r>
            <a:r>
              <a:rPr lang="zh-TW" altLang="en-US" sz="12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y</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7.810249…  </a:t>
            </a:r>
          </a:p>
          <a:p>
            <a:pPr>
              <a:tabLst>
                <a:tab pos="1524000" algn="l"/>
              </a:tabLst>
            </a:pP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7.81cm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準確至三</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有效數字</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44" name="圓角矩形 43"/>
          <p:cNvSpPr/>
          <p:nvPr/>
        </p:nvSpPr>
        <p:spPr>
          <a:xfrm>
            <a:off x="935582" y="2204872"/>
            <a:ext cx="4934785" cy="4032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65" name="文字方塊 64"/>
          <p:cNvSpPr txBox="1"/>
          <p:nvPr/>
        </p:nvSpPr>
        <p:spPr>
          <a:xfrm>
            <a:off x="5957370" y="314096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14" name="物件 13"/>
          <p:cNvGraphicFramePr>
            <a:graphicFrameLocks noChangeAspect="1"/>
          </p:cNvGraphicFramePr>
          <p:nvPr>
            <p:extLst>
              <p:ext uri="{D42A27DB-BD31-4B8C-83A1-F6EECF244321}">
                <p14:modId xmlns:p14="http://schemas.microsoft.com/office/powerpoint/2010/main" val="2888998542"/>
              </p:ext>
            </p:extLst>
          </p:nvPr>
        </p:nvGraphicFramePr>
        <p:xfrm>
          <a:off x="3059832" y="5148000"/>
          <a:ext cx="381000" cy="266700"/>
        </p:xfrm>
        <a:graphic>
          <a:graphicData uri="http://schemas.openxmlformats.org/presentationml/2006/ole">
            <mc:AlternateContent xmlns:mc="http://schemas.openxmlformats.org/markup-compatibility/2006">
              <mc:Choice xmlns:v="urn:schemas-microsoft-com:vml" Requires="v">
                <p:oleObj spid="_x0000_s64518" name="方程式" r:id="rId7" imgW="380880" imgH="266400" progId="Equation.3">
                  <p:embed/>
                </p:oleObj>
              </mc:Choice>
              <mc:Fallback>
                <p:oleObj name="方程式" r:id="rId7" imgW="38088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5148000"/>
                        <a:ext cx="381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 name="文字方塊 68"/>
          <p:cNvSpPr txBox="1"/>
          <p:nvPr/>
        </p:nvSpPr>
        <p:spPr>
          <a:xfrm>
            <a:off x="6948264" y="417056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0" name="文字方塊 69"/>
          <p:cNvSpPr txBox="1"/>
          <p:nvPr/>
        </p:nvSpPr>
        <p:spPr>
          <a:xfrm>
            <a:off x="7495878" y="4170566"/>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36" name="群組 35"/>
          <p:cNvGrpSpPr/>
          <p:nvPr/>
        </p:nvGrpSpPr>
        <p:grpSpPr>
          <a:xfrm>
            <a:off x="7452320" y="576890"/>
            <a:ext cx="1515602" cy="369332"/>
            <a:chOff x="6985652" y="5985429"/>
            <a:chExt cx="1515602" cy="369332"/>
          </a:xfrm>
        </p:grpSpPr>
        <p:sp>
          <p:nvSpPr>
            <p:cNvPr id="38" name="文字方塊 37"/>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9" name="文字方塊 38"/>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2" name="文字方塊 41"/>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畢氏定理的連續運用</a:t>
            </a:r>
          </a:p>
        </p:txBody>
      </p:sp>
      <p:sp>
        <p:nvSpPr>
          <p:cNvPr id="31" name="文字方塊 3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Tree>
    <p:extLst>
      <p:ext uri="{BB962C8B-B14F-4D97-AF65-F5344CB8AC3E}">
        <p14:creationId xmlns:p14="http://schemas.microsoft.com/office/powerpoint/2010/main" val="78782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E:\ebook graphics\S207\71eg5.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07485" y="2554317"/>
            <a:ext cx="827958" cy="3599664"/>
          </a:xfrm>
          <a:prstGeom prst="rect">
            <a:avLst/>
          </a:prstGeom>
          <a:noFill/>
          <a:extLst>
            <a:ext uri="{909E8E84-426E-40DD-AFC4-6F175D3DCCD1}">
              <a14:hiddenFill xmlns:a14="http://schemas.microsoft.com/office/drawing/2010/main">
                <a:solidFill>
                  <a:srgbClr val="FFFFFF"/>
                </a:solidFill>
              </a14:hiddenFill>
            </a:ext>
          </a:extLst>
        </p:spPr>
      </p:pic>
      <p:sp>
        <p:nvSpPr>
          <p:cNvPr id="48" name="文字方塊 47"/>
          <p:cNvSpPr txBox="1"/>
          <p:nvPr/>
        </p:nvSpPr>
        <p:spPr>
          <a:xfrm>
            <a:off x="827584" y="1772816"/>
            <a:ext cx="7991958" cy="584775"/>
          </a:xfrm>
          <a:prstGeom prst="rect">
            <a:avLst/>
          </a:prstGeom>
          <a:noFill/>
          <a:ln>
            <a:noFill/>
          </a:ln>
        </p:spPr>
        <p:txBody>
          <a:bodyPr wrap="square" rtlCol="0" anchor="t" anchorCtr="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右</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圖中</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ADB</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為直線，</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及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D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的長度分別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41cm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9cm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的長度。</a:t>
            </a: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另一個連續運用畢氏定理的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例子</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61" name="文字方塊 60"/>
          <p:cNvSpPr txBox="1"/>
          <p:nvPr/>
        </p:nvSpPr>
        <p:spPr>
          <a:xfrm>
            <a:off x="7236296" y="440931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D</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7579638" y="6129472"/>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9cm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7414749" y="227687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7846980" y="3882534"/>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41cm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4" name="圓角矩形 43"/>
          <p:cNvSpPr/>
          <p:nvPr/>
        </p:nvSpPr>
        <p:spPr>
          <a:xfrm>
            <a:off x="935582" y="2368503"/>
            <a:ext cx="5275383" cy="4228849"/>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65" name="文字方塊 64"/>
          <p:cNvSpPr txBox="1"/>
          <p:nvPr/>
        </p:nvSpPr>
        <p:spPr>
          <a:xfrm>
            <a:off x="7263106" y="602128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9" name="文字方塊 68"/>
          <p:cNvSpPr txBox="1"/>
          <p:nvPr/>
        </p:nvSpPr>
        <p:spPr>
          <a:xfrm>
            <a:off x="8278845" y="602128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0" name="文字方塊 69"/>
          <p:cNvSpPr txBox="1"/>
          <p:nvPr/>
        </p:nvSpPr>
        <p:spPr>
          <a:xfrm>
            <a:off x="6948264" y="3450486"/>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28cm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35" name="群組 34"/>
          <p:cNvGrpSpPr/>
          <p:nvPr/>
        </p:nvGrpSpPr>
        <p:grpSpPr>
          <a:xfrm>
            <a:off x="7452320" y="576890"/>
            <a:ext cx="1515602" cy="369332"/>
            <a:chOff x="6985652" y="5985429"/>
            <a:chExt cx="1515602" cy="369332"/>
          </a:xfrm>
        </p:grpSpPr>
        <p:sp>
          <p:nvSpPr>
            <p:cNvPr id="39" name="文字方塊 38"/>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0" name="文字方塊 3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2" name="文字方塊 31"/>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畢氏定理的連續運用</a:t>
            </a:r>
          </a:p>
        </p:txBody>
      </p:sp>
      <p:sp>
        <p:nvSpPr>
          <p:cNvPr id="33" name="文字方塊 3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
        <p:nvSpPr>
          <p:cNvPr id="42" name="等腰三角形 41"/>
          <p:cNvSpPr/>
          <p:nvPr/>
        </p:nvSpPr>
        <p:spPr>
          <a:xfrm rot="5400000">
            <a:off x="809582" y="2294872"/>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59310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E:\ebook graphics\S207\71eg5.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07485" y="2554317"/>
            <a:ext cx="827958" cy="3599664"/>
          </a:xfrm>
          <a:prstGeom prst="rect">
            <a:avLst/>
          </a:prstGeom>
          <a:noFill/>
          <a:extLst>
            <a:ext uri="{909E8E84-426E-40DD-AFC4-6F175D3DCCD1}">
              <a14:hiddenFill xmlns:a14="http://schemas.microsoft.com/office/drawing/2010/main">
                <a:solidFill>
                  <a:srgbClr val="FFFFFF"/>
                </a:solidFill>
              </a14:hiddenFill>
            </a:ext>
          </a:extLst>
        </p:spPr>
      </p:pic>
      <p:sp>
        <p:nvSpPr>
          <p:cNvPr id="48" name="文字方塊 47"/>
          <p:cNvSpPr txBox="1"/>
          <p:nvPr/>
        </p:nvSpPr>
        <p:spPr>
          <a:xfrm>
            <a:off x="827584" y="1772816"/>
            <a:ext cx="7991958" cy="584775"/>
          </a:xfrm>
          <a:prstGeom prst="rect">
            <a:avLst/>
          </a:prstGeom>
          <a:noFill/>
          <a:ln>
            <a:noFill/>
          </a:ln>
        </p:spPr>
        <p:txBody>
          <a:bodyPr wrap="square" rtlCol="0" anchor="t" anchorCtr="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右</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圖中</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ADB</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為直線，</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及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D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的長度分別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41cm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9cm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的長度。</a:t>
            </a: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另一個連續運用畢氏定理的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例子</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61" name="文字方塊 60"/>
          <p:cNvSpPr txBox="1"/>
          <p:nvPr/>
        </p:nvSpPr>
        <p:spPr>
          <a:xfrm>
            <a:off x="7236296" y="440931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D</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7579638" y="6129472"/>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9cm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7414749" y="227687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7846980" y="3882534"/>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41cm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1" name="文字方塊 40"/>
          <p:cNvSpPr txBox="1"/>
          <p:nvPr/>
        </p:nvSpPr>
        <p:spPr>
          <a:xfrm>
            <a:off x="1188001" y="2431916"/>
            <a:ext cx="5022964" cy="4216539"/>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設</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CD</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DB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的長度分別為</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cm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y</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及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z</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已知</a:t>
            </a:r>
            <a:r>
              <a:rPr lang="en-US" altLang="zh-TW" sz="1600" dirty="0" smtClean="0">
                <a:latin typeface="Times New Roman" panose="02020603050405020304" pitchFamily="18" charset="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8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41</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z</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9</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1681</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z</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+ 81</a:t>
            </a:r>
          </a:p>
          <a:p>
            <a:pPr>
              <a:tabLst>
                <a:tab pos="1524000" algn="l"/>
              </a:tabLst>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1600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z</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z</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40</a:t>
            </a:r>
          </a:p>
          <a:p>
            <a:pPr>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y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40 –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    </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DB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AD</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y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12</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已知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DBC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直角三角形及</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b="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b="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CD</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DB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8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9</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12</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225</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tabLst>
                <a:tab pos="1524000" algn="l"/>
              </a:tabLst>
            </a:pP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15</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tabLst>
                <a:tab pos="1524000" algn="l"/>
              </a:tabLst>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CD</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15cm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44" name="圓角矩形 43"/>
          <p:cNvSpPr/>
          <p:nvPr/>
        </p:nvSpPr>
        <p:spPr>
          <a:xfrm>
            <a:off x="935582" y="2368503"/>
            <a:ext cx="5275383" cy="4228849"/>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65" name="文字方塊 64"/>
          <p:cNvSpPr txBox="1"/>
          <p:nvPr/>
        </p:nvSpPr>
        <p:spPr>
          <a:xfrm>
            <a:off x="7263106" y="602128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9" name="文字方塊 68"/>
          <p:cNvSpPr txBox="1"/>
          <p:nvPr/>
        </p:nvSpPr>
        <p:spPr>
          <a:xfrm>
            <a:off x="8278845" y="602128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0" name="文字方塊 69"/>
          <p:cNvSpPr txBox="1"/>
          <p:nvPr/>
        </p:nvSpPr>
        <p:spPr>
          <a:xfrm>
            <a:off x="6948264" y="3450486"/>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28cm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6" name="文字方塊 35"/>
          <p:cNvSpPr txBox="1"/>
          <p:nvPr/>
        </p:nvSpPr>
        <p:spPr>
          <a:xfrm>
            <a:off x="7607864" y="5085184"/>
            <a:ext cx="627199" cy="338554"/>
          </a:xfrm>
          <a:prstGeom prst="rect">
            <a:avLst/>
          </a:prstGeom>
          <a:noFill/>
        </p:spPr>
        <p:txBody>
          <a:bodyPr wrap="square" lIns="0" rIns="0" rtlCol="0">
            <a:spAutoFit/>
          </a:bodyPr>
          <a:lstStyle/>
          <a:p>
            <a:pPr algn="ctr"/>
            <a:r>
              <a:rPr lang="en-US" altLang="zh-TW" sz="1600" b="1" i="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x</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cm</a:t>
            </a:r>
            <a:endParaRPr lang="zh-HK" altLang="en-US"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8" name="文字方塊 37"/>
          <p:cNvSpPr txBox="1"/>
          <p:nvPr/>
        </p:nvSpPr>
        <p:spPr>
          <a:xfrm>
            <a:off x="6969137" y="5493061"/>
            <a:ext cx="627199" cy="338554"/>
          </a:xfrm>
          <a:prstGeom prst="rect">
            <a:avLst/>
          </a:prstGeom>
          <a:noFill/>
        </p:spPr>
        <p:txBody>
          <a:bodyPr wrap="square" lIns="0" rIns="0" rtlCol="0">
            <a:spAutoFit/>
          </a:bodyPr>
          <a:lstStyle/>
          <a:p>
            <a:pPr algn="ctr"/>
            <a:r>
              <a:rPr lang="en-US" altLang="zh-TW" sz="1600" b="1" i="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y</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cm</a:t>
            </a:r>
            <a:endParaRPr lang="zh-HK" altLang="en-US"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35" name="群組 34"/>
          <p:cNvGrpSpPr/>
          <p:nvPr/>
        </p:nvGrpSpPr>
        <p:grpSpPr>
          <a:xfrm>
            <a:off x="7452320" y="576890"/>
            <a:ext cx="1515602" cy="369332"/>
            <a:chOff x="6985652" y="5985429"/>
            <a:chExt cx="1515602" cy="369332"/>
          </a:xfrm>
        </p:grpSpPr>
        <p:sp>
          <p:nvSpPr>
            <p:cNvPr id="39" name="文字方塊 38"/>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0" name="文字方塊 3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2" name="文字方塊 31"/>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畢氏定理的連續運用</a:t>
            </a:r>
          </a:p>
        </p:txBody>
      </p:sp>
      <p:sp>
        <p:nvSpPr>
          <p:cNvPr id="33" name="文字方塊 3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Tree>
    <p:extLst>
      <p:ext uri="{BB962C8B-B14F-4D97-AF65-F5344CB8AC3E}">
        <p14:creationId xmlns:p14="http://schemas.microsoft.com/office/powerpoint/2010/main" val="458895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字方塊 47"/>
          <p:cNvSpPr txBox="1"/>
          <p:nvPr/>
        </p:nvSpPr>
        <p:spPr>
          <a:xfrm>
            <a:off x="827584" y="1772816"/>
            <a:ext cx="7864848" cy="584775"/>
          </a:xfrm>
          <a:prstGeom prst="rect">
            <a:avLst/>
          </a:prstGeom>
          <a:noFill/>
          <a:ln>
            <a:noFill/>
          </a:ln>
        </p:spPr>
        <p:txBody>
          <a:bodyPr wrap="square" rtlCol="0" anchor="t" anchorCtr="0">
            <a:spAutoFit/>
          </a:bodyPr>
          <a:lstStyle/>
          <a:p>
            <a:r>
              <a:rPr lang="zh-TW" altLang="en-US" sz="1600" dirty="0" smtClean="0">
                <a:latin typeface="Times New Roman" pitchFamily="18" charset="0"/>
                <a:ea typeface="標楷體" pitchFamily="65" charset="-120"/>
                <a:cs typeface="Times New Roman" pitchFamily="18" charset="0"/>
                <a:sym typeface="Symbol"/>
              </a:rPr>
              <a:t>例三</a:t>
            </a:r>
            <a:r>
              <a:rPr lang="en-US" altLang="zh-TW" sz="1600" dirty="0" smtClean="0">
                <a:latin typeface="Times New Roman" pitchFamily="18" charset="0"/>
                <a:ea typeface="標楷體" pitchFamily="65" charset="-120"/>
                <a:cs typeface="Times New Roman" pitchFamily="18" charset="0"/>
                <a:sym typeface="Symbol"/>
              </a:rPr>
              <a:t>﹕</a:t>
            </a:r>
            <a:r>
              <a:rPr lang="zh-TW" altLang="en-US" sz="1600" dirty="0" smtClean="0">
                <a:latin typeface="Times New Roman" pitchFamily="18" charset="0"/>
                <a:ea typeface="標楷體" pitchFamily="65" charset="-120"/>
                <a:cs typeface="Times New Roman" pitchFamily="18" charset="0"/>
                <a:sym typeface="Symbol"/>
              </a:rPr>
              <a:t>已</a:t>
            </a:r>
            <a:r>
              <a:rPr lang="zh-TW" altLang="en-US" sz="1600" dirty="0">
                <a:latin typeface="Times New Roman" pitchFamily="18" charset="0"/>
                <a:ea typeface="標楷體" pitchFamily="65" charset="-120"/>
                <a:cs typeface="Times New Roman" pitchFamily="18" charset="0"/>
                <a:sym typeface="Symbol"/>
              </a:rPr>
              <a:t>知一直角三角形其中一直角邊</a:t>
            </a:r>
            <a:r>
              <a:rPr lang="zh-TW" altLang="en-US" sz="1600" dirty="0" smtClean="0">
                <a:latin typeface="Times New Roman" pitchFamily="18" charset="0"/>
                <a:ea typeface="標楷體" pitchFamily="65" charset="-120"/>
                <a:cs typeface="Times New Roman" pitchFamily="18" charset="0"/>
                <a:sym typeface="Symbol"/>
              </a:rPr>
              <a:t>為</a:t>
            </a:r>
            <a:r>
              <a:rPr lang="en-US" altLang="zh-TW" sz="1600" dirty="0" smtClean="0">
                <a:latin typeface="Times New Roman" pitchFamily="18" charset="0"/>
                <a:ea typeface="標楷體" pitchFamily="65" charset="-120"/>
                <a:cs typeface="Times New Roman" pitchFamily="18" charset="0"/>
                <a:sym typeface="Symbol"/>
              </a:rPr>
              <a:t>12cm</a:t>
            </a:r>
            <a:r>
              <a:rPr lang="zh-TW" altLang="en-US" sz="1600" dirty="0">
                <a:latin typeface="Times New Roman" pitchFamily="18" charset="0"/>
                <a:ea typeface="標楷體" pitchFamily="65" charset="-120"/>
                <a:cs typeface="Times New Roman" pitchFamily="18" charset="0"/>
                <a:sym typeface="Symbol"/>
              </a:rPr>
              <a:t>，而另一直角邊則比斜邊</a:t>
            </a:r>
            <a:r>
              <a:rPr lang="zh-TW" altLang="en-US" sz="1600" dirty="0" smtClean="0">
                <a:latin typeface="Times New Roman" pitchFamily="18" charset="0"/>
                <a:ea typeface="標楷體" pitchFamily="65" charset="-120"/>
                <a:cs typeface="Times New Roman" pitchFamily="18" charset="0"/>
                <a:sym typeface="Symbol"/>
              </a:rPr>
              <a:t>短</a:t>
            </a:r>
            <a:r>
              <a:rPr lang="en-US" altLang="zh-TW" sz="1600" dirty="0" smtClean="0">
                <a:latin typeface="Times New Roman" pitchFamily="18" charset="0"/>
                <a:ea typeface="標楷體" pitchFamily="65" charset="-120"/>
                <a:cs typeface="Times New Roman" pitchFamily="18" charset="0"/>
                <a:sym typeface="Symbol"/>
              </a:rPr>
              <a:t>2cm</a:t>
            </a:r>
            <a:r>
              <a:rPr lang="zh-TW" altLang="en-US" sz="1600" dirty="0" smtClean="0">
                <a:latin typeface="Times New Roman" pitchFamily="18" charset="0"/>
                <a:ea typeface="標楷體" pitchFamily="65" charset="-120"/>
                <a:cs typeface="Times New Roman" pitchFamily="18" charset="0"/>
                <a:sym typeface="Symbol"/>
              </a:rPr>
              <a:t>，</a:t>
            </a:r>
            <a:endParaRPr lang="en-GB" altLang="zh-TW" sz="1600" dirty="0" smtClean="0">
              <a:latin typeface="Times New Roman" pitchFamily="18" charset="0"/>
              <a:ea typeface="標楷體" pitchFamily="65" charset="-120"/>
              <a:cs typeface="Times New Roman" pitchFamily="18" charset="0"/>
              <a:sym typeface="Symbol"/>
            </a:endParaRPr>
          </a:p>
          <a:p>
            <a:r>
              <a:rPr lang="en-GB" altLang="zh-TW" sz="1600" dirty="0">
                <a:latin typeface="Times New Roman" pitchFamily="18" charset="0"/>
                <a:ea typeface="標楷體" pitchFamily="65" charset="-120"/>
                <a:cs typeface="Times New Roman" pitchFamily="18" charset="0"/>
                <a:sym typeface="Symbol"/>
              </a:rPr>
              <a:t> </a:t>
            </a:r>
            <a:r>
              <a:rPr lang="en-GB" altLang="zh-TW" sz="1600" dirty="0" smtClean="0">
                <a:latin typeface="Times New Roman" pitchFamily="18" charset="0"/>
                <a:ea typeface="標楷體" pitchFamily="65" charset="-120"/>
                <a:cs typeface="Times New Roman" pitchFamily="18" charset="0"/>
                <a:sym typeface="Symbol"/>
              </a:rPr>
              <a:t>           </a:t>
            </a:r>
            <a:r>
              <a:rPr lang="zh-TW" altLang="en-US" sz="1600" dirty="0" smtClean="0">
                <a:latin typeface="Times New Roman" pitchFamily="18" charset="0"/>
                <a:ea typeface="標楷體" pitchFamily="65" charset="-120"/>
                <a:cs typeface="Times New Roman" pitchFamily="18" charset="0"/>
                <a:sym typeface="Symbol"/>
              </a:rPr>
              <a:t>求</a:t>
            </a:r>
            <a:r>
              <a:rPr lang="zh-TW" altLang="en-US" sz="1600" dirty="0">
                <a:latin typeface="Times New Roman" pitchFamily="18" charset="0"/>
                <a:ea typeface="標楷體" pitchFamily="65" charset="-120"/>
                <a:cs typeface="Times New Roman" pitchFamily="18" charset="0"/>
                <a:sym typeface="Symbol"/>
              </a:rPr>
              <a:t>未知兩邊之長度。</a:t>
            </a: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有時只知道一邊長度而另加一個條件，仍可利用畢氏定理求得</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答案</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36" name="圓角矩形 35"/>
          <p:cNvSpPr/>
          <p:nvPr/>
        </p:nvSpPr>
        <p:spPr>
          <a:xfrm>
            <a:off x="935582" y="2368503"/>
            <a:ext cx="5275383" cy="3364753"/>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26" name="群組 25"/>
          <p:cNvGrpSpPr/>
          <p:nvPr/>
        </p:nvGrpSpPr>
        <p:grpSpPr>
          <a:xfrm>
            <a:off x="7452320" y="576890"/>
            <a:ext cx="1515602" cy="369332"/>
            <a:chOff x="6985652" y="5985429"/>
            <a:chExt cx="1515602" cy="369332"/>
          </a:xfrm>
        </p:grpSpPr>
        <p:sp>
          <p:nvSpPr>
            <p:cNvPr id="27" name="文字方塊 26"/>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28" name="文字方塊 27"/>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畢氏定理的連續運用</a:t>
            </a:r>
          </a:p>
        </p:txBody>
      </p:sp>
      <p:sp>
        <p:nvSpPr>
          <p:cNvPr id="31" name="文字方塊 3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
        <p:nvSpPr>
          <p:cNvPr id="30" name="等腰三角形 29"/>
          <p:cNvSpPr/>
          <p:nvPr/>
        </p:nvSpPr>
        <p:spPr>
          <a:xfrm rot="5400000">
            <a:off x="809582" y="2294872"/>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368785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字方塊 47"/>
          <p:cNvSpPr txBox="1"/>
          <p:nvPr/>
        </p:nvSpPr>
        <p:spPr>
          <a:xfrm>
            <a:off x="827584" y="1772816"/>
            <a:ext cx="7864848" cy="584775"/>
          </a:xfrm>
          <a:prstGeom prst="rect">
            <a:avLst/>
          </a:prstGeom>
          <a:noFill/>
          <a:ln>
            <a:noFill/>
          </a:ln>
        </p:spPr>
        <p:txBody>
          <a:bodyPr wrap="square" rtlCol="0" anchor="t" anchorCtr="0">
            <a:spAutoFit/>
          </a:bodyPr>
          <a:lstStyle/>
          <a:p>
            <a:r>
              <a:rPr lang="zh-TW" altLang="en-US" sz="1600" dirty="0" smtClean="0">
                <a:latin typeface="Times New Roman" pitchFamily="18" charset="0"/>
                <a:ea typeface="標楷體" pitchFamily="65" charset="-120"/>
                <a:cs typeface="Times New Roman" pitchFamily="18" charset="0"/>
                <a:sym typeface="Symbol"/>
              </a:rPr>
              <a:t>例三</a:t>
            </a:r>
            <a:r>
              <a:rPr lang="en-US" altLang="zh-TW" sz="1600" dirty="0" smtClean="0">
                <a:latin typeface="Times New Roman" pitchFamily="18" charset="0"/>
                <a:ea typeface="標楷體" pitchFamily="65" charset="-120"/>
                <a:cs typeface="Times New Roman" pitchFamily="18" charset="0"/>
                <a:sym typeface="Symbol"/>
              </a:rPr>
              <a:t>﹕</a:t>
            </a:r>
            <a:r>
              <a:rPr lang="zh-TW" altLang="en-US" sz="1600" dirty="0" smtClean="0">
                <a:latin typeface="Times New Roman" pitchFamily="18" charset="0"/>
                <a:ea typeface="標楷體" pitchFamily="65" charset="-120"/>
                <a:cs typeface="Times New Roman" pitchFamily="18" charset="0"/>
                <a:sym typeface="Symbol"/>
              </a:rPr>
              <a:t>已</a:t>
            </a:r>
            <a:r>
              <a:rPr lang="zh-TW" altLang="en-US" sz="1600" dirty="0">
                <a:latin typeface="Times New Roman" pitchFamily="18" charset="0"/>
                <a:ea typeface="標楷體" pitchFamily="65" charset="-120"/>
                <a:cs typeface="Times New Roman" pitchFamily="18" charset="0"/>
                <a:sym typeface="Symbol"/>
              </a:rPr>
              <a:t>知一直角三角形其中一直角邊</a:t>
            </a:r>
            <a:r>
              <a:rPr lang="zh-TW" altLang="en-US" sz="1600" dirty="0" smtClean="0">
                <a:latin typeface="Times New Roman" pitchFamily="18" charset="0"/>
                <a:ea typeface="標楷體" pitchFamily="65" charset="-120"/>
                <a:cs typeface="Times New Roman" pitchFamily="18" charset="0"/>
                <a:sym typeface="Symbol"/>
              </a:rPr>
              <a:t>為</a:t>
            </a:r>
            <a:r>
              <a:rPr lang="en-US" altLang="zh-TW" sz="1600" dirty="0" smtClean="0">
                <a:latin typeface="Times New Roman" pitchFamily="18" charset="0"/>
                <a:ea typeface="標楷體" pitchFamily="65" charset="-120"/>
                <a:cs typeface="Times New Roman" pitchFamily="18" charset="0"/>
                <a:sym typeface="Symbol"/>
              </a:rPr>
              <a:t>12cm</a:t>
            </a:r>
            <a:r>
              <a:rPr lang="zh-TW" altLang="en-US" sz="1600" dirty="0">
                <a:latin typeface="Times New Roman" pitchFamily="18" charset="0"/>
                <a:ea typeface="標楷體" pitchFamily="65" charset="-120"/>
                <a:cs typeface="Times New Roman" pitchFamily="18" charset="0"/>
                <a:sym typeface="Symbol"/>
              </a:rPr>
              <a:t>，而另一直角邊則比斜邊</a:t>
            </a:r>
            <a:r>
              <a:rPr lang="zh-TW" altLang="en-US" sz="1600" dirty="0" smtClean="0">
                <a:latin typeface="Times New Roman" pitchFamily="18" charset="0"/>
                <a:ea typeface="標楷體" pitchFamily="65" charset="-120"/>
                <a:cs typeface="Times New Roman" pitchFamily="18" charset="0"/>
                <a:sym typeface="Symbol"/>
              </a:rPr>
              <a:t>短</a:t>
            </a:r>
            <a:r>
              <a:rPr lang="en-US" altLang="zh-TW" sz="1600" dirty="0" smtClean="0">
                <a:latin typeface="Times New Roman" pitchFamily="18" charset="0"/>
                <a:ea typeface="標楷體" pitchFamily="65" charset="-120"/>
                <a:cs typeface="Times New Roman" pitchFamily="18" charset="0"/>
                <a:sym typeface="Symbol"/>
              </a:rPr>
              <a:t>2cm</a:t>
            </a:r>
            <a:r>
              <a:rPr lang="zh-TW" altLang="en-US" sz="1600" dirty="0" smtClean="0">
                <a:latin typeface="Times New Roman" pitchFamily="18" charset="0"/>
                <a:ea typeface="標楷體" pitchFamily="65" charset="-120"/>
                <a:cs typeface="Times New Roman" pitchFamily="18" charset="0"/>
                <a:sym typeface="Symbol"/>
              </a:rPr>
              <a:t>，</a:t>
            </a:r>
            <a:endParaRPr lang="en-GB" altLang="zh-TW" sz="1600" dirty="0" smtClean="0">
              <a:latin typeface="Times New Roman" pitchFamily="18" charset="0"/>
              <a:ea typeface="標楷體" pitchFamily="65" charset="-120"/>
              <a:cs typeface="Times New Roman" pitchFamily="18" charset="0"/>
              <a:sym typeface="Symbol"/>
            </a:endParaRPr>
          </a:p>
          <a:p>
            <a:r>
              <a:rPr lang="en-GB" altLang="zh-TW" sz="1600" dirty="0">
                <a:latin typeface="Times New Roman" pitchFamily="18" charset="0"/>
                <a:ea typeface="標楷體" pitchFamily="65" charset="-120"/>
                <a:cs typeface="Times New Roman" pitchFamily="18" charset="0"/>
                <a:sym typeface="Symbol"/>
              </a:rPr>
              <a:t> </a:t>
            </a:r>
            <a:r>
              <a:rPr lang="en-GB" altLang="zh-TW" sz="1600" dirty="0" smtClean="0">
                <a:latin typeface="Times New Roman" pitchFamily="18" charset="0"/>
                <a:ea typeface="標楷體" pitchFamily="65" charset="-120"/>
                <a:cs typeface="Times New Roman" pitchFamily="18" charset="0"/>
                <a:sym typeface="Symbol"/>
              </a:rPr>
              <a:t>           </a:t>
            </a:r>
            <a:r>
              <a:rPr lang="zh-TW" altLang="en-US" sz="1600" dirty="0" smtClean="0">
                <a:latin typeface="Times New Roman" pitchFamily="18" charset="0"/>
                <a:ea typeface="標楷體" pitchFamily="65" charset="-120"/>
                <a:cs typeface="Times New Roman" pitchFamily="18" charset="0"/>
                <a:sym typeface="Symbol"/>
              </a:rPr>
              <a:t>求</a:t>
            </a:r>
            <a:r>
              <a:rPr lang="zh-TW" altLang="en-US" sz="1600" dirty="0">
                <a:latin typeface="Times New Roman" pitchFamily="18" charset="0"/>
                <a:ea typeface="標楷體" pitchFamily="65" charset="-120"/>
                <a:cs typeface="Times New Roman" pitchFamily="18" charset="0"/>
                <a:sym typeface="Symbol"/>
              </a:rPr>
              <a:t>未知兩邊之長度。</a:t>
            </a: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有時只知道一邊長度而另加一個條件，仍可利用畢氏定理求得</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答案</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35" name="文字方塊 34"/>
          <p:cNvSpPr txBox="1"/>
          <p:nvPr/>
        </p:nvSpPr>
        <p:spPr>
          <a:xfrm>
            <a:off x="1188001" y="2431916"/>
            <a:ext cx="5022964" cy="3108543"/>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設未知之直角邊的長度為</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則</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斜邊之長度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知該三角形為直角三角形，</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 +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12</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4 = 144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140</a:t>
            </a:r>
            <a:endPar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35</a:t>
            </a:r>
          </a:p>
          <a:p>
            <a:pPr>
              <a:spcBef>
                <a:spcPts val="600"/>
              </a:spcBef>
              <a:tabLst>
                <a:tab pos="1524000" algn="l"/>
              </a:tabLst>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代</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斜邊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35 +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a:t>
            </a:r>
          </a:p>
          <a:p>
            <a:pPr lvl="1">
              <a:tabLst>
                <a:tab pos="1524000" algn="l"/>
              </a:tabLst>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37</a:t>
            </a:r>
          </a:p>
          <a:p>
            <a:pPr>
              <a:tabLst>
                <a:tab pos="1524000" algn="l"/>
              </a:tabLst>
            </a:pP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另一</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直角邊的長度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35cm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斜邊的長度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37cm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36" name="圓角矩形 35"/>
          <p:cNvSpPr/>
          <p:nvPr/>
        </p:nvSpPr>
        <p:spPr>
          <a:xfrm>
            <a:off x="935582" y="2368503"/>
            <a:ext cx="5275383" cy="3364753"/>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2" name="文字方塊 51"/>
          <p:cNvSpPr txBox="1"/>
          <p:nvPr/>
        </p:nvSpPr>
        <p:spPr>
          <a:xfrm>
            <a:off x="827583" y="5898758"/>
            <a:ext cx="7587179" cy="584775"/>
          </a:xfrm>
          <a:prstGeom prst="rect">
            <a:avLst/>
          </a:prstGeom>
          <a:noFill/>
          <a:ln>
            <a:noFill/>
          </a:ln>
        </p:spPr>
        <p:txBody>
          <a:bodyPr wrap="square" rtlCol="0" anchor="t" anchorCtr="0">
            <a:spAutoFit/>
          </a:bodyPr>
          <a:lstStyle/>
          <a:p>
            <a:pPr>
              <a:tabLst>
                <a:tab pos="1524000" algn="l"/>
              </a:tabLst>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同學可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檢核</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12</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144 + 1225 = 1369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37</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1369</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可見</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答案符合題目的要求條件。</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26" name="群組 25"/>
          <p:cNvGrpSpPr/>
          <p:nvPr/>
        </p:nvGrpSpPr>
        <p:grpSpPr>
          <a:xfrm>
            <a:off x="7452320" y="576890"/>
            <a:ext cx="1515602" cy="369332"/>
            <a:chOff x="6985652" y="5985429"/>
            <a:chExt cx="1515602" cy="369332"/>
          </a:xfrm>
        </p:grpSpPr>
        <p:sp>
          <p:nvSpPr>
            <p:cNvPr id="27" name="文字方塊 26"/>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28" name="文字方塊 27"/>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7B</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7.2B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畢氏定理的連續運用</a:t>
            </a:r>
          </a:p>
        </p:txBody>
      </p:sp>
      <p:sp>
        <p:nvSpPr>
          <p:cNvPr id="31" name="文字方塊 3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7.2</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的應用一</a:t>
            </a:r>
          </a:p>
        </p:txBody>
      </p:sp>
    </p:spTree>
    <p:extLst>
      <p:ext uri="{BB962C8B-B14F-4D97-AF65-F5344CB8AC3E}">
        <p14:creationId xmlns:p14="http://schemas.microsoft.com/office/powerpoint/2010/main" val="2869889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16" name="文字方塊 15"/>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逆定理</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1" name="文字方塊 3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畢氏定理說出了如有</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則</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41" name="圖片 4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504892"/>
            <a:ext cx="299372" cy="309841"/>
          </a:xfrm>
          <a:prstGeom prst="rect">
            <a:avLst/>
          </a:prstGeom>
        </p:spPr>
      </p:pic>
      <p:sp>
        <p:nvSpPr>
          <p:cNvPr id="54" name="圓角矩形 53"/>
          <p:cNvSpPr/>
          <p:nvPr/>
        </p:nvSpPr>
        <p:spPr>
          <a:xfrm>
            <a:off x="935581" y="3645024"/>
            <a:ext cx="7883961" cy="1224136"/>
          </a:xfrm>
          <a:prstGeom prst="roundRect">
            <a:avLst>
              <a:gd name="adj" fmla="val 742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文字方塊 54"/>
          <p:cNvSpPr txBox="1"/>
          <p:nvPr/>
        </p:nvSpPr>
        <p:spPr>
          <a:xfrm>
            <a:off x="827582" y="2492896"/>
            <a:ext cx="7704857" cy="1077218"/>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利用</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畢氏定理，我們可以求取直角三角形中一些未知長度。</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反過來說，若我們已知一個三角形的全部長度及知道這三個長度滿足上面的數式關係，可否肯定這三角形是直角三角形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呢</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答案是肯定的，這情況我們稱為畢氏定理的逆定理，定理內容</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如下</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56" name="文字方塊 55"/>
          <p:cNvSpPr txBox="1"/>
          <p:nvPr/>
        </p:nvSpPr>
        <p:spPr>
          <a:xfrm>
            <a:off x="2016642" y="1772816"/>
            <a:ext cx="2483350" cy="661720"/>
          </a:xfrm>
          <a:prstGeom prst="rect">
            <a:avLst/>
          </a:prstGeom>
          <a:noFill/>
        </p:spPr>
        <p:txBody>
          <a:bodyPr wrap="square" rtlCol="0">
            <a:spAutoFit/>
          </a:bodyPr>
          <a:lstStyle/>
          <a:p>
            <a:pPr>
              <a:spcBef>
                <a:spcPts val="600"/>
              </a:spcBef>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57" name="文字方塊 56"/>
          <p:cNvSpPr txBox="1"/>
          <p:nvPr/>
        </p:nvSpPr>
        <p:spPr>
          <a:xfrm>
            <a:off x="1115616" y="3714998"/>
            <a:ext cx="7560840" cy="1154162"/>
          </a:xfrm>
          <a:prstGeom prst="rect">
            <a:avLst/>
          </a:prstGeom>
          <a:noFill/>
        </p:spPr>
        <p:txBody>
          <a:bodyPr wrap="square" rtlCol="0">
            <a:spAutoFit/>
          </a:bodyPr>
          <a:lstStyle/>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中，若已</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知</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則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且</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逆定理本身也是定理，只是突出它與另一定理倒轉了</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條件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前題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和結果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結論</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我們</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將畢氏定理和畢氏定理的逆定理並列如下作</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參考</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aphicFrame>
        <p:nvGraphicFramePr>
          <p:cNvPr id="58" name="表格 57"/>
          <p:cNvGraphicFramePr>
            <a:graphicFrameLocks noGrp="1"/>
          </p:cNvGraphicFramePr>
          <p:nvPr>
            <p:extLst>
              <p:ext uri="{D42A27DB-BD31-4B8C-83A1-F6EECF244321}">
                <p14:modId xmlns:p14="http://schemas.microsoft.com/office/powerpoint/2010/main" val="2850310105"/>
              </p:ext>
            </p:extLst>
          </p:nvPr>
        </p:nvGraphicFramePr>
        <p:xfrm>
          <a:off x="971600" y="5031824"/>
          <a:ext cx="7816616" cy="1493520"/>
        </p:xfrm>
        <a:graphic>
          <a:graphicData uri="http://schemas.openxmlformats.org/drawingml/2006/table">
            <a:tbl>
              <a:tblPr firstRow="1" bandRow="1">
                <a:tableStyleId>{5940675A-B579-460E-94D1-54222C63F5DA}</a:tableStyleId>
              </a:tblPr>
              <a:tblGrid>
                <a:gridCol w="2056616"/>
                <a:gridCol w="2880000"/>
                <a:gridCol w="2880000"/>
              </a:tblGrid>
              <a:tr h="0">
                <a:tc>
                  <a:txBody>
                    <a:bodyPr/>
                    <a:lstStyle/>
                    <a:p>
                      <a:pPr algn="ct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定理</a:t>
                      </a:r>
                      <a:endParaRPr lang="zh-HK" altLang="en-US" sz="1600" dirty="0">
                        <a:latin typeface="標楷體" panose="03000509000000000000" pitchFamily="65" charset="-120"/>
                        <a:ea typeface="標楷體" panose="03000509000000000000" pitchFamily="65" charset="-120"/>
                        <a:cs typeface="Times New Roman" panose="02020603050405020304" pitchFamily="18" charset="0"/>
                      </a:endParaRPr>
                    </a:p>
                  </a:txBody>
                  <a:tcPr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條件</a:t>
                      </a:r>
                      <a:r>
                        <a:rPr lang="en-US" altLang="zh-TW" sz="1600" dirty="0" smtClean="0">
                          <a:latin typeface="標楷體" panose="03000509000000000000" pitchFamily="65" charset="-120"/>
                          <a:ea typeface="標楷體" panose="03000509000000000000" pitchFamily="65" charset="-120"/>
                          <a:cs typeface="Times New Roman" panose="02020603050405020304" pitchFamily="18" charset="0"/>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前題</a:t>
                      </a:r>
                      <a:r>
                        <a:rPr lang="en-US" altLang="zh-TW" sz="1600" dirty="0" smtClean="0">
                          <a:latin typeface="標楷體" panose="03000509000000000000" pitchFamily="65" charset="-120"/>
                          <a:ea typeface="標楷體" panose="03000509000000000000" pitchFamily="65" charset="-120"/>
                          <a:cs typeface="Times New Roman" panose="02020603050405020304" pitchFamily="18" charset="0"/>
                        </a:rPr>
                        <a:t>)</a:t>
                      </a:r>
                      <a:endParaRPr lang="zh-HK" altLang="en-US" sz="1600" dirty="0">
                        <a:latin typeface="標楷體" panose="03000509000000000000" pitchFamily="65" charset="-120"/>
                        <a:ea typeface="標楷體" panose="03000509000000000000" pitchFamily="65" charset="-120"/>
                        <a:cs typeface="Times New Roman" panose="02020603050405020304" pitchFamily="18" charset="0"/>
                      </a:endParaRPr>
                    </a:p>
                  </a:txBody>
                  <a:tcPr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結果</a:t>
                      </a:r>
                      <a:r>
                        <a:rPr lang="en-US" altLang="zh-TW" sz="1600" dirty="0" smtClean="0">
                          <a:latin typeface="標楷體" panose="03000509000000000000" pitchFamily="65" charset="-120"/>
                          <a:ea typeface="標楷體" panose="03000509000000000000" pitchFamily="65" charset="-120"/>
                          <a:cs typeface="Times New Roman" panose="02020603050405020304" pitchFamily="18" charset="0"/>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結論</a:t>
                      </a:r>
                      <a:r>
                        <a:rPr lang="en-US" altLang="zh-TW" sz="1600" dirty="0" smtClean="0">
                          <a:latin typeface="標楷體" panose="03000509000000000000" pitchFamily="65" charset="-120"/>
                          <a:ea typeface="標楷體" panose="03000509000000000000" pitchFamily="65" charset="-120"/>
                          <a:cs typeface="Times New Roman" panose="02020603050405020304" pitchFamily="18" charset="0"/>
                        </a:rPr>
                        <a:t>)</a:t>
                      </a:r>
                      <a:endParaRPr lang="zh-HK" altLang="en-US" sz="1600" dirty="0">
                        <a:latin typeface="標楷體" panose="03000509000000000000" pitchFamily="65" charset="-120"/>
                        <a:ea typeface="標楷體" panose="03000509000000000000" pitchFamily="65" charset="-120"/>
                        <a:cs typeface="Times New Roman" panose="02020603050405020304" pitchFamily="18" charset="0"/>
                      </a:endParaRPr>
                    </a:p>
                  </a:txBody>
                  <a:tcPr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accent1">
                        <a:lumMod val="20000"/>
                        <a:lumOff val="80000"/>
                      </a:schemeClr>
                    </a:solidFill>
                  </a:tcPr>
                </a:tc>
              </a:tr>
              <a:tr h="0">
                <a:tc>
                  <a:txBody>
                    <a:bodyPr/>
                    <a:lstStyle/>
                    <a:p>
                      <a:pPr algn="ct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marL="0" indent="0" algn="ct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是直角三角形　　　　且</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zh-TW" altLang="en-US" sz="1600" i="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可得</a:t>
                      </a:r>
                      <a:r>
                        <a:rPr lang="en-US" altLang="zh-TW" sz="1600" i="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r>
              <a:tr h="0">
                <a:tc>
                  <a:txBody>
                    <a:bodyPr/>
                    <a:lstStyle/>
                    <a:p>
                      <a:pPr algn="ct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畢氏定理的逆定理</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marL="0" indent="0" algn="ct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中，已知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pPr marL="0" indent="0" algn="ct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marL="0" indent="0" algn="ctr"/>
                      <a:r>
                        <a:rPr lang="zh-TW" altLang="en-US" sz="1600" i="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可得</a:t>
                      </a:r>
                      <a:r>
                        <a:rPr lang="en-US" altLang="zh-TW" sz="1600" i="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是直角三角形</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0" indent="0" algn="ct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且</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r>
            </a:tbl>
          </a:graphicData>
        </a:graphic>
      </p:graphicFrame>
      <p:pic>
        <p:nvPicPr>
          <p:cNvPr id="60" name="圖片 5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3616953"/>
            <a:ext cx="299372" cy="309841"/>
          </a:xfrm>
          <a:prstGeom prst="rect">
            <a:avLst/>
          </a:prstGeom>
        </p:spPr>
      </p:pic>
    </p:spTree>
    <p:extLst>
      <p:ext uri="{BB962C8B-B14F-4D97-AF65-F5344CB8AC3E}">
        <p14:creationId xmlns:p14="http://schemas.microsoft.com/office/powerpoint/2010/main" val="420552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907941"/>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畢氏定理的逆定理通常應用在證明直角三角形或判斷是否直角三角形的題目上，所以像幾何學的證明題或恆等式的證明或判斷題一樣，需要有嚴謹而合符邏輯的表達</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考慮</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以下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題目</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26" name="文字方塊 25"/>
          <p:cNvSpPr txBox="1"/>
          <p:nvPr/>
        </p:nvSpPr>
        <p:spPr>
          <a:xfrm>
            <a:off x="1188001" y="2802120"/>
            <a:ext cx="4464120" cy="2380139"/>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很多同學有以下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做法</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17</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289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64 + 225</a:t>
            </a: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289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289</a:t>
            </a:r>
          </a:p>
          <a:p>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逆定理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27" name="文字方塊 26"/>
          <p:cNvSpPr txBox="1"/>
          <p:nvPr/>
        </p:nvSpPr>
        <p:spPr>
          <a:xfrm>
            <a:off x="827583" y="2352345"/>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是直角三角形及指出其直角。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353490"/>
            <a:ext cx="299372" cy="309841"/>
          </a:xfrm>
          <a:prstGeom prst="rect">
            <a:avLst/>
          </a:prstGeom>
        </p:spPr>
      </p:pic>
      <p:sp>
        <p:nvSpPr>
          <p:cNvPr id="29" name="圓角矩形 28"/>
          <p:cNvSpPr/>
          <p:nvPr/>
        </p:nvSpPr>
        <p:spPr>
          <a:xfrm>
            <a:off x="935582" y="2712386"/>
            <a:ext cx="4934785" cy="2340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pic>
        <p:nvPicPr>
          <p:cNvPr id="36" name="圖片 3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353490"/>
            <a:ext cx="299372" cy="309841"/>
          </a:xfrm>
          <a:prstGeom prst="rect">
            <a:avLst/>
          </a:prstGeom>
        </p:spPr>
      </p:pic>
      <p:pic>
        <p:nvPicPr>
          <p:cNvPr id="33794" name="Picture 2" descr="E:\ebook graphics\S207\7_2_eg1.pn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068820">
            <a:off x="6863209" y="3076110"/>
            <a:ext cx="1178222" cy="2189950"/>
          </a:xfrm>
          <a:prstGeom prst="rect">
            <a:avLst/>
          </a:prstGeom>
          <a:noFill/>
          <a:extLst>
            <a:ext uri="{909E8E84-426E-40DD-AFC4-6F175D3DCCD1}">
              <a14:hiddenFill xmlns:a14="http://schemas.microsoft.com/office/drawing/2010/main">
                <a:solidFill>
                  <a:srgbClr val="FFFFFF"/>
                </a:solidFill>
              </a14:hiddenFill>
            </a:ext>
          </a:extLst>
        </p:spPr>
      </p:pic>
      <p:sp>
        <p:nvSpPr>
          <p:cNvPr id="42" name="文字方塊 41"/>
          <p:cNvSpPr txBox="1"/>
          <p:nvPr/>
        </p:nvSpPr>
        <p:spPr>
          <a:xfrm>
            <a:off x="6658794" y="283006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3" name="文字方塊 42"/>
          <p:cNvSpPr txBox="1"/>
          <p:nvPr/>
        </p:nvSpPr>
        <p:spPr>
          <a:xfrm>
            <a:off x="6969137" y="4098558"/>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17cm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5" name="文字方塊 44"/>
          <p:cNvSpPr txBox="1"/>
          <p:nvPr/>
        </p:nvSpPr>
        <p:spPr>
          <a:xfrm>
            <a:off x="5940152" y="4074209"/>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6" name="文字方塊 45"/>
          <p:cNvSpPr txBox="1"/>
          <p:nvPr/>
        </p:nvSpPr>
        <p:spPr>
          <a:xfrm>
            <a:off x="8673743" y="4074209"/>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7" name="文字方塊 46"/>
          <p:cNvSpPr txBox="1"/>
          <p:nvPr/>
        </p:nvSpPr>
        <p:spPr>
          <a:xfrm>
            <a:off x="7473193" y="3284984"/>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8" name="文字方塊 47"/>
          <p:cNvSpPr txBox="1"/>
          <p:nvPr/>
        </p:nvSpPr>
        <p:spPr>
          <a:xfrm>
            <a:off x="6033033" y="3284984"/>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41" name="群組 40"/>
          <p:cNvGrpSpPr/>
          <p:nvPr/>
        </p:nvGrpSpPr>
        <p:grpSpPr>
          <a:xfrm>
            <a:off x="7452320" y="576890"/>
            <a:ext cx="1515602" cy="369332"/>
            <a:chOff x="6985652" y="5985429"/>
            <a:chExt cx="1515602" cy="369332"/>
          </a:xfrm>
        </p:grpSpPr>
        <p:sp>
          <p:nvSpPr>
            <p:cNvPr id="44" name="文字方塊 43"/>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9" name="文字方塊 48"/>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1" name="文字方塊 30"/>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逆定理</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2" name="文字方塊 31"/>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0" name="等腰三角形 29"/>
          <p:cNvSpPr/>
          <p:nvPr/>
        </p:nvSpPr>
        <p:spPr>
          <a:xfrm rot="5400000">
            <a:off x="348732" y="2294872"/>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810296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907941"/>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畢氏定理的逆定理通常應用在證明直角三角形或判斷是否直角三角形的題目上，所以像幾何學的證明題或恆等式的證明或判斷題一樣，需要有嚴謹而合符邏輯的表達</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考慮</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以下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題目</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26" name="文字方塊 25"/>
          <p:cNvSpPr txBox="1"/>
          <p:nvPr/>
        </p:nvSpPr>
        <p:spPr>
          <a:xfrm>
            <a:off x="1188001" y="2802120"/>
            <a:ext cx="4464120" cy="2380139"/>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很多同學有以下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做法</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17</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289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64 + 225</a:t>
            </a: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289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289</a:t>
            </a:r>
          </a:p>
          <a:p>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逆定理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tabLst>
                <a:tab pos="1524000" algn="l"/>
              </a:tabLst>
            </a:pP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27" name="文字方塊 26"/>
          <p:cNvSpPr txBox="1"/>
          <p:nvPr/>
        </p:nvSpPr>
        <p:spPr>
          <a:xfrm>
            <a:off x="827583" y="2352345"/>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是直角三角形及指出其直角。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353490"/>
            <a:ext cx="299372" cy="309841"/>
          </a:xfrm>
          <a:prstGeom prst="rect">
            <a:avLst/>
          </a:prstGeom>
        </p:spPr>
      </p:pic>
      <p:sp>
        <p:nvSpPr>
          <p:cNvPr id="29" name="圓角矩形 28"/>
          <p:cNvSpPr/>
          <p:nvPr/>
        </p:nvSpPr>
        <p:spPr>
          <a:xfrm>
            <a:off x="935582" y="2712386"/>
            <a:ext cx="4934785" cy="2340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pic>
        <p:nvPicPr>
          <p:cNvPr id="36" name="圖片 3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353490"/>
            <a:ext cx="299372" cy="309841"/>
          </a:xfrm>
          <a:prstGeom prst="rect">
            <a:avLst/>
          </a:prstGeom>
        </p:spPr>
      </p:pic>
      <p:pic>
        <p:nvPicPr>
          <p:cNvPr id="33794" name="Picture 2" descr="E:\ebook graphics\S207\7_2_eg1.pn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068820">
            <a:off x="6863209" y="3076110"/>
            <a:ext cx="1178222" cy="2189950"/>
          </a:xfrm>
          <a:prstGeom prst="rect">
            <a:avLst/>
          </a:prstGeom>
          <a:noFill/>
          <a:extLst>
            <a:ext uri="{909E8E84-426E-40DD-AFC4-6F175D3DCCD1}">
              <a14:hiddenFill xmlns:a14="http://schemas.microsoft.com/office/drawing/2010/main">
                <a:solidFill>
                  <a:srgbClr val="FFFFFF"/>
                </a:solidFill>
              </a14:hiddenFill>
            </a:ext>
          </a:extLst>
        </p:spPr>
      </p:pic>
      <p:sp>
        <p:nvSpPr>
          <p:cNvPr id="42" name="文字方塊 41"/>
          <p:cNvSpPr txBox="1"/>
          <p:nvPr/>
        </p:nvSpPr>
        <p:spPr>
          <a:xfrm>
            <a:off x="6658794" y="283006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3" name="文字方塊 42"/>
          <p:cNvSpPr txBox="1"/>
          <p:nvPr/>
        </p:nvSpPr>
        <p:spPr>
          <a:xfrm>
            <a:off x="6969137" y="4098558"/>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17cm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5" name="文字方塊 44"/>
          <p:cNvSpPr txBox="1"/>
          <p:nvPr/>
        </p:nvSpPr>
        <p:spPr>
          <a:xfrm>
            <a:off x="5940152" y="4074209"/>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6" name="文字方塊 45"/>
          <p:cNvSpPr txBox="1"/>
          <p:nvPr/>
        </p:nvSpPr>
        <p:spPr>
          <a:xfrm>
            <a:off x="8673743" y="4074209"/>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7" name="文字方塊 46"/>
          <p:cNvSpPr txBox="1"/>
          <p:nvPr/>
        </p:nvSpPr>
        <p:spPr>
          <a:xfrm>
            <a:off x="7473193" y="3284984"/>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8" name="文字方塊 47"/>
          <p:cNvSpPr txBox="1"/>
          <p:nvPr/>
        </p:nvSpPr>
        <p:spPr>
          <a:xfrm>
            <a:off x="6033033" y="3284984"/>
            <a:ext cx="627199" cy="338554"/>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乘號 1"/>
          <p:cNvSpPr/>
          <p:nvPr/>
        </p:nvSpPr>
        <p:spPr>
          <a:xfrm>
            <a:off x="3347837" y="3257750"/>
            <a:ext cx="1080120" cy="1008112"/>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HK" altLang="en-US">
              <a:solidFill>
                <a:srgbClr val="FF0000"/>
              </a:solidFill>
            </a:endParaRPr>
          </a:p>
        </p:txBody>
      </p:sp>
      <p:sp>
        <p:nvSpPr>
          <p:cNvPr id="40" name="文字方塊 39"/>
          <p:cNvSpPr txBox="1"/>
          <p:nvPr/>
        </p:nvSpPr>
        <p:spPr>
          <a:xfrm>
            <a:off x="827583" y="5230068"/>
            <a:ext cx="7560840" cy="1077218"/>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以上的做法是錯誤的，最後得出的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289 =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289</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」沒有</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意義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這</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是一定對的句子，何需花費步驟</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則沒有證據支持</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雖然</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計算步驟是正確的，但表達則不符合邏輯，正確做法參考下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頁</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51" name="群組 50"/>
          <p:cNvGrpSpPr/>
          <p:nvPr/>
        </p:nvGrpSpPr>
        <p:grpSpPr>
          <a:xfrm>
            <a:off x="7452320" y="576890"/>
            <a:ext cx="1515602" cy="369332"/>
            <a:chOff x="6985652" y="5985429"/>
            <a:chExt cx="1515602" cy="369332"/>
          </a:xfrm>
        </p:grpSpPr>
        <p:sp>
          <p:nvSpPr>
            <p:cNvPr id="52" name="文字方塊 51"/>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3" name="文字方塊 52"/>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4" name="文字方塊 33"/>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逆定理</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54" name="文字方塊 53"/>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1212100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我們會採取如幾何題目般的格式去配合所需要的嚴謹</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邏輯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2816"/>
            <a:ext cx="8331289" cy="338554"/>
            <a:chOff x="488253" y="1922331"/>
            <a:chExt cx="8331289" cy="338554"/>
          </a:xfrm>
        </p:grpSpPr>
        <p:sp>
          <p:nvSpPr>
            <p:cNvPr id="27" name="文字方塊 26"/>
            <p:cNvSpPr txBox="1"/>
            <p:nvPr/>
          </p:nvSpPr>
          <p:spPr>
            <a:xfrm>
              <a:off x="827583" y="1922331"/>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是直角三角形及指出其直角。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53" name="圓角矩形 52"/>
          <p:cNvSpPr/>
          <p:nvPr/>
        </p:nvSpPr>
        <p:spPr>
          <a:xfrm>
            <a:off x="935581" y="2204872"/>
            <a:ext cx="5868667" cy="3141179"/>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4" name="群組 3"/>
          <p:cNvGrpSpPr/>
          <p:nvPr/>
        </p:nvGrpSpPr>
        <p:grpSpPr>
          <a:xfrm>
            <a:off x="6865062" y="2469663"/>
            <a:ext cx="2027418" cy="1406957"/>
            <a:chOff x="5922546" y="2339302"/>
            <a:chExt cx="2868849" cy="1990880"/>
          </a:xfrm>
        </p:grpSpPr>
        <p:pic>
          <p:nvPicPr>
            <p:cNvPr id="33794" name="Picture 2" descr="E:\ebook graphics\S207\7_2_eg1.pn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068820">
              <a:off x="6863209" y="2646096"/>
              <a:ext cx="1178222" cy="2189950"/>
            </a:xfrm>
            <a:prstGeom prst="rect">
              <a:avLst/>
            </a:prstGeom>
            <a:noFill/>
            <a:extLst>
              <a:ext uri="{909E8E84-426E-40DD-AFC4-6F175D3DCCD1}">
                <a14:hiddenFill xmlns:a14="http://schemas.microsoft.com/office/drawing/2010/main">
                  <a:solidFill>
                    <a:srgbClr val="FFFFFF"/>
                  </a:solidFill>
                </a14:hiddenFill>
              </a:ext>
            </a:extLst>
          </p:spPr>
        </p:pic>
        <p:sp>
          <p:nvSpPr>
            <p:cNvPr id="42" name="文字方塊 41"/>
            <p:cNvSpPr txBox="1"/>
            <p:nvPr/>
          </p:nvSpPr>
          <p:spPr>
            <a:xfrm>
              <a:off x="6658794" y="2339302"/>
              <a:ext cx="253595" cy="338555"/>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3" name="文字方塊 42"/>
            <p:cNvSpPr txBox="1"/>
            <p:nvPr/>
          </p:nvSpPr>
          <p:spPr>
            <a:xfrm>
              <a:off x="6969136" y="3668545"/>
              <a:ext cx="817654" cy="479062"/>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17cm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5" name="文字方塊 44"/>
            <p:cNvSpPr txBox="1"/>
            <p:nvPr/>
          </p:nvSpPr>
          <p:spPr>
            <a:xfrm>
              <a:off x="6042555" y="3644195"/>
              <a:ext cx="253595" cy="338555"/>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6" name="文字方塊 45"/>
            <p:cNvSpPr txBox="1"/>
            <p:nvPr/>
          </p:nvSpPr>
          <p:spPr>
            <a:xfrm>
              <a:off x="8537800" y="3644195"/>
              <a:ext cx="253595" cy="338555"/>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7" name="文字方塊 46"/>
            <p:cNvSpPr txBox="1"/>
            <p:nvPr/>
          </p:nvSpPr>
          <p:spPr>
            <a:xfrm>
              <a:off x="7575086" y="2854970"/>
              <a:ext cx="910630" cy="479062"/>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8" name="文字方塊 47"/>
            <p:cNvSpPr txBox="1"/>
            <p:nvPr/>
          </p:nvSpPr>
          <p:spPr>
            <a:xfrm>
              <a:off x="5922546" y="2854970"/>
              <a:ext cx="627199" cy="479063"/>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grpSp>
        <p:nvGrpSpPr>
          <p:cNvPr id="51" name="群組 50"/>
          <p:cNvGrpSpPr/>
          <p:nvPr/>
        </p:nvGrpSpPr>
        <p:grpSpPr>
          <a:xfrm>
            <a:off x="7452320" y="576890"/>
            <a:ext cx="1515602" cy="369332"/>
            <a:chOff x="6985652" y="5985429"/>
            <a:chExt cx="1515602" cy="369332"/>
          </a:xfrm>
        </p:grpSpPr>
        <p:sp>
          <p:nvSpPr>
            <p:cNvPr id="58" name="文字方塊 57"/>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9" name="文字方塊 58"/>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4" name="文字方塊 33"/>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逆定理</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54" name="文字方塊 53"/>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9" name="等腰三角形 38"/>
          <p:cNvSpPr/>
          <p:nvPr/>
        </p:nvSpPr>
        <p:spPr>
          <a:xfrm rot="5400000">
            <a:off x="773592" y="2150872"/>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090148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斜邊     直角</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邊</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sp>
        <p:nvSpPr>
          <p:cNvPr id="43" name="文字方塊 42"/>
          <p:cNvSpPr txBox="1"/>
          <p:nvPr/>
        </p:nvSpPr>
        <p:spPr>
          <a:xfrm>
            <a:off x="366732" y="1340768"/>
            <a:ext cx="8453740" cy="1323439"/>
          </a:xfrm>
          <a:prstGeom prst="rect">
            <a:avLst/>
          </a:prstGeom>
          <a:noFill/>
          <a:ln>
            <a:noFill/>
          </a:ln>
        </p:spPr>
        <p:txBody>
          <a:bodyPr wrap="square" rtlCol="0" anchor="t" anchorCtr="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要研究直角三角形，先對它的邊作一些界定，右圖是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，其中</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直角。我們會以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和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來表示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邊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代表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如此</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類推</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的對邊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稱為</a:t>
            </a:r>
            <a:r>
              <a:rPr lang="zh-TW" altLang="en-US" sz="1600" b="1" dirty="0">
                <a:solidFill>
                  <a:schemeClr val="accent6">
                    <a:lumMod val="50000"/>
                  </a:schemeClr>
                </a:solidFill>
                <a:latin typeface="Times New Roman" panose="02020603050405020304" pitchFamily="18" charset="0"/>
                <a:ea typeface="標楷體" panose="03000509000000000000" pitchFamily="65" charset="-120"/>
                <a:cs typeface="Times New Roman" panose="02020603050405020304" pitchFamily="18" charset="0"/>
                <a:sym typeface="Symbol"/>
              </a:rPr>
              <a:t>斜邊</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。斜邊也是直角三角形中最長的邊。其餘</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兩邊則</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稱為</a:t>
            </a:r>
            <a:r>
              <a:rPr lang="zh-TW" altLang="en-US" sz="1600" b="1" dirty="0">
                <a:latin typeface="Times New Roman" panose="02020603050405020304" pitchFamily="18" charset="0"/>
                <a:ea typeface="標楷體" panose="03000509000000000000" pitchFamily="65" charset="-120"/>
                <a:cs typeface="Times New Roman" panose="02020603050405020304" pitchFamily="18" charset="0"/>
                <a:sym typeface="Symbol"/>
              </a:rPr>
              <a:t>直角邊</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。而古代的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人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包括</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古埃及人、古巴比倫人、古中國人、古印度人、古希臘人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二千年前或更早之前已發現三邊之間有以下的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關係</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1" name="圓角矩形 110"/>
          <p:cNvSpPr/>
          <p:nvPr/>
        </p:nvSpPr>
        <p:spPr>
          <a:xfrm>
            <a:off x="540479" y="2780928"/>
            <a:ext cx="4728836" cy="2448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7" name="文字方塊 56"/>
          <p:cNvSpPr txBox="1"/>
          <p:nvPr/>
        </p:nvSpPr>
        <p:spPr>
          <a:xfrm>
            <a:off x="717546" y="2996952"/>
            <a:ext cx="3982042" cy="1954381"/>
          </a:xfrm>
          <a:prstGeom prst="rect">
            <a:avLst/>
          </a:prstGeom>
          <a:noFill/>
        </p:spPr>
        <p:txBody>
          <a:bodyPr wrap="square" rtlCol="0">
            <a:spAutoFit/>
          </a:bodyPr>
          <a:lstStyle/>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在直角三角形中，若</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為直角，則</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pPr>
              <a:spcBef>
                <a:spcPts val="600"/>
              </a:spcBef>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p>
          <a:p>
            <a:pPr>
              <a:spcBef>
                <a:spcPts val="600"/>
              </a:spcBef>
            </a:pP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註</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皆代表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長度</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的平方</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用較省略的方法表示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因不會有混淆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120" name="文字方塊 119"/>
          <p:cNvSpPr txBox="1"/>
          <p:nvPr/>
        </p:nvSpPr>
        <p:spPr>
          <a:xfrm rot="19826845">
            <a:off x="6847476" y="3931141"/>
            <a:ext cx="648072"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斜邊</a:t>
            </a:r>
            <a:endParaRPr lang="zh-HK" altLang="en-US" sz="1600" dirty="0">
              <a:ea typeface="標楷體" panose="03000509000000000000" pitchFamily="65" charset="-120"/>
            </a:endParaRPr>
          </a:p>
        </p:txBody>
      </p:sp>
      <p:grpSp>
        <p:nvGrpSpPr>
          <p:cNvPr id="121" name="群組 120"/>
          <p:cNvGrpSpPr/>
          <p:nvPr/>
        </p:nvGrpSpPr>
        <p:grpSpPr>
          <a:xfrm>
            <a:off x="8136416" y="4545144"/>
            <a:ext cx="180000" cy="180000"/>
            <a:chOff x="1628056" y="6389712"/>
            <a:chExt cx="180000" cy="180000"/>
          </a:xfrm>
        </p:grpSpPr>
        <p:cxnSp>
          <p:nvCxnSpPr>
            <p:cNvPr id="122" name="直線接點 121"/>
            <p:cNvCxnSpPr/>
            <p:nvPr/>
          </p:nvCxnSpPr>
          <p:spPr>
            <a:xfrm flipH="1">
              <a:off x="1628056" y="6389712"/>
              <a:ext cx="1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flipH="1">
              <a:off x="1628056" y="6389712"/>
              <a:ext cx="0" cy="18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4" name="文字方塊 123"/>
          <p:cNvSpPr txBox="1"/>
          <p:nvPr/>
        </p:nvSpPr>
        <p:spPr>
          <a:xfrm>
            <a:off x="6906375" y="463878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5" name="直角三角形 124"/>
          <p:cNvSpPr/>
          <p:nvPr/>
        </p:nvSpPr>
        <p:spPr>
          <a:xfrm flipH="1">
            <a:off x="5731858" y="3284984"/>
            <a:ext cx="2602632" cy="1440160"/>
          </a:xfrm>
          <a:prstGeom prst="r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a:latin typeface="Times New Roman" panose="02020603050405020304" pitchFamily="18" charset="0"/>
              <a:ea typeface="標楷體" panose="03000509000000000000" pitchFamily="65" charset="-120"/>
            </a:endParaRPr>
          </a:p>
        </p:txBody>
      </p:sp>
      <p:sp>
        <p:nvSpPr>
          <p:cNvPr id="126" name="文字方塊 125"/>
          <p:cNvSpPr txBox="1"/>
          <p:nvPr/>
        </p:nvSpPr>
        <p:spPr>
          <a:xfrm>
            <a:off x="8303317" y="381618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7" name="文字方塊 126"/>
          <p:cNvSpPr txBox="1"/>
          <p:nvPr/>
        </p:nvSpPr>
        <p:spPr>
          <a:xfrm>
            <a:off x="8344834" y="4525710"/>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8" name="文字方塊 127"/>
          <p:cNvSpPr txBox="1"/>
          <p:nvPr/>
        </p:nvSpPr>
        <p:spPr>
          <a:xfrm>
            <a:off x="6906376" y="369365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9" name="文字方塊 128"/>
          <p:cNvSpPr txBox="1"/>
          <p:nvPr/>
        </p:nvSpPr>
        <p:spPr>
          <a:xfrm>
            <a:off x="8207692" y="299695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0" name="文字方塊 129"/>
          <p:cNvSpPr txBox="1"/>
          <p:nvPr/>
        </p:nvSpPr>
        <p:spPr>
          <a:xfrm>
            <a:off x="5478263" y="4584310"/>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1" name="文字方塊 30"/>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7.1A  </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5" name="文字方塊 34"/>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340809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我們會採取如幾何題目般的格式去配合所需要的嚴謹</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邏輯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2816"/>
            <a:ext cx="8331289" cy="338554"/>
            <a:chOff x="488253" y="1922331"/>
            <a:chExt cx="8331289" cy="338554"/>
          </a:xfrm>
        </p:grpSpPr>
        <p:sp>
          <p:nvSpPr>
            <p:cNvPr id="27" name="文字方塊 26"/>
            <p:cNvSpPr txBox="1"/>
            <p:nvPr/>
          </p:nvSpPr>
          <p:spPr>
            <a:xfrm>
              <a:off x="827583" y="1922331"/>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是直角三角形及指出其直角。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0" name="文字方塊 39"/>
          <p:cNvSpPr txBox="1"/>
          <p:nvPr/>
        </p:nvSpPr>
        <p:spPr>
          <a:xfrm>
            <a:off x="827582" y="5445224"/>
            <a:ext cx="7997249" cy="584775"/>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此例其實是前節例一倒過來問的題目，現於下頁將兩題並列以助同學更明瞭畢氏定理及畢氏定理的逆定理運用時有何不同及有何關係。</a:t>
            </a:r>
          </a:p>
        </p:txBody>
      </p:sp>
      <p:sp>
        <p:nvSpPr>
          <p:cNvPr id="52" name="文字方塊 51"/>
          <p:cNvSpPr txBox="1"/>
          <p:nvPr/>
        </p:nvSpPr>
        <p:spPr>
          <a:xfrm>
            <a:off x="1188000" y="2268285"/>
            <a:ext cx="5724389" cy="2923877"/>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 </a:t>
            </a:r>
            <a:r>
              <a:rPr lang="en-US" altLang="zh-TW" sz="1600" dirty="0" smtClean="0">
                <a:latin typeface="Times New Roman" panose="02020603050405020304" pitchFamily="18" charset="0"/>
                <a:cs typeface="Times New Roman" panose="02020603050405020304" pitchFamily="18" charset="0"/>
              </a:rPr>
              <a:t>△</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中，</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考慮</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17</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［註</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先</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sym typeface="Symbol"/>
              </a:rPr>
              <a:t>考慮最長的邊］</a:t>
            </a:r>
            <a:endParaRPr lang="en-US" altLang="zh-TW" sz="14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289</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64 + 225</a:t>
            </a: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289 </a:t>
            </a:r>
          </a:p>
          <a:p>
            <a:pPr>
              <a:lnSpc>
                <a:spcPct val="15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898525" indent="-898525">
              <a:lnSpc>
                <a:spcPct val="15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898525" indent="-898525"/>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且</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逆定理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53" name="圓角矩形 52"/>
          <p:cNvSpPr/>
          <p:nvPr/>
        </p:nvSpPr>
        <p:spPr>
          <a:xfrm>
            <a:off x="935581" y="2204872"/>
            <a:ext cx="5868667" cy="3141179"/>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4" name="群組 3"/>
          <p:cNvGrpSpPr/>
          <p:nvPr/>
        </p:nvGrpSpPr>
        <p:grpSpPr>
          <a:xfrm>
            <a:off x="6865062" y="2469663"/>
            <a:ext cx="2027418" cy="1406957"/>
            <a:chOff x="5922546" y="2339302"/>
            <a:chExt cx="2868849" cy="1990880"/>
          </a:xfrm>
        </p:grpSpPr>
        <p:pic>
          <p:nvPicPr>
            <p:cNvPr id="33794" name="Picture 2" descr="E:\ebook graphics\S207\7_2_eg1.pn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068820">
              <a:off x="6863209" y="2646096"/>
              <a:ext cx="1178222" cy="2189950"/>
            </a:xfrm>
            <a:prstGeom prst="rect">
              <a:avLst/>
            </a:prstGeom>
            <a:noFill/>
            <a:extLst>
              <a:ext uri="{909E8E84-426E-40DD-AFC4-6F175D3DCCD1}">
                <a14:hiddenFill xmlns:a14="http://schemas.microsoft.com/office/drawing/2010/main">
                  <a:solidFill>
                    <a:srgbClr val="FFFFFF"/>
                  </a:solidFill>
                </a14:hiddenFill>
              </a:ext>
            </a:extLst>
          </p:spPr>
        </p:pic>
        <p:sp>
          <p:nvSpPr>
            <p:cNvPr id="42" name="文字方塊 41"/>
            <p:cNvSpPr txBox="1"/>
            <p:nvPr/>
          </p:nvSpPr>
          <p:spPr>
            <a:xfrm>
              <a:off x="6658794" y="2339302"/>
              <a:ext cx="253595" cy="338555"/>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3" name="文字方塊 42"/>
            <p:cNvSpPr txBox="1"/>
            <p:nvPr/>
          </p:nvSpPr>
          <p:spPr>
            <a:xfrm>
              <a:off x="6969136" y="3668545"/>
              <a:ext cx="817654" cy="479062"/>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17cm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5" name="文字方塊 44"/>
            <p:cNvSpPr txBox="1"/>
            <p:nvPr/>
          </p:nvSpPr>
          <p:spPr>
            <a:xfrm>
              <a:off x="6042555" y="3644195"/>
              <a:ext cx="253595" cy="338555"/>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6" name="文字方塊 45"/>
            <p:cNvSpPr txBox="1"/>
            <p:nvPr/>
          </p:nvSpPr>
          <p:spPr>
            <a:xfrm>
              <a:off x="8537800" y="3644195"/>
              <a:ext cx="253595" cy="338555"/>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7" name="文字方塊 46"/>
            <p:cNvSpPr txBox="1"/>
            <p:nvPr/>
          </p:nvSpPr>
          <p:spPr>
            <a:xfrm>
              <a:off x="7575086" y="2854970"/>
              <a:ext cx="910630" cy="479062"/>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8" name="文字方塊 47"/>
            <p:cNvSpPr txBox="1"/>
            <p:nvPr/>
          </p:nvSpPr>
          <p:spPr>
            <a:xfrm>
              <a:off x="5922546" y="2854970"/>
              <a:ext cx="627199" cy="479063"/>
            </a:xfrm>
            <a:prstGeom prst="rect">
              <a:avLst/>
            </a:prstGeom>
            <a:noFill/>
          </p:spPr>
          <p:txBody>
            <a:bodyPr wrap="square" lIns="0" rIns="0" rtlCol="0">
              <a:spAutoFit/>
            </a:bodyPr>
            <a:lstStyle/>
            <a:p>
              <a:pPr algn="ct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6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grpSp>
        <p:nvGrpSpPr>
          <p:cNvPr id="51" name="群組 50"/>
          <p:cNvGrpSpPr/>
          <p:nvPr/>
        </p:nvGrpSpPr>
        <p:grpSpPr>
          <a:xfrm>
            <a:off x="7452320" y="576890"/>
            <a:ext cx="1515602" cy="369332"/>
            <a:chOff x="6985652" y="5985429"/>
            <a:chExt cx="1515602" cy="369332"/>
          </a:xfrm>
        </p:grpSpPr>
        <p:sp>
          <p:nvSpPr>
            <p:cNvPr id="58" name="文字方塊 57"/>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9" name="文字方塊 58"/>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4" name="文字方塊 33"/>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逆定理</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54" name="文字方塊 53"/>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133602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17" name="文字方塊 16"/>
          <p:cNvSpPr txBox="1"/>
          <p:nvPr/>
        </p:nvSpPr>
        <p:spPr>
          <a:xfrm>
            <a:off x="827583" y="1412776"/>
            <a:ext cx="7991959" cy="584775"/>
          </a:xfrm>
          <a:prstGeom prst="rect">
            <a:avLst/>
          </a:prstGeom>
          <a:noFill/>
        </p:spPr>
        <p:txBody>
          <a:bodyPr wrap="square" rtlCol="0">
            <a:spAutoFit/>
          </a:bodyPr>
          <a:lstStyle/>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例一沒有</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未知數，要運用畢氏定理的逆定理去證明它是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要</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著重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格式</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例二則</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已知是直角三角形，利用這條件求未知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數值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要</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解</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方程</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27" name="文字方塊 26"/>
          <p:cNvSpPr txBox="1"/>
          <p:nvPr/>
        </p:nvSpPr>
        <p:spPr>
          <a:xfrm>
            <a:off x="827584" y="2010326"/>
            <a:ext cx="3815960"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證明下圖的</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p>
        </p:txBody>
      </p:sp>
      <p:pic>
        <p:nvPicPr>
          <p:cNvPr id="28" name="圖片 2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011471"/>
            <a:ext cx="299372" cy="309841"/>
          </a:xfrm>
          <a:prstGeom prst="rect">
            <a:avLst/>
          </a:prstGeom>
        </p:spPr>
      </p:pic>
      <p:pic>
        <p:nvPicPr>
          <p:cNvPr id="36" name="圖片 3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011471"/>
            <a:ext cx="299372" cy="309841"/>
          </a:xfrm>
          <a:prstGeom prst="rect">
            <a:avLst/>
          </a:prstGeom>
        </p:spPr>
      </p:pic>
      <p:sp>
        <p:nvSpPr>
          <p:cNvPr id="52" name="文字方塊 51"/>
          <p:cNvSpPr txBox="1"/>
          <p:nvPr/>
        </p:nvSpPr>
        <p:spPr>
          <a:xfrm>
            <a:off x="935579" y="3429000"/>
            <a:ext cx="3887983" cy="2654573"/>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中，</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考慮</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17</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289</a:t>
            </a:r>
            <a:endPar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64 + 225</a:t>
            </a: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289 </a:t>
            </a: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          </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2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1, 2)</a:t>
            </a:r>
          </a:p>
          <a:p>
            <a:pPr marL="808038" indent="-808038">
              <a:spcBef>
                <a:spcPts val="6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是直角三角形且</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808038" indent="-808038">
              <a:spcBef>
                <a:spcPts val="3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畢氏定理的逆定理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53" name="圓角矩形 52"/>
          <p:cNvSpPr/>
          <p:nvPr/>
        </p:nvSpPr>
        <p:spPr>
          <a:xfrm>
            <a:off x="935580" y="3429001"/>
            <a:ext cx="3816000" cy="2628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pic>
        <p:nvPicPr>
          <p:cNvPr id="33794" name="Picture 2" descr="E:\ebook graphics\S207\7_2_eg1.pn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068820">
            <a:off x="2290280" y="2478516"/>
            <a:ext cx="734242" cy="1364729"/>
          </a:xfrm>
          <a:prstGeom prst="rect">
            <a:avLst/>
          </a:prstGeom>
          <a:noFill/>
          <a:extLst>
            <a:ext uri="{909E8E84-426E-40DD-AFC4-6F175D3DCCD1}">
              <a14:hiddenFill xmlns:a14="http://schemas.microsoft.com/office/drawing/2010/main">
                <a:solidFill>
                  <a:srgbClr val="FFFFFF"/>
                </a:solidFill>
              </a14:hiddenFill>
            </a:ext>
          </a:extLst>
        </p:spPr>
      </p:pic>
      <p:sp>
        <p:nvSpPr>
          <p:cNvPr id="42" name="文字方塊 41"/>
          <p:cNvSpPr txBox="1"/>
          <p:nvPr/>
        </p:nvSpPr>
        <p:spPr>
          <a:xfrm>
            <a:off x="2162892" y="2276872"/>
            <a:ext cx="158035" cy="307777"/>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3" name="文字方塊 42"/>
          <p:cNvSpPr txBox="1"/>
          <p:nvPr/>
        </p:nvSpPr>
        <p:spPr>
          <a:xfrm>
            <a:off x="2356292" y="3105227"/>
            <a:ext cx="509544" cy="307777"/>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17cm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5" name="文字方塊 44"/>
          <p:cNvSpPr txBox="1"/>
          <p:nvPr/>
        </p:nvSpPr>
        <p:spPr>
          <a:xfrm>
            <a:off x="1749669" y="3090053"/>
            <a:ext cx="158035" cy="307777"/>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6" name="文字方塊 45"/>
          <p:cNvSpPr txBox="1"/>
          <p:nvPr/>
        </p:nvSpPr>
        <p:spPr>
          <a:xfrm>
            <a:off x="3347865" y="3090053"/>
            <a:ext cx="158035" cy="307777"/>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7" name="文字方塊 46"/>
          <p:cNvSpPr txBox="1"/>
          <p:nvPr/>
        </p:nvSpPr>
        <p:spPr>
          <a:xfrm>
            <a:off x="2733906" y="2598225"/>
            <a:ext cx="567484" cy="307777"/>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8" name="文字方塊 47"/>
          <p:cNvSpPr txBox="1"/>
          <p:nvPr/>
        </p:nvSpPr>
        <p:spPr>
          <a:xfrm>
            <a:off x="1704079" y="2598225"/>
            <a:ext cx="390856" cy="307777"/>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5" name="直線接點 4"/>
          <p:cNvCxnSpPr/>
          <p:nvPr/>
        </p:nvCxnSpPr>
        <p:spPr>
          <a:xfrm>
            <a:off x="4860032" y="2179603"/>
            <a:ext cx="0" cy="3841398"/>
          </a:xfrm>
          <a:prstGeom prst="line">
            <a:avLst/>
          </a:prstGeom>
          <a:noFill/>
          <a:ln w="3492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cxnSp>
      <p:grpSp>
        <p:nvGrpSpPr>
          <p:cNvPr id="50" name="群組 49"/>
          <p:cNvGrpSpPr/>
          <p:nvPr/>
        </p:nvGrpSpPr>
        <p:grpSpPr>
          <a:xfrm>
            <a:off x="4932504" y="2010326"/>
            <a:ext cx="3923996" cy="4046675"/>
            <a:chOff x="827584" y="2010326"/>
            <a:chExt cx="3923996" cy="4046675"/>
          </a:xfrm>
        </p:grpSpPr>
        <p:sp>
          <p:nvSpPr>
            <p:cNvPr id="68" name="文字方塊 67"/>
            <p:cNvSpPr txBox="1"/>
            <p:nvPr/>
          </p:nvSpPr>
          <p:spPr>
            <a:xfrm>
              <a:off x="827584" y="2010326"/>
              <a:ext cx="3815960"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求下圖</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直角三角形中未知數的值。</a:t>
              </a:r>
            </a:p>
          </p:txBody>
        </p:sp>
        <p:sp>
          <p:nvSpPr>
            <p:cNvPr id="59" name="圓角矩形 58"/>
            <p:cNvSpPr/>
            <p:nvPr/>
          </p:nvSpPr>
          <p:spPr>
            <a:xfrm>
              <a:off x="935580" y="3429001"/>
              <a:ext cx="3816000" cy="2628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60" name="群組 59"/>
            <p:cNvGrpSpPr/>
            <p:nvPr/>
          </p:nvGrpSpPr>
          <p:grpSpPr>
            <a:xfrm>
              <a:off x="1704079" y="2276872"/>
              <a:ext cx="1801821" cy="1136132"/>
              <a:chOff x="5922546" y="2339302"/>
              <a:chExt cx="2891342" cy="1823126"/>
            </a:xfrm>
          </p:grpSpPr>
          <p:sp>
            <p:nvSpPr>
              <p:cNvPr id="62" name="文字方塊 61"/>
              <p:cNvSpPr txBox="1"/>
              <p:nvPr/>
            </p:nvSpPr>
            <p:spPr>
              <a:xfrm>
                <a:off x="6658793" y="2339302"/>
                <a:ext cx="253595" cy="493883"/>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6969137" y="3668545"/>
                <a:ext cx="817654" cy="493883"/>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x</a:t>
                </a: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 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6042555" y="3644195"/>
                <a:ext cx="253595" cy="493883"/>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5" name="文字方塊 64"/>
              <p:cNvSpPr txBox="1"/>
              <p:nvPr/>
            </p:nvSpPr>
            <p:spPr>
              <a:xfrm>
                <a:off x="8560293" y="3644195"/>
                <a:ext cx="253595" cy="493883"/>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6" name="文字方塊 65"/>
              <p:cNvSpPr txBox="1"/>
              <p:nvPr/>
            </p:nvSpPr>
            <p:spPr>
              <a:xfrm>
                <a:off x="7575086" y="2854970"/>
                <a:ext cx="910629" cy="493883"/>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7" name="文字方塊 66"/>
              <p:cNvSpPr txBox="1"/>
              <p:nvPr/>
            </p:nvSpPr>
            <p:spPr>
              <a:xfrm>
                <a:off x="5922546" y="2854970"/>
                <a:ext cx="627198" cy="493883"/>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grpSp>
      <p:pic>
        <p:nvPicPr>
          <p:cNvPr id="74" name="Picture 49" descr="E:\ebook graphics\S207\71eg5a.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098256">
            <a:off x="6420871" y="2471652"/>
            <a:ext cx="736003" cy="1368000"/>
          </a:xfrm>
          <a:prstGeom prst="rect">
            <a:avLst/>
          </a:prstGeom>
          <a:noFill/>
          <a:extLst>
            <a:ext uri="{909E8E84-426E-40DD-AFC4-6F175D3DCCD1}">
              <a14:hiddenFill xmlns:a14="http://schemas.microsoft.com/office/drawing/2010/main">
                <a:solidFill>
                  <a:srgbClr val="FFFFFF"/>
                </a:solidFill>
              </a14:hiddenFill>
            </a:ext>
          </a:extLst>
        </p:spPr>
      </p:pic>
      <p:sp>
        <p:nvSpPr>
          <p:cNvPr id="76" name="等腰三角形 75"/>
          <p:cNvSpPr/>
          <p:nvPr/>
        </p:nvSpPr>
        <p:spPr>
          <a:xfrm rot="5400000">
            <a:off x="4931433" y="3374992"/>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
        <p:nvSpPr>
          <p:cNvPr id="54" name="文字方塊 53"/>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55" name="直線接點 54"/>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61" name="群組 60"/>
          <p:cNvGrpSpPr/>
          <p:nvPr/>
        </p:nvGrpSpPr>
        <p:grpSpPr>
          <a:xfrm>
            <a:off x="7452320" y="576890"/>
            <a:ext cx="1515602" cy="369332"/>
            <a:chOff x="6985652" y="5985429"/>
            <a:chExt cx="1515602" cy="369332"/>
          </a:xfrm>
        </p:grpSpPr>
        <p:sp>
          <p:nvSpPr>
            <p:cNvPr id="69" name="文字方塊 68"/>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70" name="文字方塊 6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71" name="文字方塊 70"/>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逆定理</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77" name="文字方塊 76"/>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417932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17" name="文字方塊 16"/>
          <p:cNvSpPr txBox="1"/>
          <p:nvPr/>
        </p:nvSpPr>
        <p:spPr>
          <a:xfrm>
            <a:off x="827583" y="1412776"/>
            <a:ext cx="7991959" cy="584775"/>
          </a:xfrm>
          <a:prstGeom prst="rect">
            <a:avLst/>
          </a:prstGeom>
          <a:noFill/>
        </p:spPr>
        <p:txBody>
          <a:bodyPr wrap="square" rtlCol="0">
            <a:spAutoFit/>
          </a:bodyPr>
          <a:lstStyle/>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例一沒有</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未知數，要運用畢氏定理的逆定理去證明它是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要</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著重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格式</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例二則</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已知是直角三角形，利用這條件求未知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數值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要</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解</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方程</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40" name="文字方塊 39"/>
          <p:cNvSpPr txBox="1"/>
          <p:nvPr/>
        </p:nvSpPr>
        <p:spPr>
          <a:xfrm>
            <a:off x="827582" y="6156593"/>
            <a:ext cx="7997249" cy="584775"/>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可觀察</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到例一最後</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兩步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是例二最先</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兩</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步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且</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次序亦相應</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倒轉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。例一第</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點是從前面推論而得</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，例二第二步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相同</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命題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則</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從直角條件應用畢氏定理得到。</a:t>
            </a:r>
          </a:p>
        </p:txBody>
      </p:sp>
      <p:sp>
        <p:nvSpPr>
          <p:cNvPr id="27" name="文字方塊 26"/>
          <p:cNvSpPr txBox="1"/>
          <p:nvPr/>
        </p:nvSpPr>
        <p:spPr>
          <a:xfrm>
            <a:off x="827584" y="2010326"/>
            <a:ext cx="3815960"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證明下圖的</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011471"/>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2011471"/>
            <a:ext cx="299372" cy="309841"/>
          </a:xfrm>
          <a:prstGeom prst="rect">
            <a:avLst/>
          </a:prstGeom>
        </p:spPr>
      </p:pic>
      <p:sp>
        <p:nvSpPr>
          <p:cNvPr id="52" name="文字方塊 51"/>
          <p:cNvSpPr txBox="1"/>
          <p:nvPr/>
        </p:nvSpPr>
        <p:spPr>
          <a:xfrm>
            <a:off x="935579" y="3429000"/>
            <a:ext cx="3887983" cy="2654573"/>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中，</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考慮</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17</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289</a:t>
            </a:r>
            <a:endPar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64 + 225</a:t>
            </a: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289 </a:t>
            </a: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          </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2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1, 2)</a:t>
            </a:r>
          </a:p>
          <a:p>
            <a:pPr marL="808038" indent="-808038">
              <a:spcBef>
                <a:spcPts val="6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是直角三角形且</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為直角。</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808038" indent="-808038">
              <a:spcBef>
                <a:spcPts val="3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畢氏定理的逆定理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53" name="圓角矩形 52"/>
          <p:cNvSpPr/>
          <p:nvPr/>
        </p:nvSpPr>
        <p:spPr>
          <a:xfrm>
            <a:off x="935580" y="3429001"/>
            <a:ext cx="3816000" cy="2628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pic>
        <p:nvPicPr>
          <p:cNvPr id="33794" name="Picture 2" descr="E:\ebook graphics\S207\7_2_eg1.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068820">
            <a:off x="2290280" y="2478516"/>
            <a:ext cx="734242" cy="1364729"/>
          </a:xfrm>
          <a:prstGeom prst="rect">
            <a:avLst/>
          </a:prstGeom>
          <a:noFill/>
          <a:extLst>
            <a:ext uri="{909E8E84-426E-40DD-AFC4-6F175D3DCCD1}">
              <a14:hiddenFill xmlns:a14="http://schemas.microsoft.com/office/drawing/2010/main">
                <a:solidFill>
                  <a:srgbClr val="FFFFFF"/>
                </a:solidFill>
              </a14:hiddenFill>
            </a:ext>
          </a:extLst>
        </p:spPr>
      </p:pic>
      <p:sp>
        <p:nvSpPr>
          <p:cNvPr id="42" name="文字方塊 41"/>
          <p:cNvSpPr txBox="1"/>
          <p:nvPr/>
        </p:nvSpPr>
        <p:spPr>
          <a:xfrm>
            <a:off x="2162892" y="2276872"/>
            <a:ext cx="158035" cy="307777"/>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3" name="文字方塊 42"/>
          <p:cNvSpPr txBox="1"/>
          <p:nvPr/>
        </p:nvSpPr>
        <p:spPr>
          <a:xfrm>
            <a:off x="2356292" y="3105227"/>
            <a:ext cx="509544" cy="307777"/>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17cm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5" name="文字方塊 44"/>
          <p:cNvSpPr txBox="1"/>
          <p:nvPr/>
        </p:nvSpPr>
        <p:spPr>
          <a:xfrm>
            <a:off x="1749669" y="3090053"/>
            <a:ext cx="158035" cy="307777"/>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6" name="文字方塊 45"/>
          <p:cNvSpPr txBox="1"/>
          <p:nvPr/>
        </p:nvSpPr>
        <p:spPr>
          <a:xfrm>
            <a:off x="3347865" y="3090053"/>
            <a:ext cx="158035" cy="307777"/>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7" name="文字方塊 46"/>
          <p:cNvSpPr txBox="1"/>
          <p:nvPr/>
        </p:nvSpPr>
        <p:spPr>
          <a:xfrm>
            <a:off x="2733906" y="2598225"/>
            <a:ext cx="567484" cy="307777"/>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8" name="文字方塊 47"/>
          <p:cNvSpPr txBox="1"/>
          <p:nvPr/>
        </p:nvSpPr>
        <p:spPr>
          <a:xfrm>
            <a:off x="1704079" y="2598225"/>
            <a:ext cx="390856" cy="307777"/>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50" name="群組 49"/>
          <p:cNvGrpSpPr/>
          <p:nvPr/>
        </p:nvGrpSpPr>
        <p:grpSpPr>
          <a:xfrm>
            <a:off x="4932504" y="2010326"/>
            <a:ext cx="3923996" cy="4046675"/>
            <a:chOff x="827584" y="2010326"/>
            <a:chExt cx="3923996" cy="4046675"/>
          </a:xfrm>
        </p:grpSpPr>
        <p:sp>
          <p:nvSpPr>
            <p:cNvPr id="68" name="文字方塊 67"/>
            <p:cNvSpPr txBox="1"/>
            <p:nvPr/>
          </p:nvSpPr>
          <p:spPr>
            <a:xfrm>
              <a:off x="827584" y="2010326"/>
              <a:ext cx="3815960"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求下圖</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直角三角形中未知數的值。</a:t>
              </a:r>
            </a:p>
          </p:txBody>
        </p:sp>
        <p:sp>
          <p:nvSpPr>
            <p:cNvPr id="58" name="文字方塊 57"/>
            <p:cNvSpPr txBox="1"/>
            <p:nvPr/>
          </p:nvSpPr>
          <p:spPr>
            <a:xfrm>
              <a:off x="899128" y="3429000"/>
              <a:ext cx="3743486" cy="2331407"/>
            </a:xfrm>
            <a:prstGeom prst="rect">
              <a:avLst/>
            </a:prstGeom>
            <a:noFill/>
          </p:spPr>
          <p:txBody>
            <a:bodyPr wrap="square" rtlCol="0">
              <a:spAutoFit/>
            </a:bodyPr>
            <a:lstStyle/>
            <a:p>
              <a:pPr marL="898525" indent="-898525">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知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225 + 64</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289</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zh-TW" altLang="en-US"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spcBef>
                  <a:spcPts val="300"/>
                </a:spcBef>
                <a:tabLst>
                  <a:tab pos="1524000" algn="l"/>
                </a:tabLs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17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spcBef>
                  <a:spcPts val="3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17 </a:t>
              </a:r>
            </a:p>
          </p:txBody>
        </p:sp>
        <p:sp>
          <p:nvSpPr>
            <p:cNvPr id="59" name="圓角矩形 58"/>
            <p:cNvSpPr/>
            <p:nvPr/>
          </p:nvSpPr>
          <p:spPr>
            <a:xfrm>
              <a:off x="935580" y="3429001"/>
              <a:ext cx="3816000" cy="2628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60" name="群組 59"/>
            <p:cNvGrpSpPr/>
            <p:nvPr/>
          </p:nvGrpSpPr>
          <p:grpSpPr>
            <a:xfrm>
              <a:off x="1704079" y="2276872"/>
              <a:ext cx="1801821" cy="1136132"/>
              <a:chOff x="5922546" y="2339302"/>
              <a:chExt cx="2891342" cy="1823126"/>
            </a:xfrm>
          </p:grpSpPr>
          <p:sp>
            <p:nvSpPr>
              <p:cNvPr id="62" name="文字方塊 61"/>
              <p:cNvSpPr txBox="1"/>
              <p:nvPr/>
            </p:nvSpPr>
            <p:spPr>
              <a:xfrm>
                <a:off x="6658793" y="2339302"/>
                <a:ext cx="253595" cy="493883"/>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6969137" y="3668545"/>
                <a:ext cx="817654" cy="493883"/>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x</a:t>
                </a: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 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6042555" y="3644195"/>
                <a:ext cx="253595" cy="493883"/>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5" name="文字方塊 64"/>
              <p:cNvSpPr txBox="1"/>
              <p:nvPr/>
            </p:nvSpPr>
            <p:spPr>
              <a:xfrm>
                <a:off x="8560293" y="3644195"/>
                <a:ext cx="253595" cy="493883"/>
              </a:xfrm>
              <a:prstGeom prst="rect">
                <a:avLst/>
              </a:prstGeom>
              <a:noFill/>
            </p:spPr>
            <p:txBody>
              <a:bodyPr wrap="square" lIns="0" rIns="0" rtlCol="0">
                <a:spAutoFit/>
              </a:bodyPr>
              <a:lstStyle/>
              <a:p>
                <a:pPr algn="ctr"/>
                <a:r>
                  <a:rPr lang="en-US" altLang="zh-TW" sz="14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4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6" name="文字方塊 65"/>
              <p:cNvSpPr txBox="1"/>
              <p:nvPr/>
            </p:nvSpPr>
            <p:spPr>
              <a:xfrm>
                <a:off x="7575086" y="2854970"/>
                <a:ext cx="910629" cy="493883"/>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15cm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7" name="文字方塊 66"/>
              <p:cNvSpPr txBox="1"/>
              <p:nvPr/>
            </p:nvSpPr>
            <p:spPr>
              <a:xfrm>
                <a:off x="5922546" y="2854970"/>
                <a:ext cx="627198" cy="493883"/>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8cm</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grpSp>
      </p:grpSp>
      <p:graphicFrame>
        <p:nvGraphicFramePr>
          <p:cNvPr id="73" name="物件 72"/>
          <p:cNvGraphicFramePr>
            <a:graphicFrameLocks noChangeAspect="1"/>
          </p:cNvGraphicFramePr>
          <p:nvPr>
            <p:extLst>
              <p:ext uri="{D42A27DB-BD31-4B8C-83A1-F6EECF244321}">
                <p14:modId xmlns:p14="http://schemas.microsoft.com/office/powerpoint/2010/main" val="295500088"/>
              </p:ext>
            </p:extLst>
          </p:nvPr>
        </p:nvGraphicFramePr>
        <p:xfrm>
          <a:off x="5940820" y="4869160"/>
          <a:ext cx="503388" cy="271055"/>
        </p:xfrm>
        <a:graphic>
          <a:graphicData uri="http://schemas.openxmlformats.org/presentationml/2006/ole">
            <mc:AlternateContent xmlns:mc="http://schemas.openxmlformats.org/markup-compatibility/2006">
              <mc:Choice xmlns:v="urn:schemas-microsoft-com:vml" Requires="v">
                <p:oleObj spid="_x0000_s69634" name="方程式" r:id="rId8" imgW="495000" imgH="266400" progId="Equation.3">
                  <p:embed/>
                </p:oleObj>
              </mc:Choice>
              <mc:Fallback>
                <p:oleObj name="方程式" r:id="rId8" imgW="495000" imgH="266400" progId="Equation.3">
                  <p:embed/>
                  <p:pic>
                    <p:nvPicPr>
                      <p:cNvPr id="0" name=""/>
                      <p:cNvPicPr/>
                      <p:nvPr/>
                    </p:nvPicPr>
                    <p:blipFill>
                      <a:blip r:embed="rId9"/>
                      <a:stretch>
                        <a:fillRect/>
                      </a:stretch>
                    </p:blipFill>
                    <p:spPr>
                      <a:xfrm>
                        <a:off x="5940820" y="4869160"/>
                        <a:ext cx="503388" cy="271055"/>
                      </a:xfrm>
                      <a:prstGeom prst="rect">
                        <a:avLst/>
                      </a:prstGeom>
                    </p:spPr>
                  </p:pic>
                </p:oleObj>
              </mc:Fallback>
            </mc:AlternateContent>
          </a:graphicData>
        </a:graphic>
      </p:graphicFrame>
      <p:pic>
        <p:nvPicPr>
          <p:cNvPr id="74" name="Picture 49" descr="E:\ebook graphics\S207\71eg5a.png"/>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7098256">
            <a:off x="6420871" y="2471652"/>
            <a:ext cx="736003" cy="1368000"/>
          </a:xfrm>
          <a:prstGeom prst="rect">
            <a:avLst/>
          </a:prstGeom>
          <a:noFill/>
          <a:extLst>
            <a:ext uri="{909E8E84-426E-40DD-AFC4-6F175D3DCCD1}">
              <a14:hiddenFill xmlns:a14="http://schemas.microsoft.com/office/drawing/2010/main">
                <a:solidFill>
                  <a:srgbClr val="FFFFFF"/>
                </a:solidFill>
              </a14:hiddenFill>
            </a:ext>
          </a:extLst>
        </p:spPr>
      </p:pic>
      <p:sp>
        <p:nvSpPr>
          <p:cNvPr id="54" name="文字方塊 53"/>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55" name="直線接點 54"/>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61" name="群組 60"/>
          <p:cNvGrpSpPr/>
          <p:nvPr/>
        </p:nvGrpSpPr>
        <p:grpSpPr>
          <a:xfrm>
            <a:off x="7452320" y="576890"/>
            <a:ext cx="1515602" cy="369332"/>
            <a:chOff x="6985652" y="5985429"/>
            <a:chExt cx="1515602" cy="369332"/>
          </a:xfrm>
        </p:grpSpPr>
        <p:sp>
          <p:nvSpPr>
            <p:cNvPr id="69" name="文字方塊 68"/>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70" name="文字方塊 6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71" name="文字方塊 70"/>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逆定理</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77" name="文字方塊 76"/>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cxnSp>
        <p:nvCxnSpPr>
          <p:cNvPr id="49" name="直線接點 48"/>
          <p:cNvCxnSpPr/>
          <p:nvPr/>
        </p:nvCxnSpPr>
        <p:spPr>
          <a:xfrm>
            <a:off x="4860032" y="2179603"/>
            <a:ext cx="0" cy="3841398"/>
          </a:xfrm>
          <a:prstGeom prst="line">
            <a:avLst/>
          </a:prstGeom>
          <a:noFill/>
          <a:ln w="3492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10055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字方塊 53"/>
          <p:cNvSpPr txBox="1"/>
          <p:nvPr/>
        </p:nvSpPr>
        <p:spPr>
          <a:xfrm>
            <a:off x="366732" y="1340768"/>
            <a:ext cx="8453740" cy="1077218"/>
          </a:xfrm>
          <a:prstGeom prst="rect">
            <a:avLst/>
          </a:prstGeom>
          <a:noFill/>
          <a:ln>
            <a:noFill/>
          </a:ln>
        </p:spPr>
        <p:txBody>
          <a:bodyPr wrap="square" rtlCol="0" anchor="t" anchorCtr="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在上例中，</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15</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17</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能剛好滿足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的一組整數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解。</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從第</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7.2A</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節</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例三可見，任意給予兩個整數，能滿足這方程的數值不一定是整數，所以若有三個整數能滿足這方程，這些整數也被視為特別的組合，稱為</a:t>
            </a:r>
            <a:r>
              <a:rPr lang="zh-TW" altLang="en-US" sz="1600" b="1" dirty="0">
                <a:solidFill>
                  <a:schemeClr val="accent6">
                    <a:lumMod val="50000"/>
                  </a:schemeClr>
                </a:solidFill>
                <a:latin typeface="Times New Roman" panose="02020603050405020304" pitchFamily="18" charset="0"/>
                <a:ea typeface="標楷體" panose="03000509000000000000" pitchFamily="65" charset="-120"/>
                <a:cs typeface="Times New Roman" panose="02020603050405020304" pitchFamily="18" charset="0"/>
                <a:sym typeface="Symbol"/>
              </a:rPr>
              <a:t>畢氏三元數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或</a:t>
            </a:r>
            <a:r>
              <a:rPr lang="zh-TW" altLang="en-US" sz="1600" b="1" dirty="0">
                <a:solidFill>
                  <a:schemeClr val="accent6">
                    <a:lumMod val="50000"/>
                  </a:schemeClr>
                </a:solidFill>
                <a:latin typeface="Times New Roman" panose="02020603050405020304" pitchFamily="18" charset="0"/>
                <a:ea typeface="標楷體" panose="03000509000000000000" pitchFamily="65" charset="-120"/>
                <a:cs typeface="Times New Roman" panose="02020603050405020304" pitchFamily="18" charset="0"/>
                <a:sym typeface="Symbol"/>
              </a:rPr>
              <a:t>勾股數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。以下是斜邊</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少於</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200</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沒有公共因數的勾股</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數</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2987824" y="971242"/>
            <a:ext cx="5943182"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畢氏三元</a:t>
            </a: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數     勾</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股</a:t>
            </a: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數     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aphicFrame>
        <p:nvGraphicFramePr>
          <p:cNvPr id="55" name="表格 54"/>
          <p:cNvGraphicFramePr>
            <a:graphicFrameLocks noGrp="1"/>
          </p:cNvGraphicFramePr>
          <p:nvPr>
            <p:extLst>
              <p:ext uri="{D42A27DB-BD31-4B8C-83A1-F6EECF244321}">
                <p14:modId xmlns:p14="http://schemas.microsoft.com/office/powerpoint/2010/main" val="2183338894"/>
              </p:ext>
            </p:extLst>
          </p:nvPr>
        </p:nvGraphicFramePr>
        <p:xfrm>
          <a:off x="1043800" y="2334488"/>
          <a:ext cx="1728000" cy="3240000"/>
        </p:xfrm>
        <a:graphic>
          <a:graphicData uri="http://schemas.openxmlformats.org/drawingml/2006/table">
            <a:tbl>
              <a:tblPr firstRow="1" bandRow="1">
                <a:tableStyleId>{5940675A-B579-460E-94D1-54222C63F5DA}</a:tableStyleId>
              </a:tblPr>
              <a:tblGrid>
                <a:gridCol w="576000"/>
                <a:gridCol w="576000"/>
                <a:gridCol w="576000"/>
              </a:tblGrid>
              <a:tr h="360000">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a</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b</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c</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12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a:effectLst/>
                          <a:latin typeface="Times New Roman" panose="02020603050405020304" pitchFamily="18" charset="0"/>
                          <a:cs typeface="Times New Roman" panose="02020603050405020304" pitchFamily="18" charset="0"/>
                        </a:rPr>
                        <a:t>13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15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a:effectLst/>
                          <a:latin typeface="Times New Roman" panose="02020603050405020304" pitchFamily="18" charset="0"/>
                          <a:cs typeface="Times New Roman" panose="02020603050405020304" pitchFamily="18" charset="0"/>
                        </a:rPr>
                        <a:t>17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a:effectLst/>
                          <a:latin typeface="Times New Roman" panose="02020603050405020304" pitchFamily="18" charset="0"/>
                          <a:cs typeface="Times New Roman" panose="02020603050405020304" pitchFamily="18" charset="0"/>
                        </a:rPr>
                        <a:t>25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12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35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37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a:effectLst/>
                          <a:latin typeface="Times New Roman" panose="02020603050405020304" pitchFamily="18" charset="0"/>
                          <a:cs typeface="Times New Roman" panose="02020603050405020304" pitchFamily="18" charset="0"/>
                        </a:rPr>
                        <a:t>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40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41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45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53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683378351"/>
              </p:ext>
            </p:extLst>
          </p:nvPr>
        </p:nvGraphicFramePr>
        <p:xfrm>
          <a:off x="3011955" y="2334488"/>
          <a:ext cx="1728000" cy="3240000"/>
        </p:xfrm>
        <a:graphic>
          <a:graphicData uri="http://schemas.openxmlformats.org/drawingml/2006/table">
            <a:tbl>
              <a:tblPr firstRow="1" bandRow="1">
                <a:tableStyleId>{5940675A-B579-460E-94D1-54222C63F5DA}</a:tableStyleId>
              </a:tblPr>
              <a:tblGrid>
                <a:gridCol w="576000"/>
                <a:gridCol w="576000"/>
                <a:gridCol w="576000"/>
              </a:tblGrid>
              <a:tr h="360000">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a</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b</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c</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60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61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16</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63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65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33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56</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65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48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55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73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36</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77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13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39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65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72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2236688149"/>
              </p:ext>
            </p:extLst>
          </p:nvPr>
        </p:nvGraphicFramePr>
        <p:xfrm>
          <a:off x="4980110" y="2334488"/>
          <a:ext cx="1728000" cy="3240000"/>
        </p:xfrm>
        <a:graphic>
          <a:graphicData uri="http://schemas.openxmlformats.org/drawingml/2006/table">
            <a:tbl>
              <a:tblPr firstRow="1" bandRow="1">
                <a:tableStyleId>{5940675A-B579-460E-94D1-54222C63F5DA}</a:tableStyleId>
              </a:tblPr>
              <a:tblGrid>
                <a:gridCol w="576000"/>
                <a:gridCol w="576000"/>
                <a:gridCol w="576000"/>
              </a:tblGrid>
              <a:tr h="360000">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a</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b</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c</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20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101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60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109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44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125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88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105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137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24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17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51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140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204219555"/>
              </p:ext>
            </p:extLst>
          </p:nvPr>
        </p:nvGraphicFramePr>
        <p:xfrm>
          <a:off x="6948264" y="2334488"/>
          <a:ext cx="1728000" cy="3240000"/>
        </p:xfrm>
        <a:graphic>
          <a:graphicData uri="http://schemas.openxmlformats.org/drawingml/2006/table">
            <a:tbl>
              <a:tblPr firstRow="1" bandRow="1">
                <a:tableStyleId>{5940675A-B579-460E-94D1-54222C63F5DA}</a:tableStyleId>
              </a:tblPr>
              <a:tblGrid>
                <a:gridCol w="576000"/>
                <a:gridCol w="576000"/>
                <a:gridCol w="576000"/>
              </a:tblGrid>
              <a:tr h="360000">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a</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b</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c</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132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157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120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a:solidFill>
                            <a:schemeClr val="tx1"/>
                          </a:solidFill>
                          <a:effectLst/>
                          <a:latin typeface="Times New Roman" panose="02020603050405020304" pitchFamily="18" charset="0"/>
                          <a:ea typeface="+mn-ea"/>
                          <a:cs typeface="Times New Roman" panose="02020603050405020304" pitchFamily="18" charset="0"/>
                        </a:rPr>
                        <a:t>169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52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165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173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180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181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104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153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57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176</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a:solidFill>
                            <a:schemeClr val="tx1"/>
                          </a:solidFill>
                          <a:effectLst/>
                          <a:latin typeface="Times New Roman" panose="02020603050405020304" pitchFamily="18" charset="0"/>
                          <a:ea typeface="+mn-ea"/>
                          <a:cs typeface="Times New Roman" panose="02020603050405020304" pitchFamily="18" charset="0"/>
                        </a:rPr>
                        <a:t>95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168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193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a:solidFill>
                            <a:schemeClr val="tx1"/>
                          </a:solidFill>
                          <a:effectLst/>
                          <a:latin typeface="Times New Roman" panose="02020603050405020304" pitchFamily="18" charset="0"/>
                          <a:ea typeface="+mn-ea"/>
                          <a:cs typeface="Times New Roman" panose="02020603050405020304" pitchFamily="18" charset="0"/>
                        </a:rPr>
                        <a:t>28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195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197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bl>
          </a:graphicData>
        </a:graphic>
      </p:graphicFrame>
      <p:grpSp>
        <p:nvGrpSpPr>
          <p:cNvPr id="79" name="群組 78"/>
          <p:cNvGrpSpPr/>
          <p:nvPr/>
        </p:nvGrpSpPr>
        <p:grpSpPr>
          <a:xfrm>
            <a:off x="366732" y="5658459"/>
            <a:ext cx="420893" cy="356680"/>
            <a:chOff x="366732" y="4797152"/>
            <a:chExt cx="420893" cy="356680"/>
          </a:xfrm>
        </p:grpSpPr>
        <p:pic>
          <p:nvPicPr>
            <p:cNvPr id="80" name="圖片 7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4843991"/>
              <a:ext cx="299372" cy="309841"/>
            </a:xfrm>
            <a:prstGeom prst="rect">
              <a:avLst/>
            </a:prstGeom>
          </p:spPr>
        </p:pic>
        <p:sp>
          <p:nvSpPr>
            <p:cNvPr id="81" name="等腰三角形 80"/>
            <p:cNvSpPr/>
            <p:nvPr/>
          </p:nvSpPr>
          <p:spPr>
            <a:xfrm rot="5400000">
              <a:off x="348732" y="4815152"/>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grpSp>
      <p:sp>
        <p:nvSpPr>
          <p:cNvPr id="25" name="文字方塊 24"/>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畢氏三元數</a:t>
            </a:r>
          </a:p>
        </p:txBody>
      </p:sp>
      <p:sp>
        <p:nvSpPr>
          <p:cNvPr id="27" name="文字方塊 26"/>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309933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字方塊 53"/>
          <p:cNvSpPr txBox="1"/>
          <p:nvPr/>
        </p:nvSpPr>
        <p:spPr>
          <a:xfrm>
            <a:off x="366732" y="1340768"/>
            <a:ext cx="8453740" cy="1077218"/>
          </a:xfrm>
          <a:prstGeom prst="rect">
            <a:avLst/>
          </a:prstGeom>
          <a:noFill/>
          <a:ln>
            <a:noFill/>
          </a:ln>
        </p:spPr>
        <p:txBody>
          <a:bodyPr wrap="square" rtlCol="0" anchor="t" anchorCtr="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在上例中，</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15</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17</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能剛好滿足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的一組整數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解。</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從第</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7.2A</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節</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例三可見，任意給予兩個整數，能滿足這方程的數值不一定是整數，所以若有三個整數能滿足這方程，這些整數也被視為特別的組合，稱為</a:t>
            </a:r>
            <a:r>
              <a:rPr lang="zh-TW" altLang="en-US" sz="1600" b="1" dirty="0">
                <a:solidFill>
                  <a:schemeClr val="accent6">
                    <a:lumMod val="50000"/>
                  </a:schemeClr>
                </a:solidFill>
                <a:latin typeface="Times New Roman" panose="02020603050405020304" pitchFamily="18" charset="0"/>
                <a:ea typeface="標楷體" panose="03000509000000000000" pitchFamily="65" charset="-120"/>
                <a:cs typeface="Times New Roman" panose="02020603050405020304" pitchFamily="18" charset="0"/>
                <a:sym typeface="Symbol"/>
              </a:rPr>
              <a:t>畢氏三元數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或</a:t>
            </a:r>
            <a:r>
              <a:rPr lang="zh-TW" altLang="en-US" sz="1600" b="1" dirty="0">
                <a:solidFill>
                  <a:schemeClr val="accent6">
                    <a:lumMod val="50000"/>
                  </a:schemeClr>
                </a:solidFill>
                <a:latin typeface="Times New Roman" panose="02020603050405020304" pitchFamily="18" charset="0"/>
                <a:ea typeface="標楷體" panose="03000509000000000000" pitchFamily="65" charset="-120"/>
                <a:cs typeface="Times New Roman" panose="02020603050405020304" pitchFamily="18" charset="0"/>
                <a:sym typeface="Symbol"/>
              </a:rPr>
              <a:t>勾股數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。以下是斜邊</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少於</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200</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沒有公共因數的勾股</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數</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2987824" y="971242"/>
            <a:ext cx="5943182"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畢氏三元</a:t>
            </a: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數     勾</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股</a:t>
            </a: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數     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aphicFrame>
        <p:nvGraphicFramePr>
          <p:cNvPr id="55" name="表格 54"/>
          <p:cNvGraphicFramePr>
            <a:graphicFrameLocks noGrp="1"/>
          </p:cNvGraphicFramePr>
          <p:nvPr>
            <p:extLst>
              <p:ext uri="{D42A27DB-BD31-4B8C-83A1-F6EECF244321}">
                <p14:modId xmlns:p14="http://schemas.microsoft.com/office/powerpoint/2010/main" val="2056274775"/>
              </p:ext>
            </p:extLst>
          </p:nvPr>
        </p:nvGraphicFramePr>
        <p:xfrm>
          <a:off x="1043800" y="2334488"/>
          <a:ext cx="1728000" cy="3240000"/>
        </p:xfrm>
        <a:graphic>
          <a:graphicData uri="http://schemas.openxmlformats.org/drawingml/2006/table">
            <a:tbl>
              <a:tblPr firstRow="1" bandRow="1">
                <a:tableStyleId>{5940675A-B579-460E-94D1-54222C63F5DA}</a:tableStyleId>
              </a:tblPr>
              <a:tblGrid>
                <a:gridCol w="576000"/>
                <a:gridCol w="576000"/>
                <a:gridCol w="576000"/>
              </a:tblGrid>
              <a:tr h="360000">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a</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b</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c</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12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a:effectLst/>
                          <a:latin typeface="Times New Roman" panose="02020603050405020304" pitchFamily="18" charset="0"/>
                          <a:cs typeface="Times New Roman" panose="02020603050405020304" pitchFamily="18" charset="0"/>
                        </a:rPr>
                        <a:t>13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15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a:effectLst/>
                          <a:latin typeface="Times New Roman" panose="02020603050405020304" pitchFamily="18" charset="0"/>
                          <a:cs typeface="Times New Roman" panose="02020603050405020304" pitchFamily="18" charset="0"/>
                        </a:rPr>
                        <a:t>17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a:effectLst/>
                          <a:latin typeface="Times New Roman" panose="02020603050405020304" pitchFamily="18" charset="0"/>
                          <a:cs typeface="Times New Roman" panose="02020603050405020304" pitchFamily="18" charset="0"/>
                        </a:rPr>
                        <a:t>25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12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35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37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a:effectLst/>
                          <a:latin typeface="Times New Roman" panose="02020603050405020304" pitchFamily="18" charset="0"/>
                          <a:cs typeface="Times New Roman" panose="02020603050405020304" pitchFamily="18" charset="0"/>
                        </a:rPr>
                        <a:t>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40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41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28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45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0" u="none" strike="noStrike" dirty="0">
                          <a:effectLst/>
                          <a:latin typeface="Times New Roman" panose="02020603050405020304" pitchFamily="18" charset="0"/>
                          <a:cs typeface="Times New Roman" panose="02020603050405020304" pitchFamily="18" charset="0"/>
                        </a:rPr>
                        <a:t>53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769323770"/>
              </p:ext>
            </p:extLst>
          </p:nvPr>
        </p:nvGraphicFramePr>
        <p:xfrm>
          <a:off x="3011955" y="2334488"/>
          <a:ext cx="1728000" cy="3240000"/>
        </p:xfrm>
        <a:graphic>
          <a:graphicData uri="http://schemas.openxmlformats.org/drawingml/2006/table">
            <a:tbl>
              <a:tblPr firstRow="1" bandRow="1">
                <a:tableStyleId>{5940675A-B579-460E-94D1-54222C63F5DA}</a:tableStyleId>
              </a:tblPr>
              <a:tblGrid>
                <a:gridCol w="576000"/>
                <a:gridCol w="576000"/>
                <a:gridCol w="576000"/>
              </a:tblGrid>
              <a:tr h="360000">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a</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b</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c</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60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61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16</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63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65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33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56</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65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48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55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73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36</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77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13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39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65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72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1776297557"/>
              </p:ext>
            </p:extLst>
          </p:nvPr>
        </p:nvGraphicFramePr>
        <p:xfrm>
          <a:off x="4980110" y="2334488"/>
          <a:ext cx="1728000" cy="3240000"/>
        </p:xfrm>
        <a:graphic>
          <a:graphicData uri="http://schemas.openxmlformats.org/drawingml/2006/table">
            <a:tbl>
              <a:tblPr firstRow="1" bandRow="1">
                <a:tableStyleId>{5940675A-B579-460E-94D1-54222C63F5DA}</a:tableStyleId>
              </a:tblPr>
              <a:tblGrid>
                <a:gridCol w="576000"/>
                <a:gridCol w="576000"/>
                <a:gridCol w="576000"/>
              </a:tblGrid>
              <a:tr h="360000">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a</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b</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c</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20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101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60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109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44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125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88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105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137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24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17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51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a:solidFill>
                            <a:schemeClr val="tx1"/>
                          </a:solidFill>
                          <a:effectLst/>
                          <a:latin typeface="Times New Roman" panose="02020603050405020304" pitchFamily="18" charset="0"/>
                          <a:ea typeface="+mn-ea"/>
                          <a:cs typeface="Times New Roman" panose="02020603050405020304" pitchFamily="18" charset="0"/>
                        </a:rPr>
                        <a:t>140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149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3472417810"/>
              </p:ext>
            </p:extLst>
          </p:nvPr>
        </p:nvGraphicFramePr>
        <p:xfrm>
          <a:off x="6948264" y="2334488"/>
          <a:ext cx="1728000" cy="3240000"/>
        </p:xfrm>
        <a:graphic>
          <a:graphicData uri="http://schemas.openxmlformats.org/drawingml/2006/table">
            <a:tbl>
              <a:tblPr firstRow="1" bandRow="1">
                <a:tableStyleId>{5940675A-B579-460E-94D1-54222C63F5DA}</a:tableStyleId>
              </a:tblPr>
              <a:tblGrid>
                <a:gridCol w="576000"/>
                <a:gridCol w="576000"/>
                <a:gridCol w="576000"/>
              </a:tblGrid>
              <a:tr h="360000">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a</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b</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HK" sz="1600" b="0" i="1" u="none" strike="noStrike" dirty="0" smtClean="0">
                          <a:effectLst/>
                          <a:latin typeface="Times New Roman" panose="02020603050405020304" pitchFamily="18" charset="0"/>
                          <a:cs typeface="Times New Roman" panose="02020603050405020304" pitchFamily="18" charset="0"/>
                        </a:rPr>
                        <a:t>c</a:t>
                      </a:r>
                      <a:endParaRPr lang="en-US" altLang="zh-HK" sz="1600" b="0" i="1" u="none" strike="noStrike" dirty="0">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132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157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119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120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a:solidFill>
                            <a:schemeClr val="tx1"/>
                          </a:solidFill>
                          <a:effectLst/>
                          <a:latin typeface="Times New Roman" panose="02020603050405020304" pitchFamily="18" charset="0"/>
                          <a:ea typeface="+mn-ea"/>
                          <a:cs typeface="Times New Roman" panose="02020603050405020304" pitchFamily="18" charset="0"/>
                        </a:rPr>
                        <a:t>169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52</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165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173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19</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180</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181</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104</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153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57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176</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185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a:solidFill>
                            <a:schemeClr val="tx1"/>
                          </a:solidFill>
                          <a:effectLst/>
                          <a:latin typeface="Times New Roman" panose="02020603050405020304" pitchFamily="18" charset="0"/>
                          <a:ea typeface="+mn-ea"/>
                          <a:cs typeface="Times New Roman" panose="02020603050405020304" pitchFamily="18" charset="0"/>
                        </a:rPr>
                        <a:t>95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168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193</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r h="360000">
                <a:tc>
                  <a:txBody>
                    <a:bodyPr/>
                    <a:lstStyle/>
                    <a:p>
                      <a:pPr marL="0" algn="ctr" defTabSz="914400" rtl="0" eaLnBrk="1" fontAlgn="ctr" latinLnBrk="0" hangingPunct="1"/>
                      <a:r>
                        <a:rPr lang="en-US" altLang="zh-HK" sz="1800" b="0" i="0" u="none" strike="noStrike" kern="1200">
                          <a:solidFill>
                            <a:schemeClr val="tx1"/>
                          </a:solidFill>
                          <a:effectLst/>
                          <a:latin typeface="Times New Roman" panose="02020603050405020304" pitchFamily="18" charset="0"/>
                          <a:ea typeface="+mn-ea"/>
                          <a:cs typeface="Times New Roman" panose="02020603050405020304" pitchFamily="18" charset="0"/>
                        </a:rPr>
                        <a:t>28</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195</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HK"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197</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r>
            </a:tbl>
          </a:graphicData>
        </a:graphic>
      </p:graphicFrame>
      <p:sp>
        <p:nvSpPr>
          <p:cNvPr id="77" name="圓角矩形 76"/>
          <p:cNvSpPr/>
          <p:nvPr/>
        </p:nvSpPr>
        <p:spPr>
          <a:xfrm>
            <a:off x="935581" y="5733368"/>
            <a:ext cx="7883961" cy="900972"/>
          </a:xfrm>
          <a:prstGeom prst="roundRect">
            <a:avLst>
              <a:gd name="adj" fmla="val 742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8" name="文字方塊 77"/>
          <p:cNvSpPr txBox="1"/>
          <p:nvPr/>
        </p:nvSpPr>
        <p:spPr>
          <a:xfrm>
            <a:off x="1115616" y="5761537"/>
            <a:ext cx="7560840" cy="830997"/>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凡三角形三邊長度為勾股數，根據畢氏定理的逆定理，就可推斷出這三角形必然是直角三角形。當中最簡單的勾股數</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就是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組合，古埃及人二千多年前就已應用這定理去畫出大型的直角。</a:t>
            </a:r>
          </a:p>
        </p:txBody>
      </p:sp>
      <p:pic>
        <p:nvPicPr>
          <p:cNvPr id="80" name="圖片 7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5705298"/>
            <a:ext cx="299372" cy="309841"/>
          </a:xfrm>
          <a:prstGeom prst="rect">
            <a:avLst/>
          </a:prstGeom>
        </p:spPr>
      </p:pic>
      <p:sp>
        <p:nvSpPr>
          <p:cNvPr id="25" name="文字方塊 24"/>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畢氏三元數</a:t>
            </a:r>
          </a:p>
        </p:txBody>
      </p:sp>
      <p:sp>
        <p:nvSpPr>
          <p:cNvPr id="27" name="文字方塊 26"/>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230945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圓角矩形 27"/>
          <p:cNvSpPr/>
          <p:nvPr/>
        </p:nvSpPr>
        <p:spPr>
          <a:xfrm>
            <a:off x="833482" y="1629088"/>
            <a:ext cx="4344400" cy="2592000"/>
          </a:xfrm>
          <a:prstGeom prst="roundRect">
            <a:avLst>
              <a:gd name="adj" fmla="val 742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HK" dirty="0" smtClean="0"/>
              <a:t>  </a:t>
            </a:r>
            <a:endParaRPr lang="zh-HK" altLang="en-US" dirty="0"/>
          </a:p>
        </p:txBody>
      </p:sp>
      <p:sp>
        <p:nvSpPr>
          <p:cNvPr id="77" name="圓角矩形 76"/>
          <p:cNvSpPr/>
          <p:nvPr/>
        </p:nvSpPr>
        <p:spPr>
          <a:xfrm>
            <a:off x="816252" y="4515933"/>
            <a:ext cx="4344400" cy="1620000"/>
          </a:xfrm>
          <a:prstGeom prst="roundRect">
            <a:avLst>
              <a:gd name="adj" fmla="val 742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HK" dirty="0" smtClean="0"/>
              <a:t>  </a:t>
            </a:r>
            <a:endParaRPr lang="zh-HK" altLang="en-US" dirty="0"/>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2987824" y="971242"/>
            <a:ext cx="5943182"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畢氏三元</a:t>
            </a: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數     勾</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股</a:t>
            </a: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數     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70" name="圖片 6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45049" y="4487311"/>
            <a:ext cx="299372" cy="309841"/>
          </a:xfrm>
          <a:prstGeom prst="rect">
            <a:avLst/>
          </a:prstGeom>
        </p:spPr>
      </p:pic>
      <p:sp>
        <p:nvSpPr>
          <p:cNvPr id="25" name="文字方塊 24"/>
          <p:cNvSpPr txBox="1"/>
          <p:nvPr/>
        </p:nvSpPr>
        <p:spPr>
          <a:xfrm>
            <a:off x="1048972" y="4657993"/>
            <a:ext cx="3960440" cy="1323439"/>
          </a:xfrm>
          <a:prstGeom prst="rect">
            <a:avLst/>
          </a:prstGeom>
          <a:noFill/>
          <a:ln>
            <a:noFill/>
          </a:ln>
        </p:spPr>
        <p:txBody>
          <a:bodyPr wrap="square" rtlCol="0" anchor="t" anchorCtr="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除古埃及人外，考古學家發現古代巴比倫人記錄了多組勾股</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數。</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其中</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一組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竟是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13500</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12709</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18541</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其中</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18541</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是質數，</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12709 = 71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179</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p>
        </p:txBody>
      </p:sp>
      <p:sp>
        <p:nvSpPr>
          <p:cNvPr id="26" name="文字方塊 25"/>
          <p:cNvSpPr txBox="1"/>
          <p:nvPr/>
        </p:nvSpPr>
        <p:spPr>
          <a:xfrm>
            <a:off x="934667" y="1766291"/>
            <a:ext cx="4141389" cy="2308324"/>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古埃及人二千多年前就已應用</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和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勾股數組合和畢氏定理的逆定理去畫出大型的直角。他們做了一個大繩圈，用繩結將繩圈分為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個</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等分，每等分作一個單位，然後如圖由三個人將繩圈拉直成一個三角形而三條邊長分別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個</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單位。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如此則</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個單位的邊的對角就是直角了</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註</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亦有</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傳說中國古代商高亦有此十二等分的繩圈，並分別可拉出等邊、等腰及直角三角形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7" name="圖片 2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20" name="群組 19"/>
          <p:cNvGrpSpPr/>
          <p:nvPr/>
        </p:nvGrpSpPr>
        <p:grpSpPr>
          <a:xfrm>
            <a:off x="7452320" y="576890"/>
            <a:ext cx="1515602" cy="369332"/>
            <a:chOff x="6985652" y="5985429"/>
            <a:chExt cx="1515602" cy="369332"/>
          </a:xfrm>
        </p:grpSpPr>
        <p:sp>
          <p:nvSpPr>
            <p:cNvPr id="21" name="文字方塊 20"/>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22" name="文字方塊 21"/>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畢氏三元數</a:t>
            </a:r>
          </a:p>
        </p:txBody>
      </p:sp>
      <p:sp>
        <p:nvSpPr>
          <p:cNvPr id="30" name="文字方塊 29"/>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pic>
        <p:nvPicPr>
          <p:cNvPr id="61444" name="Picture 4" descr="http://www.gsxx.sjedu.cn/ztwz/gougu/page3/files/picture-taker-whxbb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521" y="1870235"/>
            <a:ext cx="1981200" cy="1981201"/>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5622886" y="3913311"/>
            <a:ext cx="2926470" cy="307777"/>
          </a:xfrm>
          <a:prstGeom prst="rect">
            <a:avLst/>
          </a:prstGeom>
          <a:noFill/>
        </p:spPr>
        <p:txBody>
          <a:bodyPr wrap="square" lIns="0" rIns="0" rtlCol="0">
            <a:spAutoFit/>
          </a:bodyPr>
          <a:lstStyle/>
          <a:p>
            <a:pPr algn="r"/>
            <a:r>
              <a:rPr lang="zh-TW" altLang="en-US" sz="1400" dirty="0" smtClean="0"/>
              <a:t>圖片來源：谷歌圖片搜尋</a:t>
            </a:r>
            <a:endParaRPr lang="en-US" altLang="zh-TW" sz="1400" dirty="0" smtClean="0"/>
          </a:p>
        </p:txBody>
      </p:sp>
    </p:spTree>
    <p:extLst>
      <p:ext uri="{BB962C8B-B14F-4D97-AF65-F5344CB8AC3E}">
        <p14:creationId xmlns:p14="http://schemas.microsoft.com/office/powerpoint/2010/main" val="3964682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利用畢氏定理的逆定理可判斷三個長度能否組成</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3961"/>
            <a:ext cx="299372" cy="309841"/>
            <a:chOff x="488253" y="1923476"/>
            <a:chExt cx="299372" cy="309841"/>
          </a:xfrm>
        </p:grpSpPr>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graphicFrame>
        <p:nvGraphicFramePr>
          <p:cNvPr id="2" name="物件 1"/>
          <p:cNvGraphicFramePr>
            <a:graphicFrameLocks noChangeAspect="1"/>
          </p:cNvGraphicFramePr>
          <p:nvPr>
            <p:extLst>
              <p:ext uri="{D42A27DB-BD31-4B8C-83A1-F6EECF244321}">
                <p14:modId xmlns:p14="http://schemas.microsoft.com/office/powerpoint/2010/main" val="130717675"/>
              </p:ext>
            </p:extLst>
          </p:nvPr>
        </p:nvGraphicFramePr>
        <p:xfrm>
          <a:off x="3347864" y="2132856"/>
          <a:ext cx="393700" cy="266700"/>
        </p:xfrm>
        <a:graphic>
          <a:graphicData uri="http://schemas.openxmlformats.org/presentationml/2006/ole">
            <mc:AlternateContent xmlns:mc="http://schemas.openxmlformats.org/markup-compatibility/2006">
              <mc:Choice xmlns:v="urn:schemas-microsoft-com:vml" Requires="v">
                <p:oleObj spid="_x0000_s34988" name="方程式" r:id="rId7" imgW="393480" imgH="266400" progId="Equation.3">
                  <p:embed/>
                </p:oleObj>
              </mc:Choice>
              <mc:Fallback>
                <p:oleObj name="方程式" r:id="rId7" imgW="393480" imgH="266400" progId="Equation.3">
                  <p:embed/>
                  <p:pic>
                    <p:nvPicPr>
                      <p:cNvPr id="0" name="物件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7864" y="2132856"/>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圓角矩形 52"/>
          <p:cNvSpPr/>
          <p:nvPr/>
        </p:nvSpPr>
        <p:spPr>
          <a:xfrm>
            <a:off x="935581" y="2728800"/>
            <a:ext cx="5868667" cy="3429211"/>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30" name="群組 29"/>
          <p:cNvGrpSpPr/>
          <p:nvPr/>
        </p:nvGrpSpPr>
        <p:grpSpPr>
          <a:xfrm>
            <a:off x="7452320" y="576890"/>
            <a:ext cx="1515602" cy="369332"/>
            <a:chOff x="6985652" y="5985429"/>
            <a:chExt cx="1515602" cy="369332"/>
          </a:xfrm>
        </p:grpSpPr>
        <p:sp>
          <p:nvSpPr>
            <p:cNvPr id="40" name="文字方塊 39"/>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1" name="文字方塊 40"/>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2" name="文字方塊 41"/>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7.3C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逆定理的應用</a:t>
            </a:r>
          </a:p>
        </p:txBody>
      </p:sp>
      <p:sp>
        <p:nvSpPr>
          <p:cNvPr id="32" name="文字方塊 31"/>
          <p:cNvSpPr txBox="1"/>
          <p:nvPr/>
        </p:nvSpPr>
        <p:spPr>
          <a:xfrm>
            <a:off x="827583" y="1772816"/>
            <a:ext cx="7991959" cy="954107"/>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知三角形三邊長如下，判斷其是否能組成直角三角形。若能，指出其直角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8,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12,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cs typeface="Times New Roman" panose="02020603050405020304" pitchFamily="18" charset="0"/>
                <a:sym typeface="Symbol"/>
              </a:rPr>
              <a:t>(b)  </a:t>
            </a:r>
            <a:r>
              <a:rPr lang="zh-TW" altLang="en-US" sz="1600" dirty="0" smtClean="0">
                <a:latin typeface="Times New Roman" panose="02020603050405020304" pitchFamily="18" charset="0"/>
                <a:cs typeface="Times New Roman" panose="02020603050405020304" pitchFamily="18" charset="0"/>
                <a:sym typeface="Symbol"/>
              </a:rPr>
              <a:t> </a:t>
            </a:r>
            <a:r>
              <a:rPr lang="en-US" altLang="zh-TW" sz="1600" i="1" dirty="0" smtClean="0">
                <a:latin typeface="Times New Roman" panose="02020603050405020304" pitchFamily="18" charset="0"/>
                <a:cs typeface="Times New Roman" panose="02020603050405020304" pitchFamily="18" charset="0"/>
                <a:sym typeface="Symbol"/>
              </a:rPr>
              <a:t>p</a:t>
            </a:r>
            <a:r>
              <a:rPr lang="en-US" altLang="zh-TW" sz="1600" dirty="0" smtClean="0">
                <a:latin typeface="Times New Roman" panose="02020603050405020304" pitchFamily="18" charset="0"/>
                <a:cs typeface="Times New Roman" panose="02020603050405020304" pitchFamily="18" charset="0"/>
                <a:sym typeface="Symbol"/>
              </a:rPr>
              <a:t> </a:t>
            </a:r>
            <a:r>
              <a:rPr lang="en-US" altLang="zh-TW" sz="1600" dirty="0">
                <a:latin typeface="Times New Roman" panose="02020603050405020304" pitchFamily="18" charset="0"/>
                <a:cs typeface="Times New Roman" panose="02020603050405020304" pitchFamily="18" charset="0"/>
                <a:sym typeface="Symbol"/>
              </a:rPr>
              <a:t>= 13, </a:t>
            </a:r>
            <a:r>
              <a:rPr lang="en-US" altLang="zh-TW" sz="1600" i="1" dirty="0">
                <a:latin typeface="Times New Roman" panose="02020603050405020304" pitchFamily="18" charset="0"/>
                <a:cs typeface="Times New Roman" panose="02020603050405020304" pitchFamily="18" charset="0"/>
                <a:sym typeface="Symbol"/>
              </a:rPr>
              <a:t>q</a:t>
            </a:r>
            <a:r>
              <a:rPr lang="en-US" altLang="zh-TW" sz="1600" dirty="0">
                <a:latin typeface="Times New Roman" panose="02020603050405020304" pitchFamily="18" charset="0"/>
                <a:cs typeface="Times New Roman" panose="02020603050405020304" pitchFamily="18" charset="0"/>
                <a:sym typeface="Symbol"/>
              </a:rPr>
              <a:t> = 8, </a:t>
            </a:r>
            <a:r>
              <a:rPr lang="en-US" altLang="zh-TW" sz="1600" i="1" dirty="0">
                <a:latin typeface="Times New Roman" panose="02020603050405020304" pitchFamily="18" charset="0"/>
                <a:cs typeface="Times New Roman" panose="02020603050405020304" pitchFamily="18" charset="0"/>
                <a:sym typeface="Symbol"/>
              </a:rPr>
              <a:t>r</a:t>
            </a:r>
            <a:r>
              <a:rPr lang="en-US" altLang="zh-TW" sz="1600" dirty="0">
                <a:latin typeface="Times New Roman" panose="02020603050405020304" pitchFamily="18" charset="0"/>
                <a:cs typeface="Times New Roman" panose="02020603050405020304" pitchFamily="18" charset="0"/>
                <a:sym typeface="Symbol"/>
              </a:rPr>
              <a:t> = </a:t>
            </a:r>
            <a:r>
              <a:rPr lang="en-US" altLang="zh-TW" sz="1600" dirty="0" smtClean="0">
                <a:latin typeface="Times New Roman" panose="02020603050405020304" pitchFamily="18" charset="0"/>
                <a:cs typeface="Times New Roman" panose="02020603050405020304" pitchFamily="18" charset="0"/>
                <a:sym typeface="Symbol"/>
              </a:rPr>
              <a:t>15</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27" name="文字方塊 26"/>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29" name="矩形 28"/>
          <p:cNvSpPr/>
          <p:nvPr/>
        </p:nvSpPr>
        <p:spPr>
          <a:xfrm>
            <a:off x="3779912" y="2085389"/>
            <a:ext cx="1348446" cy="338554"/>
          </a:xfrm>
          <a:prstGeom prst="rect">
            <a:avLst/>
          </a:prstGeom>
        </p:spPr>
        <p:txBody>
          <a:bodyPr wrap="none">
            <a:spAutoFit/>
          </a:bodyPr>
          <a:lstStyle/>
          <a:p>
            <a:pPr lvl="0" algn="just"/>
            <a:r>
              <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非基礎部份</a:t>
            </a:r>
            <a:r>
              <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p>
        </p:txBody>
      </p:sp>
      <p:sp>
        <p:nvSpPr>
          <p:cNvPr id="31" name="等腰三角形 30"/>
          <p:cNvSpPr/>
          <p:nvPr/>
        </p:nvSpPr>
        <p:spPr>
          <a:xfrm rot="5400000">
            <a:off x="845600" y="2654912"/>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
        <p:nvSpPr>
          <p:cNvPr id="33" name="矩形 32"/>
          <p:cNvSpPr/>
          <p:nvPr/>
        </p:nvSpPr>
        <p:spPr>
          <a:xfrm>
            <a:off x="1043608" y="2793617"/>
            <a:ext cx="465192" cy="338554"/>
          </a:xfrm>
          <a:prstGeom prst="rect">
            <a:avLst/>
          </a:prstGeom>
        </p:spPr>
        <p:txBody>
          <a:bodyPr wrap="none">
            <a:spAutoFit/>
          </a:bodyPr>
          <a:lstStyle/>
          <a:p>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 </a:t>
            </a:r>
            <a:endParaRPr lang="zh-HK" altLang="en-US" sz="1600" dirty="0"/>
          </a:p>
        </p:txBody>
      </p:sp>
    </p:spTree>
    <p:extLst>
      <p:ext uri="{BB962C8B-B14F-4D97-AF65-F5344CB8AC3E}">
        <p14:creationId xmlns:p14="http://schemas.microsoft.com/office/powerpoint/2010/main" val="874140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利用畢氏定理的逆定理可判斷三個長度能否組成</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3961"/>
            <a:ext cx="299372" cy="309841"/>
            <a:chOff x="488253" y="1923476"/>
            <a:chExt cx="299372" cy="309841"/>
          </a:xfrm>
        </p:grpSpPr>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graphicFrame>
        <p:nvGraphicFramePr>
          <p:cNvPr id="2" name="物件 1"/>
          <p:cNvGraphicFramePr>
            <a:graphicFrameLocks noChangeAspect="1"/>
          </p:cNvGraphicFramePr>
          <p:nvPr>
            <p:extLst>
              <p:ext uri="{D42A27DB-BD31-4B8C-83A1-F6EECF244321}">
                <p14:modId xmlns:p14="http://schemas.microsoft.com/office/powerpoint/2010/main" val="1082622522"/>
              </p:ext>
            </p:extLst>
          </p:nvPr>
        </p:nvGraphicFramePr>
        <p:xfrm>
          <a:off x="3347864" y="2132856"/>
          <a:ext cx="393700" cy="266700"/>
        </p:xfrm>
        <a:graphic>
          <a:graphicData uri="http://schemas.openxmlformats.org/presentationml/2006/ole">
            <mc:AlternateContent xmlns:mc="http://schemas.openxmlformats.org/markup-compatibility/2006">
              <mc:Choice xmlns:v="urn:schemas-microsoft-com:vml" Requires="v">
                <p:oleObj spid="_x0000_s65550" name="方程式" r:id="rId7" imgW="393480" imgH="266400" progId="Equation.3">
                  <p:embed/>
                </p:oleObj>
              </mc:Choice>
              <mc:Fallback>
                <p:oleObj name="方程式" r:id="rId7" imgW="39348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7864" y="2132856"/>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群組 6"/>
          <p:cNvGrpSpPr/>
          <p:nvPr/>
        </p:nvGrpSpPr>
        <p:grpSpPr>
          <a:xfrm>
            <a:off x="935581" y="2728800"/>
            <a:ext cx="5976808" cy="3429211"/>
            <a:chOff x="935581" y="2448061"/>
            <a:chExt cx="5976808" cy="3429211"/>
          </a:xfrm>
        </p:grpSpPr>
        <p:sp>
          <p:nvSpPr>
            <p:cNvPr id="52" name="文字方塊 51"/>
            <p:cNvSpPr txBox="1"/>
            <p:nvPr/>
          </p:nvSpPr>
          <p:spPr>
            <a:xfrm>
              <a:off x="1188000" y="2511474"/>
              <a:ext cx="5724389" cy="3200876"/>
            </a:xfrm>
            <a:prstGeom prst="rect">
              <a:avLst/>
            </a:prstGeom>
            <a:noFill/>
          </p:spPr>
          <p:txBody>
            <a:bodyPr wrap="square" rtlCol="0">
              <a:spAutoFit/>
            </a:bodyPr>
            <a:lstStyle/>
            <a:p>
              <a:pPr>
                <a:spcBef>
                  <a:spcPts val="12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最長的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邊。</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考慮</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12</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144</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64 + 80</a:t>
              </a:r>
            </a:p>
            <a:p>
              <a:pPr>
                <a:lnSpc>
                  <a:spcPct val="150000"/>
                </a:lnSpc>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144 </a:t>
              </a:r>
            </a:p>
            <a:p>
              <a:pPr>
                <a:lnSpc>
                  <a:spcPct val="15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542925" indent="-542925">
                <a:spcBef>
                  <a:spcPts val="6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r>
              <a:b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b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且</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逆定理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53" name="圓角矩形 52"/>
            <p:cNvSpPr/>
            <p:nvPr/>
          </p:nvSpPr>
          <p:spPr>
            <a:xfrm>
              <a:off x="935581" y="2448061"/>
              <a:ext cx="5868667" cy="3429211"/>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aphicFrame>
          <p:nvGraphicFramePr>
            <p:cNvPr id="39" name="物件 38"/>
            <p:cNvGraphicFramePr>
              <a:graphicFrameLocks noChangeAspect="1"/>
            </p:cNvGraphicFramePr>
            <p:nvPr>
              <p:extLst>
                <p:ext uri="{D42A27DB-BD31-4B8C-83A1-F6EECF244321}">
                  <p14:modId xmlns:p14="http://schemas.microsoft.com/office/powerpoint/2010/main" val="531655881"/>
                </p:ext>
              </p:extLst>
            </p:nvPr>
          </p:nvGraphicFramePr>
          <p:xfrm>
            <a:off x="1547664" y="2564904"/>
            <a:ext cx="2260600" cy="266700"/>
          </p:xfrm>
          <a:graphic>
            <a:graphicData uri="http://schemas.openxmlformats.org/presentationml/2006/ole">
              <mc:AlternateContent xmlns:mc="http://schemas.openxmlformats.org/markup-compatibility/2006">
                <mc:Choice xmlns:v="urn:schemas-microsoft-com:vml" Requires="v">
                  <p:oleObj spid="_x0000_s65551" name="方程式" r:id="rId9" imgW="2260440" imgH="266400" progId="Equation.3">
                    <p:embed/>
                  </p:oleObj>
                </mc:Choice>
                <mc:Fallback>
                  <p:oleObj name="方程式" r:id="rId9" imgW="2260440" imgH="266400" progId="Equation.3">
                    <p:embed/>
                    <p:pic>
                      <p:nvPicPr>
                        <p:cNvPr id="0" name=""/>
                        <p:cNvPicPr>
                          <a:picLocks noChangeAspect="1" noChangeArrowheads="1"/>
                        </p:cNvPicPr>
                        <p:nvPr/>
                      </p:nvPicPr>
                      <p:blipFill>
                        <a:blip r:embed="rId10"/>
                        <a:srcRect/>
                        <a:stretch>
                          <a:fillRect/>
                        </a:stretch>
                      </p:blipFill>
                      <p:spPr bwMode="auto">
                        <a:xfrm>
                          <a:off x="1547664" y="2564904"/>
                          <a:ext cx="2260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物件 50"/>
            <p:cNvGraphicFramePr>
              <a:graphicFrameLocks noChangeAspect="1"/>
            </p:cNvGraphicFramePr>
            <p:nvPr>
              <p:extLst>
                <p:ext uri="{D42A27DB-BD31-4B8C-83A1-F6EECF244321}">
                  <p14:modId xmlns:p14="http://schemas.microsoft.com/office/powerpoint/2010/main" val="1220449865"/>
                </p:ext>
              </p:extLst>
            </p:nvPr>
          </p:nvGraphicFramePr>
          <p:xfrm>
            <a:off x="2915816" y="3792265"/>
            <a:ext cx="520700" cy="292100"/>
          </p:xfrm>
          <a:graphic>
            <a:graphicData uri="http://schemas.openxmlformats.org/presentationml/2006/ole">
              <mc:AlternateContent xmlns:mc="http://schemas.openxmlformats.org/markup-compatibility/2006">
                <mc:Choice xmlns:v="urn:schemas-microsoft-com:vml" Requires="v">
                  <p:oleObj spid="_x0000_s65552" name="方程式" r:id="rId11" imgW="520560" imgH="291960" progId="Equation.3">
                    <p:embed/>
                  </p:oleObj>
                </mc:Choice>
                <mc:Fallback>
                  <p:oleObj name="方程式" r:id="rId11" imgW="520560" imgH="291960" progId="Equation.3">
                    <p:embed/>
                    <p:pic>
                      <p:nvPicPr>
                        <p:cNvPr id="0" name=""/>
                        <p:cNvPicPr>
                          <a:picLocks noChangeAspect="1" noChangeArrowheads="1"/>
                        </p:cNvPicPr>
                        <p:nvPr/>
                      </p:nvPicPr>
                      <p:blipFill>
                        <a:blip r:embed="rId12"/>
                        <a:srcRect/>
                        <a:stretch>
                          <a:fillRect/>
                        </a:stretch>
                      </p:blipFill>
                      <p:spPr bwMode="auto">
                        <a:xfrm>
                          <a:off x="2915816" y="3792265"/>
                          <a:ext cx="520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0" name="群組 29"/>
          <p:cNvGrpSpPr/>
          <p:nvPr/>
        </p:nvGrpSpPr>
        <p:grpSpPr>
          <a:xfrm>
            <a:off x="7452320" y="576890"/>
            <a:ext cx="1515602" cy="369332"/>
            <a:chOff x="6985652" y="5985429"/>
            <a:chExt cx="1515602" cy="369332"/>
          </a:xfrm>
        </p:grpSpPr>
        <p:sp>
          <p:nvSpPr>
            <p:cNvPr id="40" name="文字方塊 39"/>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1" name="文字方塊 40"/>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2" name="文字方塊 41"/>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7.3C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逆定理的應用</a:t>
            </a:r>
          </a:p>
        </p:txBody>
      </p:sp>
      <p:sp>
        <p:nvSpPr>
          <p:cNvPr id="32" name="文字方塊 31"/>
          <p:cNvSpPr txBox="1"/>
          <p:nvPr/>
        </p:nvSpPr>
        <p:spPr>
          <a:xfrm>
            <a:off x="827583" y="1772816"/>
            <a:ext cx="7991959" cy="954107"/>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知三角形三邊長如下，判斷其是否能組成直角三角形。若能，指出其直角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8,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12,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cs typeface="Times New Roman" panose="02020603050405020304" pitchFamily="18" charset="0"/>
                <a:sym typeface="Symbol"/>
              </a:rPr>
              <a:t>(b)  </a:t>
            </a:r>
            <a:r>
              <a:rPr lang="zh-TW" altLang="en-US" sz="1600" dirty="0" smtClean="0">
                <a:latin typeface="Times New Roman" panose="02020603050405020304" pitchFamily="18" charset="0"/>
                <a:cs typeface="Times New Roman" panose="02020603050405020304" pitchFamily="18" charset="0"/>
                <a:sym typeface="Symbol"/>
              </a:rPr>
              <a:t> </a:t>
            </a:r>
            <a:r>
              <a:rPr lang="en-US" altLang="zh-TW" sz="1600" i="1" dirty="0" smtClean="0">
                <a:latin typeface="Times New Roman" panose="02020603050405020304" pitchFamily="18" charset="0"/>
                <a:cs typeface="Times New Roman" panose="02020603050405020304" pitchFamily="18" charset="0"/>
                <a:sym typeface="Symbol"/>
              </a:rPr>
              <a:t>p</a:t>
            </a:r>
            <a:r>
              <a:rPr lang="en-US" altLang="zh-TW" sz="1600" dirty="0" smtClean="0">
                <a:latin typeface="Times New Roman" panose="02020603050405020304" pitchFamily="18" charset="0"/>
                <a:cs typeface="Times New Roman" panose="02020603050405020304" pitchFamily="18" charset="0"/>
                <a:sym typeface="Symbol"/>
              </a:rPr>
              <a:t> </a:t>
            </a:r>
            <a:r>
              <a:rPr lang="en-US" altLang="zh-TW" sz="1600" dirty="0">
                <a:latin typeface="Times New Roman" panose="02020603050405020304" pitchFamily="18" charset="0"/>
                <a:cs typeface="Times New Roman" panose="02020603050405020304" pitchFamily="18" charset="0"/>
                <a:sym typeface="Symbol"/>
              </a:rPr>
              <a:t>= 13, </a:t>
            </a:r>
            <a:r>
              <a:rPr lang="en-US" altLang="zh-TW" sz="1600" i="1" dirty="0">
                <a:latin typeface="Times New Roman" panose="02020603050405020304" pitchFamily="18" charset="0"/>
                <a:cs typeface="Times New Roman" panose="02020603050405020304" pitchFamily="18" charset="0"/>
                <a:sym typeface="Symbol"/>
              </a:rPr>
              <a:t>q</a:t>
            </a:r>
            <a:r>
              <a:rPr lang="en-US" altLang="zh-TW" sz="1600" dirty="0">
                <a:latin typeface="Times New Roman" panose="02020603050405020304" pitchFamily="18" charset="0"/>
                <a:cs typeface="Times New Roman" panose="02020603050405020304" pitchFamily="18" charset="0"/>
                <a:sym typeface="Symbol"/>
              </a:rPr>
              <a:t> = 8, </a:t>
            </a:r>
            <a:r>
              <a:rPr lang="en-US" altLang="zh-TW" sz="1600" i="1" dirty="0">
                <a:latin typeface="Times New Roman" panose="02020603050405020304" pitchFamily="18" charset="0"/>
                <a:cs typeface="Times New Roman" panose="02020603050405020304" pitchFamily="18" charset="0"/>
                <a:sym typeface="Symbol"/>
              </a:rPr>
              <a:t>r</a:t>
            </a:r>
            <a:r>
              <a:rPr lang="en-US" altLang="zh-TW" sz="1600" dirty="0">
                <a:latin typeface="Times New Roman" panose="02020603050405020304" pitchFamily="18" charset="0"/>
                <a:cs typeface="Times New Roman" panose="02020603050405020304" pitchFamily="18" charset="0"/>
                <a:sym typeface="Symbol"/>
              </a:rPr>
              <a:t> = </a:t>
            </a:r>
            <a:r>
              <a:rPr lang="en-US" altLang="zh-TW" sz="1600" dirty="0" smtClean="0">
                <a:latin typeface="Times New Roman" panose="02020603050405020304" pitchFamily="18" charset="0"/>
                <a:cs typeface="Times New Roman" panose="02020603050405020304" pitchFamily="18" charset="0"/>
                <a:sym typeface="Symbol"/>
              </a:rPr>
              <a:t>15</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4" name="矩形 3"/>
          <p:cNvSpPr/>
          <p:nvPr/>
        </p:nvSpPr>
        <p:spPr>
          <a:xfrm>
            <a:off x="1043608" y="2793617"/>
            <a:ext cx="465192" cy="338554"/>
          </a:xfrm>
          <a:prstGeom prst="rect">
            <a:avLst/>
          </a:prstGeom>
        </p:spPr>
        <p:txBody>
          <a:bodyPr wrap="none">
            <a:spAutoFit/>
          </a:bodyPr>
          <a:lstStyle/>
          <a:p>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 </a:t>
            </a:r>
            <a:endParaRPr lang="zh-HK" altLang="en-US" sz="1600" dirty="0"/>
          </a:p>
        </p:txBody>
      </p:sp>
      <p:sp>
        <p:nvSpPr>
          <p:cNvPr id="27" name="文字方塊 26"/>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29" name="矩形 28"/>
          <p:cNvSpPr/>
          <p:nvPr/>
        </p:nvSpPr>
        <p:spPr>
          <a:xfrm>
            <a:off x="3779912" y="2085389"/>
            <a:ext cx="1348446" cy="338554"/>
          </a:xfrm>
          <a:prstGeom prst="rect">
            <a:avLst/>
          </a:prstGeom>
        </p:spPr>
        <p:txBody>
          <a:bodyPr wrap="none">
            <a:spAutoFit/>
          </a:bodyPr>
          <a:lstStyle/>
          <a:p>
            <a:pPr lvl="0" algn="just"/>
            <a:r>
              <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非基礎部份</a:t>
            </a:r>
            <a:r>
              <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p>
        </p:txBody>
      </p:sp>
    </p:spTree>
    <p:extLst>
      <p:ext uri="{BB962C8B-B14F-4D97-AF65-F5344CB8AC3E}">
        <p14:creationId xmlns:p14="http://schemas.microsoft.com/office/powerpoint/2010/main" val="211960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利用畢氏定理的逆定理可判斷三個長度能否組成</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2816"/>
            <a:ext cx="8331289" cy="954107"/>
            <a:chOff x="488253" y="1922331"/>
            <a:chExt cx="8331289" cy="954107"/>
          </a:xfrm>
        </p:grpSpPr>
        <p:sp>
          <p:nvSpPr>
            <p:cNvPr id="27" name="文字方塊 26"/>
            <p:cNvSpPr txBox="1"/>
            <p:nvPr/>
          </p:nvSpPr>
          <p:spPr>
            <a:xfrm>
              <a:off x="827583" y="1922331"/>
              <a:ext cx="7991959" cy="954107"/>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知三角形三邊長如下，判斷其是否能組成直角三角形。若能，指出其直角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8,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12,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cs typeface="Times New Roman" panose="02020603050405020304" pitchFamily="18" charset="0"/>
                  <a:sym typeface="Symbol"/>
                </a:rPr>
                <a:t>(b)  </a:t>
              </a:r>
              <a:r>
                <a:rPr lang="zh-TW" altLang="en-US" sz="1600" dirty="0" smtClean="0">
                  <a:latin typeface="Times New Roman" panose="02020603050405020304" pitchFamily="18" charset="0"/>
                  <a:cs typeface="Times New Roman" panose="02020603050405020304" pitchFamily="18" charset="0"/>
                  <a:sym typeface="Symbol"/>
                </a:rPr>
                <a:t> </a:t>
              </a:r>
              <a:r>
                <a:rPr lang="en-US" altLang="zh-TW" sz="1600" i="1" dirty="0" smtClean="0">
                  <a:latin typeface="Times New Roman" panose="02020603050405020304" pitchFamily="18" charset="0"/>
                  <a:cs typeface="Times New Roman" panose="02020603050405020304" pitchFamily="18" charset="0"/>
                  <a:sym typeface="Symbol"/>
                </a:rPr>
                <a:t>p</a:t>
              </a:r>
              <a:r>
                <a:rPr lang="en-US" altLang="zh-TW" sz="1600" dirty="0" smtClean="0">
                  <a:latin typeface="Times New Roman" panose="02020603050405020304" pitchFamily="18" charset="0"/>
                  <a:cs typeface="Times New Roman" panose="02020603050405020304" pitchFamily="18" charset="0"/>
                  <a:sym typeface="Symbol"/>
                </a:rPr>
                <a:t> </a:t>
              </a:r>
              <a:r>
                <a:rPr lang="en-US" altLang="zh-TW" sz="1600" dirty="0">
                  <a:latin typeface="Times New Roman" panose="02020603050405020304" pitchFamily="18" charset="0"/>
                  <a:cs typeface="Times New Roman" panose="02020603050405020304" pitchFamily="18" charset="0"/>
                  <a:sym typeface="Symbol"/>
                </a:rPr>
                <a:t>= 13, </a:t>
              </a:r>
              <a:r>
                <a:rPr lang="en-US" altLang="zh-TW" sz="1600" i="1" dirty="0">
                  <a:latin typeface="Times New Roman" panose="02020603050405020304" pitchFamily="18" charset="0"/>
                  <a:cs typeface="Times New Roman" panose="02020603050405020304" pitchFamily="18" charset="0"/>
                  <a:sym typeface="Symbol"/>
                </a:rPr>
                <a:t>q</a:t>
              </a:r>
              <a:r>
                <a:rPr lang="en-US" altLang="zh-TW" sz="1600" dirty="0">
                  <a:latin typeface="Times New Roman" panose="02020603050405020304" pitchFamily="18" charset="0"/>
                  <a:cs typeface="Times New Roman" panose="02020603050405020304" pitchFamily="18" charset="0"/>
                  <a:sym typeface="Symbol"/>
                </a:rPr>
                <a:t> = 8, </a:t>
              </a:r>
              <a:r>
                <a:rPr lang="en-US" altLang="zh-TW" sz="1600" i="1" dirty="0">
                  <a:latin typeface="Times New Roman" panose="02020603050405020304" pitchFamily="18" charset="0"/>
                  <a:cs typeface="Times New Roman" panose="02020603050405020304" pitchFamily="18" charset="0"/>
                  <a:sym typeface="Symbol"/>
                </a:rPr>
                <a:t>r</a:t>
              </a:r>
              <a:r>
                <a:rPr lang="en-US" altLang="zh-TW" sz="1600" dirty="0">
                  <a:latin typeface="Times New Roman" panose="02020603050405020304" pitchFamily="18" charset="0"/>
                  <a:cs typeface="Times New Roman" panose="02020603050405020304" pitchFamily="18" charset="0"/>
                  <a:sym typeface="Symbol"/>
                </a:rPr>
                <a:t> = </a:t>
              </a:r>
              <a:r>
                <a:rPr lang="en-US" altLang="zh-TW" sz="1600" dirty="0" smtClean="0">
                  <a:latin typeface="Times New Roman" panose="02020603050405020304" pitchFamily="18" charset="0"/>
                  <a:cs typeface="Times New Roman" panose="02020603050405020304" pitchFamily="18" charset="0"/>
                  <a:sym typeface="Symbol"/>
                </a:rPr>
                <a:t>15</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graphicFrame>
        <p:nvGraphicFramePr>
          <p:cNvPr id="2" name="物件 1"/>
          <p:cNvGraphicFramePr>
            <a:graphicFrameLocks noChangeAspect="1"/>
          </p:cNvGraphicFramePr>
          <p:nvPr>
            <p:extLst>
              <p:ext uri="{D42A27DB-BD31-4B8C-83A1-F6EECF244321}">
                <p14:modId xmlns:p14="http://schemas.microsoft.com/office/powerpoint/2010/main" val="1938122632"/>
              </p:ext>
            </p:extLst>
          </p:nvPr>
        </p:nvGraphicFramePr>
        <p:xfrm>
          <a:off x="3347864" y="2132856"/>
          <a:ext cx="393700" cy="266700"/>
        </p:xfrm>
        <a:graphic>
          <a:graphicData uri="http://schemas.openxmlformats.org/presentationml/2006/ole">
            <mc:AlternateContent xmlns:mc="http://schemas.openxmlformats.org/markup-compatibility/2006">
              <mc:Choice xmlns:v="urn:schemas-microsoft-com:vml" Requires="v">
                <p:oleObj spid="_x0000_s35899" name="方程式" r:id="rId7" imgW="393480" imgH="266400" progId="Equation.3">
                  <p:embed/>
                </p:oleObj>
              </mc:Choice>
              <mc:Fallback>
                <p:oleObj name="方程式" r:id="rId7" imgW="39348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7864" y="2132856"/>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 name="群組 29"/>
          <p:cNvGrpSpPr/>
          <p:nvPr/>
        </p:nvGrpSpPr>
        <p:grpSpPr>
          <a:xfrm>
            <a:off x="7452320" y="576890"/>
            <a:ext cx="1515602" cy="369332"/>
            <a:chOff x="6985652" y="5985429"/>
            <a:chExt cx="1515602" cy="369332"/>
          </a:xfrm>
        </p:grpSpPr>
        <p:sp>
          <p:nvSpPr>
            <p:cNvPr id="39" name="文字方塊 38"/>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0" name="文字方塊 3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1" name="圓角矩形 30"/>
          <p:cNvSpPr/>
          <p:nvPr/>
        </p:nvSpPr>
        <p:spPr>
          <a:xfrm>
            <a:off x="935581" y="2728800"/>
            <a:ext cx="5868667" cy="3429211"/>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2" name="矩形 31"/>
          <p:cNvSpPr/>
          <p:nvPr/>
        </p:nvSpPr>
        <p:spPr>
          <a:xfrm>
            <a:off x="1043608" y="2793617"/>
            <a:ext cx="476412" cy="338554"/>
          </a:xfrm>
          <a:prstGeom prst="rect">
            <a:avLst/>
          </a:prstGeom>
        </p:spPr>
        <p:txBody>
          <a:bodyPr wrap="none">
            <a:spAutoFit/>
          </a:bodyPr>
          <a:lstStyle/>
          <a:p>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(b) </a:t>
            </a:r>
            <a:endParaRPr lang="zh-HK" altLang="en-US" sz="1600" dirty="0"/>
          </a:p>
        </p:txBody>
      </p:sp>
      <p:sp>
        <p:nvSpPr>
          <p:cNvPr id="24" name="文字方塊 23"/>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7.3C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逆定理的應用</a:t>
            </a:r>
          </a:p>
        </p:txBody>
      </p:sp>
      <p:sp>
        <p:nvSpPr>
          <p:cNvPr id="25" name="文字方塊 24"/>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26" name="矩形 25"/>
          <p:cNvSpPr/>
          <p:nvPr/>
        </p:nvSpPr>
        <p:spPr>
          <a:xfrm>
            <a:off x="3779912" y="2085389"/>
            <a:ext cx="1348446" cy="338554"/>
          </a:xfrm>
          <a:prstGeom prst="rect">
            <a:avLst/>
          </a:prstGeom>
        </p:spPr>
        <p:txBody>
          <a:bodyPr wrap="none">
            <a:spAutoFit/>
          </a:bodyPr>
          <a:lstStyle/>
          <a:p>
            <a:pPr lvl="0" algn="just"/>
            <a:r>
              <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非基礎部份</a:t>
            </a:r>
            <a:r>
              <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p>
        </p:txBody>
      </p:sp>
      <p:sp>
        <p:nvSpPr>
          <p:cNvPr id="29" name="等腰三角形 28"/>
          <p:cNvSpPr/>
          <p:nvPr/>
        </p:nvSpPr>
        <p:spPr>
          <a:xfrm rot="5400000">
            <a:off x="845600" y="2654912"/>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239245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pPr>
              <a:spcBef>
                <a:spcPts val="6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利用畢氏定理的逆定理可判斷三個長度能否組成</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2816"/>
            <a:ext cx="8331289" cy="954107"/>
            <a:chOff x="488253" y="1922331"/>
            <a:chExt cx="8331289" cy="954107"/>
          </a:xfrm>
        </p:grpSpPr>
        <p:sp>
          <p:nvSpPr>
            <p:cNvPr id="27" name="文字方塊 26"/>
            <p:cNvSpPr txBox="1"/>
            <p:nvPr/>
          </p:nvSpPr>
          <p:spPr>
            <a:xfrm>
              <a:off x="827583" y="1922331"/>
              <a:ext cx="7991959" cy="954107"/>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知三角形三邊長如下，判斷其是否能組成直角三角形。若能，指出其直角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8,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12, </a:t>
              </a:r>
              <a:r>
                <a:rPr lang="pt-BR"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pt-BR"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cs typeface="Times New Roman" panose="02020603050405020304" pitchFamily="18" charset="0"/>
                  <a:sym typeface="Symbol"/>
                </a:rPr>
                <a:t>(b)  </a:t>
              </a:r>
              <a:r>
                <a:rPr lang="zh-TW" altLang="en-US" sz="1600" dirty="0" smtClean="0">
                  <a:latin typeface="Times New Roman" panose="02020603050405020304" pitchFamily="18" charset="0"/>
                  <a:cs typeface="Times New Roman" panose="02020603050405020304" pitchFamily="18" charset="0"/>
                  <a:sym typeface="Symbol"/>
                </a:rPr>
                <a:t> </a:t>
              </a:r>
              <a:r>
                <a:rPr lang="en-US" altLang="zh-TW" sz="1600" i="1" dirty="0" smtClean="0">
                  <a:latin typeface="Times New Roman" panose="02020603050405020304" pitchFamily="18" charset="0"/>
                  <a:cs typeface="Times New Roman" panose="02020603050405020304" pitchFamily="18" charset="0"/>
                  <a:sym typeface="Symbol"/>
                </a:rPr>
                <a:t>p</a:t>
              </a:r>
              <a:r>
                <a:rPr lang="en-US" altLang="zh-TW" sz="1600" dirty="0" smtClean="0">
                  <a:latin typeface="Times New Roman" panose="02020603050405020304" pitchFamily="18" charset="0"/>
                  <a:cs typeface="Times New Roman" panose="02020603050405020304" pitchFamily="18" charset="0"/>
                  <a:sym typeface="Symbol"/>
                </a:rPr>
                <a:t> </a:t>
              </a:r>
              <a:r>
                <a:rPr lang="en-US" altLang="zh-TW" sz="1600" dirty="0">
                  <a:latin typeface="Times New Roman" panose="02020603050405020304" pitchFamily="18" charset="0"/>
                  <a:cs typeface="Times New Roman" panose="02020603050405020304" pitchFamily="18" charset="0"/>
                  <a:sym typeface="Symbol"/>
                </a:rPr>
                <a:t>= 13, </a:t>
              </a:r>
              <a:r>
                <a:rPr lang="en-US" altLang="zh-TW" sz="1600" i="1" dirty="0">
                  <a:latin typeface="Times New Roman" panose="02020603050405020304" pitchFamily="18" charset="0"/>
                  <a:cs typeface="Times New Roman" panose="02020603050405020304" pitchFamily="18" charset="0"/>
                  <a:sym typeface="Symbol"/>
                </a:rPr>
                <a:t>q</a:t>
              </a:r>
              <a:r>
                <a:rPr lang="en-US" altLang="zh-TW" sz="1600" dirty="0">
                  <a:latin typeface="Times New Roman" panose="02020603050405020304" pitchFamily="18" charset="0"/>
                  <a:cs typeface="Times New Roman" panose="02020603050405020304" pitchFamily="18" charset="0"/>
                  <a:sym typeface="Symbol"/>
                </a:rPr>
                <a:t> = 8, </a:t>
              </a:r>
              <a:r>
                <a:rPr lang="en-US" altLang="zh-TW" sz="1600" i="1" dirty="0">
                  <a:latin typeface="Times New Roman" panose="02020603050405020304" pitchFamily="18" charset="0"/>
                  <a:cs typeface="Times New Roman" panose="02020603050405020304" pitchFamily="18" charset="0"/>
                  <a:sym typeface="Symbol"/>
                </a:rPr>
                <a:t>r</a:t>
              </a:r>
              <a:r>
                <a:rPr lang="en-US" altLang="zh-TW" sz="1600" dirty="0">
                  <a:latin typeface="Times New Roman" panose="02020603050405020304" pitchFamily="18" charset="0"/>
                  <a:cs typeface="Times New Roman" panose="02020603050405020304" pitchFamily="18" charset="0"/>
                  <a:sym typeface="Symbol"/>
                </a:rPr>
                <a:t> = </a:t>
              </a:r>
              <a:r>
                <a:rPr lang="en-US" altLang="zh-TW" sz="1600" dirty="0" smtClean="0">
                  <a:latin typeface="Times New Roman" panose="02020603050405020304" pitchFamily="18" charset="0"/>
                  <a:cs typeface="Times New Roman" panose="02020603050405020304" pitchFamily="18" charset="0"/>
                  <a:sym typeface="Symbol"/>
                </a:rPr>
                <a:t>15</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graphicFrame>
        <p:nvGraphicFramePr>
          <p:cNvPr id="2" name="物件 1"/>
          <p:cNvGraphicFramePr>
            <a:graphicFrameLocks noChangeAspect="1"/>
          </p:cNvGraphicFramePr>
          <p:nvPr>
            <p:extLst>
              <p:ext uri="{D42A27DB-BD31-4B8C-83A1-F6EECF244321}">
                <p14:modId xmlns:p14="http://schemas.microsoft.com/office/powerpoint/2010/main" val="908890994"/>
              </p:ext>
            </p:extLst>
          </p:nvPr>
        </p:nvGraphicFramePr>
        <p:xfrm>
          <a:off x="3347864" y="2132856"/>
          <a:ext cx="393700" cy="266700"/>
        </p:xfrm>
        <a:graphic>
          <a:graphicData uri="http://schemas.openxmlformats.org/presentationml/2006/ole">
            <mc:AlternateContent xmlns:mc="http://schemas.openxmlformats.org/markup-compatibility/2006">
              <mc:Choice xmlns:v="urn:schemas-microsoft-com:vml" Requires="v">
                <p:oleObj spid="_x0000_s66566" name="方程式" r:id="rId7" imgW="393480" imgH="266400" progId="Equation.3">
                  <p:embed/>
                </p:oleObj>
              </mc:Choice>
              <mc:Fallback>
                <p:oleObj name="方程式" r:id="rId7" imgW="39348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7864" y="2132856"/>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文字方塊 51"/>
          <p:cNvSpPr txBox="1"/>
          <p:nvPr/>
        </p:nvSpPr>
        <p:spPr>
          <a:xfrm>
            <a:off x="1439899" y="2852936"/>
            <a:ext cx="5724389" cy="2185214"/>
          </a:xfrm>
          <a:prstGeom prst="rect">
            <a:avLst/>
          </a:prstGeom>
          <a:noFill/>
        </p:spPr>
        <p:txBody>
          <a:bodyPr wrap="square" rtlCol="0">
            <a:spAutoFit/>
          </a:bodyPr>
          <a:lstStyle/>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考慮</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15</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225</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13</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169 + 64</a:t>
            </a: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233 </a:t>
            </a:r>
          </a:p>
          <a:p>
            <a:pPr>
              <a:lnSpc>
                <a:spcPct val="15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r</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898525" indent="-898525">
              <a:lnSpc>
                <a:spcPct val="15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不是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30" name="群組 29"/>
          <p:cNvGrpSpPr/>
          <p:nvPr/>
        </p:nvGrpSpPr>
        <p:grpSpPr>
          <a:xfrm>
            <a:off x="7452320" y="576890"/>
            <a:ext cx="1515602" cy="369332"/>
            <a:chOff x="6985652" y="5985429"/>
            <a:chExt cx="1515602" cy="369332"/>
          </a:xfrm>
        </p:grpSpPr>
        <p:sp>
          <p:nvSpPr>
            <p:cNvPr id="39" name="文字方塊 38"/>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0" name="文字方塊 3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1" name="圓角矩形 30"/>
          <p:cNvSpPr/>
          <p:nvPr/>
        </p:nvSpPr>
        <p:spPr>
          <a:xfrm>
            <a:off x="935581" y="2728800"/>
            <a:ext cx="5868667" cy="3429211"/>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2" name="矩形 31"/>
          <p:cNvSpPr/>
          <p:nvPr/>
        </p:nvSpPr>
        <p:spPr>
          <a:xfrm>
            <a:off x="1043608" y="2793617"/>
            <a:ext cx="476412" cy="338554"/>
          </a:xfrm>
          <a:prstGeom prst="rect">
            <a:avLst/>
          </a:prstGeom>
        </p:spPr>
        <p:txBody>
          <a:bodyPr wrap="none">
            <a:spAutoFit/>
          </a:bodyPr>
          <a:lstStyle/>
          <a:p>
            <a:r>
              <a:rPr lang="pt-BR"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(b) </a:t>
            </a:r>
            <a:endParaRPr lang="zh-HK" altLang="en-US" sz="1600" dirty="0"/>
          </a:p>
        </p:txBody>
      </p:sp>
      <p:sp>
        <p:nvSpPr>
          <p:cNvPr id="24" name="文字方塊 23"/>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7.3C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逆定理的應用</a:t>
            </a:r>
          </a:p>
        </p:txBody>
      </p:sp>
      <p:sp>
        <p:nvSpPr>
          <p:cNvPr id="25" name="文字方塊 24"/>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26" name="矩形 25"/>
          <p:cNvSpPr/>
          <p:nvPr/>
        </p:nvSpPr>
        <p:spPr>
          <a:xfrm>
            <a:off x="3779912" y="2085389"/>
            <a:ext cx="1348446" cy="338554"/>
          </a:xfrm>
          <a:prstGeom prst="rect">
            <a:avLst/>
          </a:prstGeom>
        </p:spPr>
        <p:txBody>
          <a:bodyPr wrap="none">
            <a:spAutoFit/>
          </a:bodyPr>
          <a:lstStyle/>
          <a:p>
            <a:pPr lvl="0" algn="just"/>
            <a:r>
              <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非基礎部份</a:t>
            </a:r>
            <a:r>
              <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a:t>
            </a:r>
          </a:p>
        </p:txBody>
      </p:sp>
    </p:spTree>
    <p:extLst>
      <p:ext uri="{BB962C8B-B14F-4D97-AF65-F5344CB8AC3E}">
        <p14:creationId xmlns:p14="http://schemas.microsoft.com/office/powerpoint/2010/main" val="1866943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059832" y="971242"/>
            <a:ext cx="5871174"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畢達哥拉斯學派     勾股定理     </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商高定理     </a:t>
            </a: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股     弦</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1" name="圓角矩形 110"/>
          <p:cNvSpPr/>
          <p:nvPr/>
        </p:nvSpPr>
        <p:spPr>
          <a:xfrm>
            <a:off x="540479" y="1557065"/>
            <a:ext cx="4655900" cy="1524074"/>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7" name="文字方塊 56"/>
          <p:cNvSpPr txBox="1"/>
          <p:nvPr/>
        </p:nvSpPr>
        <p:spPr>
          <a:xfrm>
            <a:off x="717546" y="1773088"/>
            <a:ext cx="3982042" cy="1308050"/>
          </a:xfrm>
          <a:prstGeom prst="rect">
            <a:avLst/>
          </a:prstGeom>
          <a:noFill/>
        </p:spPr>
        <p:txBody>
          <a:bodyPr wrap="square" rtlCol="0">
            <a:spAutoFit/>
          </a:bodyPr>
          <a:lstStyle/>
          <a:p>
            <a:pPr>
              <a:spcBef>
                <a:spcPts val="6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在直角三角形中，若</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為直角，則</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pPr>
              <a:spcBef>
                <a:spcPts val="600"/>
              </a:spcBef>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600"/>
              </a:spcBef>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p>
          <a:p>
            <a:pPr>
              <a:spcBef>
                <a:spcPts val="600"/>
              </a:spcBef>
            </a:pP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112" name="群組 111"/>
          <p:cNvGrpSpPr/>
          <p:nvPr/>
        </p:nvGrpSpPr>
        <p:grpSpPr>
          <a:xfrm>
            <a:off x="8136416" y="2996808"/>
            <a:ext cx="180000" cy="180000"/>
            <a:chOff x="1628056" y="6389712"/>
            <a:chExt cx="180000" cy="180000"/>
          </a:xfrm>
        </p:grpSpPr>
        <p:cxnSp>
          <p:nvCxnSpPr>
            <p:cNvPr id="118" name="直線接點 117"/>
            <p:cNvCxnSpPr/>
            <p:nvPr/>
          </p:nvCxnSpPr>
          <p:spPr>
            <a:xfrm flipH="1">
              <a:off x="1628056" y="6389712"/>
              <a:ext cx="1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H="1">
              <a:off x="1628056" y="6389712"/>
              <a:ext cx="0" cy="18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3" name="文字方塊 72"/>
          <p:cNvSpPr txBox="1"/>
          <p:nvPr/>
        </p:nvSpPr>
        <p:spPr>
          <a:xfrm>
            <a:off x="6906375" y="309044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4" name="直角三角形 73"/>
          <p:cNvSpPr/>
          <p:nvPr/>
        </p:nvSpPr>
        <p:spPr>
          <a:xfrm flipH="1">
            <a:off x="5731858" y="1736648"/>
            <a:ext cx="2602632" cy="1440160"/>
          </a:xfrm>
          <a:prstGeom prst="r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a:latin typeface="Times New Roman" panose="02020603050405020304" pitchFamily="18" charset="0"/>
              <a:ea typeface="標楷體" panose="03000509000000000000" pitchFamily="65" charset="-120"/>
            </a:endParaRPr>
          </a:p>
        </p:txBody>
      </p:sp>
      <p:sp>
        <p:nvSpPr>
          <p:cNvPr id="113" name="文字方塊 112"/>
          <p:cNvSpPr txBox="1"/>
          <p:nvPr/>
        </p:nvSpPr>
        <p:spPr>
          <a:xfrm>
            <a:off x="8303317" y="2267850"/>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4" name="文字方塊 113"/>
          <p:cNvSpPr txBox="1"/>
          <p:nvPr/>
        </p:nvSpPr>
        <p:spPr>
          <a:xfrm>
            <a:off x="8344834" y="2977374"/>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5" name="文字方塊 114"/>
          <p:cNvSpPr txBox="1"/>
          <p:nvPr/>
        </p:nvSpPr>
        <p:spPr>
          <a:xfrm>
            <a:off x="6906376" y="2145315"/>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6" name="文字方塊 115"/>
          <p:cNvSpPr txBox="1"/>
          <p:nvPr/>
        </p:nvSpPr>
        <p:spPr>
          <a:xfrm>
            <a:off x="8207692" y="1448616"/>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7" name="文字方塊 116"/>
          <p:cNvSpPr txBox="1"/>
          <p:nvPr/>
        </p:nvSpPr>
        <p:spPr>
          <a:xfrm>
            <a:off x="5478263" y="3035974"/>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5" name="圓角矩形 34"/>
          <p:cNvSpPr/>
          <p:nvPr/>
        </p:nvSpPr>
        <p:spPr>
          <a:xfrm>
            <a:off x="540479" y="3429000"/>
            <a:ext cx="8352000" cy="2880000"/>
          </a:xfrm>
          <a:prstGeom prst="roundRect">
            <a:avLst>
              <a:gd name="adj" fmla="val 634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8" name="文字方塊 37"/>
          <p:cNvSpPr txBox="1"/>
          <p:nvPr/>
        </p:nvSpPr>
        <p:spPr>
          <a:xfrm>
            <a:off x="717546" y="3462675"/>
            <a:ext cx="8075240" cy="2708434"/>
          </a:xfrm>
          <a:prstGeom prst="rect">
            <a:avLst/>
          </a:prstGeom>
          <a:noFill/>
        </p:spPr>
        <p:txBody>
          <a:bodyPr wrap="square" rtlCol="0">
            <a:spAutoFit/>
          </a:bodyPr>
          <a:lstStyle/>
          <a:p>
            <a:pPr>
              <a:spcBef>
                <a:spcPts val="600"/>
              </a:spcBef>
            </a:pP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這個直角三角形的特性現今一般稱為畢氏定理，以紀念一位古代希臘數學家畢達哥拉斯。畢達哥拉斯約生於公元前</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580</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年，是一位數學家及哲學家，極度崇拜數學，認為數學可解釋世上一切事物。他有一批門徒，被稱為</a:t>
            </a:r>
            <a:r>
              <a:rPr lang="zh-TW" altLang="en-US" sz="1600" b="1" dirty="0" smtClean="0">
                <a:solidFill>
                  <a:schemeClr val="accent6">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Symbol"/>
              </a:rPr>
              <a:t>畢達哥拉斯學派</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。畢達哥拉斯沒有著作留傳後世，但後人將此定理的</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發現歸功於畢達哥拉</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斯及其學派。</a:t>
            </a:r>
            <a:endParaRPr lang="en-US" altLang="zh-TW" sz="1600" dirty="0" smtClean="0">
              <a:latin typeface="標楷體" panose="03000509000000000000" pitchFamily="65" charset="-120"/>
              <a:ea typeface="標楷體" panose="03000509000000000000" pitchFamily="65" charset="-120"/>
              <a:cs typeface="Times New Roman" panose="02020603050405020304" pitchFamily="18" charset="0"/>
              <a:sym typeface="Symbol"/>
            </a:endParaRPr>
          </a:p>
          <a:p>
            <a:pPr>
              <a:spcBef>
                <a:spcPts val="600"/>
              </a:spcBef>
            </a:pPr>
            <a:endParaRPr lang="en-GB" altLang="zh-TW" sz="1600" dirty="0" smtClean="0">
              <a:latin typeface="標楷體" panose="03000509000000000000" pitchFamily="65" charset="-120"/>
              <a:ea typeface="標楷體" panose="03000509000000000000" pitchFamily="65" charset="-120"/>
              <a:cs typeface="Times New Roman" panose="02020603050405020304" pitchFamily="18" charset="0"/>
              <a:sym typeface="Symbol"/>
            </a:endParaRPr>
          </a:p>
          <a:p>
            <a:pPr>
              <a:spcBef>
                <a:spcPts val="600"/>
              </a:spcBef>
            </a:pP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其實這定理不是希臘人獨家發現的，中國古代也有記載此定理，所以中國人也愛稱這定理為「</a:t>
            </a:r>
            <a:r>
              <a:rPr lang="zh-TW" altLang="en-US" sz="1600" b="1" dirty="0" smtClean="0">
                <a:solidFill>
                  <a:schemeClr val="accent6">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Symbol"/>
              </a:rPr>
              <a:t>勾股定理</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」或「</a:t>
            </a:r>
            <a:r>
              <a:rPr lang="zh-TW" altLang="en-US" sz="1600" b="1" dirty="0" smtClean="0">
                <a:solidFill>
                  <a:schemeClr val="accent6">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Symbol"/>
              </a:rPr>
              <a:t>商高定理</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」，以紀念中國人在這方面的獨立發現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註</a:t>
            </a:r>
            <a:r>
              <a:rPr lang="en-US" altLang="zh-TW"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勾和股是兩條直角邊的名稱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中國古代稱短邊為</a:t>
            </a:r>
            <a:r>
              <a:rPr lang="zh-TW" altLang="en-US" sz="1600" b="1" dirty="0">
                <a:solidFill>
                  <a:schemeClr val="accent6">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Symbol"/>
              </a:rPr>
              <a:t>勾</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，長邊為</a:t>
            </a:r>
            <a:r>
              <a:rPr lang="zh-TW" altLang="en-US" sz="1600" b="1" dirty="0" smtClean="0">
                <a:solidFill>
                  <a:schemeClr val="accent6">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Symbol"/>
              </a:rPr>
              <a:t>股</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，斜邊為</a:t>
            </a:r>
            <a:r>
              <a:rPr lang="zh-TW" altLang="en-US" sz="1600" b="1" dirty="0" smtClean="0">
                <a:solidFill>
                  <a:schemeClr val="accent6">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Symbol"/>
              </a:rPr>
              <a:t>弦</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，商高則是被認為最早提及畢氏定理的中國人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。有關商高對直角三角形的論述，記載於一本二千年前的書藉「周髀算經」之內。</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髀是牛骨，古代中國人豎立鉛垂的牛骨以測日影來訂立曆法。</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27" name="文字方塊 26"/>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7.1B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直角三角形和畢達哥拉斯</a:t>
            </a:r>
          </a:p>
        </p:txBody>
      </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170372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畢氏定理和它的逆定理有時會應用在同一題目中，但要小心因應條件正確地應用。</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2816"/>
            <a:ext cx="8331289" cy="338554"/>
            <a:chOff x="488253" y="1922331"/>
            <a:chExt cx="8331289" cy="338554"/>
          </a:xfrm>
        </p:grpSpPr>
        <p:sp>
          <p:nvSpPr>
            <p:cNvPr id="27" name="文字方塊 26"/>
            <p:cNvSpPr txBox="1"/>
            <p:nvPr/>
          </p:nvSpPr>
          <p:spPr>
            <a:xfrm>
              <a:off x="827583" y="1922331"/>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ACD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1" y="2204872"/>
            <a:ext cx="4788547" cy="4464618"/>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pic>
        <p:nvPicPr>
          <p:cNvPr id="36869" name="Picture 5" descr="E:\ebook graphics\S207\72eg3.pn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39661" y="2922135"/>
            <a:ext cx="2445340" cy="1404000"/>
          </a:xfrm>
          <a:prstGeom prst="rect">
            <a:avLst/>
          </a:prstGeom>
          <a:noFill/>
          <a:extLst>
            <a:ext uri="{909E8E84-426E-40DD-AFC4-6F175D3DCCD1}">
              <a14:hiddenFill xmlns:a14="http://schemas.microsoft.com/office/drawing/2010/main">
                <a:solidFill>
                  <a:srgbClr val="FFFFFF"/>
                </a:solidFill>
              </a14:hiddenFill>
            </a:ext>
          </a:extLst>
        </p:spPr>
      </p:pic>
      <p:sp>
        <p:nvSpPr>
          <p:cNvPr id="49" name="文字方塊 48"/>
          <p:cNvSpPr txBox="1"/>
          <p:nvPr/>
        </p:nvSpPr>
        <p:spPr>
          <a:xfrm>
            <a:off x="6982884" y="280241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29</a:t>
            </a:r>
            <a:r>
              <a:rPr lang="en-GB" altLang="zh-TW" sz="1600" b="1" dirty="0" smtClean="0">
                <a:latin typeface="Times New Roman" panose="02020603050405020304" pitchFamily="18" charset="0"/>
                <a:cs typeface="Times New Roman" panose="02020603050405020304" pitchFamily="18" charset="0"/>
              </a:rPr>
              <a:t>cm</a:t>
            </a:r>
            <a:endParaRPr lang="zh-HK" altLang="en-US" sz="1600" b="1" dirty="0">
              <a:latin typeface="Times New Roman" panose="02020603050405020304" pitchFamily="18" charset="0"/>
              <a:cs typeface="Times New Roman" panose="02020603050405020304" pitchFamily="18" charset="0"/>
            </a:endParaRPr>
          </a:p>
        </p:txBody>
      </p:sp>
      <p:sp>
        <p:nvSpPr>
          <p:cNvPr id="50" name="文字方塊 49"/>
          <p:cNvSpPr txBox="1"/>
          <p:nvPr/>
        </p:nvSpPr>
        <p:spPr>
          <a:xfrm>
            <a:off x="8244408" y="3573016"/>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21</a:t>
            </a:r>
            <a:r>
              <a:rPr lang="en-GB" altLang="zh-TW" sz="1600" b="1" dirty="0" smtClean="0">
                <a:latin typeface="Times New Roman" panose="02020603050405020304" pitchFamily="18" charset="0"/>
                <a:cs typeface="Times New Roman" panose="02020603050405020304" pitchFamily="18" charset="0"/>
              </a:rPr>
              <a:t>cm</a:t>
            </a:r>
            <a:endParaRPr lang="zh-HK" altLang="en-US" sz="1600" b="1" dirty="0">
              <a:latin typeface="Times New Roman" panose="02020603050405020304" pitchFamily="18" charset="0"/>
              <a:cs typeface="Times New Roman" panose="02020603050405020304" pitchFamily="18" charset="0"/>
            </a:endParaRPr>
          </a:p>
        </p:txBody>
      </p:sp>
      <p:sp>
        <p:nvSpPr>
          <p:cNvPr id="51" name="文字方塊 50"/>
          <p:cNvSpPr txBox="1"/>
          <p:nvPr/>
        </p:nvSpPr>
        <p:spPr>
          <a:xfrm>
            <a:off x="5796136" y="3671363"/>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12</a:t>
            </a:r>
            <a:r>
              <a:rPr lang="en-GB" altLang="zh-TW" sz="1600" b="1" dirty="0" smtClean="0">
                <a:latin typeface="Times New Roman" panose="02020603050405020304" pitchFamily="18" charset="0"/>
                <a:cs typeface="Times New Roman" panose="02020603050405020304" pitchFamily="18" charset="0"/>
              </a:rPr>
              <a:t>cm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6660232" y="4293096"/>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16</a:t>
            </a:r>
            <a:r>
              <a:rPr lang="en-GB" altLang="zh-TW" sz="1600" b="1" dirty="0" smtClean="0">
                <a:latin typeface="Times New Roman" panose="02020603050405020304" pitchFamily="18" charset="0"/>
                <a:cs typeface="Times New Roman" panose="02020603050405020304" pitchFamily="18" charset="0"/>
              </a:rPr>
              <a:t>cm</a:t>
            </a:r>
            <a:endParaRPr lang="zh-HK" altLang="en-US" sz="1600" b="1" dirty="0">
              <a:latin typeface="Times New Roman" panose="02020603050405020304" pitchFamily="18" charset="0"/>
              <a:cs typeface="Times New Roman" panose="02020603050405020304" pitchFamily="18" charset="0"/>
            </a:endParaRPr>
          </a:p>
        </p:txBody>
      </p:sp>
      <p:sp>
        <p:nvSpPr>
          <p:cNvPr id="59" name="文字方塊 58"/>
          <p:cNvSpPr txBox="1"/>
          <p:nvPr/>
        </p:nvSpPr>
        <p:spPr>
          <a:xfrm>
            <a:off x="6204462" y="2996952"/>
            <a:ext cx="181210"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A</a:t>
            </a:r>
            <a:endParaRPr lang="zh-HK" altLang="en-US" sz="1600" b="1" i="1" dirty="0">
              <a:latin typeface="Times New Roman" panose="02020603050405020304" pitchFamily="18" charset="0"/>
              <a:cs typeface="Times New Roman" panose="02020603050405020304" pitchFamily="18" charset="0"/>
            </a:endParaRPr>
          </a:p>
        </p:txBody>
      </p:sp>
      <p:sp>
        <p:nvSpPr>
          <p:cNvPr id="60" name="文字方塊 59"/>
          <p:cNvSpPr txBox="1"/>
          <p:nvPr/>
        </p:nvSpPr>
        <p:spPr>
          <a:xfrm>
            <a:off x="6218218" y="4221088"/>
            <a:ext cx="181210"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B</a:t>
            </a:r>
            <a:endParaRPr lang="zh-HK" altLang="en-US" sz="1600" b="1" i="1" dirty="0">
              <a:latin typeface="Times New Roman" panose="02020603050405020304" pitchFamily="18" charset="0"/>
              <a:cs typeface="Times New Roman" panose="02020603050405020304" pitchFamily="18" charset="0"/>
            </a:endParaRPr>
          </a:p>
        </p:txBody>
      </p:sp>
      <p:sp>
        <p:nvSpPr>
          <p:cNvPr id="61" name="文字方塊 60"/>
          <p:cNvSpPr txBox="1"/>
          <p:nvPr/>
        </p:nvSpPr>
        <p:spPr>
          <a:xfrm>
            <a:off x="7730386" y="4221088"/>
            <a:ext cx="181210"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C</a:t>
            </a:r>
            <a:r>
              <a:rPr lang="zh-TW" altLang="en-US" sz="1600" b="1" i="1" dirty="0" smtClean="0">
                <a:latin typeface="Times New Roman" panose="02020603050405020304" pitchFamily="18" charset="0"/>
                <a:cs typeface="Times New Roman" panose="02020603050405020304" pitchFamily="18" charset="0"/>
              </a:rPr>
              <a:t> </a:t>
            </a:r>
            <a:endParaRPr lang="zh-HK" altLang="en-US" sz="1600" b="1" i="1" dirty="0">
              <a:latin typeface="Times New Roman" panose="02020603050405020304" pitchFamily="18" charset="0"/>
              <a:cs typeface="Times New Roman" panose="02020603050405020304" pitchFamily="18" charset="0"/>
            </a:endParaRPr>
          </a:p>
        </p:txBody>
      </p:sp>
      <p:sp>
        <p:nvSpPr>
          <p:cNvPr id="62" name="文字方塊 61"/>
          <p:cNvSpPr txBox="1"/>
          <p:nvPr/>
        </p:nvSpPr>
        <p:spPr>
          <a:xfrm>
            <a:off x="8646518" y="2608970"/>
            <a:ext cx="181210"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D</a:t>
            </a:r>
            <a:r>
              <a:rPr lang="zh-TW" altLang="en-US" sz="1600" b="1" i="1" dirty="0" smtClean="0">
                <a:latin typeface="Times New Roman" panose="02020603050405020304" pitchFamily="18" charset="0"/>
                <a:cs typeface="Times New Roman" panose="02020603050405020304" pitchFamily="18" charset="0"/>
              </a:rPr>
              <a:t> </a:t>
            </a:r>
            <a:endParaRPr lang="zh-HK" altLang="en-US" sz="1600" b="1" i="1" dirty="0">
              <a:latin typeface="Times New Roman" panose="02020603050405020304" pitchFamily="18" charset="0"/>
              <a:cs typeface="Times New Roman" panose="02020603050405020304" pitchFamily="18" charset="0"/>
            </a:endParaRPr>
          </a:p>
        </p:txBody>
      </p:sp>
      <p:grpSp>
        <p:nvGrpSpPr>
          <p:cNvPr id="41" name="群組 40"/>
          <p:cNvGrpSpPr/>
          <p:nvPr/>
        </p:nvGrpSpPr>
        <p:grpSpPr>
          <a:xfrm>
            <a:off x="7452320" y="576890"/>
            <a:ext cx="1515602" cy="369332"/>
            <a:chOff x="6985652" y="5985429"/>
            <a:chExt cx="1515602" cy="369332"/>
          </a:xfrm>
        </p:grpSpPr>
        <p:sp>
          <p:nvSpPr>
            <p:cNvPr id="52" name="文字方塊 51"/>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3" name="文字方塊 52"/>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2" name="文字方塊 31"/>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7.3C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逆定理的應用</a:t>
            </a:r>
          </a:p>
        </p:txBody>
      </p:sp>
      <p:sp>
        <p:nvSpPr>
          <p:cNvPr id="33" name="文字方塊 3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4" name="等腰三角形 33"/>
          <p:cNvSpPr/>
          <p:nvPr/>
        </p:nvSpPr>
        <p:spPr>
          <a:xfrm rot="5400000">
            <a:off x="845600" y="2150856"/>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195973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字方塊 38"/>
          <p:cNvSpPr txBox="1"/>
          <p:nvPr/>
        </p:nvSpPr>
        <p:spPr>
          <a:xfrm>
            <a:off x="1043608" y="2268285"/>
            <a:ext cx="4642427" cy="4401205"/>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設</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cm﹕</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是直角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12</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16</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144 + 256</a:t>
            </a:r>
          </a:p>
          <a:p>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400 </a:t>
            </a:r>
          </a:p>
          <a:p>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 </a:t>
            </a:r>
            <a:r>
              <a:rPr lang="zh-TW" altLang="en-US" sz="12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x </a:t>
            </a:r>
            <a:r>
              <a:rPr lang="zh-TW" altLang="en-US" sz="12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20</a:t>
            </a:r>
          </a:p>
          <a:p>
            <a:pPr>
              <a:lnSpc>
                <a:spcPct val="150000"/>
              </a:lnSpc>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考慮</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AD</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29</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已知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841</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4.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CD</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2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20</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21</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及已</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400 + 441</a:t>
            </a: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841 </a:t>
            </a:r>
          </a:p>
          <a:p>
            <a:pPr>
              <a:lnSpc>
                <a:spcPct val="150000"/>
              </a:lnSpc>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5.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AD</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CD</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6.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ACD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逆定理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畢氏定理和它的逆定理有時會應用在同一題目中，但要小心因應條件正確地應用。</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2816"/>
            <a:ext cx="8331289" cy="338554"/>
            <a:chOff x="488253" y="1922331"/>
            <a:chExt cx="8331289" cy="338554"/>
          </a:xfrm>
        </p:grpSpPr>
        <p:sp>
          <p:nvSpPr>
            <p:cNvPr id="27" name="文字方塊 26"/>
            <p:cNvSpPr txBox="1"/>
            <p:nvPr/>
          </p:nvSpPr>
          <p:spPr>
            <a:xfrm>
              <a:off x="827583" y="1922331"/>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右圖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ACD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是直角。</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1" y="2204872"/>
            <a:ext cx="4788547" cy="4464618"/>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2389628303"/>
              </p:ext>
            </p:extLst>
          </p:nvPr>
        </p:nvGraphicFramePr>
        <p:xfrm>
          <a:off x="2627784" y="3882380"/>
          <a:ext cx="495300" cy="266700"/>
        </p:xfrm>
        <a:graphic>
          <a:graphicData uri="http://schemas.openxmlformats.org/presentationml/2006/ole">
            <mc:AlternateContent xmlns:mc="http://schemas.openxmlformats.org/markup-compatibility/2006">
              <mc:Choice xmlns:v="urn:schemas-microsoft-com:vml" Requires="v">
                <p:oleObj spid="_x0000_s67590" name="方程式" r:id="rId7" imgW="495000" imgH="266400" progId="Equation.3">
                  <p:embed/>
                </p:oleObj>
              </mc:Choice>
              <mc:Fallback>
                <p:oleObj name="方程式" r:id="rId7" imgW="4950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3882380"/>
                        <a:ext cx="495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6869" name="Picture 5" descr="E:\ebook graphics\S207\72eg3.pn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39661" y="2922135"/>
            <a:ext cx="2445340" cy="1404000"/>
          </a:xfrm>
          <a:prstGeom prst="rect">
            <a:avLst/>
          </a:prstGeom>
          <a:noFill/>
          <a:extLst>
            <a:ext uri="{909E8E84-426E-40DD-AFC4-6F175D3DCCD1}">
              <a14:hiddenFill xmlns:a14="http://schemas.microsoft.com/office/drawing/2010/main">
                <a:solidFill>
                  <a:srgbClr val="FFFFFF"/>
                </a:solidFill>
              </a14:hiddenFill>
            </a:ext>
          </a:extLst>
        </p:spPr>
      </p:pic>
      <p:sp>
        <p:nvSpPr>
          <p:cNvPr id="49" name="文字方塊 48"/>
          <p:cNvSpPr txBox="1"/>
          <p:nvPr/>
        </p:nvSpPr>
        <p:spPr>
          <a:xfrm>
            <a:off x="6982884" y="280241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29</a:t>
            </a:r>
            <a:r>
              <a:rPr lang="en-GB" altLang="zh-TW" sz="1600" b="1" dirty="0" smtClean="0">
                <a:latin typeface="Times New Roman" panose="02020603050405020304" pitchFamily="18" charset="0"/>
                <a:cs typeface="Times New Roman" panose="02020603050405020304" pitchFamily="18" charset="0"/>
              </a:rPr>
              <a:t>cm</a:t>
            </a:r>
            <a:endParaRPr lang="zh-HK" altLang="en-US" sz="1600" b="1" dirty="0">
              <a:latin typeface="Times New Roman" panose="02020603050405020304" pitchFamily="18" charset="0"/>
              <a:cs typeface="Times New Roman" panose="02020603050405020304" pitchFamily="18" charset="0"/>
            </a:endParaRPr>
          </a:p>
        </p:txBody>
      </p:sp>
      <p:sp>
        <p:nvSpPr>
          <p:cNvPr id="50" name="文字方塊 49"/>
          <p:cNvSpPr txBox="1"/>
          <p:nvPr/>
        </p:nvSpPr>
        <p:spPr>
          <a:xfrm>
            <a:off x="8244408" y="3573016"/>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21</a:t>
            </a:r>
            <a:r>
              <a:rPr lang="en-GB" altLang="zh-TW" sz="1600" b="1" dirty="0" smtClean="0">
                <a:latin typeface="Times New Roman" panose="02020603050405020304" pitchFamily="18" charset="0"/>
                <a:cs typeface="Times New Roman" panose="02020603050405020304" pitchFamily="18" charset="0"/>
              </a:rPr>
              <a:t>cm</a:t>
            </a:r>
            <a:endParaRPr lang="zh-HK" altLang="en-US" sz="1600" b="1" dirty="0">
              <a:latin typeface="Times New Roman" panose="02020603050405020304" pitchFamily="18" charset="0"/>
              <a:cs typeface="Times New Roman" panose="02020603050405020304" pitchFamily="18" charset="0"/>
            </a:endParaRPr>
          </a:p>
        </p:txBody>
      </p:sp>
      <p:sp>
        <p:nvSpPr>
          <p:cNvPr id="51" name="文字方塊 50"/>
          <p:cNvSpPr txBox="1"/>
          <p:nvPr/>
        </p:nvSpPr>
        <p:spPr>
          <a:xfrm>
            <a:off x="5796136" y="3671363"/>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12</a:t>
            </a:r>
            <a:r>
              <a:rPr lang="en-GB" altLang="zh-TW" sz="1600" b="1" dirty="0" smtClean="0">
                <a:latin typeface="Times New Roman" panose="02020603050405020304" pitchFamily="18" charset="0"/>
                <a:cs typeface="Times New Roman" panose="02020603050405020304" pitchFamily="18" charset="0"/>
              </a:rPr>
              <a:t>cm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6660232" y="4293096"/>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16</a:t>
            </a:r>
            <a:r>
              <a:rPr lang="en-GB" altLang="zh-TW" sz="1600" b="1" dirty="0" smtClean="0">
                <a:latin typeface="Times New Roman" panose="02020603050405020304" pitchFamily="18" charset="0"/>
                <a:cs typeface="Times New Roman" panose="02020603050405020304" pitchFamily="18" charset="0"/>
              </a:rPr>
              <a:t>cm</a:t>
            </a:r>
            <a:endParaRPr lang="zh-HK" altLang="en-US" sz="1600" b="1" dirty="0">
              <a:latin typeface="Times New Roman" panose="02020603050405020304" pitchFamily="18" charset="0"/>
              <a:cs typeface="Times New Roman" panose="02020603050405020304" pitchFamily="18" charset="0"/>
            </a:endParaRPr>
          </a:p>
        </p:txBody>
      </p:sp>
      <p:sp>
        <p:nvSpPr>
          <p:cNvPr id="59" name="文字方塊 58"/>
          <p:cNvSpPr txBox="1"/>
          <p:nvPr/>
        </p:nvSpPr>
        <p:spPr>
          <a:xfrm>
            <a:off x="6204462" y="2996952"/>
            <a:ext cx="181210"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A</a:t>
            </a:r>
            <a:endParaRPr lang="zh-HK" altLang="en-US" sz="1600" b="1" i="1" dirty="0">
              <a:latin typeface="Times New Roman" panose="02020603050405020304" pitchFamily="18" charset="0"/>
              <a:cs typeface="Times New Roman" panose="02020603050405020304" pitchFamily="18" charset="0"/>
            </a:endParaRPr>
          </a:p>
        </p:txBody>
      </p:sp>
      <p:sp>
        <p:nvSpPr>
          <p:cNvPr id="60" name="文字方塊 59"/>
          <p:cNvSpPr txBox="1"/>
          <p:nvPr/>
        </p:nvSpPr>
        <p:spPr>
          <a:xfrm>
            <a:off x="6218218" y="4221088"/>
            <a:ext cx="181210"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B</a:t>
            </a:r>
            <a:endParaRPr lang="zh-HK" altLang="en-US" sz="1600" b="1" i="1" dirty="0">
              <a:latin typeface="Times New Roman" panose="02020603050405020304" pitchFamily="18" charset="0"/>
              <a:cs typeface="Times New Roman" panose="02020603050405020304" pitchFamily="18" charset="0"/>
            </a:endParaRPr>
          </a:p>
        </p:txBody>
      </p:sp>
      <p:sp>
        <p:nvSpPr>
          <p:cNvPr id="61" name="文字方塊 60"/>
          <p:cNvSpPr txBox="1"/>
          <p:nvPr/>
        </p:nvSpPr>
        <p:spPr>
          <a:xfrm>
            <a:off x="7730386" y="4221088"/>
            <a:ext cx="181210"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C</a:t>
            </a:r>
            <a:r>
              <a:rPr lang="zh-TW" altLang="en-US" sz="1600" b="1" i="1" dirty="0" smtClean="0">
                <a:latin typeface="Times New Roman" panose="02020603050405020304" pitchFamily="18" charset="0"/>
                <a:cs typeface="Times New Roman" panose="02020603050405020304" pitchFamily="18" charset="0"/>
              </a:rPr>
              <a:t> </a:t>
            </a:r>
            <a:endParaRPr lang="zh-HK" altLang="en-US" sz="1600" b="1" i="1" dirty="0">
              <a:latin typeface="Times New Roman" panose="02020603050405020304" pitchFamily="18" charset="0"/>
              <a:cs typeface="Times New Roman" panose="02020603050405020304" pitchFamily="18" charset="0"/>
            </a:endParaRPr>
          </a:p>
        </p:txBody>
      </p:sp>
      <p:sp>
        <p:nvSpPr>
          <p:cNvPr id="62" name="文字方塊 61"/>
          <p:cNvSpPr txBox="1"/>
          <p:nvPr/>
        </p:nvSpPr>
        <p:spPr>
          <a:xfrm>
            <a:off x="8646518" y="2608970"/>
            <a:ext cx="181210"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D</a:t>
            </a:r>
            <a:r>
              <a:rPr lang="zh-TW" altLang="en-US" sz="1600" b="1" i="1" dirty="0" smtClean="0">
                <a:latin typeface="Times New Roman" panose="02020603050405020304" pitchFamily="18" charset="0"/>
                <a:cs typeface="Times New Roman" panose="02020603050405020304" pitchFamily="18" charset="0"/>
              </a:rPr>
              <a:t> </a:t>
            </a:r>
            <a:endParaRPr lang="zh-HK" altLang="en-US" sz="1600" b="1" i="1" dirty="0">
              <a:latin typeface="Times New Roman" panose="02020603050405020304" pitchFamily="18" charset="0"/>
              <a:cs typeface="Times New Roman" panose="02020603050405020304" pitchFamily="18" charset="0"/>
            </a:endParaRPr>
          </a:p>
        </p:txBody>
      </p:sp>
      <p:grpSp>
        <p:nvGrpSpPr>
          <p:cNvPr id="41" name="群組 40"/>
          <p:cNvGrpSpPr/>
          <p:nvPr/>
        </p:nvGrpSpPr>
        <p:grpSpPr>
          <a:xfrm>
            <a:off x="7452320" y="576890"/>
            <a:ext cx="1515602" cy="369332"/>
            <a:chOff x="6985652" y="5985429"/>
            <a:chExt cx="1515602" cy="369332"/>
          </a:xfrm>
        </p:grpSpPr>
        <p:sp>
          <p:nvSpPr>
            <p:cNvPr id="52" name="文字方塊 51"/>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3" name="文字方塊 52"/>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7C</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2" name="文字方塊 31"/>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7.3C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逆定理的應用</a:t>
            </a:r>
          </a:p>
        </p:txBody>
      </p:sp>
      <p:sp>
        <p:nvSpPr>
          <p:cNvPr id="33" name="文字方塊 3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7.3</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二</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398995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descr="E:\ebook graphics\S207\application eg1.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5845" y="2608970"/>
            <a:ext cx="1239257" cy="282915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畢氏定理和其逆定理可在日常生活中應用，以下是一些例子。</a:t>
            </a: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2816"/>
            <a:ext cx="8331289" cy="584775"/>
            <a:chOff x="488253" y="1922331"/>
            <a:chExt cx="8331289" cy="584775"/>
          </a:xfrm>
        </p:grpSpPr>
        <p:sp>
          <p:nvSpPr>
            <p:cNvPr id="27" name="文字方塊 26"/>
            <p:cNvSpPr txBox="1"/>
            <p:nvPr/>
          </p:nvSpPr>
          <p:spPr>
            <a:xfrm>
              <a:off x="827583" y="1922331"/>
              <a:ext cx="7991959" cy="584775"/>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一張</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長</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的梯子斜靠在一鉛垂的直牆上，若梯子的底部距離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牆腳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，問</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梯子</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頂部至牆腳之間的距離。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準確至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個有效數字</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1" y="2420888"/>
            <a:ext cx="4894847" cy="2664296"/>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1" name="文字方塊 50"/>
          <p:cNvSpPr txBox="1"/>
          <p:nvPr/>
        </p:nvSpPr>
        <p:spPr>
          <a:xfrm>
            <a:off x="6560996" y="4003888"/>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6m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6858754" y="5438126"/>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2</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grpSp>
        <p:nvGrpSpPr>
          <p:cNvPr id="30" name="群組 29"/>
          <p:cNvGrpSpPr/>
          <p:nvPr/>
        </p:nvGrpSpPr>
        <p:grpSpPr>
          <a:xfrm>
            <a:off x="7452320" y="576890"/>
            <a:ext cx="1515602" cy="369332"/>
            <a:chOff x="6985652" y="5985429"/>
            <a:chExt cx="1515602" cy="369332"/>
          </a:xfrm>
        </p:grpSpPr>
        <p:sp>
          <p:nvSpPr>
            <p:cNvPr id="40" name="文字方塊 39"/>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1" name="文字方塊 40"/>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5" name="文字方塊 44"/>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1" name="等腰三角形 30"/>
          <p:cNvSpPr/>
          <p:nvPr/>
        </p:nvSpPr>
        <p:spPr>
          <a:xfrm rot="5400000">
            <a:off x="845600" y="2366880"/>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3012767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descr="E:\ebook graphics\S207\application eg1.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5845" y="2608970"/>
            <a:ext cx="1239257" cy="2829156"/>
          </a:xfrm>
          <a:prstGeom prst="rect">
            <a:avLst/>
          </a:prstGeom>
          <a:noFill/>
          <a:extLst>
            <a:ext uri="{909E8E84-426E-40DD-AFC4-6F175D3DCCD1}">
              <a14:hiddenFill xmlns:a14="http://schemas.microsoft.com/office/drawing/2010/main">
                <a:solidFill>
                  <a:srgbClr val="FFFFFF"/>
                </a:solidFill>
              </a14:hiddenFill>
            </a:ext>
          </a:extLst>
        </p:spPr>
      </p:pic>
      <p:sp>
        <p:nvSpPr>
          <p:cNvPr id="39" name="文字方塊 38"/>
          <p:cNvSpPr txBox="1"/>
          <p:nvPr/>
        </p:nvSpPr>
        <p:spPr>
          <a:xfrm>
            <a:off x="1188001" y="2492896"/>
            <a:ext cx="4642427" cy="2462213"/>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設所求高度為</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h</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m</a:t>
            </a:r>
          </a:p>
          <a:p>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6</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h</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36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4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h</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h</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32</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h</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5.65685</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endPar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梯子頂部</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至牆腳之間的距離為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5.66m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準確至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個有效數字</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畢氏定理和其逆定理可在日常生活中應用，以下是一些例子。</a:t>
            </a: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grpSp>
        <p:nvGrpSpPr>
          <p:cNvPr id="3" name="群組 2"/>
          <p:cNvGrpSpPr/>
          <p:nvPr/>
        </p:nvGrpSpPr>
        <p:grpSpPr>
          <a:xfrm>
            <a:off x="488253" y="1772816"/>
            <a:ext cx="8331289" cy="584775"/>
            <a:chOff x="488253" y="1922331"/>
            <a:chExt cx="8331289" cy="584775"/>
          </a:xfrm>
        </p:grpSpPr>
        <p:sp>
          <p:nvSpPr>
            <p:cNvPr id="27" name="文字方塊 26"/>
            <p:cNvSpPr txBox="1"/>
            <p:nvPr/>
          </p:nvSpPr>
          <p:spPr>
            <a:xfrm>
              <a:off x="827583" y="1922331"/>
              <a:ext cx="7991959" cy="584775"/>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一張</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長</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的梯子斜靠在一鉛垂的直牆上，若梯子的底部距離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牆腳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，問</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梯子</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頂部至牆腳之間的距離。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準確至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個有效數字</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1" y="2420888"/>
            <a:ext cx="4894847" cy="2664296"/>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0" name="文字方塊 49"/>
          <p:cNvSpPr txBox="1"/>
          <p:nvPr/>
        </p:nvSpPr>
        <p:spPr>
          <a:xfrm>
            <a:off x="7586176" y="3909161"/>
            <a:ext cx="603292"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h</a:t>
            </a:r>
            <a:r>
              <a:rPr lang="zh-TW" altLang="en-US" sz="1600" b="1" dirty="0" smtClean="0">
                <a:latin typeface="Times New Roman" panose="02020603050405020304" pitchFamily="18" charset="0"/>
                <a:cs typeface="Times New Roman" panose="02020603050405020304" pitchFamily="18" charset="0"/>
              </a:rPr>
              <a:t> </a:t>
            </a:r>
            <a:r>
              <a:rPr lang="en-US"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51" name="文字方塊 50"/>
          <p:cNvSpPr txBox="1"/>
          <p:nvPr/>
        </p:nvSpPr>
        <p:spPr>
          <a:xfrm>
            <a:off x="6560996" y="4003888"/>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6m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6858754" y="5438126"/>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2</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grpSp>
        <p:nvGrpSpPr>
          <p:cNvPr id="30" name="群組 29"/>
          <p:cNvGrpSpPr/>
          <p:nvPr/>
        </p:nvGrpSpPr>
        <p:grpSpPr>
          <a:xfrm>
            <a:off x="7452320" y="576890"/>
            <a:ext cx="1515602" cy="369332"/>
            <a:chOff x="6985652" y="5985429"/>
            <a:chExt cx="1515602" cy="369332"/>
          </a:xfrm>
        </p:grpSpPr>
        <p:sp>
          <p:nvSpPr>
            <p:cNvPr id="40" name="文字方塊 39"/>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1" name="文字方塊 40"/>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5" name="文字方塊 44"/>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386128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6" descr="E:\ebook graphics\S207\application eg2.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02788" y="2890695"/>
            <a:ext cx="2202568" cy="220256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91" cy="830997"/>
            <a:chOff x="488253" y="1922331"/>
            <a:chExt cx="8331291" cy="830997"/>
          </a:xfrm>
        </p:grpSpPr>
        <p:sp>
          <p:nvSpPr>
            <p:cNvPr id="27" name="文字方塊 26"/>
            <p:cNvSpPr txBox="1"/>
            <p:nvPr/>
          </p:nvSpPr>
          <p:spPr>
            <a:xfrm>
              <a:off x="827584" y="1922331"/>
              <a:ext cx="7991960" cy="830997"/>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志</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強</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要在屋頂至燈柱頂之間拉一條繩，屋頂和燈柱頂的高度分</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別是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而兩者</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之間的距離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而每邊要預</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留</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長度作打繩結之用。問繩的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長</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度。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準確至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個有效數字</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0" y="2458631"/>
            <a:ext cx="5220000" cy="3490649"/>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0" name="文字方塊 49"/>
          <p:cNvSpPr txBox="1"/>
          <p:nvPr/>
        </p:nvSpPr>
        <p:spPr>
          <a:xfrm>
            <a:off x="7284530" y="2865418"/>
            <a:ext cx="603292"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d</a:t>
            </a:r>
            <a:r>
              <a:rPr lang="zh-TW" altLang="en-US" sz="1600" b="1" dirty="0" smtClean="0">
                <a:latin typeface="Times New Roman" panose="02020603050405020304" pitchFamily="18" charset="0"/>
                <a:cs typeface="Times New Roman" panose="02020603050405020304" pitchFamily="18" charset="0"/>
              </a:rPr>
              <a:t> </a:t>
            </a:r>
            <a:r>
              <a:rPr lang="en-US"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51" name="文字方塊 50"/>
          <p:cNvSpPr txBox="1"/>
          <p:nvPr/>
        </p:nvSpPr>
        <p:spPr>
          <a:xfrm>
            <a:off x="6588224" y="4077515"/>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3m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425092" y="5013176"/>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5</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0" name="文字方塊 39"/>
          <p:cNvSpPr txBox="1"/>
          <p:nvPr/>
        </p:nvSpPr>
        <p:spPr>
          <a:xfrm>
            <a:off x="8289188" y="4077515"/>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4m</a:t>
            </a:r>
            <a:endParaRPr lang="zh-HK" altLang="en-US" sz="1600" b="1" dirty="0">
              <a:latin typeface="Times New Roman" panose="02020603050405020304" pitchFamily="18" charset="0"/>
              <a:cs typeface="Times New Roman" panose="02020603050405020304" pitchFamily="18" charset="0"/>
            </a:endParaRPr>
          </a:p>
        </p:txBody>
      </p:sp>
      <p:grpSp>
        <p:nvGrpSpPr>
          <p:cNvPr id="52" name="群組 51"/>
          <p:cNvGrpSpPr/>
          <p:nvPr/>
        </p:nvGrpSpPr>
        <p:grpSpPr>
          <a:xfrm>
            <a:off x="7452320" y="576890"/>
            <a:ext cx="1515602" cy="369332"/>
            <a:chOff x="6985652" y="5985429"/>
            <a:chExt cx="1515602" cy="369332"/>
          </a:xfrm>
        </p:grpSpPr>
        <p:sp>
          <p:nvSpPr>
            <p:cNvPr id="53" name="文字方塊 5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4" name="文字方塊 5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0" name="文字方塊 29"/>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1" name="等腰三角形 30"/>
          <p:cNvSpPr/>
          <p:nvPr/>
        </p:nvSpPr>
        <p:spPr>
          <a:xfrm rot="5400000">
            <a:off x="845600" y="2366880"/>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51028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6" descr="E:\ebook graphics\S207\application eg2.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02788" y="2890695"/>
            <a:ext cx="2202568" cy="2202568"/>
          </a:xfrm>
          <a:prstGeom prst="rect">
            <a:avLst/>
          </a:prstGeom>
          <a:noFill/>
          <a:extLst>
            <a:ext uri="{909E8E84-426E-40DD-AFC4-6F175D3DCCD1}">
              <a14:hiddenFill xmlns:a14="http://schemas.microsoft.com/office/drawing/2010/main">
                <a:solidFill>
                  <a:srgbClr val="FFFFFF"/>
                </a:solidFill>
              </a14:hiddenFill>
            </a:ext>
          </a:extLst>
        </p:spPr>
      </p:pic>
      <p:sp>
        <p:nvSpPr>
          <p:cNvPr id="39" name="文字方塊 38"/>
          <p:cNvSpPr txBox="1"/>
          <p:nvPr/>
        </p:nvSpPr>
        <p:spPr>
          <a:xfrm>
            <a:off x="1188001" y="2530640"/>
            <a:ext cx="5064080" cy="3316292"/>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設屋頂至燈柱頂之間距離為</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繩的長度為</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l</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lnSpc>
                <a:spcPct val="150000"/>
              </a:lnSpc>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由</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燈柱頂畫一直線垂直至屋之牆壁可得一</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8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spcBef>
                <a:spcPts val="300"/>
              </a:spcBef>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0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d</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5</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(4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25 + 1</a:t>
            </a: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26</a:t>
            </a: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1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d</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［註</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暫</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不需算出數值］</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l</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d </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  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0.6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6.2990195</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endPar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繩</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6.30m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準確至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個有效數字</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91" cy="830997"/>
            <a:chOff x="488253" y="1922331"/>
            <a:chExt cx="8331291" cy="830997"/>
          </a:xfrm>
        </p:grpSpPr>
        <p:sp>
          <p:nvSpPr>
            <p:cNvPr id="27" name="文字方塊 26"/>
            <p:cNvSpPr txBox="1"/>
            <p:nvPr/>
          </p:nvSpPr>
          <p:spPr>
            <a:xfrm>
              <a:off x="827584" y="1922331"/>
              <a:ext cx="7991960" cy="830997"/>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志</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強</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要在屋頂至燈柱頂之間拉一條繩，屋頂和燈柱頂的高度分</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別是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而兩者</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之間的距離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而每邊要預</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留</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長度作打繩結之用。問繩的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長</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度。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準確至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個有效數字</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0" y="2458631"/>
            <a:ext cx="5220000" cy="3490649"/>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0" name="文字方塊 49"/>
          <p:cNvSpPr txBox="1"/>
          <p:nvPr/>
        </p:nvSpPr>
        <p:spPr>
          <a:xfrm>
            <a:off x="7284530" y="2865418"/>
            <a:ext cx="603292" cy="338554"/>
          </a:xfrm>
          <a:prstGeom prst="rect">
            <a:avLst/>
          </a:prstGeom>
          <a:noFill/>
        </p:spPr>
        <p:txBody>
          <a:bodyPr wrap="square" lIns="0" rIns="0" rtlCol="0">
            <a:spAutoFit/>
          </a:bodyPr>
          <a:lstStyle/>
          <a:p>
            <a:r>
              <a:rPr lang="en-US" altLang="zh-TW" sz="1600" b="1" i="1" dirty="0" smtClean="0">
                <a:latin typeface="Times New Roman" panose="02020603050405020304" pitchFamily="18" charset="0"/>
                <a:cs typeface="Times New Roman" panose="02020603050405020304" pitchFamily="18" charset="0"/>
              </a:rPr>
              <a:t>d</a:t>
            </a:r>
            <a:r>
              <a:rPr lang="zh-TW" altLang="en-US" sz="1600" b="1" dirty="0" smtClean="0">
                <a:latin typeface="Times New Roman" panose="02020603050405020304" pitchFamily="18" charset="0"/>
                <a:cs typeface="Times New Roman" panose="02020603050405020304" pitchFamily="18" charset="0"/>
              </a:rPr>
              <a:t> </a:t>
            </a:r>
            <a:r>
              <a:rPr lang="en-US"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51" name="文字方塊 50"/>
          <p:cNvSpPr txBox="1"/>
          <p:nvPr/>
        </p:nvSpPr>
        <p:spPr>
          <a:xfrm>
            <a:off x="6588224" y="4077515"/>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3m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425092" y="5013176"/>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5</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1198187352"/>
              </p:ext>
            </p:extLst>
          </p:nvPr>
        </p:nvGraphicFramePr>
        <p:xfrm>
          <a:off x="1908000" y="4170412"/>
          <a:ext cx="393700" cy="266700"/>
        </p:xfrm>
        <a:graphic>
          <a:graphicData uri="http://schemas.openxmlformats.org/presentationml/2006/ole">
            <mc:AlternateContent xmlns:mc="http://schemas.openxmlformats.org/markup-compatibility/2006">
              <mc:Choice xmlns:v="urn:schemas-microsoft-com:vml" Requires="v">
                <p:oleObj spid="_x0000_s68618" name="方程式" r:id="rId8" imgW="393480" imgH="266400" progId="Equation.3">
                  <p:embed/>
                </p:oleObj>
              </mc:Choice>
              <mc:Fallback>
                <p:oleObj name="方程式" r:id="rId8" imgW="39348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000" y="4170412"/>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1751939576"/>
              </p:ext>
            </p:extLst>
          </p:nvPr>
        </p:nvGraphicFramePr>
        <p:xfrm>
          <a:off x="1908000" y="4746476"/>
          <a:ext cx="393700" cy="266700"/>
        </p:xfrm>
        <a:graphic>
          <a:graphicData uri="http://schemas.openxmlformats.org/presentationml/2006/ole">
            <mc:AlternateContent xmlns:mc="http://schemas.openxmlformats.org/markup-compatibility/2006">
              <mc:Choice xmlns:v="urn:schemas-microsoft-com:vml" Requires="v">
                <p:oleObj spid="_x0000_s68619" name="方程式" r:id="rId10" imgW="393359" imgH="266469" progId="Equation.3">
                  <p:embed/>
                </p:oleObj>
              </mc:Choice>
              <mc:Fallback>
                <p:oleObj name="方程式" r:id="rId10" imgW="393359" imgH="26646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000" y="4746476"/>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文字方塊 39"/>
          <p:cNvSpPr txBox="1"/>
          <p:nvPr/>
        </p:nvSpPr>
        <p:spPr>
          <a:xfrm>
            <a:off x="8289188" y="4077515"/>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4m</a:t>
            </a:r>
            <a:endParaRPr lang="zh-HK" altLang="en-US" sz="1600" b="1" dirty="0">
              <a:latin typeface="Times New Roman" panose="02020603050405020304" pitchFamily="18" charset="0"/>
              <a:cs typeface="Times New Roman" panose="02020603050405020304" pitchFamily="18" charset="0"/>
            </a:endParaRPr>
          </a:p>
        </p:txBody>
      </p:sp>
      <p:grpSp>
        <p:nvGrpSpPr>
          <p:cNvPr id="52" name="群組 51"/>
          <p:cNvGrpSpPr/>
          <p:nvPr/>
        </p:nvGrpSpPr>
        <p:grpSpPr>
          <a:xfrm>
            <a:off x="7452320" y="576890"/>
            <a:ext cx="1515602" cy="369332"/>
            <a:chOff x="6985652" y="5985429"/>
            <a:chExt cx="1515602" cy="369332"/>
          </a:xfrm>
        </p:grpSpPr>
        <p:sp>
          <p:nvSpPr>
            <p:cNvPr id="53" name="文字方塊 5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4" name="文字方塊 5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0" name="文字方塊 29"/>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372196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E:\ebook graphics\S207\application eg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870" y="2602631"/>
            <a:ext cx="1145601"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89" cy="1077218"/>
            <a:chOff x="488253" y="1922331"/>
            <a:chExt cx="8331289" cy="1077218"/>
          </a:xfrm>
        </p:grpSpPr>
        <p:sp>
          <p:nvSpPr>
            <p:cNvPr id="27" name="文字方塊 26"/>
            <p:cNvSpPr txBox="1"/>
            <p:nvPr/>
          </p:nvSpPr>
          <p:spPr>
            <a:xfrm>
              <a:off x="827583" y="1922331"/>
              <a:ext cx="7991959" cy="1077218"/>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小</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要製作一個木製的三角柱體，而三角形的邊長分別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0.8m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柱</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體的高度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該三角形為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1" y="2348880"/>
            <a:ext cx="5436619" cy="3133751"/>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1" name="文字方塊 50"/>
          <p:cNvSpPr txBox="1"/>
          <p:nvPr/>
        </p:nvSpPr>
        <p:spPr>
          <a:xfrm>
            <a:off x="7307051" y="4437096"/>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1m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609136" y="508518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0.8</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0" name="文字方塊 39"/>
          <p:cNvSpPr txBox="1"/>
          <p:nvPr/>
        </p:nvSpPr>
        <p:spPr>
          <a:xfrm>
            <a:off x="8054106" y="3556174"/>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2m</a:t>
            </a:r>
            <a:endParaRPr lang="zh-HK" altLang="en-US" sz="1600" b="1" dirty="0">
              <a:latin typeface="Times New Roman" panose="02020603050405020304" pitchFamily="18" charset="0"/>
              <a:cs typeface="Times New Roman" panose="02020603050405020304" pitchFamily="18" charset="0"/>
            </a:endParaRPr>
          </a:p>
        </p:txBody>
      </p:sp>
      <p:sp>
        <p:nvSpPr>
          <p:cNvPr id="47" name="文字方塊 46"/>
          <p:cNvSpPr txBox="1"/>
          <p:nvPr/>
        </p:nvSpPr>
        <p:spPr>
          <a:xfrm>
            <a:off x="6516216" y="4965392"/>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0.6</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grpSp>
        <p:nvGrpSpPr>
          <p:cNvPr id="54" name="群組 53"/>
          <p:cNvGrpSpPr/>
          <p:nvPr/>
        </p:nvGrpSpPr>
        <p:grpSpPr>
          <a:xfrm>
            <a:off x="7452320" y="576890"/>
            <a:ext cx="1515602" cy="369332"/>
            <a:chOff x="6985652" y="5985429"/>
            <a:chExt cx="1515602" cy="369332"/>
          </a:xfrm>
        </p:grpSpPr>
        <p:sp>
          <p:nvSpPr>
            <p:cNvPr id="55" name="文字方塊 54"/>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6" name="文字方塊 55"/>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0" name="文字方塊 29"/>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1" name="等腰三角形 30"/>
          <p:cNvSpPr/>
          <p:nvPr/>
        </p:nvSpPr>
        <p:spPr>
          <a:xfrm rot="5400000">
            <a:off x="845600" y="2294872"/>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95236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E:\ebook graphics\S207\application eg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870" y="2602631"/>
            <a:ext cx="1145601" cy="2880000"/>
          </a:xfrm>
          <a:prstGeom prst="rect">
            <a:avLst/>
          </a:prstGeom>
          <a:noFill/>
          <a:extLst>
            <a:ext uri="{909E8E84-426E-40DD-AFC4-6F175D3DCCD1}">
              <a14:hiddenFill xmlns:a14="http://schemas.microsoft.com/office/drawing/2010/main">
                <a:solidFill>
                  <a:srgbClr val="FFFFFF"/>
                </a:solidFill>
              </a14:hiddenFill>
            </a:ext>
          </a:extLst>
        </p:spPr>
      </p:pic>
      <p:sp>
        <p:nvSpPr>
          <p:cNvPr id="39" name="文字方塊 38"/>
          <p:cNvSpPr txBox="1"/>
          <p:nvPr/>
        </p:nvSpPr>
        <p:spPr>
          <a:xfrm>
            <a:off x="1188000" y="2420889"/>
            <a:ext cx="5256207" cy="2946961"/>
          </a:xfrm>
          <a:prstGeom prst="rect">
            <a:avLst/>
          </a:prstGeom>
          <a:noFill/>
        </p:spPr>
        <p:txBody>
          <a:bodyPr wrap="square" rtlCol="0">
            <a:spAutoFit/>
          </a:bodyPr>
          <a:lstStyle/>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1.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考慮</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最</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長之邊之平方</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(1m)</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endPar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en-US" altLang="zh-HK"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rPr>
              <a:t>1m</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 2</a:t>
            </a:r>
          </a:p>
          <a:p>
            <a:endParaRPr lang="en-US" altLang="zh-HK" sz="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其餘</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兩邊之平方之和</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(0.6m)</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(0.8m)</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en-US" altLang="zh-HK"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rPr>
              <a:t>= 0.36m</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rPr>
              <a:t>0.64m</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endParaRPr lang="en-US" altLang="zh-HK" sz="16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en-US" altLang="zh-HK"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rPr>
              <a:t>= 1m</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p>
          <a:p>
            <a:endParaRPr lang="en-US" altLang="zh-HK" sz="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最</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長之邊之平方</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其餘兩邊之平</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方之和。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由</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1, 2)</a:t>
            </a:r>
          </a:p>
          <a:p>
            <a:pPr marL="342900" indent="-342900">
              <a:buAutoNum type="arabicPeriod" startAt="3"/>
            </a:pPr>
            <a:endParaRPr lang="en-US" altLang="zh-TW" sz="8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rPr>
              <a:t>4</a:t>
            </a:r>
            <a:r>
              <a:rPr lang="en-US" altLang="zh-HK"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該</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三角形為直角三角形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且</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1m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之</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邊為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斜邊。</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r>
            <a:b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b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逆定理</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89" cy="1077218"/>
            <a:chOff x="488253" y="1922331"/>
            <a:chExt cx="8331289" cy="1077218"/>
          </a:xfrm>
        </p:grpSpPr>
        <p:sp>
          <p:nvSpPr>
            <p:cNvPr id="27" name="文字方塊 26"/>
            <p:cNvSpPr txBox="1"/>
            <p:nvPr/>
          </p:nvSpPr>
          <p:spPr>
            <a:xfrm>
              <a:off x="827583" y="1922331"/>
              <a:ext cx="7991959" cy="1077218"/>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小</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要製作一個木製的三角柱體，而三角形的邊長分別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0.8m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柱</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體的高度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該三角形為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1" y="2348880"/>
            <a:ext cx="5436619" cy="3133751"/>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1" name="文字方塊 50"/>
          <p:cNvSpPr txBox="1"/>
          <p:nvPr/>
        </p:nvSpPr>
        <p:spPr>
          <a:xfrm>
            <a:off x="7307051" y="4437096"/>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1m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609136" y="508518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0.8</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0" name="文字方塊 39"/>
          <p:cNvSpPr txBox="1"/>
          <p:nvPr/>
        </p:nvSpPr>
        <p:spPr>
          <a:xfrm>
            <a:off x="8054106" y="3556174"/>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2m</a:t>
            </a:r>
            <a:endParaRPr lang="zh-HK" altLang="en-US" sz="1600" b="1" dirty="0">
              <a:latin typeface="Times New Roman" panose="02020603050405020304" pitchFamily="18" charset="0"/>
              <a:cs typeface="Times New Roman" panose="02020603050405020304" pitchFamily="18" charset="0"/>
            </a:endParaRPr>
          </a:p>
        </p:txBody>
      </p:sp>
      <p:sp>
        <p:nvSpPr>
          <p:cNvPr id="47" name="文字方塊 46"/>
          <p:cNvSpPr txBox="1"/>
          <p:nvPr/>
        </p:nvSpPr>
        <p:spPr>
          <a:xfrm>
            <a:off x="6516216" y="4965392"/>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0.6</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grpSp>
        <p:nvGrpSpPr>
          <p:cNvPr id="54" name="群組 53"/>
          <p:cNvGrpSpPr/>
          <p:nvPr/>
        </p:nvGrpSpPr>
        <p:grpSpPr>
          <a:xfrm>
            <a:off x="7452320" y="576890"/>
            <a:ext cx="1515602" cy="369332"/>
            <a:chOff x="6985652" y="5985429"/>
            <a:chExt cx="1515602" cy="369332"/>
          </a:xfrm>
        </p:grpSpPr>
        <p:sp>
          <p:nvSpPr>
            <p:cNvPr id="55" name="文字方塊 54"/>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6" name="文字方塊 55"/>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0" name="文字方塊 29"/>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779365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E:\ebook graphics\S207\application eg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870" y="2602631"/>
            <a:ext cx="1145601"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89" cy="1077218"/>
            <a:chOff x="488253" y="1922331"/>
            <a:chExt cx="8331289" cy="1077218"/>
          </a:xfrm>
        </p:grpSpPr>
        <p:sp>
          <p:nvSpPr>
            <p:cNvPr id="27" name="文字方塊 26"/>
            <p:cNvSpPr txBox="1"/>
            <p:nvPr/>
          </p:nvSpPr>
          <p:spPr>
            <a:xfrm>
              <a:off x="827583" y="1922331"/>
              <a:ext cx="7991959" cy="1077218"/>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小</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要製作一個木製的三角柱體，而三角形的邊長分別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0.8m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柱</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體的高度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該三角形為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(b)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柱體體積。</a:t>
              </a: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51" name="文字方塊 50"/>
          <p:cNvSpPr txBox="1"/>
          <p:nvPr/>
        </p:nvSpPr>
        <p:spPr>
          <a:xfrm>
            <a:off x="7307051" y="4437096"/>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1m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609136" y="508518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0.8</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0" name="文字方塊 39"/>
          <p:cNvSpPr txBox="1"/>
          <p:nvPr/>
        </p:nvSpPr>
        <p:spPr>
          <a:xfrm>
            <a:off x="8054106" y="3556174"/>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2m</a:t>
            </a:r>
            <a:endParaRPr lang="zh-HK" altLang="en-US" sz="1600" b="1" dirty="0">
              <a:latin typeface="Times New Roman" panose="02020603050405020304" pitchFamily="18" charset="0"/>
              <a:cs typeface="Times New Roman" panose="02020603050405020304" pitchFamily="18" charset="0"/>
            </a:endParaRPr>
          </a:p>
        </p:txBody>
      </p:sp>
      <p:sp>
        <p:nvSpPr>
          <p:cNvPr id="47" name="文字方塊 46"/>
          <p:cNvSpPr txBox="1"/>
          <p:nvPr/>
        </p:nvSpPr>
        <p:spPr>
          <a:xfrm>
            <a:off x="6516216" y="4965392"/>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0.6</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grpSp>
        <p:nvGrpSpPr>
          <p:cNvPr id="52" name="群組 51"/>
          <p:cNvGrpSpPr/>
          <p:nvPr/>
        </p:nvGrpSpPr>
        <p:grpSpPr>
          <a:xfrm>
            <a:off x="7452320" y="576890"/>
            <a:ext cx="1515602" cy="369332"/>
            <a:chOff x="6985652" y="5985429"/>
            <a:chExt cx="1515602" cy="369332"/>
          </a:xfrm>
        </p:grpSpPr>
        <p:sp>
          <p:nvSpPr>
            <p:cNvPr id="53" name="文字方塊 5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4" name="文字方塊 5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0" name="文字方塊 29"/>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2" name="圓角矩形 31"/>
          <p:cNvSpPr/>
          <p:nvPr/>
        </p:nvSpPr>
        <p:spPr>
          <a:xfrm>
            <a:off x="935581" y="2602631"/>
            <a:ext cx="5436619" cy="2880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1" name="等腰三角形 30"/>
          <p:cNvSpPr/>
          <p:nvPr/>
        </p:nvSpPr>
        <p:spPr>
          <a:xfrm rot="5400000">
            <a:off x="845600" y="2510896"/>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766487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E:\ebook graphics\S207\application eg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870" y="2602631"/>
            <a:ext cx="1145601"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89" cy="1077218"/>
            <a:chOff x="488253" y="1922331"/>
            <a:chExt cx="8331289" cy="1077218"/>
          </a:xfrm>
        </p:grpSpPr>
        <p:sp>
          <p:nvSpPr>
            <p:cNvPr id="27" name="文字方塊 26"/>
            <p:cNvSpPr txBox="1"/>
            <p:nvPr/>
          </p:nvSpPr>
          <p:spPr>
            <a:xfrm>
              <a:off x="827583" y="1922331"/>
              <a:ext cx="7991959" cy="1077218"/>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小</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要製作一個木製的三角柱體，而三角形的邊長分別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0.8m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柱</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體的高度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證明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該三角形為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(b)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求</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柱體體積。</a:t>
              </a: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51" name="文字方塊 50"/>
          <p:cNvSpPr txBox="1"/>
          <p:nvPr/>
        </p:nvSpPr>
        <p:spPr>
          <a:xfrm>
            <a:off x="7307051" y="4437096"/>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1m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609136" y="508518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0.8</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0" name="文字方塊 39"/>
          <p:cNvSpPr txBox="1"/>
          <p:nvPr/>
        </p:nvSpPr>
        <p:spPr>
          <a:xfrm>
            <a:off x="8054106" y="3556174"/>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2m</a:t>
            </a:r>
            <a:endParaRPr lang="zh-HK" altLang="en-US" sz="1600" b="1" dirty="0">
              <a:latin typeface="Times New Roman" panose="02020603050405020304" pitchFamily="18" charset="0"/>
              <a:cs typeface="Times New Roman" panose="02020603050405020304" pitchFamily="18" charset="0"/>
            </a:endParaRPr>
          </a:p>
        </p:txBody>
      </p:sp>
      <p:sp>
        <p:nvSpPr>
          <p:cNvPr id="47" name="文字方塊 46"/>
          <p:cNvSpPr txBox="1"/>
          <p:nvPr/>
        </p:nvSpPr>
        <p:spPr>
          <a:xfrm>
            <a:off x="6516216" y="4965392"/>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0.6</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8" name="文字方塊 47"/>
          <p:cNvSpPr txBox="1"/>
          <p:nvPr/>
        </p:nvSpPr>
        <p:spPr>
          <a:xfrm>
            <a:off x="1188001" y="2657185"/>
            <a:ext cx="5064080" cy="1723549"/>
          </a:xfrm>
          <a:prstGeom prst="rect">
            <a:avLst/>
          </a:prstGeom>
          <a:noFill/>
        </p:spPr>
        <p:txBody>
          <a:bodyPr wrap="square" rtlCol="0">
            <a:spAutoFit/>
          </a:bodyPr>
          <a:lstStyle/>
          <a:p>
            <a:pPr>
              <a:spcBef>
                <a:spcPts val="3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三角形面積</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(0.6m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0.8m)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2</a:t>
            </a:r>
          </a:p>
          <a:p>
            <a:pPr>
              <a:spcBef>
                <a:spcPts val="300"/>
              </a:spcBef>
            </a:pPr>
            <a:r>
              <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0.24m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HK"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GB" altLang="zh-TW" sz="800" dirty="0" smtClean="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柱</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體體積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0.24m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2m</a:t>
            </a:r>
          </a:p>
          <a:p>
            <a:pPr>
              <a:spcBef>
                <a:spcPts val="300"/>
              </a:spcBef>
            </a:pPr>
            <a:r>
              <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0.48m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endParaRPr lang="en-US" altLang="zh-HK"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GB" altLang="zh-TW" sz="800" dirty="0" smtClean="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柱</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體體積</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是</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0.48m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52" name="群組 51"/>
          <p:cNvGrpSpPr/>
          <p:nvPr/>
        </p:nvGrpSpPr>
        <p:grpSpPr>
          <a:xfrm>
            <a:off x="7452320" y="576890"/>
            <a:ext cx="1515602" cy="369332"/>
            <a:chOff x="6985652" y="5985429"/>
            <a:chExt cx="1515602" cy="369332"/>
          </a:xfrm>
        </p:grpSpPr>
        <p:sp>
          <p:nvSpPr>
            <p:cNvPr id="53" name="文字方塊 5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4" name="文字方塊 5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0" name="文字方塊 29"/>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2" name="圓角矩形 31"/>
          <p:cNvSpPr/>
          <p:nvPr/>
        </p:nvSpPr>
        <p:spPr>
          <a:xfrm>
            <a:off x="935581" y="2602631"/>
            <a:ext cx="5436619" cy="2880000"/>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Tree>
    <p:extLst>
      <p:ext uri="{BB962C8B-B14F-4D97-AF65-F5344CB8AC3E}">
        <p14:creationId xmlns:p14="http://schemas.microsoft.com/office/powerpoint/2010/main" val="1193032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sp>
        <p:nvSpPr>
          <p:cNvPr id="43" name="文字方塊 42"/>
          <p:cNvSpPr txBox="1"/>
          <p:nvPr/>
        </p:nvSpPr>
        <p:spPr>
          <a:xfrm>
            <a:off x="366732" y="1340768"/>
            <a:ext cx="8453740" cy="1077218"/>
          </a:xfrm>
          <a:prstGeom prst="rect">
            <a:avLst/>
          </a:prstGeom>
          <a:noFill/>
          <a:ln>
            <a:noFill/>
          </a:ln>
        </p:spPr>
        <p:txBody>
          <a:bodyPr wrap="square" rtlCol="0" anchor="t" anchorCtr="0">
            <a:spAutoFit/>
          </a:bodyPr>
          <a:lstStyle/>
          <a:p>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相傳畢達哥拉斯有一次應邀赴宴，而宴會廳地面的階磚圖案如下</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圖所示，</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他觀察到圖案最基本是由直角三角形組成，而每個直角三角形的邊都可延伸出一個正方形，他更觀察到如以最基本的直角三角形面積為一個單位，則任何直角三角形的斜邊延伸出的正方形的面積正好是其餘兩直角邊延伸出的正方形的面積的</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和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如下圖</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a:t>
            </a:r>
            <a:endPar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66" name="等腰三角形 65"/>
          <p:cNvSpPr/>
          <p:nvPr/>
        </p:nvSpPr>
        <p:spPr>
          <a:xfrm rot="5400000">
            <a:off x="365236" y="2438888"/>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anose="02020603050405020304" pitchFamily="18" charset="0"/>
              <a:ea typeface="標楷體" pitchFamily="65" charset="-120"/>
              <a:cs typeface="Times New Roman" pitchFamily="18" charset="0"/>
            </a:endParaRPr>
          </a:p>
        </p:txBody>
      </p:sp>
      <p:sp>
        <p:nvSpPr>
          <p:cNvPr id="39" name="文字方塊 38"/>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7.1B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直角三角形和畢達哥拉斯</a:t>
            </a:r>
          </a:p>
        </p:txBody>
      </p:sp>
      <p:sp>
        <p:nvSpPr>
          <p:cNvPr id="40" name="文字方塊 39"/>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pic>
        <p:nvPicPr>
          <p:cNvPr id="35" name="Picture 4" descr="E:\ebook graphics\S207\71a.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54817" y="2759316"/>
            <a:ext cx="2725323" cy="2725323"/>
          </a:xfrm>
          <a:prstGeom prst="rect">
            <a:avLst/>
          </a:prstGeom>
          <a:noFill/>
          <a:extLst>
            <a:ext uri="{909E8E84-426E-40DD-AFC4-6F175D3DCCD1}">
              <a14:hiddenFill xmlns:a14="http://schemas.microsoft.com/office/drawing/2010/main">
                <a:solidFill>
                  <a:srgbClr val="FFFFFF"/>
                </a:solidFill>
              </a14:hiddenFill>
            </a:ext>
          </a:extLst>
        </p:spPr>
      </p:pic>
      <p:sp>
        <p:nvSpPr>
          <p:cNvPr id="38" name="圓角矩形 37"/>
          <p:cNvSpPr/>
          <p:nvPr/>
        </p:nvSpPr>
        <p:spPr>
          <a:xfrm>
            <a:off x="5558500" y="2562002"/>
            <a:ext cx="3117956" cy="4107358"/>
          </a:xfrm>
          <a:prstGeom prst="roundRect">
            <a:avLst>
              <a:gd name="adj" fmla="val 6340"/>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Tree>
    <p:extLst>
      <p:ext uri="{BB962C8B-B14F-4D97-AF65-F5344CB8AC3E}">
        <p14:creationId xmlns:p14="http://schemas.microsoft.com/office/powerpoint/2010/main" val="198942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E:\ebook graphics\S207\application eg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870" y="2602631"/>
            <a:ext cx="1145601"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89" cy="1323439"/>
            <a:chOff x="488253" y="1922331"/>
            <a:chExt cx="8331289" cy="1323439"/>
          </a:xfrm>
        </p:grpSpPr>
        <p:sp>
          <p:nvSpPr>
            <p:cNvPr id="27" name="文字方塊 26"/>
            <p:cNvSpPr txBox="1"/>
            <p:nvPr/>
          </p:nvSpPr>
          <p:spPr>
            <a:xfrm>
              <a:off x="827583" y="1922331"/>
              <a:ext cx="7991959" cy="1323439"/>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小</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要製作一個木製的三角柱體，而三角形的邊長分別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0.8m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柱體的高度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證明該三角形為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(b)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求柱體體積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(c)</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求柱體總表面積。</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51" name="文字方塊 50"/>
          <p:cNvSpPr txBox="1"/>
          <p:nvPr/>
        </p:nvSpPr>
        <p:spPr>
          <a:xfrm>
            <a:off x="7307051" y="4437096"/>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1m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609136" y="508518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0.8</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0" name="文字方塊 39"/>
          <p:cNvSpPr txBox="1"/>
          <p:nvPr/>
        </p:nvSpPr>
        <p:spPr>
          <a:xfrm>
            <a:off x="8054106" y="3556174"/>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2m</a:t>
            </a:r>
            <a:endParaRPr lang="zh-HK" altLang="en-US" sz="1600" b="1" dirty="0">
              <a:latin typeface="Times New Roman" panose="02020603050405020304" pitchFamily="18" charset="0"/>
              <a:cs typeface="Times New Roman" panose="02020603050405020304" pitchFamily="18" charset="0"/>
            </a:endParaRPr>
          </a:p>
        </p:txBody>
      </p:sp>
      <p:sp>
        <p:nvSpPr>
          <p:cNvPr id="47" name="文字方塊 46"/>
          <p:cNvSpPr txBox="1"/>
          <p:nvPr/>
        </p:nvSpPr>
        <p:spPr>
          <a:xfrm>
            <a:off x="6516216" y="4965392"/>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0.6</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grpSp>
        <p:nvGrpSpPr>
          <p:cNvPr id="39" name="群組 38"/>
          <p:cNvGrpSpPr/>
          <p:nvPr/>
        </p:nvGrpSpPr>
        <p:grpSpPr>
          <a:xfrm>
            <a:off x="7452320" y="576890"/>
            <a:ext cx="1515602" cy="369332"/>
            <a:chOff x="6985652" y="5985429"/>
            <a:chExt cx="1515602" cy="369332"/>
          </a:xfrm>
        </p:grpSpPr>
        <p:sp>
          <p:nvSpPr>
            <p:cNvPr id="41" name="文字方塊 40"/>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6" name="文字方塊 45"/>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1" name="文字方塊 30"/>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0" name="圓角矩形 29"/>
          <p:cNvSpPr/>
          <p:nvPr/>
        </p:nvSpPr>
        <p:spPr>
          <a:xfrm>
            <a:off x="935581" y="2873209"/>
            <a:ext cx="5436619" cy="2609422"/>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2" name="等腰三角形 31"/>
          <p:cNvSpPr/>
          <p:nvPr/>
        </p:nvSpPr>
        <p:spPr>
          <a:xfrm rot="5400000">
            <a:off x="845600" y="2726936"/>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909097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E:\ebook graphics\S207\application eg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870" y="2602631"/>
            <a:ext cx="1145601"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89" cy="1323439"/>
            <a:chOff x="488253" y="1922331"/>
            <a:chExt cx="8331289" cy="1323439"/>
          </a:xfrm>
        </p:grpSpPr>
        <p:sp>
          <p:nvSpPr>
            <p:cNvPr id="27" name="文字方塊 26"/>
            <p:cNvSpPr txBox="1"/>
            <p:nvPr/>
          </p:nvSpPr>
          <p:spPr>
            <a:xfrm>
              <a:off x="827583" y="1922331"/>
              <a:ext cx="7991959" cy="1323439"/>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小</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要製作一個木製的三角柱體，而三角形的邊長分別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0.8m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柱體的高度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證明該三角形為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(b)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求柱體體積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(c)</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求柱體總表面積。</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51" name="文字方塊 50"/>
          <p:cNvSpPr txBox="1"/>
          <p:nvPr/>
        </p:nvSpPr>
        <p:spPr>
          <a:xfrm>
            <a:off x="7307051" y="4437096"/>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1m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609136" y="508518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0.8</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0" name="文字方塊 39"/>
          <p:cNvSpPr txBox="1"/>
          <p:nvPr/>
        </p:nvSpPr>
        <p:spPr>
          <a:xfrm>
            <a:off x="8054106" y="3556174"/>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2m</a:t>
            </a:r>
            <a:endParaRPr lang="zh-HK" altLang="en-US" sz="1600" b="1" dirty="0">
              <a:latin typeface="Times New Roman" panose="02020603050405020304" pitchFamily="18" charset="0"/>
              <a:cs typeface="Times New Roman" panose="02020603050405020304" pitchFamily="18" charset="0"/>
            </a:endParaRPr>
          </a:p>
        </p:txBody>
      </p:sp>
      <p:sp>
        <p:nvSpPr>
          <p:cNvPr id="47" name="文字方塊 46"/>
          <p:cNvSpPr txBox="1"/>
          <p:nvPr/>
        </p:nvSpPr>
        <p:spPr>
          <a:xfrm>
            <a:off x="6516216" y="4965392"/>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0.6</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8" name="文字方塊 47"/>
          <p:cNvSpPr txBox="1"/>
          <p:nvPr/>
        </p:nvSpPr>
        <p:spPr>
          <a:xfrm>
            <a:off x="1188001" y="2873209"/>
            <a:ext cx="5064080" cy="1800493"/>
          </a:xfrm>
          <a:prstGeom prst="rect">
            <a:avLst/>
          </a:prstGeom>
          <a:noFill/>
        </p:spPr>
        <p:txBody>
          <a:bodyPr wrap="square" rtlCol="0">
            <a:spAutoFit/>
          </a:bodyPr>
          <a:lstStyle/>
          <a:p>
            <a:pPr>
              <a:spcBef>
                <a:spcPts val="3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柱體總側面積</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(0.6m + 0.8m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1m)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2m</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4.8m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HK"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endParaRPr lang="en-GB" altLang="zh-TW" sz="800" dirty="0" smtClean="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柱</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體總表面積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4.8m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0.24m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2</a:t>
            </a:r>
          </a:p>
          <a:p>
            <a:pPr>
              <a:spcBef>
                <a:spcPts val="300"/>
              </a:spcBef>
            </a:pPr>
            <a:r>
              <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5.28m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endParaRPr lang="en-US" altLang="zh-HK"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endParaRPr lang="en-GB" altLang="zh-TW" sz="800" dirty="0" smtClean="0">
              <a:latin typeface="Times New Roman" panose="02020603050405020304" pitchFamily="18" charset="0"/>
              <a:ea typeface="標楷體" panose="03000509000000000000" pitchFamily="65" charset="-120"/>
              <a:cs typeface="Times New Roman" panose="02020603050405020304" pitchFamily="18" charset="0"/>
            </a:endParaRPr>
          </a:p>
          <a:p>
            <a:pPr>
              <a:spcBef>
                <a:spcPts val="300"/>
              </a:spcBef>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總</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表面積是</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5.28m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39" name="群組 38"/>
          <p:cNvGrpSpPr/>
          <p:nvPr/>
        </p:nvGrpSpPr>
        <p:grpSpPr>
          <a:xfrm>
            <a:off x="7452320" y="576890"/>
            <a:ext cx="1515602" cy="369332"/>
            <a:chOff x="6985652" y="5985429"/>
            <a:chExt cx="1515602" cy="369332"/>
          </a:xfrm>
        </p:grpSpPr>
        <p:sp>
          <p:nvSpPr>
            <p:cNvPr id="41" name="文字方塊 40"/>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6" name="文字方塊 45"/>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29" name="文字方塊 2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1" name="文字方塊 30"/>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30" name="圓角矩形 29"/>
          <p:cNvSpPr/>
          <p:nvPr/>
        </p:nvSpPr>
        <p:spPr>
          <a:xfrm>
            <a:off x="935581" y="2873209"/>
            <a:ext cx="5436619" cy="2609422"/>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Tree>
    <p:extLst>
      <p:ext uri="{BB962C8B-B14F-4D97-AF65-F5344CB8AC3E}">
        <p14:creationId xmlns:p14="http://schemas.microsoft.com/office/powerpoint/2010/main" val="235045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E:\ebook graphics\S207\application eg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870" y="2602631"/>
            <a:ext cx="1145601"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89" cy="2062103"/>
            <a:chOff x="488253" y="1922331"/>
            <a:chExt cx="8331289" cy="2062103"/>
          </a:xfrm>
        </p:grpSpPr>
        <p:sp>
          <p:nvSpPr>
            <p:cNvPr id="27" name="文字方塊 26"/>
            <p:cNvSpPr txBox="1"/>
            <p:nvPr/>
          </p:nvSpPr>
          <p:spPr>
            <a:xfrm>
              <a:off x="827583" y="1922331"/>
              <a:ext cx="7991959" cy="2062103"/>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小</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要製作一個木製的三角柱體，而三角形的邊長分別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0.8m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柱體的高度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證明該三角形為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(b)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求柱體體積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(c)</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求柱體總表面積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533400" indent="-533400"/>
              <a:r>
                <a:rPr lang="en-US" altLang="zh-HK" sz="1600" dirty="0" smtClean="0">
                  <a:latin typeface="Times New Roman" panose="02020603050405020304" pitchFamily="18" charset="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(d)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若</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木料</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售價每</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80</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元，表面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噴漆每</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則需</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元</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533400" indent="-533400"/>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問</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製作費為多少。</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p>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1" y="3247577"/>
            <a:ext cx="5148587" cy="1528073"/>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1" name="文字方塊 50"/>
          <p:cNvSpPr txBox="1"/>
          <p:nvPr/>
        </p:nvSpPr>
        <p:spPr>
          <a:xfrm>
            <a:off x="7307051" y="4437096"/>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1m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609136" y="508518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0.8</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0" name="文字方塊 39"/>
          <p:cNvSpPr txBox="1"/>
          <p:nvPr/>
        </p:nvSpPr>
        <p:spPr>
          <a:xfrm>
            <a:off x="8054106" y="3556174"/>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2m</a:t>
            </a:r>
            <a:endParaRPr lang="zh-HK" altLang="en-US" sz="1600" b="1" dirty="0">
              <a:latin typeface="Times New Roman" panose="02020603050405020304" pitchFamily="18" charset="0"/>
              <a:cs typeface="Times New Roman" panose="02020603050405020304" pitchFamily="18" charset="0"/>
            </a:endParaRPr>
          </a:p>
        </p:txBody>
      </p:sp>
      <p:sp>
        <p:nvSpPr>
          <p:cNvPr id="47" name="文字方塊 46"/>
          <p:cNvSpPr txBox="1"/>
          <p:nvPr/>
        </p:nvSpPr>
        <p:spPr>
          <a:xfrm>
            <a:off x="6516216" y="4965392"/>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0.6</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grpSp>
        <p:nvGrpSpPr>
          <p:cNvPr id="30" name="群組 29"/>
          <p:cNvGrpSpPr/>
          <p:nvPr/>
        </p:nvGrpSpPr>
        <p:grpSpPr>
          <a:xfrm>
            <a:off x="7452320" y="576890"/>
            <a:ext cx="1515602" cy="369332"/>
            <a:chOff x="6985652" y="5985429"/>
            <a:chExt cx="1515602" cy="369332"/>
          </a:xfrm>
        </p:grpSpPr>
        <p:sp>
          <p:nvSpPr>
            <p:cNvPr id="39" name="文字方塊 38"/>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1" name="文字方塊 40"/>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1" name="文字方塊 3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2" name="文字方塊 31"/>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29" name="等腰三角形 28"/>
          <p:cNvSpPr/>
          <p:nvPr/>
        </p:nvSpPr>
        <p:spPr>
          <a:xfrm rot="5400000">
            <a:off x="845600" y="3086976"/>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25672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E:\ebook graphics\S207\application eg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870" y="2602631"/>
            <a:ext cx="1145601"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     畢氏定理</a:t>
            </a: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的逆定理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3" name="群組 2"/>
          <p:cNvGrpSpPr/>
          <p:nvPr/>
        </p:nvGrpSpPr>
        <p:grpSpPr>
          <a:xfrm>
            <a:off x="488253" y="1412776"/>
            <a:ext cx="8331289" cy="2062103"/>
            <a:chOff x="488253" y="1922331"/>
            <a:chExt cx="8331289" cy="2062103"/>
          </a:xfrm>
        </p:grpSpPr>
        <p:sp>
          <p:nvSpPr>
            <p:cNvPr id="27" name="文字方塊 26"/>
            <p:cNvSpPr txBox="1"/>
            <p:nvPr/>
          </p:nvSpPr>
          <p:spPr>
            <a:xfrm>
              <a:off x="827583" y="1922331"/>
              <a:ext cx="7991959" cy="2062103"/>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三</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u="sng"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小</a:t>
              </a:r>
              <a:r>
                <a:rPr lang="zh-TW" altLang="en-US" sz="1600" u="sng" dirty="0">
                  <a:latin typeface="Times New Roman" panose="02020603050405020304" pitchFamily="18" charset="0"/>
                  <a:ea typeface="標楷體" panose="03000509000000000000" pitchFamily="65" charset="-120"/>
                  <a:cs typeface="Times New Roman" panose="02020603050405020304" pitchFamily="18" charset="0"/>
                  <a:sym typeface="Symbol"/>
                </a:rPr>
                <a:t>明</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要製作一個木製的三角柱體，而三角形的邊長分別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0.6m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0.8m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柱體的高度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2m</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證明該三角形為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(b)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求柱體體積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(c)</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求柱體總表面積</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533400" indent="-533400"/>
              <a:r>
                <a:rPr lang="en-US" altLang="zh-HK" sz="1600" dirty="0" smtClean="0">
                  <a:latin typeface="Times New Roman" panose="02020603050405020304" pitchFamily="18" charset="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(d)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若</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木料</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售價每</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80</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元，表面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噴漆每</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m</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則需</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元</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533400" indent="-533400"/>
              <a:r>
                <a:rPr lang="en-GB"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問</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製作費為多少。</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a:p>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8" name="圖片 2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pic>
          <p:nvPicPr>
            <p:cNvPr id="36" name="圖片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923476"/>
              <a:ext cx="299372" cy="309841"/>
            </a:xfrm>
            <a:prstGeom prst="rect">
              <a:avLst/>
            </a:prstGeom>
          </p:spPr>
        </p:pic>
      </p:grpSp>
      <p:sp>
        <p:nvSpPr>
          <p:cNvPr id="42" name="圓角矩形 41"/>
          <p:cNvSpPr/>
          <p:nvPr/>
        </p:nvSpPr>
        <p:spPr>
          <a:xfrm>
            <a:off x="935581" y="3247577"/>
            <a:ext cx="5148587" cy="1528073"/>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1" name="文字方塊 50"/>
          <p:cNvSpPr txBox="1"/>
          <p:nvPr/>
        </p:nvSpPr>
        <p:spPr>
          <a:xfrm>
            <a:off x="7307051" y="4437096"/>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1m</a:t>
            </a:r>
            <a:endParaRPr lang="zh-HK" altLang="en-US" sz="1600" b="1"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7609136" y="5085184"/>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0.8</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0" name="文字方塊 39"/>
          <p:cNvSpPr txBox="1"/>
          <p:nvPr/>
        </p:nvSpPr>
        <p:spPr>
          <a:xfrm>
            <a:off x="8054106" y="3556174"/>
            <a:ext cx="603292" cy="338554"/>
          </a:xfrm>
          <a:prstGeom prst="rect">
            <a:avLst/>
          </a:prstGeom>
          <a:noFill/>
        </p:spPr>
        <p:txBody>
          <a:bodyPr wrap="square" lIns="0" rIns="0" rtlCol="0">
            <a:spAutoFit/>
          </a:bodyPr>
          <a:lstStyle/>
          <a:p>
            <a:r>
              <a:rPr lang="en-GB" altLang="zh-TW" sz="1600" b="1" dirty="0" smtClean="0">
                <a:latin typeface="Times New Roman" panose="02020603050405020304" pitchFamily="18" charset="0"/>
                <a:cs typeface="Times New Roman" panose="02020603050405020304" pitchFamily="18" charset="0"/>
              </a:rPr>
              <a:t>2m</a:t>
            </a:r>
            <a:endParaRPr lang="zh-HK" altLang="en-US" sz="1600" b="1" dirty="0">
              <a:latin typeface="Times New Roman" panose="02020603050405020304" pitchFamily="18" charset="0"/>
              <a:cs typeface="Times New Roman" panose="02020603050405020304" pitchFamily="18" charset="0"/>
            </a:endParaRPr>
          </a:p>
        </p:txBody>
      </p:sp>
      <p:sp>
        <p:nvSpPr>
          <p:cNvPr id="47" name="文字方塊 46"/>
          <p:cNvSpPr txBox="1"/>
          <p:nvPr/>
        </p:nvSpPr>
        <p:spPr>
          <a:xfrm>
            <a:off x="6516216" y="4965392"/>
            <a:ext cx="603292" cy="338554"/>
          </a:xfrm>
          <a:prstGeom prst="rect">
            <a:avLst/>
          </a:prstGeom>
          <a:noFill/>
        </p:spPr>
        <p:txBody>
          <a:bodyPr wrap="square" lIns="0" rIns="0" rtlCol="0">
            <a:spAutoFit/>
          </a:bodyPr>
          <a:lstStyle/>
          <a:p>
            <a:r>
              <a:rPr lang="en-US" altLang="zh-TW" sz="1600" b="1" dirty="0" smtClean="0">
                <a:latin typeface="Times New Roman" panose="02020603050405020304" pitchFamily="18" charset="0"/>
                <a:cs typeface="Times New Roman" panose="02020603050405020304" pitchFamily="18" charset="0"/>
              </a:rPr>
              <a:t>0.6</a:t>
            </a:r>
            <a:r>
              <a:rPr lang="en-GB" altLang="zh-TW" sz="1600" b="1" dirty="0" smtClean="0">
                <a:latin typeface="Times New Roman" panose="02020603050405020304" pitchFamily="18" charset="0"/>
                <a:cs typeface="Times New Roman" panose="02020603050405020304" pitchFamily="18" charset="0"/>
              </a:rPr>
              <a:t>m</a:t>
            </a:r>
            <a:endParaRPr lang="zh-HK" altLang="en-US" sz="1600" b="1" dirty="0">
              <a:latin typeface="Times New Roman" panose="02020603050405020304" pitchFamily="18" charset="0"/>
              <a:cs typeface="Times New Roman" panose="02020603050405020304" pitchFamily="18" charset="0"/>
            </a:endParaRPr>
          </a:p>
        </p:txBody>
      </p:sp>
      <p:sp>
        <p:nvSpPr>
          <p:cNvPr id="48" name="文字方塊 47"/>
          <p:cNvSpPr txBox="1"/>
          <p:nvPr/>
        </p:nvSpPr>
        <p:spPr>
          <a:xfrm>
            <a:off x="1188001" y="3319586"/>
            <a:ext cx="5064080" cy="1197764"/>
          </a:xfrm>
          <a:prstGeom prst="rect">
            <a:avLst/>
          </a:prstGeom>
          <a:noFill/>
        </p:spPr>
        <p:txBody>
          <a:bodyPr wrap="square" rtlCol="0">
            <a:spAutoFit/>
          </a:bodyPr>
          <a:lstStyle/>
          <a:p>
            <a:pPr>
              <a:spcBef>
                <a:spcPts val="300"/>
              </a:spcBef>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製作費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(0.48</a:t>
            </a:r>
            <a:r>
              <a:rPr lang="en-US" altLang="zh-HK"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rPr>
              <a:t> 80 + 5.28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3</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元</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a:spcBef>
                <a:spcPts val="300"/>
              </a:spcBef>
            </a:pPr>
            <a:r>
              <a:rPr lang="en-US" altLang="zh-HK"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19</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6</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8</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元</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US" altLang="zh-HK" sz="800" baseline="300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總</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製作費</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HK"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196.8</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元</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HK" altLang="en-US" sz="1600" baseline="300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30" name="群組 29"/>
          <p:cNvGrpSpPr/>
          <p:nvPr/>
        </p:nvGrpSpPr>
        <p:grpSpPr>
          <a:xfrm>
            <a:off x="7452320" y="576890"/>
            <a:ext cx="1515602" cy="369332"/>
            <a:chOff x="6985652" y="5985429"/>
            <a:chExt cx="1515602" cy="369332"/>
          </a:xfrm>
        </p:grpSpPr>
        <p:sp>
          <p:nvSpPr>
            <p:cNvPr id="39" name="文字方塊 38"/>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1" name="文字方塊 40"/>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1" name="文字方塊 3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2" name="文字方塊 31"/>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7.4A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日常生活的</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應用</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2820805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無理數     鉛垂線</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除日常生活中應用外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，畢氏定理亦可用於在數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線中找出代表無理數的點。</a:t>
            </a:r>
          </a:p>
        </p:txBody>
      </p:sp>
      <p:pic>
        <p:nvPicPr>
          <p:cNvPr id="19" name="圖片 1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40962" name="Picture 2" descr="E:\ebook graphics\S207\application no line 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5014" y="4442081"/>
            <a:ext cx="5400000" cy="1187578"/>
          </a:xfrm>
          <a:prstGeom prst="rect">
            <a:avLst/>
          </a:prstGeom>
          <a:noFill/>
          <a:extLst>
            <a:ext uri="{909E8E84-426E-40DD-AFC4-6F175D3DCCD1}">
              <a14:hiddenFill xmlns:a14="http://schemas.microsoft.com/office/drawing/2010/main">
                <a:solidFill>
                  <a:srgbClr val="FFFFFF"/>
                </a:solidFill>
              </a14:hiddenFill>
            </a:ext>
          </a:extLst>
        </p:spPr>
      </p:pic>
      <p:sp>
        <p:nvSpPr>
          <p:cNvPr id="24" name="圓角矩形 23"/>
          <p:cNvSpPr/>
          <p:nvPr/>
        </p:nvSpPr>
        <p:spPr>
          <a:xfrm>
            <a:off x="1043608" y="4077073"/>
            <a:ext cx="7560840" cy="2088232"/>
          </a:xfrm>
          <a:prstGeom prst="roundRect">
            <a:avLst>
              <a:gd name="adj" fmla="val 6340"/>
            </a:avLst>
          </a:pr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字方塊 24"/>
          <p:cNvSpPr txBox="1"/>
          <p:nvPr/>
        </p:nvSpPr>
        <p:spPr>
          <a:xfrm>
            <a:off x="827583" y="1844824"/>
            <a:ext cx="7991959" cy="830997"/>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例如</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圖中，在數線上「</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」的位置向上畫一長度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單位</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鉛垂線</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26" name="圖片 2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pic>
        <p:nvPicPr>
          <p:cNvPr id="30" name="圖片 2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graphicFrame>
        <p:nvGraphicFramePr>
          <p:cNvPr id="40" name="物件 39"/>
          <p:cNvGraphicFramePr>
            <a:graphicFrameLocks noChangeAspect="1"/>
          </p:cNvGraphicFramePr>
          <p:nvPr>
            <p:extLst>
              <p:ext uri="{D42A27DB-BD31-4B8C-83A1-F6EECF244321}">
                <p14:modId xmlns:p14="http://schemas.microsoft.com/office/powerpoint/2010/main" val="2949608541"/>
              </p:ext>
            </p:extLst>
          </p:nvPr>
        </p:nvGraphicFramePr>
        <p:xfrm>
          <a:off x="1475656" y="1901810"/>
          <a:ext cx="292100" cy="254000"/>
        </p:xfrm>
        <a:graphic>
          <a:graphicData uri="http://schemas.openxmlformats.org/presentationml/2006/ole">
            <mc:AlternateContent xmlns:mc="http://schemas.openxmlformats.org/markup-compatibility/2006">
              <mc:Choice xmlns:v="urn:schemas-microsoft-com:vml" Requires="v">
                <p:oleObj spid="_x0000_s42034" name="方程式" r:id="rId8" imgW="291960" imgH="253800" progId="Equation.3">
                  <p:embed/>
                </p:oleObj>
              </mc:Choice>
              <mc:Fallback>
                <p:oleObj name="方程式" r:id="rId8" imgW="29196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1901810"/>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7" name="圖片 4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4177793"/>
            <a:ext cx="299372" cy="309841"/>
          </a:xfrm>
          <a:prstGeom prst="rect">
            <a:avLst/>
          </a:prstGeom>
        </p:spPr>
      </p:pic>
      <p:grpSp>
        <p:nvGrpSpPr>
          <p:cNvPr id="28" name="群組 27"/>
          <p:cNvGrpSpPr/>
          <p:nvPr/>
        </p:nvGrpSpPr>
        <p:grpSpPr>
          <a:xfrm>
            <a:off x="7452320" y="576890"/>
            <a:ext cx="1515602" cy="369332"/>
            <a:chOff x="6985652" y="5985429"/>
            <a:chExt cx="1515602" cy="369332"/>
          </a:xfrm>
        </p:grpSpPr>
        <p:sp>
          <p:nvSpPr>
            <p:cNvPr id="35" name="文字方塊 34"/>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6" name="文字方塊 35"/>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8" name="文字方塊 37"/>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7.4B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數線上的應用</a:t>
            </a:r>
          </a:p>
        </p:txBody>
      </p:sp>
      <p:sp>
        <p:nvSpPr>
          <p:cNvPr id="31" name="文字方塊 3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23" name="等腰三角形 22"/>
          <p:cNvSpPr/>
          <p:nvPr/>
        </p:nvSpPr>
        <p:spPr>
          <a:xfrm rot="5400000">
            <a:off x="665568" y="2366880"/>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標楷體" panose="03000509000000000000" pitchFamily="65" charset="-120"/>
              <a:ea typeface="標楷體" panose="03000509000000000000" pitchFamily="65" charset="-120"/>
              <a:cs typeface="Times New Roman" pitchFamily="18" charset="0"/>
            </a:endParaRPr>
          </a:p>
        </p:txBody>
      </p:sp>
    </p:spTree>
    <p:extLst>
      <p:ext uri="{BB962C8B-B14F-4D97-AF65-F5344CB8AC3E}">
        <p14:creationId xmlns:p14="http://schemas.microsoft.com/office/powerpoint/2010/main" val="249872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descr="E:\ebook graphics\S207\application no line 2.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5014" y="4437112"/>
            <a:ext cx="5400000" cy="119254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無理數     鉛垂線</a:t>
            </a: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45" name="圖片 4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27" name="文字方塊 26"/>
          <p:cNvSpPr txBox="1"/>
          <p:nvPr/>
        </p:nvSpPr>
        <p:spPr>
          <a:xfrm>
            <a:off x="2195736" y="4702335"/>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O</a:t>
            </a:r>
            <a:endParaRPr lang="zh-HK" altLang="en-US" sz="1600" b="1" i="1" dirty="0">
              <a:latin typeface="Times New Roman" panose="02020603050405020304" pitchFamily="18" charset="0"/>
              <a:cs typeface="Times New Roman" panose="02020603050405020304" pitchFamily="18" charset="0"/>
            </a:endParaRPr>
          </a:p>
        </p:txBody>
      </p:sp>
      <p:sp>
        <p:nvSpPr>
          <p:cNvPr id="28" name="圓角矩形 27"/>
          <p:cNvSpPr/>
          <p:nvPr/>
        </p:nvSpPr>
        <p:spPr>
          <a:xfrm>
            <a:off x="1043608" y="4077073"/>
            <a:ext cx="7560840" cy="2088232"/>
          </a:xfrm>
          <a:prstGeom prst="roundRect">
            <a:avLst>
              <a:gd name="adj" fmla="val 6340"/>
            </a:avLst>
          </a:pr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9" name="文字方塊 28"/>
          <p:cNvSpPr txBox="1"/>
          <p:nvPr/>
        </p:nvSpPr>
        <p:spPr>
          <a:xfrm>
            <a:off x="827583" y="1844824"/>
            <a:ext cx="7991959" cy="1077218"/>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例如</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圖中，在數線上「</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」的位置向上畫一長度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單位</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鉛垂線</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畫一直線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OA</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聯起鉛垂線頂點及數線上的「</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0</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」點。</a:t>
            </a:r>
          </a:p>
          <a:p>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30" name="圖片 2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pic>
        <p:nvPicPr>
          <p:cNvPr id="36" name="圖片 35"/>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graphicFrame>
        <p:nvGraphicFramePr>
          <p:cNvPr id="40" name="物件 39"/>
          <p:cNvGraphicFramePr>
            <a:graphicFrameLocks noChangeAspect="1"/>
          </p:cNvGraphicFramePr>
          <p:nvPr>
            <p:extLst>
              <p:ext uri="{D42A27DB-BD31-4B8C-83A1-F6EECF244321}">
                <p14:modId xmlns:p14="http://schemas.microsoft.com/office/powerpoint/2010/main" val="932364343"/>
              </p:ext>
            </p:extLst>
          </p:nvPr>
        </p:nvGraphicFramePr>
        <p:xfrm>
          <a:off x="1475656" y="1901810"/>
          <a:ext cx="292100" cy="254000"/>
        </p:xfrm>
        <a:graphic>
          <a:graphicData uri="http://schemas.openxmlformats.org/presentationml/2006/ole">
            <mc:AlternateContent xmlns:mc="http://schemas.openxmlformats.org/markup-compatibility/2006">
              <mc:Choice xmlns:v="urn:schemas-microsoft-com:vml" Requires="v">
                <p:oleObj spid="_x0000_s44193" name="方程式" r:id="rId8" imgW="291960" imgH="253800" progId="Equation.3">
                  <p:embed/>
                </p:oleObj>
              </mc:Choice>
              <mc:Fallback>
                <p:oleObj name="方程式" r:id="rId8" imgW="29196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1901810"/>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物件 40"/>
          <p:cNvGraphicFramePr>
            <a:graphicFrameLocks noChangeAspect="1"/>
          </p:cNvGraphicFramePr>
          <p:nvPr>
            <p:extLst>
              <p:ext uri="{D42A27DB-BD31-4B8C-83A1-F6EECF244321}">
                <p14:modId xmlns:p14="http://schemas.microsoft.com/office/powerpoint/2010/main" val="290837471"/>
              </p:ext>
            </p:extLst>
          </p:nvPr>
        </p:nvGraphicFramePr>
        <p:xfrm>
          <a:off x="1565275" y="2751584"/>
          <a:ext cx="1066800" cy="533400"/>
        </p:xfrm>
        <a:graphic>
          <a:graphicData uri="http://schemas.openxmlformats.org/presentationml/2006/ole">
            <mc:AlternateContent xmlns:mc="http://schemas.openxmlformats.org/markup-compatibility/2006">
              <mc:Choice xmlns:v="urn:schemas-microsoft-com:vml" Requires="v">
                <p:oleObj spid="_x0000_s44194" name="方程式" r:id="rId10" imgW="1066680" imgH="533160" progId="Equation.3">
                  <p:embed/>
                </p:oleObj>
              </mc:Choice>
              <mc:Fallback>
                <p:oleObj name="方程式" r:id="rId10" imgW="1066680" imgH="533160" progId="Equation.3">
                  <p:embed/>
                  <p:pic>
                    <p:nvPicPr>
                      <p:cNvPr id="0" name=""/>
                      <p:cNvPicPr>
                        <a:picLocks noChangeAspect="1" noChangeArrowheads="1"/>
                      </p:cNvPicPr>
                      <p:nvPr/>
                    </p:nvPicPr>
                    <p:blipFill>
                      <a:blip r:embed="rId11"/>
                      <a:srcRect/>
                      <a:stretch>
                        <a:fillRect/>
                      </a:stretch>
                    </p:blipFill>
                    <p:spPr bwMode="auto">
                      <a:xfrm>
                        <a:off x="1565275" y="2751584"/>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物件 42"/>
          <p:cNvGraphicFramePr>
            <a:graphicFrameLocks noChangeAspect="1"/>
          </p:cNvGraphicFramePr>
          <p:nvPr>
            <p:extLst>
              <p:ext uri="{D42A27DB-BD31-4B8C-83A1-F6EECF244321}">
                <p14:modId xmlns:p14="http://schemas.microsoft.com/office/powerpoint/2010/main" val="1935609890"/>
              </p:ext>
            </p:extLst>
          </p:nvPr>
        </p:nvGraphicFramePr>
        <p:xfrm>
          <a:off x="1649760" y="3319016"/>
          <a:ext cx="762000" cy="254000"/>
        </p:xfrm>
        <a:graphic>
          <a:graphicData uri="http://schemas.openxmlformats.org/presentationml/2006/ole">
            <mc:AlternateContent xmlns:mc="http://schemas.openxmlformats.org/markup-compatibility/2006">
              <mc:Choice xmlns:v="urn:schemas-microsoft-com:vml" Requires="v">
                <p:oleObj spid="_x0000_s44195" name="方程式" r:id="rId12" imgW="761760" imgH="253800" progId="Equation.3">
                  <p:embed/>
                </p:oleObj>
              </mc:Choice>
              <mc:Fallback>
                <p:oleObj name="方程式" r:id="rId12" imgW="761760" imgH="253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9760" y="3319016"/>
                        <a:ext cx="76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文字方塊 46"/>
          <p:cNvSpPr txBox="1"/>
          <p:nvPr/>
        </p:nvSpPr>
        <p:spPr>
          <a:xfrm>
            <a:off x="2915816" y="4149080"/>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A</a:t>
            </a:r>
            <a:endParaRPr lang="zh-HK" altLang="en-US" sz="1600" b="1" i="1" dirty="0">
              <a:latin typeface="Times New Roman" panose="02020603050405020304" pitchFamily="18" charset="0"/>
              <a:cs typeface="Times New Roman" panose="02020603050405020304" pitchFamily="18" charset="0"/>
            </a:endParaRPr>
          </a:p>
        </p:txBody>
      </p:sp>
      <p:pic>
        <p:nvPicPr>
          <p:cNvPr id="49" name="圖片 4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4177793"/>
            <a:ext cx="299372" cy="309841"/>
          </a:xfrm>
          <a:prstGeom prst="rect">
            <a:avLst/>
          </a:prstGeom>
        </p:spPr>
      </p:pic>
      <p:grpSp>
        <p:nvGrpSpPr>
          <p:cNvPr id="46" name="群組 45"/>
          <p:cNvGrpSpPr/>
          <p:nvPr/>
        </p:nvGrpSpPr>
        <p:grpSpPr>
          <a:xfrm>
            <a:off x="7452320" y="576890"/>
            <a:ext cx="1515602" cy="369332"/>
            <a:chOff x="6985652" y="5985429"/>
            <a:chExt cx="1515602" cy="369332"/>
          </a:xfrm>
        </p:grpSpPr>
        <p:sp>
          <p:nvSpPr>
            <p:cNvPr id="51" name="文字方塊 50"/>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52" name="文字方塊 51"/>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2" name="文字方塊 31"/>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3" name="文字方塊 32"/>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7.4B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數線上的應用</a:t>
            </a:r>
          </a:p>
        </p:txBody>
      </p:sp>
      <p:sp>
        <p:nvSpPr>
          <p:cNvPr id="34" name="文字方塊 33"/>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除日常生活中應用外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，畢氏定理亦可用於在數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線中找出代表無理數的點。</a:t>
            </a:r>
          </a:p>
        </p:txBody>
      </p:sp>
      <p:sp>
        <p:nvSpPr>
          <p:cNvPr id="31" name="等腰三角形 30"/>
          <p:cNvSpPr/>
          <p:nvPr/>
        </p:nvSpPr>
        <p:spPr>
          <a:xfrm rot="5400000">
            <a:off x="665568" y="3663040"/>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標楷體" panose="03000509000000000000" pitchFamily="65" charset="-120"/>
              <a:ea typeface="標楷體" panose="03000509000000000000" pitchFamily="65" charset="-120"/>
              <a:cs typeface="Times New Roman" pitchFamily="18" charset="0"/>
            </a:endParaRPr>
          </a:p>
        </p:txBody>
      </p:sp>
    </p:spTree>
    <p:extLst>
      <p:ext uri="{BB962C8B-B14F-4D97-AF65-F5344CB8AC3E}">
        <p14:creationId xmlns:p14="http://schemas.microsoft.com/office/powerpoint/2010/main" val="1052570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32" name="Picture 24" descr="E:\ebook graphics\S207\application no line 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014" y="4283583"/>
            <a:ext cx="5400000" cy="143602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無理數     鉛垂線</a:t>
            </a: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45" name="圖片 4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26" name="文字方塊 25"/>
          <p:cNvSpPr txBox="1"/>
          <p:nvPr/>
        </p:nvSpPr>
        <p:spPr>
          <a:xfrm>
            <a:off x="2195736" y="4688687"/>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O</a:t>
            </a:r>
            <a:endParaRPr lang="zh-HK" altLang="en-US" sz="1600" b="1" i="1" dirty="0">
              <a:latin typeface="Times New Roman" panose="02020603050405020304" pitchFamily="18" charset="0"/>
              <a:cs typeface="Times New Roman" panose="02020603050405020304" pitchFamily="18" charset="0"/>
            </a:endParaRPr>
          </a:p>
        </p:txBody>
      </p:sp>
      <p:sp>
        <p:nvSpPr>
          <p:cNvPr id="30" name="圓角矩形 29"/>
          <p:cNvSpPr/>
          <p:nvPr/>
        </p:nvSpPr>
        <p:spPr>
          <a:xfrm>
            <a:off x="1043608" y="4077073"/>
            <a:ext cx="7560840" cy="2088232"/>
          </a:xfrm>
          <a:prstGeom prst="roundRect">
            <a:avLst>
              <a:gd name="adj" fmla="val 6340"/>
            </a:avLst>
          </a:pr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6" name="文字方塊 35"/>
          <p:cNvSpPr txBox="1"/>
          <p:nvPr/>
        </p:nvSpPr>
        <p:spPr>
          <a:xfrm>
            <a:off x="827583" y="1844824"/>
            <a:ext cx="7991959" cy="830997"/>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例如</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圖中，在數線上「</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」的位置向上畫一長度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單位</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鉛垂線</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畫一直線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OA</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聯起鉛垂線頂點及數線上的「</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0</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」點</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42" name="圖片 41"/>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pic>
        <p:nvPicPr>
          <p:cNvPr id="44" name="圖片 4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graphicFrame>
        <p:nvGraphicFramePr>
          <p:cNvPr id="47" name="物件 46"/>
          <p:cNvGraphicFramePr>
            <a:graphicFrameLocks noChangeAspect="1"/>
          </p:cNvGraphicFramePr>
          <p:nvPr>
            <p:extLst>
              <p:ext uri="{D42A27DB-BD31-4B8C-83A1-F6EECF244321}">
                <p14:modId xmlns:p14="http://schemas.microsoft.com/office/powerpoint/2010/main" val="356566896"/>
              </p:ext>
            </p:extLst>
          </p:nvPr>
        </p:nvGraphicFramePr>
        <p:xfrm>
          <a:off x="1475656" y="1901810"/>
          <a:ext cx="292100" cy="254000"/>
        </p:xfrm>
        <a:graphic>
          <a:graphicData uri="http://schemas.openxmlformats.org/presentationml/2006/ole">
            <mc:AlternateContent xmlns:mc="http://schemas.openxmlformats.org/markup-compatibility/2006">
              <mc:Choice xmlns:v="urn:schemas-microsoft-com:vml" Requires="v">
                <p:oleObj spid="_x0000_s46307" name="方程式" r:id="rId8" imgW="291960" imgH="253800" progId="Equation.3">
                  <p:embed/>
                </p:oleObj>
              </mc:Choice>
              <mc:Fallback>
                <p:oleObj name="方程式" r:id="rId8" imgW="29196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1901810"/>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 name="文字方塊 47"/>
          <p:cNvSpPr txBox="1"/>
          <p:nvPr/>
        </p:nvSpPr>
        <p:spPr>
          <a:xfrm>
            <a:off x="827583" y="3635732"/>
            <a:ext cx="8075240" cy="338554"/>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以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O</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點為圓心，以</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OA</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為半徑畫一圓弧，該弧與數線的交點就能代表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49" name="文字方塊 48"/>
          <p:cNvSpPr txBox="1"/>
          <p:nvPr/>
        </p:nvSpPr>
        <p:spPr>
          <a:xfrm>
            <a:off x="2915816"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A</a:t>
            </a:r>
            <a:endParaRPr lang="zh-HK" altLang="en-US" sz="1600" b="1" i="1" dirty="0">
              <a:latin typeface="Times New Roman" panose="02020603050405020304" pitchFamily="18" charset="0"/>
              <a:cs typeface="Times New Roman" panose="02020603050405020304" pitchFamily="18" charset="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932854706"/>
              </p:ext>
            </p:extLst>
          </p:nvPr>
        </p:nvGraphicFramePr>
        <p:xfrm>
          <a:off x="3013075" y="5718815"/>
          <a:ext cx="292100" cy="254000"/>
        </p:xfrm>
        <a:graphic>
          <a:graphicData uri="http://schemas.openxmlformats.org/presentationml/2006/ole">
            <mc:AlternateContent xmlns:mc="http://schemas.openxmlformats.org/markup-compatibility/2006">
              <mc:Choice xmlns:v="urn:schemas-microsoft-com:vml" Requires="v">
                <p:oleObj spid="_x0000_s46308" name="方程式" r:id="rId10" imgW="291973" imgH="253890" progId="Equation.3">
                  <p:embed/>
                </p:oleObj>
              </mc:Choice>
              <mc:Fallback>
                <p:oleObj name="方程式" r:id="rId10" imgW="291973" imgH="253890" progId="Equation.3">
                  <p:embed/>
                  <p:pic>
                    <p:nvPicPr>
                      <p:cNvPr id="0" name="物件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3075" y="5718815"/>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6" name="圖片 55"/>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4177793"/>
            <a:ext cx="299372" cy="309841"/>
          </a:xfrm>
          <a:prstGeom prst="rect">
            <a:avLst/>
          </a:prstGeom>
        </p:spPr>
      </p:pic>
      <p:grpSp>
        <p:nvGrpSpPr>
          <p:cNvPr id="38" name="群組 37"/>
          <p:cNvGrpSpPr/>
          <p:nvPr/>
        </p:nvGrpSpPr>
        <p:grpSpPr>
          <a:xfrm>
            <a:off x="7452320" y="576890"/>
            <a:ext cx="1515602" cy="369332"/>
            <a:chOff x="6985652" y="5985429"/>
            <a:chExt cx="1515602" cy="369332"/>
          </a:xfrm>
        </p:grpSpPr>
        <p:sp>
          <p:nvSpPr>
            <p:cNvPr id="40" name="文字方塊 39"/>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1" name="文字方塊 40"/>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3" name="文字方塊 3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graphicFrame>
        <p:nvGraphicFramePr>
          <p:cNvPr id="34" name="物件 33"/>
          <p:cNvGraphicFramePr>
            <a:graphicFrameLocks noChangeAspect="1"/>
          </p:cNvGraphicFramePr>
          <p:nvPr>
            <p:extLst>
              <p:ext uri="{D42A27DB-BD31-4B8C-83A1-F6EECF244321}">
                <p14:modId xmlns:p14="http://schemas.microsoft.com/office/powerpoint/2010/main" val="4018743393"/>
              </p:ext>
            </p:extLst>
          </p:nvPr>
        </p:nvGraphicFramePr>
        <p:xfrm>
          <a:off x="7032914" y="3678009"/>
          <a:ext cx="292100" cy="254000"/>
        </p:xfrm>
        <a:graphic>
          <a:graphicData uri="http://schemas.openxmlformats.org/presentationml/2006/ole">
            <mc:AlternateContent xmlns:mc="http://schemas.openxmlformats.org/markup-compatibility/2006">
              <mc:Choice xmlns:v="urn:schemas-microsoft-com:vml" Requires="v">
                <p:oleObj spid="_x0000_s46309" name="方程式" r:id="rId11" imgW="291973" imgH="253890" progId="Equation.3">
                  <p:embed/>
                </p:oleObj>
              </mc:Choice>
              <mc:Fallback>
                <p:oleObj name="方程式" r:id="rId11" imgW="291973"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32914" y="3678009"/>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物件 2"/>
          <p:cNvGraphicFramePr>
            <a:graphicFrameLocks noChangeAspect="1"/>
          </p:cNvGraphicFramePr>
          <p:nvPr>
            <p:extLst>
              <p:ext uri="{D42A27DB-BD31-4B8C-83A1-F6EECF244321}">
                <p14:modId xmlns:p14="http://schemas.microsoft.com/office/powerpoint/2010/main" val="290837471"/>
              </p:ext>
            </p:extLst>
          </p:nvPr>
        </p:nvGraphicFramePr>
        <p:xfrm>
          <a:off x="1565275" y="2751138"/>
          <a:ext cx="1066800" cy="533400"/>
        </p:xfrm>
        <a:graphic>
          <a:graphicData uri="http://schemas.openxmlformats.org/presentationml/2006/ole">
            <mc:AlternateContent xmlns:mc="http://schemas.openxmlformats.org/markup-compatibility/2006">
              <mc:Choice xmlns:v="urn:schemas-microsoft-com:vml" Requires="v">
                <p:oleObj spid="_x0000_s46310" name="方程式" r:id="rId12" imgW="1066680" imgH="533160" progId="Equation.3">
                  <p:embed/>
                </p:oleObj>
              </mc:Choice>
              <mc:Fallback>
                <p:oleObj name="方程式" r:id="rId12" imgW="1066680" imgH="533160" progId="Equation.3">
                  <p:embed/>
                  <p:pic>
                    <p:nvPicPr>
                      <p:cNvPr id="0" name="物件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5275" y="2751138"/>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1935609890"/>
              </p:ext>
            </p:extLst>
          </p:nvPr>
        </p:nvGraphicFramePr>
        <p:xfrm>
          <a:off x="1649413" y="3319463"/>
          <a:ext cx="762000" cy="254000"/>
        </p:xfrm>
        <a:graphic>
          <a:graphicData uri="http://schemas.openxmlformats.org/presentationml/2006/ole">
            <mc:AlternateContent xmlns:mc="http://schemas.openxmlformats.org/markup-compatibility/2006">
              <mc:Choice xmlns:v="urn:schemas-microsoft-com:vml" Requires="v">
                <p:oleObj spid="_x0000_s46311" name="方程式" r:id="rId14" imgW="761669" imgH="253890" progId="Equation.3">
                  <p:embed/>
                </p:oleObj>
              </mc:Choice>
              <mc:Fallback>
                <p:oleObj name="方程式" r:id="rId14" imgW="761669" imgH="253890" progId="Equation.3">
                  <p:embed/>
                  <p:pic>
                    <p:nvPicPr>
                      <p:cNvPr id="0" name="物件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9413" y="3319463"/>
                        <a:ext cx="76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文字方塊 34"/>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7.4B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數線上的應用</a:t>
            </a:r>
          </a:p>
        </p:txBody>
      </p:sp>
      <p:sp>
        <p:nvSpPr>
          <p:cNvPr id="50" name="文字方塊 49"/>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除日常生活中應用外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，畢氏定理亦可用於在數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線中找出代表無理數的點。</a:t>
            </a:r>
          </a:p>
        </p:txBody>
      </p:sp>
    </p:spTree>
    <p:extLst>
      <p:ext uri="{BB962C8B-B14F-4D97-AF65-F5344CB8AC3E}">
        <p14:creationId xmlns:p14="http://schemas.microsoft.com/office/powerpoint/2010/main" val="3494409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25" name="Picture 17" descr="E:\ebook graphics\S207\application no line 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014" y="4283583"/>
            <a:ext cx="5400000" cy="143602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無理數     鉛垂線</a:t>
            </a: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45" name="圖片 4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50" name="圖片 4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pic>
        <p:nvPicPr>
          <p:cNvPr id="53" name="圖片 5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sp>
        <p:nvSpPr>
          <p:cNvPr id="25" name="文字方塊 24"/>
          <p:cNvSpPr txBox="1"/>
          <p:nvPr/>
        </p:nvSpPr>
        <p:spPr>
          <a:xfrm>
            <a:off x="2915816"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A</a:t>
            </a:r>
            <a:endParaRPr lang="zh-HK" altLang="en-US" sz="1600" b="1" i="1" dirty="0">
              <a:latin typeface="Times New Roman" panose="02020603050405020304" pitchFamily="18" charset="0"/>
              <a:cs typeface="Times New Roman" panose="02020603050405020304" pitchFamily="18" charset="0"/>
            </a:endParaRPr>
          </a:p>
        </p:txBody>
      </p:sp>
      <p:sp>
        <p:nvSpPr>
          <p:cNvPr id="26" name="文字方塊 25"/>
          <p:cNvSpPr txBox="1"/>
          <p:nvPr/>
        </p:nvSpPr>
        <p:spPr>
          <a:xfrm>
            <a:off x="2195736" y="4688687"/>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O</a:t>
            </a:r>
            <a:endParaRPr lang="zh-HK" altLang="en-US" sz="1600" b="1" i="1" dirty="0">
              <a:latin typeface="Times New Roman" panose="02020603050405020304" pitchFamily="18" charset="0"/>
              <a:cs typeface="Times New Roman" panose="02020603050405020304" pitchFamily="18" charset="0"/>
            </a:endParaRPr>
          </a:p>
        </p:txBody>
      </p:sp>
      <p:sp>
        <p:nvSpPr>
          <p:cNvPr id="30" name="圓角矩形 29"/>
          <p:cNvSpPr/>
          <p:nvPr/>
        </p:nvSpPr>
        <p:spPr>
          <a:xfrm>
            <a:off x="1043608" y="4077073"/>
            <a:ext cx="7560840" cy="2088232"/>
          </a:xfrm>
          <a:prstGeom prst="roundRect">
            <a:avLst>
              <a:gd name="adj" fmla="val 6340"/>
            </a:avLst>
          </a:pr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6" name="文字方塊 55"/>
          <p:cNvSpPr txBox="1"/>
          <p:nvPr/>
        </p:nvSpPr>
        <p:spPr>
          <a:xfrm>
            <a:off x="3217462"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B</a:t>
            </a:r>
            <a:endParaRPr lang="zh-HK" altLang="en-US" sz="1600" b="1" i="1" dirty="0">
              <a:latin typeface="Times New Roman" panose="02020603050405020304" pitchFamily="18" charset="0"/>
              <a:cs typeface="Times New Roman" panose="02020603050405020304" pitchFamily="18" charset="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1676256166"/>
              </p:ext>
            </p:extLst>
          </p:nvPr>
        </p:nvGraphicFramePr>
        <p:xfrm>
          <a:off x="1563688" y="2708920"/>
          <a:ext cx="1371600" cy="609600"/>
        </p:xfrm>
        <a:graphic>
          <a:graphicData uri="http://schemas.openxmlformats.org/presentationml/2006/ole">
            <mc:AlternateContent xmlns:mc="http://schemas.openxmlformats.org/markup-compatibility/2006">
              <mc:Choice xmlns:v="urn:schemas-microsoft-com:vml" Requires="v">
                <p:oleObj spid="_x0000_s49448" name="方程式" r:id="rId8" imgW="1371600" imgH="609480" progId="Equation.3">
                  <p:embed/>
                </p:oleObj>
              </mc:Choice>
              <mc:Fallback>
                <p:oleObj name="方程式" r:id="rId8" imgW="1371600" imgH="609480" progId="Equation.3">
                  <p:embed/>
                  <p:pic>
                    <p:nvPicPr>
                      <p:cNvPr id="0" name="物件 4"/>
                      <p:cNvPicPr>
                        <a:picLocks noChangeAspect="1" noChangeArrowheads="1"/>
                      </p:cNvPicPr>
                      <p:nvPr/>
                    </p:nvPicPr>
                    <p:blipFill>
                      <a:blip r:embed="rId9"/>
                      <a:srcRect/>
                      <a:stretch>
                        <a:fillRect/>
                      </a:stretch>
                    </p:blipFill>
                    <p:spPr bwMode="auto">
                      <a:xfrm>
                        <a:off x="1563688" y="2708920"/>
                        <a:ext cx="137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2550869367"/>
              </p:ext>
            </p:extLst>
          </p:nvPr>
        </p:nvGraphicFramePr>
        <p:xfrm>
          <a:off x="1649760" y="3378324"/>
          <a:ext cx="762000" cy="266700"/>
        </p:xfrm>
        <a:graphic>
          <a:graphicData uri="http://schemas.openxmlformats.org/presentationml/2006/ole">
            <mc:AlternateContent xmlns:mc="http://schemas.openxmlformats.org/markup-compatibility/2006">
              <mc:Choice xmlns:v="urn:schemas-microsoft-com:vml" Requires="v">
                <p:oleObj spid="_x0000_s49449" name="方程式" r:id="rId10" imgW="761669" imgH="266584" progId="Equation.3">
                  <p:embed/>
                </p:oleObj>
              </mc:Choice>
              <mc:Fallback>
                <p:oleObj name="方程式" r:id="rId10" imgW="761669" imgH="266584" progId="Equation.3">
                  <p:embed/>
                  <p:pic>
                    <p:nvPicPr>
                      <p:cNvPr id="0" name="物件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9760" y="3378324"/>
                        <a:ext cx="762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96345595"/>
              </p:ext>
            </p:extLst>
          </p:nvPr>
        </p:nvGraphicFramePr>
        <p:xfrm>
          <a:off x="3013075" y="5718815"/>
          <a:ext cx="292100" cy="254000"/>
        </p:xfrm>
        <a:graphic>
          <a:graphicData uri="http://schemas.openxmlformats.org/presentationml/2006/ole">
            <mc:AlternateContent xmlns:mc="http://schemas.openxmlformats.org/markup-compatibility/2006">
              <mc:Choice xmlns:v="urn:schemas-microsoft-com:vml" Requires="v">
                <p:oleObj spid="_x0000_s49450" name="方程式" r:id="rId12" imgW="291973" imgH="253890" progId="Equation.3">
                  <p:embed/>
                </p:oleObj>
              </mc:Choice>
              <mc:Fallback>
                <p:oleObj name="方程式" r:id="rId12" imgW="291973" imgH="253890" progId="Equation.3">
                  <p:embed/>
                  <p:pic>
                    <p:nvPicPr>
                      <p:cNvPr id="0" name="物件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13075" y="5718815"/>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2" name="圖片 41"/>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4177793"/>
            <a:ext cx="299372" cy="309841"/>
          </a:xfrm>
          <a:prstGeom prst="rect">
            <a:avLst/>
          </a:prstGeom>
        </p:spPr>
      </p:pic>
      <p:grpSp>
        <p:nvGrpSpPr>
          <p:cNvPr id="44" name="群組 43"/>
          <p:cNvGrpSpPr/>
          <p:nvPr/>
        </p:nvGrpSpPr>
        <p:grpSpPr>
          <a:xfrm>
            <a:off x="7452320" y="576890"/>
            <a:ext cx="1515602" cy="369332"/>
            <a:chOff x="6985652" y="5985429"/>
            <a:chExt cx="1515602" cy="369332"/>
          </a:xfrm>
        </p:grpSpPr>
        <p:sp>
          <p:nvSpPr>
            <p:cNvPr id="46" name="文字方塊 45"/>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7" name="文字方塊 46"/>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9" name="文字方塊 48"/>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grpSp>
        <p:nvGrpSpPr>
          <p:cNvPr id="41" name="群組 40"/>
          <p:cNvGrpSpPr/>
          <p:nvPr/>
        </p:nvGrpSpPr>
        <p:grpSpPr>
          <a:xfrm>
            <a:off x="827583" y="1844824"/>
            <a:ext cx="8075240" cy="830997"/>
            <a:chOff x="827583" y="1844824"/>
            <a:chExt cx="8075240" cy="830997"/>
          </a:xfrm>
        </p:grpSpPr>
        <p:sp>
          <p:nvSpPr>
            <p:cNvPr id="48" name="文字方塊 47"/>
            <p:cNvSpPr txBox="1"/>
            <p:nvPr/>
          </p:nvSpPr>
          <p:spPr>
            <a:xfrm>
              <a:off x="827583" y="1844824"/>
              <a:ext cx="8075240" cy="830997"/>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利用　  ，我們可以繼續畫出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在圖中，在數線上「</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」的位置向上畫一長度為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單位鉛垂線。</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畫一直線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OB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聯起</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新</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鉛垂線頂點及數線上的「</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」點。</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aphicFrame>
          <p:nvGraphicFramePr>
            <p:cNvPr id="51" name="物件 50"/>
            <p:cNvGraphicFramePr>
              <a:graphicFrameLocks noChangeAspect="1"/>
            </p:cNvGraphicFramePr>
            <p:nvPr>
              <p:extLst>
                <p:ext uri="{D42A27DB-BD31-4B8C-83A1-F6EECF244321}">
                  <p14:modId xmlns:p14="http://schemas.microsoft.com/office/powerpoint/2010/main" val="1380946281"/>
                </p:ext>
              </p:extLst>
            </p:nvPr>
          </p:nvGraphicFramePr>
          <p:xfrm>
            <a:off x="3500512" y="1901810"/>
            <a:ext cx="279400" cy="266700"/>
          </p:xfrm>
          <a:graphic>
            <a:graphicData uri="http://schemas.openxmlformats.org/presentationml/2006/ole">
              <mc:AlternateContent xmlns:mc="http://schemas.openxmlformats.org/markup-compatibility/2006">
                <mc:Choice xmlns:v="urn:schemas-microsoft-com:vml" Requires="v">
                  <p:oleObj spid="_x0000_s49451" name="方程式" r:id="rId14" imgW="279360" imgH="266400" progId="Equation.3">
                    <p:embed/>
                  </p:oleObj>
                </mc:Choice>
                <mc:Fallback>
                  <p:oleObj name="方程式" r:id="rId14" imgW="279360" imgH="266400" progId="Equation.3">
                    <p:embed/>
                    <p:pic>
                      <p:nvPicPr>
                        <p:cNvPr id="0" name=""/>
                        <p:cNvPicPr>
                          <a:picLocks noChangeAspect="1" noChangeArrowheads="1"/>
                        </p:cNvPicPr>
                        <p:nvPr/>
                      </p:nvPicPr>
                      <p:blipFill>
                        <a:blip r:embed="rId15"/>
                        <a:srcRect/>
                        <a:stretch>
                          <a:fillRect/>
                        </a:stretch>
                      </p:blipFill>
                      <p:spPr bwMode="auto">
                        <a:xfrm>
                          <a:off x="3500512" y="1901810"/>
                          <a:ext cx="279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物件 56"/>
            <p:cNvGraphicFramePr>
              <a:graphicFrameLocks noChangeAspect="1"/>
            </p:cNvGraphicFramePr>
            <p:nvPr>
              <p:extLst>
                <p:ext uri="{D42A27DB-BD31-4B8C-83A1-F6EECF244321}">
                  <p14:modId xmlns:p14="http://schemas.microsoft.com/office/powerpoint/2010/main" val="3630145433"/>
                </p:ext>
              </p:extLst>
            </p:nvPr>
          </p:nvGraphicFramePr>
          <p:xfrm>
            <a:off x="2695724" y="2167592"/>
            <a:ext cx="292100" cy="254000"/>
          </p:xfrm>
          <a:graphic>
            <a:graphicData uri="http://schemas.openxmlformats.org/presentationml/2006/ole">
              <mc:AlternateContent xmlns:mc="http://schemas.openxmlformats.org/markup-compatibility/2006">
                <mc:Choice xmlns:v="urn:schemas-microsoft-com:vml" Requires="v">
                  <p:oleObj spid="_x0000_s49452" name="方程式" r:id="rId16" imgW="291960" imgH="253800" progId="Equation.3">
                    <p:embed/>
                  </p:oleObj>
                </mc:Choice>
                <mc:Fallback>
                  <p:oleObj name="方程式" r:id="rId16" imgW="291960" imgH="253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5724" y="2167592"/>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物件 57"/>
            <p:cNvGraphicFramePr>
              <a:graphicFrameLocks noChangeAspect="1"/>
            </p:cNvGraphicFramePr>
            <p:nvPr>
              <p:extLst>
                <p:ext uri="{D42A27DB-BD31-4B8C-83A1-F6EECF244321}">
                  <p14:modId xmlns:p14="http://schemas.microsoft.com/office/powerpoint/2010/main" val="4106239136"/>
                </p:ext>
              </p:extLst>
            </p:nvPr>
          </p:nvGraphicFramePr>
          <p:xfrm>
            <a:off x="1331640" y="1901810"/>
            <a:ext cx="292100" cy="254000"/>
          </p:xfrm>
          <a:graphic>
            <a:graphicData uri="http://schemas.openxmlformats.org/presentationml/2006/ole">
              <mc:AlternateContent xmlns:mc="http://schemas.openxmlformats.org/markup-compatibility/2006">
                <mc:Choice xmlns:v="urn:schemas-microsoft-com:vml" Requires="v">
                  <p:oleObj spid="_x0000_s49453" name="方程式" r:id="rId17" imgW="291960" imgH="253800" progId="Equation.3">
                    <p:embed/>
                  </p:oleObj>
                </mc:Choice>
                <mc:Fallback>
                  <p:oleObj name="方程式" r:id="rId17" imgW="291960" imgH="253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640" y="1901810"/>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5" name="文字方塊 34"/>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7.4B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數線上的應用</a:t>
            </a:r>
          </a:p>
        </p:txBody>
      </p:sp>
      <p:sp>
        <p:nvSpPr>
          <p:cNvPr id="38" name="文字方塊 37"/>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除日常生活中應用外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，畢氏定理亦可用於在數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線中找出代表無理數的點。</a:t>
            </a:r>
          </a:p>
        </p:txBody>
      </p:sp>
      <p:sp>
        <p:nvSpPr>
          <p:cNvPr id="32" name="等腰三角形 31"/>
          <p:cNvSpPr/>
          <p:nvPr/>
        </p:nvSpPr>
        <p:spPr>
          <a:xfrm rot="5400000">
            <a:off x="845600" y="3663024"/>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標楷體" panose="03000509000000000000" pitchFamily="65" charset="-120"/>
              <a:ea typeface="標楷體" panose="03000509000000000000" pitchFamily="65" charset="-120"/>
              <a:cs typeface="Times New Roman" pitchFamily="18" charset="0"/>
            </a:endParaRPr>
          </a:p>
        </p:txBody>
      </p:sp>
    </p:spTree>
    <p:extLst>
      <p:ext uri="{BB962C8B-B14F-4D97-AF65-F5344CB8AC3E}">
        <p14:creationId xmlns:p14="http://schemas.microsoft.com/office/powerpoint/2010/main" val="3723418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7" name="Picture 11" descr="E:\ebook graphics\S207\application no line 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014" y="4278614"/>
            <a:ext cx="5400000" cy="144099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無理數     鉛垂線</a:t>
            </a: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45" name="圖片 4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50" name="圖片 4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sp>
        <p:nvSpPr>
          <p:cNvPr id="25" name="文字方塊 24"/>
          <p:cNvSpPr txBox="1"/>
          <p:nvPr/>
        </p:nvSpPr>
        <p:spPr>
          <a:xfrm>
            <a:off x="2915816"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A</a:t>
            </a:r>
            <a:endParaRPr lang="zh-HK" altLang="en-US" sz="1600" b="1" i="1" dirty="0">
              <a:latin typeface="Times New Roman" panose="02020603050405020304" pitchFamily="18" charset="0"/>
              <a:cs typeface="Times New Roman" panose="02020603050405020304" pitchFamily="18" charset="0"/>
            </a:endParaRPr>
          </a:p>
        </p:txBody>
      </p:sp>
      <p:sp>
        <p:nvSpPr>
          <p:cNvPr id="26" name="文字方塊 25"/>
          <p:cNvSpPr txBox="1"/>
          <p:nvPr/>
        </p:nvSpPr>
        <p:spPr>
          <a:xfrm>
            <a:off x="2195736" y="4688687"/>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O</a:t>
            </a:r>
            <a:endParaRPr lang="zh-HK" altLang="en-US" sz="1600" b="1" i="1" dirty="0">
              <a:latin typeface="Times New Roman" panose="02020603050405020304" pitchFamily="18" charset="0"/>
              <a:cs typeface="Times New Roman" panose="02020603050405020304" pitchFamily="18" charset="0"/>
            </a:endParaRPr>
          </a:p>
        </p:txBody>
      </p:sp>
      <p:sp>
        <p:nvSpPr>
          <p:cNvPr id="30" name="圓角矩形 29"/>
          <p:cNvSpPr/>
          <p:nvPr/>
        </p:nvSpPr>
        <p:spPr>
          <a:xfrm>
            <a:off x="1043608" y="4077073"/>
            <a:ext cx="7560840" cy="2088232"/>
          </a:xfrm>
          <a:prstGeom prst="roundRect">
            <a:avLst>
              <a:gd name="adj" fmla="val 6340"/>
            </a:avLst>
          </a:pr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5" name="群組 4"/>
          <p:cNvGrpSpPr/>
          <p:nvPr/>
        </p:nvGrpSpPr>
        <p:grpSpPr>
          <a:xfrm>
            <a:off x="827583" y="1844824"/>
            <a:ext cx="8075240" cy="830997"/>
            <a:chOff x="827583" y="1844824"/>
            <a:chExt cx="8075240" cy="830997"/>
          </a:xfrm>
        </p:grpSpPr>
        <p:sp>
          <p:nvSpPr>
            <p:cNvPr id="35" name="文字方塊 34"/>
            <p:cNvSpPr txBox="1"/>
            <p:nvPr/>
          </p:nvSpPr>
          <p:spPr>
            <a:xfrm>
              <a:off x="827583" y="1844824"/>
              <a:ext cx="8075240" cy="830997"/>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利用　  ，我們可以繼續畫出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在圖中，在數線上「</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」的位置向上畫一長度為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單位鉛垂線。</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畫一直線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OB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聯起</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新</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鉛垂線頂點及數線上的「</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」點。</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aphicFrame>
          <p:nvGraphicFramePr>
            <p:cNvPr id="38" name="物件 37"/>
            <p:cNvGraphicFramePr>
              <a:graphicFrameLocks noChangeAspect="1"/>
            </p:cNvGraphicFramePr>
            <p:nvPr>
              <p:extLst>
                <p:ext uri="{D42A27DB-BD31-4B8C-83A1-F6EECF244321}">
                  <p14:modId xmlns:p14="http://schemas.microsoft.com/office/powerpoint/2010/main" val="959644838"/>
                </p:ext>
              </p:extLst>
            </p:nvPr>
          </p:nvGraphicFramePr>
          <p:xfrm>
            <a:off x="3500512" y="1901810"/>
            <a:ext cx="279400" cy="266700"/>
          </p:xfrm>
          <a:graphic>
            <a:graphicData uri="http://schemas.openxmlformats.org/presentationml/2006/ole">
              <mc:AlternateContent xmlns:mc="http://schemas.openxmlformats.org/markup-compatibility/2006">
                <mc:Choice xmlns:v="urn:schemas-microsoft-com:vml" Requires="v">
                  <p:oleObj spid="_x0000_s50566" name="方程式" r:id="rId8" imgW="279360" imgH="266400" progId="Equation.3">
                    <p:embed/>
                  </p:oleObj>
                </mc:Choice>
                <mc:Fallback>
                  <p:oleObj name="方程式" r:id="rId8" imgW="279360" imgH="266400" progId="Equation.3">
                    <p:embed/>
                    <p:pic>
                      <p:nvPicPr>
                        <p:cNvPr id="0" name=""/>
                        <p:cNvPicPr>
                          <a:picLocks noChangeAspect="1" noChangeArrowheads="1"/>
                        </p:cNvPicPr>
                        <p:nvPr/>
                      </p:nvPicPr>
                      <p:blipFill>
                        <a:blip r:embed="rId9"/>
                        <a:srcRect/>
                        <a:stretch>
                          <a:fillRect/>
                        </a:stretch>
                      </p:blipFill>
                      <p:spPr bwMode="auto">
                        <a:xfrm>
                          <a:off x="3500512" y="1901810"/>
                          <a:ext cx="279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物件 39"/>
            <p:cNvGraphicFramePr>
              <a:graphicFrameLocks noChangeAspect="1"/>
            </p:cNvGraphicFramePr>
            <p:nvPr>
              <p:extLst>
                <p:ext uri="{D42A27DB-BD31-4B8C-83A1-F6EECF244321}">
                  <p14:modId xmlns:p14="http://schemas.microsoft.com/office/powerpoint/2010/main" val="3622878546"/>
                </p:ext>
              </p:extLst>
            </p:nvPr>
          </p:nvGraphicFramePr>
          <p:xfrm>
            <a:off x="2695724" y="2167592"/>
            <a:ext cx="292100" cy="254000"/>
          </p:xfrm>
          <a:graphic>
            <a:graphicData uri="http://schemas.openxmlformats.org/presentationml/2006/ole">
              <mc:AlternateContent xmlns:mc="http://schemas.openxmlformats.org/markup-compatibility/2006">
                <mc:Choice xmlns:v="urn:schemas-microsoft-com:vml" Requires="v">
                  <p:oleObj spid="_x0000_s50567" name="方程式" r:id="rId10" imgW="291960" imgH="253800" progId="Equation.3">
                    <p:embed/>
                  </p:oleObj>
                </mc:Choice>
                <mc:Fallback>
                  <p:oleObj name="方程式" r:id="rId10" imgW="2919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5724" y="2167592"/>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物件 54"/>
            <p:cNvGraphicFramePr>
              <a:graphicFrameLocks noChangeAspect="1"/>
            </p:cNvGraphicFramePr>
            <p:nvPr>
              <p:extLst>
                <p:ext uri="{D42A27DB-BD31-4B8C-83A1-F6EECF244321}">
                  <p14:modId xmlns:p14="http://schemas.microsoft.com/office/powerpoint/2010/main" val="150740360"/>
                </p:ext>
              </p:extLst>
            </p:nvPr>
          </p:nvGraphicFramePr>
          <p:xfrm>
            <a:off x="1331640" y="1901810"/>
            <a:ext cx="292100" cy="254000"/>
          </p:xfrm>
          <a:graphic>
            <a:graphicData uri="http://schemas.openxmlformats.org/presentationml/2006/ole">
              <mc:AlternateContent xmlns:mc="http://schemas.openxmlformats.org/markup-compatibility/2006">
                <mc:Choice xmlns:v="urn:schemas-microsoft-com:vml" Requires="v">
                  <p:oleObj spid="_x0000_s50568" name="方程式" r:id="rId12" imgW="291960" imgH="253800" progId="Equation.3">
                    <p:embed/>
                  </p:oleObj>
                </mc:Choice>
                <mc:Fallback>
                  <p:oleObj name="方程式" r:id="rId12" imgW="2919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640" y="1901810"/>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 name="文字方塊 55"/>
          <p:cNvSpPr txBox="1"/>
          <p:nvPr/>
        </p:nvSpPr>
        <p:spPr>
          <a:xfrm>
            <a:off x="3217462"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B</a:t>
            </a:r>
            <a:endParaRPr lang="zh-HK" altLang="en-US" sz="1600" b="1" i="1" dirty="0">
              <a:latin typeface="Times New Roman" panose="02020603050405020304" pitchFamily="18" charset="0"/>
              <a:cs typeface="Times New Roman" panose="02020603050405020304" pitchFamily="18" charset="0"/>
            </a:endParaRPr>
          </a:p>
        </p:txBody>
      </p:sp>
      <p:sp>
        <p:nvSpPr>
          <p:cNvPr id="42" name="文字方塊 41"/>
          <p:cNvSpPr txBox="1"/>
          <p:nvPr/>
        </p:nvSpPr>
        <p:spPr>
          <a:xfrm>
            <a:off x="827583" y="3666510"/>
            <a:ext cx="8075240" cy="338554"/>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以</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O</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點為圓心，以</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OB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為半徑畫一圓弧，該弧與數線的交點就能代表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aphicFrame>
        <p:nvGraphicFramePr>
          <p:cNvPr id="43" name="物件 42"/>
          <p:cNvGraphicFramePr>
            <a:graphicFrameLocks noChangeAspect="1"/>
          </p:cNvGraphicFramePr>
          <p:nvPr>
            <p:extLst>
              <p:ext uri="{D42A27DB-BD31-4B8C-83A1-F6EECF244321}">
                <p14:modId xmlns:p14="http://schemas.microsoft.com/office/powerpoint/2010/main" val="2917753002"/>
              </p:ext>
            </p:extLst>
          </p:nvPr>
        </p:nvGraphicFramePr>
        <p:xfrm>
          <a:off x="6984000" y="3708399"/>
          <a:ext cx="279400" cy="266700"/>
        </p:xfrm>
        <a:graphic>
          <a:graphicData uri="http://schemas.openxmlformats.org/presentationml/2006/ole">
            <mc:AlternateContent xmlns:mc="http://schemas.openxmlformats.org/markup-compatibility/2006">
              <mc:Choice xmlns:v="urn:schemas-microsoft-com:vml" Requires="v">
                <p:oleObj spid="_x0000_s50569" name="方程式" r:id="rId13" imgW="279360" imgH="266400" progId="Equation.3">
                  <p:embed/>
                </p:oleObj>
              </mc:Choice>
              <mc:Fallback>
                <p:oleObj name="方程式" r:id="rId13" imgW="279360" imgH="26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84000" y="3708399"/>
                        <a:ext cx="279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物件 50"/>
          <p:cNvGraphicFramePr>
            <a:graphicFrameLocks noChangeAspect="1"/>
          </p:cNvGraphicFramePr>
          <p:nvPr>
            <p:extLst>
              <p:ext uri="{D42A27DB-BD31-4B8C-83A1-F6EECF244321}">
                <p14:modId xmlns:p14="http://schemas.microsoft.com/office/powerpoint/2010/main" val="3073239442"/>
              </p:ext>
            </p:extLst>
          </p:nvPr>
        </p:nvGraphicFramePr>
        <p:xfrm>
          <a:off x="3276000" y="5719608"/>
          <a:ext cx="279400" cy="266700"/>
        </p:xfrm>
        <a:graphic>
          <a:graphicData uri="http://schemas.openxmlformats.org/presentationml/2006/ole">
            <mc:AlternateContent xmlns:mc="http://schemas.openxmlformats.org/markup-compatibility/2006">
              <mc:Choice xmlns:v="urn:schemas-microsoft-com:vml" Requires="v">
                <p:oleObj spid="_x0000_s50570" name="方程式" r:id="rId15" imgW="279360" imgH="266400" progId="Equation.3">
                  <p:embed/>
                </p:oleObj>
              </mc:Choice>
              <mc:Fallback>
                <p:oleObj name="方程式" r:id="rId15" imgW="279360" imgH="26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000" y="5719608"/>
                        <a:ext cx="279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物件 48"/>
          <p:cNvGraphicFramePr>
            <a:graphicFrameLocks noChangeAspect="1"/>
          </p:cNvGraphicFramePr>
          <p:nvPr>
            <p:extLst>
              <p:ext uri="{D42A27DB-BD31-4B8C-83A1-F6EECF244321}">
                <p14:modId xmlns:p14="http://schemas.microsoft.com/office/powerpoint/2010/main" val="3193265253"/>
              </p:ext>
            </p:extLst>
          </p:nvPr>
        </p:nvGraphicFramePr>
        <p:xfrm>
          <a:off x="3013200" y="5719608"/>
          <a:ext cx="292100" cy="254000"/>
        </p:xfrm>
        <a:graphic>
          <a:graphicData uri="http://schemas.openxmlformats.org/presentationml/2006/ole">
            <mc:AlternateContent xmlns:mc="http://schemas.openxmlformats.org/markup-compatibility/2006">
              <mc:Choice xmlns:v="urn:schemas-microsoft-com:vml" Requires="v">
                <p:oleObj spid="_x0000_s50571" name="方程式" r:id="rId16" imgW="291960" imgH="253800" progId="Equation.3">
                  <p:embed/>
                </p:oleObj>
              </mc:Choice>
              <mc:Fallback>
                <p:oleObj name="方程式" r:id="rId16" imgW="2919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3200" y="5719608"/>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9" name="圖片 5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4177793"/>
            <a:ext cx="299372" cy="309841"/>
          </a:xfrm>
          <a:prstGeom prst="rect">
            <a:avLst/>
          </a:prstGeom>
        </p:spPr>
      </p:pic>
      <p:grpSp>
        <p:nvGrpSpPr>
          <p:cNvPr id="44" name="群組 43"/>
          <p:cNvGrpSpPr/>
          <p:nvPr/>
        </p:nvGrpSpPr>
        <p:grpSpPr>
          <a:xfrm>
            <a:off x="7452320" y="576890"/>
            <a:ext cx="1515602" cy="369332"/>
            <a:chOff x="6985652" y="5985429"/>
            <a:chExt cx="1515602" cy="369332"/>
          </a:xfrm>
        </p:grpSpPr>
        <p:sp>
          <p:nvSpPr>
            <p:cNvPr id="46" name="文字方塊 45"/>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7" name="文字方塊 46"/>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61" name="文字方塊 60"/>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graphicFrame>
        <p:nvGraphicFramePr>
          <p:cNvPr id="6" name="物件 5"/>
          <p:cNvGraphicFramePr>
            <a:graphicFrameLocks noChangeAspect="1"/>
          </p:cNvGraphicFramePr>
          <p:nvPr>
            <p:extLst>
              <p:ext uri="{D42A27DB-BD31-4B8C-83A1-F6EECF244321}">
                <p14:modId xmlns:p14="http://schemas.microsoft.com/office/powerpoint/2010/main" val="1676256166"/>
              </p:ext>
            </p:extLst>
          </p:nvPr>
        </p:nvGraphicFramePr>
        <p:xfrm>
          <a:off x="1563688" y="2708275"/>
          <a:ext cx="1371600" cy="609600"/>
        </p:xfrm>
        <a:graphic>
          <a:graphicData uri="http://schemas.openxmlformats.org/presentationml/2006/ole">
            <mc:AlternateContent xmlns:mc="http://schemas.openxmlformats.org/markup-compatibility/2006">
              <mc:Choice xmlns:v="urn:schemas-microsoft-com:vml" Requires="v">
                <p:oleObj spid="_x0000_s50572" name="方程式" r:id="rId17" imgW="1371600" imgH="609480" progId="Equation.3">
                  <p:embed/>
                </p:oleObj>
              </mc:Choice>
              <mc:Fallback>
                <p:oleObj name="方程式" r:id="rId17" imgW="1371600" imgH="609480" progId="Equation.3">
                  <p:embed/>
                  <p:pic>
                    <p:nvPicPr>
                      <p:cNvPr id="0" name="物件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63688" y="2708275"/>
                        <a:ext cx="137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550869367"/>
              </p:ext>
            </p:extLst>
          </p:nvPr>
        </p:nvGraphicFramePr>
        <p:xfrm>
          <a:off x="1649413" y="3378200"/>
          <a:ext cx="762000" cy="266700"/>
        </p:xfrm>
        <a:graphic>
          <a:graphicData uri="http://schemas.openxmlformats.org/presentationml/2006/ole">
            <mc:AlternateContent xmlns:mc="http://schemas.openxmlformats.org/markup-compatibility/2006">
              <mc:Choice xmlns:v="urn:schemas-microsoft-com:vml" Requires="v">
                <p:oleObj spid="_x0000_s50573" name="方程式" r:id="rId19" imgW="761669" imgH="266584" progId="Equation.3">
                  <p:embed/>
                </p:oleObj>
              </mc:Choice>
              <mc:Fallback>
                <p:oleObj name="方程式" r:id="rId19" imgW="761669" imgH="266584" progId="Equation.3">
                  <p:embed/>
                  <p:pic>
                    <p:nvPicPr>
                      <p:cNvPr id="0" name="物件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49413" y="3378200"/>
                        <a:ext cx="762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文字方塊 40"/>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7.4B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數線上的應用</a:t>
            </a:r>
          </a:p>
        </p:txBody>
      </p:sp>
      <p:sp>
        <p:nvSpPr>
          <p:cNvPr id="48" name="文字方塊 47"/>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除日常生活中應用外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，畢氏定理亦可用於在數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線中找出代表無理數的點。</a:t>
            </a:r>
          </a:p>
        </p:txBody>
      </p:sp>
    </p:spTree>
    <p:extLst>
      <p:ext uri="{BB962C8B-B14F-4D97-AF65-F5344CB8AC3E}">
        <p14:creationId xmlns:p14="http://schemas.microsoft.com/office/powerpoint/2010/main" val="3687580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E:\ebook graphics\S207\application no line 6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014" y="4255011"/>
            <a:ext cx="5400000" cy="146459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無理數     鉛垂線</a:t>
            </a: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45" name="圖片 4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25" name="文字方塊 24"/>
          <p:cNvSpPr txBox="1"/>
          <p:nvPr/>
        </p:nvSpPr>
        <p:spPr>
          <a:xfrm>
            <a:off x="2915816"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A</a:t>
            </a:r>
            <a:endParaRPr lang="zh-HK" altLang="en-US" sz="1600" b="1" i="1" dirty="0">
              <a:latin typeface="Times New Roman" panose="02020603050405020304" pitchFamily="18" charset="0"/>
              <a:cs typeface="Times New Roman" panose="02020603050405020304" pitchFamily="18" charset="0"/>
            </a:endParaRPr>
          </a:p>
        </p:txBody>
      </p:sp>
      <p:sp>
        <p:nvSpPr>
          <p:cNvPr id="26" name="文字方塊 25"/>
          <p:cNvSpPr txBox="1"/>
          <p:nvPr/>
        </p:nvSpPr>
        <p:spPr>
          <a:xfrm>
            <a:off x="2195736" y="4688687"/>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O</a:t>
            </a:r>
            <a:endParaRPr lang="zh-HK" altLang="en-US" sz="1600" b="1" i="1" dirty="0">
              <a:latin typeface="Times New Roman" panose="02020603050405020304" pitchFamily="18" charset="0"/>
              <a:cs typeface="Times New Roman" panose="02020603050405020304" pitchFamily="18" charset="0"/>
            </a:endParaRPr>
          </a:p>
        </p:txBody>
      </p:sp>
      <p:sp>
        <p:nvSpPr>
          <p:cNvPr id="30" name="圓角矩形 29"/>
          <p:cNvSpPr/>
          <p:nvPr/>
        </p:nvSpPr>
        <p:spPr>
          <a:xfrm>
            <a:off x="1043608" y="2564904"/>
            <a:ext cx="7560840" cy="3600401"/>
          </a:xfrm>
          <a:prstGeom prst="roundRect">
            <a:avLst>
              <a:gd name="adj" fmla="val 6340"/>
            </a:avLst>
          </a:pr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6" name="文字方塊 55"/>
          <p:cNvSpPr txBox="1"/>
          <p:nvPr/>
        </p:nvSpPr>
        <p:spPr>
          <a:xfrm>
            <a:off x="3217462"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B</a:t>
            </a:r>
            <a:endParaRPr lang="zh-HK" altLang="en-US" sz="1600" b="1" i="1" dirty="0">
              <a:latin typeface="Times New Roman" panose="02020603050405020304" pitchFamily="18" charset="0"/>
              <a:cs typeface="Times New Roman" panose="02020603050405020304" pitchFamily="18" charset="0"/>
            </a:endParaRPr>
          </a:p>
        </p:txBody>
      </p:sp>
      <p:graphicFrame>
        <p:nvGraphicFramePr>
          <p:cNvPr id="51" name="物件 50"/>
          <p:cNvGraphicFramePr>
            <a:graphicFrameLocks noChangeAspect="1"/>
          </p:cNvGraphicFramePr>
          <p:nvPr>
            <p:extLst>
              <p:ext uri="{D42A27DB-BD31-4B8C-83A1-F6EECF244321}">
                <p14:modId xmlns:p14="http://schemas.microsoft.com/office/powerpoint/2010/main" val="3564562735"/>
              </p:ext>
            </p:extLst>
          </p:nvPr>
        </p:nvGraphicFramePr>
        <p:xfrm>
          <a:off x="3276000" y="5721297"/>
          <a:ext cx="279400" cy="266700"/>
        </p:xfrm>
        <a:graphic>
          <a:graphicData uri="http://schemas.openxmlformats.org/presentationml/2006/ole">
            <mc:AlternateContent xmlns:mc="http://schemas.openxmlformats.org/markup-compatibility/2006">
              <mc:Choice xmlns:v="urn:schemas-microsoft-com:vml" Requires="v">
                <p:oleObj spid="_x0000_s51511" name="方程式" r:id="rId8" imgW="279360" imgH="266400" progId="Equation.3">
                  <p:embed/>
                </p:oleObj>
              </mc:Choice>
              <mc:Fallback>
                <p:oleObj name="方程式" r:id="rId8" imgW="27936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000" y="5721297"/>
                        <a:ext cx="279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物件 48"/>
          <p:cNvGraphicFramePr>
            <a:graphicFrameLocks noChangeAspect="1"/>
          </p:cNvGraphicFramePr>
          <p:nvPr>
            <p:extLst>
              <p:ext uri="{D42A27DB-BD31-4B8C-83A1-F6EECF244321}">
                <p14:modId xmlns:p14="http://schemas.microsoft.com/office/powerpoint/2010/main" val="2690701658"/>
              </p:ext>
            </p:extLst>
          </p:nvPr>
        </p:nvGraphicFramePr>
        <p:xfrm>
          <a:off x="3013200" y="5719608"/>
          <a:ext cx="292100" cy="254000"/>
        </p:xfrm>
        <a:graphic>
          <a:graphicData uri="http://schemas.openxmlformats.org/presentationml/2006/ole">
            <mc:AlternateContent xmlns:mc="http://schemas.openxmlformats.org/markup-compatibility/2006">
              <mc:Choice xmlns:v="urn:schemas-microsoft-com:vml" Requires="v">
                <p:oleObj spid="_x0000_s51512" name="方程式" r:id="rId10" imgW="291960" imgH="253800" progId="Equation.3">
                  <p:embed/>
                </p:oleObj>
              </mc:Choice>
              <mc:Fallback>
                <p:oleObj name="方程式" r:id="rId10" imgW="2919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3200" y="5719608"/>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物件 47"/>
          <p:cNvGraphicFramePr>
            <a:graphicFrameLocks noChangeAspect="1"/>
          </p:cNvGraphicFramePr>
          <p:nvPr>
            <p:extLst>
              <p:ext uri="{D42A27DB-BD31-4B8C-83A1-F6EECF244321}">
                <p14:modId xmlns:p14="http://schemas.microsoft.com/office/powerpoint/2010/main" val="590159855"/>
              </p:ext>
            </p:extLst>
          </p:nvPr>
        </p:nvGraphicFramePr>
        <p:xfrm>
          <a:off x="3528000" y="5721297"/>
          <a:ext cx="292100" cy="266700"/>
        </p:xfrm>
        <a:graphic>
          <a:graphicData uri="http://schemas.openxmlformats.org/presentationml/2006/ole">
            <mc:AlternateContent xmlns:mc="http://schemas.openxmlformats.org/markup-compatibility/2006">
              <mc:Choice xmlns:v="urn:schemas-microsoft-com:vml" Requires="v">
                <p:oleObj spid="_x0000_s51513" name="方程式" r:id="rId12" imgW="291960" imgH="266400" progId="Equation.3">
                  <p:embed/>
                </p:oleObj>
              </mc:Choice>
              <mc:Fallback>
                <p:oleObj name="方程式" r:id="rId12" imgW="291960" imgH="266400" progId="Equation.3">
                  <p:embed/>
                  <p:pic>
                    <p:nvPicPr>
                      <p:cNvPr id="0" name=""/>
                      <p:cNvPicPr>
                        <a:picLocks noChangeAspect="1" noChangeArrowheads="1"/>
                      </p:cNvPicPr>
                      <p:nvPr/>
                    </p:nvPicPr>
                    <p:blipFill>
                      <a:blip r:embed="rId13"/>
                      <a:srcRect/>
                      <a:stretch>
                        <a:fillRect/>
                      </a:stretch>
                    </p:blipFill>
                    <p:spPr bwMode="auto">
                      <a:xfrm>
                        <a:off x="3528000" y="572129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物件 56"/>
          <p:cNvGraphicFramePr>
            <a:graphicFrameLocks noChangeAspect="1"/>
          </p:cNvGraphicFramePr>
          <p:nvPr>
            <p:extLst>
              <p:ext uri="{D42A27DB-BD31-4B8C-83A1-F6EECF244321}">
                <p14:modId xmlns:p14="http://schemas.microsoft.com/office/powerpoint/2010/main" val="3355718353"/>
              </p:ext>
            </p:extLst>
          </p:nvPr>
        </p:nvGraphicFramePr>
        <p:xfrm>
          <a:off x="3780000" y="5721297"/>
          <a:ext cx="292100" cy="266700"/>
        </p:xfrm>
        <a:graphic>
          <a:graphicData uri="http://schemas.openxmlformats.org/presentationml/2006/ole">
            <mc:AlternateContent xmlns:mc="http://schemas.openxmlformats.org/markup-compatibility/2006">
              <mc:Choice xmlns:v="urn:schemas-microsoft-com:vml" Requires="v">
                <p:oleObj spid="_x0000_s51514" name="方程式" r:id="rId14" imgW="291960" imgH="266400" progId="Equation.3">
                  <p:embed/>
                </p:oleObj>
              </mc:Choice>
              <mc:Fallback>
                <p:oleObj name="方程式" r:id="rId14" imgW="291960" imgH="266400" progId="Equation.3">
                  <p:embed/>
                  <p:pic>
                    <p:nvPicPr>
                      <p:cNvPr id="0" name=""/>
                      <p:cNvPicPr>
                        <a:picLocks noChangeAspect="1" noChangeArrowheads="1"/>
                      </p:cNvPicPr>
                      <p:nvPr/>
                    </p:nvPicPr>
                    <p:blipFill>
                      <a:blip r:embed="rId15"/>
                      <a:srcRect/>
                      <a:stretch>
                        <a:fillRect/>
                      </a:stretch>
                    </p:blipFill>
                    <p:spPr bwMode="auto">
                      <a:xfrm>
                        <a:off x="3780000" y="572129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8" name="圖片 57"/>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grpSp>
        <p:nvGrpSpPr>
          <p:cNvPr id="59" name="群組 58"/>
          <p:cNvGrpSpPr/>
          <p:nvPr/>
        </p:nvGrpSpPr>
        <p:grpSpPr>
          <a:xfrm>
            <a:off x="366732" y="1772816"/>
            <a:ext cx="420893" cy="382994"/>
            <a:chOff x="366732" y="6194017"/>
            <a:chExt cx="420893" cy="382994"/>
          </a:xfrm>
        </p:grpSpPr>
        <p:pic>
          <p:nvPicPr>
            <p:cNvPr id="60" name="圖片 5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6267170"/>
              <a:ext cx="299372" cy="309841"/>
            </a:xfrm>
            <a:prstGeom prst="rect">
              <a:avLst/>
            </a:prstGeom>
          </p:spPr>
        </p:pic>
        <p:sp>
          <p:nvSpPr>
            <p:cNvPr id="61" name="等腰三角形 60"/>
            <p:cNvSpPr/>
            <p:nvPr/>
          </p:nvSpPr>
          <p:spPr>
            <a:xfrm rot="5400000">
              <a:off x="348732" y="6212017"/>
              <a:ext cx="144000" cy="10800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sz="1600">
                <a:solidFill>
                  <a:prstClr val="white"/>
                </a:solidFill>
                <a:latin typeface="標楷體" panose="03000509000000000000" pitchFamily="65" charset="-120"/>
                <a:ea typeface="標楷體" panose="03000509000000000000" pitchFamily="65" charset="-120"/>
                <a:cs typeface="Times New Roman" pitchFamily="18" charset="0"/>
              </a:endParaRPr>
            </a:p>
          </p:txBody>
        </p:sp>
      </p:grpSp>
      <p:sp>
        <p:nvSpPr>
          <p:cNvPr id="62" name="文字方塊 61"/>
          <p:cNvSpPr txBox="1"/>
          <p:nvPr/>
        </p:nvSpPr>
        <p:spPr>
          <a:xfrm>
            <a:off x="827583" y="1844824"/>
            <a:ext cx="8193672" cy="584775"/>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如此類推，不斷的重覆這過程我們可以找出其餘的無理數如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等，</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不過如果數值大的話要重覆很多次。</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aphicFrame>
        <p:nvGraphicFramePr>
          <p:cNvPr id="63" name="物件 62"/>
          <p:cNvGraphicFramePr>
            <a:graphicFrameLocks noChangeAspect="1"/>
          </p:cNvGraphicFramePr>
          <p:nvPr>
            <p:extLst>
              <p:ext uri="{D42A27DB-BD31-4B8C-83A1-F6EECF244321}">
                <p14:modId xmlns:p14="http://schemas.microsoft.com/office/powerpoint/2010/main" val="3084338265"/>
              </p:ext>
            </p:extLst>
          </p:nvPr>
        </p:nvGraphicFramePr>
        <p:xfrm>
          <a:off x="7193540" y="1907517"/>
          <a:ext cx="292100" cy="266700"/>
        </p:xfrm>
        <a:graphic>
          <a:graphicData uri="http://schemas.openxmlformats.org/presentationml/2006/ole">
            <mc:AlternateContent xmlns:mc="http://schemas.openxmlformats.org/markup-compatibility/2006">
              <mc:Choice xmlns:v="urn:schemas-microsoft-com:vml" Requires="v">
                <p:oleObj spid="_x0000_s51515" name="方程式" r:id="rId16" imgW="291960" imgH="266400" progId="Equation.3">
                  <p:embed/>
                </p:oleObj>
              </mc:Choice>
              <mc:Fallback>
                <p:oleObj name="方程式" r:id="rId16" imgW="291960" imgH="266400" progId="Equation.3">
                  <p:embed/>
                  <p:pic>
                    <p:nvPicPr>
                      <p:cNvPr id="0" name=""/>
                      <p:cNvPicPr>
                        <a:picLocks noChangeAspect="1" noChangeArrowheads="1"/>
                      </p:cNvPicPr>
                      <p:nvPr/>
                    </p:nvPicPr>
                    <p:blipFill>
                      <a:blip r:embed="rId13"/>
                      <a:srcRect/>
                      <a:stretch>
                        <a:fillRect/>
                      </a:stretch>
                    </p:blipFill>
                    <p:spPr bwMode="auto">
                      <a:xfrm>
                        <a:off x="7193540" y="190751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物件 63"/>
          <p:cNvGraphicFramePr>
            <a:graphicFrameLocks noChangeAspect="1"/>
          </p:cNvGraphicFramePr>
          <p:nvPr>
            <p:extLst>
              <p:ext uri="{D42A27DB-BD31-4B8C-83A1-F6EECF244321}">
                <p14:modId xmlns:p14="http://schemas.microsoft.com/office/powerpoint/2010/main" val="725669667"/>
              </p:ext>
            </p:extLst>
          </p:nvPr>
        </p:nvGraphicFramePr>
        <p:xfrm>
          <a:off x="6152108" y="1907517"/>
          <a:ext cx="292100" cy="254000"/>
        </p:xfrm>
        <a:graphic>
          <a:graphicData uri="http://schemas.openxmlformats.org/presentationml/2006/ole">
            <mc:AlternateContent xmlns:mc="http://schemas.openxmlformats.org/markup-compatibility/2006">
              <mc:Choice xmlns:v="urn:schemas-microsoft-com:vml" Requires="v">
                <p:oleObj spid="_x0000_s51516" name="方程式" r:id="rId17" imgW="291960" imgH="253800" progId="Equation.3">
                  <p:embed/>
                </p:oleObj>
              </mc:Choice>
              <mc:Fallback>
                <p:oleObj name="方程式" r:id="rId17" imgW="291960" imgH="253800" progId="Equation.3">
                  <p:embed/>
                  <p:pic>
                    <p:nvPicPr>
                      <p:cNvPr id="0" name=""/>
                      <p:cNvPicPr>
                        <a:picLocks noChangeAspect="1" noChangeArrowheads="1"/>
                      </p:cNvPicPr>
                      <p:nvPr/>
                    </p:nvPicPr>
                    <p:blipFill>
                      <a:blip r:embed="rId18"/>
                      <a:srcRect/>
                      <a:stretch>
                        <a:fillRect/>
                      </a:stretch>
                    </p:blipFill>
                    <p:spPr bwMode="auto">
                      <a:xfrm>
                        <a:off x="6152108" y="1907517"/>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 name="物件 64"/>
          <p:cNvGraphicFramePr>
            <a:graphicFrameLocks noChangeAspect="1"/>
          </p:cNvGraphicFramePr>
          <p:nvPr>
            <p:extLst>
              <p:ext uri="{D42A27DB-BD31-4B8C-83A1-F6EECF244321}">
                <p14:modId xmlns:p14="http://schemas.microsoft.com/office/powerpoint/2010/main" val="357231102"/>
              </p:ext>
            </p:extLst>
          </p:nvPr>
        </p:nvGraphicFramePr>
        <p:xfrm>
          <a:off x="7736284" y="1907517"/>
          <a:ext cx="292100" cy="266700"/>
        </p:xfrm>
        <a:graphic>
          <a:graphicData uri="http://schemas.openxmlformats.org/presentationml/2006/ole">
            <mc:AlternateContent xmlns:mc="http://schemas.openxmlformats.org/markup-compatibility/2006">
              <mc:Choice xmlns:v="urn:schemas-microsoft-com:vml" Requires="v">
                <p:oleObj spid="_x0000_s51517" name="方程式" r:id="rId19" imgW="291960" imgH="266400" progId="Equation.3">
                  <p:embed/>
                </p:oleObj>
              </mc:Choice>
              <mc:Fallback>
                <p:oleObj name="方程式" r:id="rId19" imgW="291960" imgH="266400" progId="Equation.3">
                  <p:embed/>
                  <p:pic>
                    <p:nvPicPr>
                      <p:cNvPr id="0" name=""/>
                      <p:cNvPicPr>
                        <a:picLocks noChangeAspect="1" noChangeArrowheads="1"/>
                      </p:cNvPicPr>
                      <p:nvPr/>
                    </p:nvPicPr>
                    <p:blipFill>
                      <a:blip r:embed="rId15"/>
                      <a:srcRect/>
                      <a:stretch>
                        <a:fillRect/>
                      </a:stretch>
                    </p:blipFill>
                    <p:spPr bwMode="auto">
                      <a:xfrm>
                        <a:off x="7736284" y="190751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6" name="群組 35"/>
          <p:cNvGrpSpPr/>
          <p:nvPr/>
        </p:nvGrpSpPr>
        <p:grpSpPr>
          <a:xfrm>
            <a:off x="7452320" y="576890"/>
            <a:ext cx="1515602" cy="369332"/>
            <a:chOff x="6985652" y="5985429"/>
            <a:chExt cx="1515602" cy="369332"/>
          </a:xfrm>
        </p:grpSpPr>
        <p:sp>
          <p:nvSpPr>
            <p:cNvPr id="38" name="文字方塊 37"/>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40" name="文字方塊 3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42" name="文字方塊 41"/>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35" name="文字方塊 34"/>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7.4B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數線上的應用</a:t>
            </a:r>
          </a:p>
        </p:txBody>
      </p:sp>
      <p:sp>
        <p:nvSpPr>
          <p:cNvPr id="41" name="文字方塊 40"/>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除日常生活中應用外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，畢氏定理亦可用於在數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線中找出代表無理數的點。</a:t>
            </a:r>
          </a:p>
        </p:txBody>
      </p:sp>
    </p:spTree>
    <p:extLst>
      <p:ext uri="{BB962C8B-B14F-4D97-AF65-F5344CB8AC3E}">
        <p14:creationId xmlns:p14="http://schemas.microsoft.com/office/powerpoint/2010/main" val="15401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sp>
        <p:nvSpPr>
          <p:cNvPr id="43" name="文字方塊 42"/>
          <p:cNvSpPr txBox="1"/>
          <p:nvPr/>
        </p:nvSpPr>
        <p:spPr>
          <a:xfrm>
            <a:off x="366732" y="1340768"/>
            <a:ext cx="8453740" cy="1077218"/>
          </a:xfrm>
          <a:prstGeom prst="rect">
            <a:avLst/>
          </a:prstGeom>
          <a:noFill/>
          <a:ln>
            <a:noFill/>
          </a:ln>
        </p:spPr>
        <p:txBody>
          <a:bodyPr wrap="square" rtlCol="0" anchor="t" anchorCtr="0">
            <a:spAutoFit/>
          </a:bodyPr>
          <a:lstStyle/>
          <a:p>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相傳畢達哥拉斯有一次應邀赴宴，而宴會廳地面的階磚圖案如下</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圖所示，</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他觀察到圖案最基本是由直角三角形組成，而每個直角三角形的邊都可延伸出一個正方形，他更觀察到如以最基本的直角三角形面積為一個單位，則任何直角三角形的斜邊延伸出的正方形的面積正好是其餘兩直角邊延伸出的正方形的面積的</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和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如下圖</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a:t>
            </a:r>
            <a:endPar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27650" name="Picture 2" descr="E:\ebook graphics\S207\71b.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8937" y="2951013"/>
            <a:ext cx="1299496" cy="1299496"/>
          </a:xfrm>
          <a:prstGeom prst="rect">
            <a:avLst/>
          </a:prstGeom>
          <a:noFill/>
          <a:extLst>
            <a:ext uri="{909E8E84-426E-40DD-AFC4-6F175D3DCCD1}">
              <a14:hiddenFill xmlns:a14="http://schemas.microsoft.com/office/drawing/2010/main">
                <a:solidFill>
                  <a:srgbClr val="FFFFFF"/>
                </a:solidFill>
              </a14:hiddenFill>
            </a:ext>
          </a:extLst>
        </p:spPr>
      </p:pic>
      <p:pic>
        <p:nvPicPr>
          <p:cNvPr id="27651" name="Picture 3" descr="E:\ebook graphics\S207\71c.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5856" y="2819835"/>
            <a:ext cx="1739927" cy="1732661"/>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E:\ebook graphics\S207\71a.pn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54817" y="2759316"/>
            <a:ext cx="2725323" cy="2725323"/>
          </a:xfrm>
          <a:prstGeom prst="rect">
            <a:avLst/>
          </a:prstGeom>
          <a:noFill/>
          <a:extLst>
            <a:ext uri="{909E8E84-426E-40DD-AFC4-6F175D3DCCD1}">
              <a14:hiddenFill xmlns:a14="http://schemas.microsoft.com/office/drawing/2010/main">
                <a:solidFill>
                  <a:srgbClr val="FFFFFF"/>
                </a:solidFill>
              </a14:hiddenFill>
            </a:ext>
          </a:extLst>
        </p:spPr>
      </p:pic>
      <p:sp>
        <p:nvSpPr>
          <p:cNvPr id="61" name="文字方塊 60"/>
          <p:cNvSpPr txBox="1"/>
          <p:nvPr/>
        </p:nvSpPr>
        <p:spPr>
          <a:xfrm>
            <a:off x="676052" y="3996353"/>
            <a:ext cx="727596" cy="584775"/>
          </a:xfrm>
          <a:prstGeom prst="rect">
            <a:avLst/>
          </a:prstGeom>
          <a:noFill/>
        </p:spPr>
        <p:txBody>
          <a:bodyPr wrap="square" lIns="0" rIns="0"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小直角三角形</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1520985" y="4271995"/>
            <a:ext cx="746759" cy="338554"/>
          </a:xfrm>
          <a:prstGeom prst="rect">
            <a:avLst/>
          </a:prstGeom>
          <a:noFill/>
        </p:spPr>
        <p:txBody>
          <a:bodyPr wrap="square" lIns="0" rIns="0" rtlCol="0">
            <a:spAutoFit/>
          </a:bodyPr>
          <a:lstStyle/>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單位</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3" name="文字方塊 62"/>
          <p:cNvSpPr txBox="1"/>
          <p:nvPr/>
        </p:nvSpPr>
        <p:spPr>
          <a:xfrm>
            <a:off x="3740593" y="4863352"/>
            <a:ext cx="1029792" cy="338554"/>
          </a:xfrm>
          <a:prstGeom prst="rect">
            <a:avLst/>
          </a:prstGeom>
          <a:noFill/>
        </p:spPr>
        <p:txBody>
          <a:bodyPr wrap="square" lIns="0" rIns="0" rtlCol="0">
            <a:spAutoFit/>
          </a:bodyPr>
          <a:lstStyle/>
          <a:p>
            <a:pPr algn="ctr"/>
            <a:r>
              <a:rPr lang="en-US" altLang="zh-HK" sz="1600" b="1"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8 = 4 + 4</a:t>
            </a:r>
            <a:endParaRPr lang="zh-HK" altLang="en-US" sz="1600" b="1"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7" name="文字方塊 66"/>
          <p:cNvSpPr txBox="1"/>
          <p:nvPr/>
        </p:nvSpPr>
        <p:spPr>
          <a:xfrm>
            <a:off x="728897" y="2924944"/>
            <a:ext cx="746759" cy="338554"/>
          </a:xfrm>
          <a:prstGeom prst="rect">
            <a:avLst/>
          </a:prstGeom>
          <a:noFill/>
        </p:spPr>
        <p:txBody>
          <a:bodyPr wrap="square" lIns="0" rIns="0" rtlCol="0">
            <a:spAutoFit/>
          </a:bodyPr>
          <a:lstStyle/>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單位</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8" name="文字方塊 67"/>
          <p:cNvSpPr txBox="1"/>
          <p:nvPr/>
        </p:nvSpPr>
        <p:spPr>
          <a:xfrm>
            <a:off x="2411760" y="3450486"/>
            <a:ext cx="746759" cy="338554"/>
          </a:xfrm>
          <a:prstGeom prst="rect">
            <a:avLst/>
          </a:prstGeom>
          <a:noFill/>
        </p:spPr>
        <p:txBody>
          <a:bodyPr wrap="square" lIns="0" rIns="0" rtlCol="0">
            <a:spAutoFit/>
          </a:bodyPr>
          <a:lstStyle/>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單位</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9" name="文字方塊 68"/>
          <p:cNvSpPr txBox="1"/>
          <p:nvPr/>
        </p:nvSpPr>
        <p:spPr>
          <a:xfrm>
            <a:off x="3779912" y="4530606"/>
            <a:ext cx="746759" cy="338554"/>
          </a:xfrm>
          <a:prstGeom prst="rect">
            <a:avLst/>
          </a:prstGeom>
          <a:noFill/>
        </p:spPr>
        <p:txBody>
          <a:bodyPr wrap="square" lIns="0" rIns="0" rtlCol="0">
            <a:spAutoFit/>
          </a:bodyPr>
          <a:lstStyle/>
          <a:p>
            <a:pPr algn="ct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8</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單位</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0" name="文字方塊 69"/>
          <p:cNvSpPr txBox="1"/>
          <p:nvPr/>
        </p:nvSpPr>
        <p:spPr>
          <a:xfrm>
            <a:off x="4644008" y="2607877"/>
            <a:ext cx="746759" cy="338554"/>
          </a:xfrm>
          <a:prstGeom prst="rect">
            <a:avLst/>
          </a:prstGeom>
          <a:noFill/>
        </p:spPr>
        <p:txBody>
          <a:bodyPr wrap="square" lIns="0" rIns="0" rtlCol="0">
            <a:spAutoFit/>
          </a:bodyPr>
          <a:lstStyle/>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單位</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1" name="文字方塊 70"/>
          <p:cNvSpPr txBox="1"/>
          <p:nvPr/>
        </p:nvSpPr>
        <p:spPr>
          <a:xfrm>
            <a:off x="3131840" y="2607877"/>
            <a:ext cx="746759" cy="338554"/>
          </a:xfrm>
          <a:prstGeom prst="rect">
            <a:avLst/>
          </a:prstGeom>
          <a:noFill/>
        </p:spPr>
        <p:txBody>
          <a:bodyPr wrap="square" lIns="0" rIns="0" rtlCol="0">
            <a:spAutoFit/>
          </a:bodyPr>
          <a:lstStyle/>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單位</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72" name="直線單箭頭接點 71"/>
          <p:cNvCxnSpPr/>
          <p:nvPr/>
        </p:nvCxnSpPr>
        <p:spPr>
          <a:xfrm flipV="1">
            <a:off x="1304166" y="3699361"/>
            <a:ext cx="566904" cy="44706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文字方塊 72"/>
          <p:cNvSpPr txBox="1"/>
          <p:nvPr/>
        </p:nvSpPr>
        <p:spPr>
          <a:xfrm>
            <a:off x="4640343" y="4068361"/>
            <a:ext cx="939769" cy="584775"/>
          </a:xfrm>
          <a:prstGeom prst="rect">
            <a:avLst/>
          </a:prstGeom>
          <a:noFill/>
        </p:spPr>
        <p:txBody>
          <a:bodyPr wrap="square" lIns="0" rIns="0"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較大直角三角形</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74" name="直線單箭頭接點 73"/>
          <p:cNvCxnSpPr/>
          <p:nvPr/>
        </p:nvCxnSpPr>
        <p:spPr>
          <a:xfrm flipH="1" flipV="1">
            <a:off x="4115707" y="3514816"/>
            <a:ext cx="669318" cy="50157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a:off x="5879125" y="5724545"/>
            <a:ext cx="2462073" cy="584775"/>
          </a:xfrm>
          <a:prstGeom prst="rect">
            <a:avLst/>
          </a:prstGeom>
          <a:noFill/>
        </p:spPr>
        <p:txBody>
          <a:bodyPr wrap="square" lIns="0" rIns="0"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在上圖可找出更大的直角三角形，仍可得出相同的發現</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3" name="文字方塊 112"/>
          <p:cNvSpPr txBox="1"/>
          <p:nvPr/>
        </p:nvSpPr>
        <p:spPr>
          <a:xfrm>
            <a:off x="1231582" y="4863352"/>
            <a:ext cx="1029792" cy="338554"/>
          </a:xfrm>
          <a:prstGeom prst="rect">
            <a:avLst/>
          </a:prstGeom>
          <a:noFill/>
        </p:spPr>
        <p:txBody>
          <a:bodyPr wrap="square" lIns="0" rIns="0" rtlCol="0">
            <a:spAutoFit/>
          </a:bodyPr>
          <a:lstStyle/>
          <a:p>
            <a:pPr algn="ctr"/>
            <a:r>
              <a:rPr lang="en-US" altLang="zh-HK" sz="1600" b="1"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4 = 2 + 2</a:t>
            </a:r>
            <a:endParaRPr lang="zh-HK" altLang="en-US" sz="1600" b="1"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3" name="圓角矩形 142"/>
          <p:cNvSpPr/>
          <p:nvPr/>
        </p:nvSpPr>
        <p:spPr>
          <a:xfrm>
            <a:off x="540477" y="5481352"/>
            <a:ext cx="4921011" cy="1188008"/>
          </a:xfrm>
          <a:prstGeom prst="roundRect">
            <a:avLst>
              <a:gd name="adj" fmla="val 6340"/>
            </a:avLst>
          </a:prstGeom>
          <a:solidFill>
            <a:schemeClr val="accent6">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44" name="文字方塊 143"/>
          <p:cNvSpPr txBox="1"/>
          <p:nvPr/>
        </p:nvSpPr>
        <p:spPr>
          <a:xfrm>
            <a:off x="717544" y="5536747"/>
            <a:ext cx="4502528" cy="1077218"/>
          </a:xfrm>
          <a:prstGeom prst="rect">
            <a:avLst/>
          </a:prstGeom>
          <a:noFill/>
          <a:ln>
            <a:noFill/>
          </a:ln>
        </p:spPr>
        <p:txBody>
          <a:bodyPr wrap="square" rtlCol="0" anchor="t" anchorCtr="0">
            <a:spAutoFit/>
          </a:bodyPr>
          <a:lstStyle/>
          <a:p>
            <a:r>
              <a:rPr lang="zh-TW" altLang="en-US" sz="1600" dirty="0">
                <a:latin typeface="Times New Roman" pitchFamily="18" charset="0"/>
                <a:ea typeface="標楷體" pitchFamily="65" charset="-120"/>
                <a:cs typeface="Times New Roman" pitchFamily="18" charset="0"/>
              </a:rPr>
              <a:t>當然上面的三角形</a:t>
            </a:r>
            <a:r>
              <a:rPr lang="zh-TW" altLang="en-US" sz="1600" dirty="0" smtClean="0">
                <a:latin typeface="Times New Roman" pitchFamily="18" charset="0"/>
                <a:ea typeface="標楷體" pitchFamily="65" charset="-120"/>
                <a:cs typeface="Times New Roman" pitchFamily="18" charset="0"/>
              </a:rPr>
              <a:t>都只限於</a:t>
            </a:r>
            <a:r>
              <a:rPr lang="zh-TW" altLang="en-US" sz="1600" dirty="0">
                <a:latin typeface="Times New Roman" pitchFamily="18" charset="0"/>
                <a:ea typeface="標楷體" pitchFamily="65" charset="-120"/>
                <a:cs typeface="Times New Roman" pitchFamily="18" charset="0"/>
              </a:rPr>
              <a:t>等腰的直角三角形，但已啟發了畢達哥拉斯去進一步研究不是等腰的直角三角形是否也有相同的特性，最後得出畢氏定理。</a:t>
            </a:r>
          </a:p>
        </p:txBody>
      </p:sp>
      <p:sp>
        <p:nvSpPr>
          <p:cNvPr id="145" name="圓角矩形 144"/>
          <p:cNvSpPr/>
          <p:nvPr/>
        </p:nvSpPr>
        <p:spPr>
          <a:xfrm>
            <a:off x="5558500" y="2562002"/>
            <a:ext cx="3117956" cy="4107358"/>
          </a:xfrm>
          <a:prstGeom prst="roundRect">
            <a:avLst>
              <a:gd name="adj" fmla="val 6340"/>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46" name="圓角矩形 145"/>
          <p:cNvSpPr/>
          <p:nvPr/>
        </p:nvSpPr>
        <p:spPr>
          <a:xfrm>
            <a:off x="3049489" y="2562002"/>
            <a:ext cx="2412000" cy="2721786"/>
          </a:xfrm>
          <a:prstGeom prst="roundRect">
            <a:avLst>
              <a:gd name="adj" fmla="val 6340"/>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47" name="圓角矩形 146"/>
          <p:cNvSpPr/>
          <p:nvPr/>
        </p:nvSpPr>
        <p:spPr>
          <a:xfrm>
            <a:off x="540478" y="2562002"/>
            <a:ext cx="2412000" cy="2721786"/>
          </a:xfrm>
          <a:prstGeom prst="roundRect">
            <a:avLst>
              <a:gd name="adj" fmla="val 6340"/>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9" name="文字方塊 38"/>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7.1B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直角三角形和畢達哥拉斯</a:t>
            </a:r>
          </a:p>
        </p:txBody>
      </p:sp>
      <p:sp>
        <p:nvSpPr>
          <p:cNvPr id="40" name="文字方塊 39"/>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13933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E:\ebook graphics\S207\application no line 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014" y="3773025"/>
            <a:ext cx="5400000" cy="194658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無理數     鉛垂線</a:t>
            </a: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45" name="圖片 4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50" name="圖片 4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pic>
        <p:nvPicPr>
          <p:cNvPr id="53" name="圖片 5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sp>
        <p:nvSpPr>
          <p:cNvPr id="25" name="文字方塊 24"/>
          <p:cNvSpPr txBox="1"/>
          <p:nvPr/>
        </p:nvSpPr>
        <p:spPr>
          <a:xfrm>
            <a:off x="2915816"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A</a:t>
            </a:r>
            <a:endParaRPr lang="zh-HK" altLang="en-US" sz="1600" b="1" i="1" dirty="0">
              <a:latin typeface="Times New Roman" panose="02020603050405020304" pitchFamily="18" charset="0"/>
              <a:cs typeface="Times New Roman" panose="02020603050405020304" pitchFamily="18" charset="0"/>
            </a:endParaRPr>
          </a:p>
        </p:txBody>
      </p:sp>
      <p:sp>
        <p:nvSpPr>
          <p:cNvPr id="26" name="文字方塊 25"/>
          <p:cNvSpPr txBox="1"/>
          <p:nvPr/>
        </p:nvSpPr>
        <p:spPr>
          <a:xfrm>
            <a:off x="2195736" y="4688687"/>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O</a:t>
            </a:r>
            <a:endParaRPr lang="zh-HK" altLang="en-US" sz="1600" b="1" i="1" dirty="0">
              <a:latin typeface="Times New Roman" panose="02020603050405020304" pitchFamily="18" charset="0"/>
              <a:cs typeface="Times New Roman" panose="02020603050405020304" pitchFamily="18" charset="0"/>
            </a:endParaRPr>
          </a:p>
        </p:txBody>
      </p:sp>
      <p:sp>
        <p:nvSpPr>
          <p:cNvPr id="56" name="文字方塊 55"/>
          <p:cNvSpPr txBox="1"/>
          <p:nvPr/>
        </p:nvSpPr>
        <p:spPr>
          <a:xfrm>
            <a:off x="3217462"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B</a:t>
            </a:r>
            <a:endParaRPr lang="zh-HK" altLang="en-US" sz="1600" b="1" i="1" dirty="0">
              <a:latin typeface="Times New Roman" panose="02020603050405020304" pitchFamily="18" charset="0"/>
              <a:cs typeface="Times New Roman" panose="02020603050405020304" pitchFamily="18" charset="0"/>
            </a:endParaRPr>
          </a:p>
        </p:txBody>
      </p:sp>
      <p:graphicFrame>
        <p:nvGraphicFramePr>
          <p:cNvPr id="51" name="物件 50"/>
          <p:cNvGraphicFramePr>
            <a:graphicFrameLocks noChangeAspect="1"/>
          </p:cNvGraphicFramePr>
          <p:nvPr>
            <p:extLst>
              <p:ext uri="{D42A27DB-BD31-4B8C-83A1-F6EECF244321}">
                <p14:modId xmlns:p14="http://schemas.microsoft.com/office/powerpoint/2010/main" val="2859974204"/>
              </p:ext>
            </p:extLst>
          </p:nvPr>
        </p:nvGraphicFramePr>
        <p:xfrm>
          <a:off x="3276000" y="5721297"/>
          <a:ext cx="279400" cy="266700"/>
        </p:xfrm>
        <a:graphic>
          <a:graphicData uri="http://schemas.openxmlformats.org/presentationml/2006/ole">
            <mc:AlternateContent xmlns:mc="http://schemas.openxmlformats.org/markup-compatibility/2006">
              <mc:Choice xmlns:v="urn:schemas-microsoft-com:vml" Requires="v">
                <p:oleObj spid="_x0000_s53599" name="方程式" r:id="rId8" imgW="279360" imgH="266400" progId="Equation.3">
                  <p:embed/>
                </p:oleObj>
              </mc:Choice>
              <mc:Fallback>
                <p:oleObj name="方程式" r:id="rId8" imgW="27936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000" y="5721297"/>
                        <a:ext cx="279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物件 48"/>
          <p:cNvGraphicFramePr>
            <a:graphicFrameLocks noChangeAspect="1"/>
          </p:cNvGraphicFramePr>
          <p:nvPr>
            <p:extLst>
              <p:ext uri="{D42A27DB-BD31-4B8C-83A1-F6EECF244321}">
                <p14:modId xmlns:p14="http://schemas.microsoft.com/office/powerpoint/2010/main" val="3008948601"/>
              </p:ext>
            </p:extLst>
          </p:nvPr>
        </p:nvGraphicFramePr>
        <p:xfrm>
          <a:off x="3013200" y="5719608"/>
          <a:ext cx="292100" cy="254000"/>
        </p:xfrm>
        <a:graphic>
          <a:graphicData uri="http://schemas.openxmlformats.org/presentationml/2006/ole">
            <mc:AlternateContent xmlns:mc="http://schemas.openxmlformats.org/markup-compatibility/2006">
              <mc:Choice xmlns:v="urn:schemas-microsoft-com:vml" Requires="v">
                <p:oleObj spid="_x0000_s53600" name="方程式" r:id="rId10" imgW="291960" imgH="253800" progId="Equation.3">
                  <p:embed/>
                </p:oleObj>
              </mc:Choice>
              <mc:Fallback>
                <p:oleObj name="方程式" r:id="rId10" imgW="2919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3200" y="5719608"/>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文字方塊 40"/>
          <p:cNvSpPr txBox="1"/>
          <p:nvPr/>
        </p:nvSpPr>
        <p:spPr>
          <a:xfrm>
            <a:off x="827583" y="1844824"/>
            <a:ext cx="8193672" cy="584775"/>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如此類推，不斷的重覆這過程我們可以找出其餘的無理數如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等，</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不過如果數值大的話要重覆很多次。</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aphicFrame>
        <p:nvGraphicFramePr>
          <p:cNvPr id="44" name="物件 43"/>
          <p:cNvGraphicFramePr>
            <a:graphicFrameLocks noChangeAspect="1"/>
          </p:cNvGraphicFramePr>
          <p:nvPr>
            <p:extLst>
              <p:ext uri="{D42A27DB-BD31-4B8C-83A1-F6EECF244321}">
                <p14:modId xmlns:p14="http://schemas.microsoft.com/office/powerpoint/2010/main" val="2084333054"/>
              </p:ext>
            </p:extLst>
          </p:nvPr>
        </p:nvGraphicFramePr>
        <p:xfrm>
          <a:off x="7193540" y="1907517"/>
          <a:ext cx="292100" cy="266700"/>
        </p:xfrm>
        <a:graphic>
          <a:graphicData uri="http://schemas.openxmlformats.org/presentationml/2006/ole">
            <mc:AlternateContent xmlns:mc="http://schemas.openxmlformats.org/markup-compatibility/2006">
              <mc:Choice xmlns:v="urn:schemas-microsoft-com:vml" Requires="v">
                <p:oleObj spid="_x0000_s53601" name="方程式" r:id="rId12" imgW="291960" imgH="266400" progId="Equation.3">
                  <p:embed/>
                </p:oleObj>
              </mc:Choice>
              <mc:Fallback>
                <p:oleObj name="方程式" r:id="rId12" imgW="291960" imgH="266400" progId="Equation.3">
                  <p:embed/>
                  <p:pic>
                    <p:nvPicPr>
                      <p:cNvPr id="0" name=""/>
                      <p:cNvPicPr>
                        <a:picLocks noChangeAspect="1" noChangeArrowheads="1"/>
                      </p:cNvPicPr>
                      <p:nvPr/>
                    </p:nvPicPr>
                    <p:blipFill>
                      <a:blip r:embed="rId13"/>
                      <a:srcRect/>
                      <a:stretch>
                        <a:fillRect/>
                      </a:stretch>
                    </p:blipFill>
                    <p:spPr bwMode="auto">
                      <a:xfrm>
                        <a:off x="7193540" y="190751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物件 45"/>
          <p:cNvGraphicFramePr>
            <a:graphicFrameLocks noChangeAspect="1"/>
          </p:cNvGraphicFramePr>
          <p:nvPr>
            <p:extLst>
              <p:ext uri="{D42A27DB-BD31-4B8C-83A1-F6EECF244321}">
                <p14:modId xmlns:p14="http://schemas.microsoft.com/office/powerpoint/2010/main" val="3630172987"/>
              </p:ext>
            </p:extLst>
          </p:nvPr>
        </p:nvGraphicFramePr>
        <p:xfrm>
          <a:off x="6152108" y="1907517"/>
          <a:ext cx="292100" cy="254000"/>
        </p:xfrm>
        <a:graphic>
          <a:graphicData uri="http://schemas.openxmlformats.org/presentationml/2006/ole">
            <mc:AlternateContent xmlns:mc="http://schemas.openxmlformats.org/markup-compatibility/2006">
              <mc:Choice xmlns:v="urn:schemas-microsoft-com:vml" Requires="v">
                <p:oleObj spid="_x0000_s53602" name="方程式" r:id="rId14" imgW="291960" imgH="253800" progId="Equation.3">
                  <p:embed/>
                </p:oleObj>
              </mc:Choice>
              <mc:Fallback>
                <p:oleObj name="方程式" r:id="rId14" imgW="291960" imgH="253800" progId="Equation.3">
                  <p:embed/>
                  <p:pic>
                    <p:nvPicPr>
                      <p:cNvPr id="0" name=""/>
                      <p:cNvPicPr>
                        <a:picLocks noChangeAspect="1" noChangeArrowheads="1"/>
                      </p:cNvPicPr>
                      <p:nvPr/>
                    </p:nvPicPr>
                    <p:blipFill>
                      <a:blip r:embed="rId15"/>
                      <a:srcRect/>
                      <a:stretch>
                        <a:fillRect/>
                      </a:stretch>
                    </p:blipFill>
                    <p:spPr bwMode="auto">
                      <a:xfrm>
                        <a:off x="6152108" y="1907517"/>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物件 46"/>
          <p:cNvGraphicFramePr>
            <a:graphicFrameLocks noChangeAspect="1"/>
          </p:cNvGraphicFramePr>
          <p:nvPr>
            <p:extLst>
              <p:ext uri="{D42A27DB-BD31-4B8C-83A1-F6EECF244321}">
                <p14:modId xmlns:p14="http://schemas.microsoft.com/office/powerpoint/2010/main" val="3223761873"/>
              </p:ext>
            </p:extLst>
          </p:nvPr>
        </p:nvGraphicFramePr>
        <p:xfrm>
          <a:off x="7736284" y="1907517"/>
          <a:ext cx="292100" cy="266700"/>
        </p:xfrm>
        <a:graphic>
          <a:graphicData uri="http://schemas.openxmlformats.org/presentationml/2006/ole">
            <mc:AlternateContent xmlns:mc="http://schemas.openxmlformats.org/markup-compatibility/2006">
              <mc:Choice xmlns:v="urn:schemas-microsoft-com:vml" Requires="v">
                <p:oleObj spid="_x0000_s53603" name="方程式" r:id="rId16" imgW="291960" imgH="266400" progId="Equation.3">
                  <p:embed/>
                </p:oleObj>
              </mc:Choice>
              <mc:Fallback>
                <p:oleObj name="方程式" r:id="rId16" imgW="291960" imgH="266400" progId="Equation.3">
                  <p:embed/>
                  <p:pic>
                    <p:nvPicPr>
                      <p:cNvPr id="0" name=""/>
                      <p:cNvPicPr>
                        <a:picLocks noChangeAspect="1" noChangeArrowheads="1"/>
                      </p:cNvPicPr>
                      <p:nvPr/>
                    </p:nvPicPr>
                    <p:blipFill>
                      <a:blip r:embed="rId17"/>
                      <a:srcRect/>
                      <a:stretch>
                        <a:fillRect/>
                      </a:stretch>
                    </p:blipFill>
                    <p:spPr bwMode="auto">
                      <a:xfrm>
                        <a:off x="7736284" y="190751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物件 47"/>
          <p:cNvGraphicFramePr>
            <a:graphicFrameLocks noChangeAspect="1"/>
          </p:cNvGraphicFramePr>
          <p:nvPr>
            <p:extLst>
              <p:ext uri="{D42A27DB-BD31-4B8C-83A1-F6EECF244321}">
                <p14:modId xmlns:p14="http://schemas.microsoft.com/office/powerpoint/2010/main" val="3582160735"/>
              </p:ext>
            </p:extLst>
          </p:nvPr>
        </p:nvGraphicFramePr>
        <p:xfrm>
          <a:off x="3528000" y="5721297"/>
          <a:ext cx="292100" cy="266700"/>
        </p:xfrm>
        <a:graphic>
          <a:graphicData uri="http://schemas.openxmlformats.org/presentationml/2006/ole">
            <mc:AlternateContent xmlns:mc="http://schemas.openxmlformats.org/markup-compatibility/2006">
              <mc:Choice xmlns:v="urn:schemas-microsoft-com:vml" Requires="v">
                <p:oleObj spid="_x0000_s53604" name="方程式" r:id="rId18" imgW="291960" imgH="266400" progId="Equation.3">
                  <p:embed/>
                </p:oleObj>
              </mc:Choice>
              <mc:Fallback>
                <p:oleObj name="方程式" r:id="rId18" imgW="291960" imgH="266400" progId="Equation.3">
                  <p:embed/>
                  <p:pic>
                    <p:nvPicPr>
                      <p:cNvPr id="0" name=""/>
                      <p:cNvPicPr>
                        <a:picLocks noChangeAspect="1" noChangeArrowheads="1"/>
                      </p:cNvPicPr>
                      <p:nvPr/>
                    </p:nvPicPr>
                    <p:blipFill>
                      <a:blip r:embed="rId13"/>
                      <a:srcRect/>
                      <a:stretch>
                        <a:fillRect/>
                      </a:stretch>
                    </p:blipFill>
                    <p:spPr bwMode="auto">
                      <a:xfrm>
                        <a:off x="3528000" y="572129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物件 56"/>
          <p:cNvGraphicFramePr>
            <a:graphicFrameLocks noChangeAspect="1"/>
          </p:cNvGraphicFramePr>
          <p:nvPr>
            <p:extLst>
              <p:ext uri="{D42A27DB-BD31-4B8C-83A1-F6EECF244321}">
                <p14:modId xmlns:p14="http://schemas.microsoft.com/office/powerpoint/2010/main" val="2784307699"/>
              </p:ext>
            </p:extLst>
          </p:nvPr>
        </p:nvGraphicFramePr>
        <p:xfrm>
          <a:off x="3780000" y="5721297"/>
          <a:ext cx="292100" cy="266700"/>
        </p:xfrm>
        <a:graphic>
          <a:graphicData uri="http://schemas.openxmlformats.org/presentationml/2006/ole">
            <mc:AlternateContent xmlns:mc="http://schemas.openxmlformats.org/markup-compatibility/2006">
              <mc:Choice xmlns:v="urn:schemas-microsoft-com:vml" Requires="v">
                <p:oleObj spid="_x0000_s53605" name="方程式" r:id="rId19" imgW="291960" imgH="266400" progId="Equation.3">
                  <p:embed/>
                </p:oleObj>
              </mc:Choice>
              <mc:Fallback>
                <p:oleObj name="方程式" r:id="rId19" imgW="291960" imgH="266400" progId="Equation.3">
                  <p:embed/>
                  <p:pic>
                    <p:nvPicPr>
                      <p:cNvPr id="0" name=""/>
                      <p:cNvPicPr>
                        <a:picLocks noChangeAspect="1" noChangeArrowheads="1"/>
                      </p:cNvPicPr>
                      <p:nvPr/>
                    </p:nvPicPr>
                    <p:blipFill>
                      <a:blip r:embed="rId17"/>
                      <a:srcRect/>
                      <a:stretch>
                        <a:fillRect/>
                      </a:stretch>
                    </p:blipFill>
                    <p:spPr bwMode="auto">
                      <a:xfrm>
                        <a:off x="3780000" y="572129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文字方塊 34"/>
          <p:cNvSpPr txBox="1"/>
          <p:nvPr/>
        </p:nvSpPr>
        <p:spPr>
          <a:xfrm>
            <a:off x="4802850" y="2653169"/>
            <a:ext cx="3441558" cy="1569660"/>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但如果我們對數字敏銳的話，</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有時可以很快的畫到要求的點。</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例如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我們利用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13 = 4 + 9</a:t>
            </a: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在數線上</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3</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的位置</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向上畫</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一長度</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單位的鉛垂線，然後連起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OC</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sp>
        <p:nvSpPr>
          <p:cNvPr id="36" name="圓角矩形 35"/>
          <p:cNvSpPr/>
          <p:nvPr/>
        </p:nvSpPr>
        <p:spPr>
          <a:xfrm>
            <a:off x="1043608" y="2564904"/>
            <a:ext cx="7560840" cy="3600401"/>
          </a:xfrm>
          <a:prstGeom prst="roundRect">
            <a:avLst>
              <a:gd name="adj" fmla="val 6340"/>
            </a:avLst>
          </a:pr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3942217196"/>
              </p:ext>
            </p:extLst>
          </p:nvPr>
        </p:nvGraphicFramePr>
        <p:xfrm>
          <a:off x="5283820" y="3162300"/>
          <a:ext cx="368300" cy="266700"/>
        </p:xfrm>
        <a:graphic>
          <a:graphicData uri="http://schemas.openxmlformats.org/presentationml/2006/ole">
            <mc:AlternateContent xmlns:mc="http://schemas.openxmlformats.org/markup-compatibility/2006">
              <mc:Choice xmlns:v="urn:schemas-microsoft-com:vml" Requires="v">
                <p:oleObj spid="_x0000_s53606" name="方程式" r:id="rId20" imgW="368280" imgH="266400" progId="Equation.3">
                  <p:embed/>
                </p:oleObj>
              </mc:Choice>
              <mc:Fallback>
                <p:oleObj name="方程式" r:id="rId20" imgW="368280" imgH="266400" progId="Equation.3">
                  <p:embed/>
                  <p:pic>
                    <p:nvPicPr>
                      <p:cNvPr id="0" name="物件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83820" y="3162300"/>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文字方塊 37"/>
          <p:cNvSpPr txBox="1"/>
          <p:nvPr/>
        </p:nvSpPr>
        <p:spPr>
          <a:xfrm>
            <a:off x="4184732" y="3444037"/>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C</a:t>
            </a:r>
            <a:endParaRPr lang="zh-HK" altLang="en-US" sz="1600" b="1" i="1" dirty="0">
              <a:latin typeface="Times New Roman" panose="02020603050405020304" pitchFamily="18" charset="0"/>
              <a:cs typeface="Times New Roman" panose="02020603050405020304" pitchFamily="18" charset="0"/>
            </a:endParaRPr>
          </a:p>
        </p:txBody>
      </p:sp>
      <p:grpSp>
        <p:nvGrpSpPr>
          <p:cNvPr id="58" name="群組 57"/>
          <p:cNvGrpSpPr/>
          <p:nvPr/>
        </p:nvGrpSpPr>
        <p:grpSpPr>
          <a:xfrm>
            <a:off x="7452320" y="576890"/>
            <a:ext cx="1515602" cy="369332"/>
            <a:chOff x="6985652" y="5985429"/>
            <a:chExt cx="1515602" cy="369332"/>
          </a:xfrm>
        </p:grpSpPr>
        <p:sp>
          <p:nvSpPr>
            <p:cNvPr id="59" name="文字方塊 58"/>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60" name="文字方塊 5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63" name="文字方塊 6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55" name="文字方塊 54"/>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7.4B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數線上的應用</a:t>
            </a:r>
          </a:p>
        </p:txBody>
      </p:sp>
      <p:sp>
        <p:nvSpPr>
          <p:cNvPr id="61" name="文字方塊 60"/>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除日常生活中應用外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，畢氏定理亦可用於在數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線中找出代表無理數的點。</a:t>
            </a:r>
          </a:p>
        </p:txBody>
      </p:sp>
    </p:spTree>
    <p:extLst>
      <p:ext uri="{BB962C8B-B14F-4D97-AF65-F5344CB8AC3E}">
        <p14:creationId xmlns:p14="http://schemas.microsoft.com/office/powerpoint/2010/main" val="2488249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descr="E:\ebook graphics\S207\application no line 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014" y="3735758"/>
            <a:ext cx="5400000" cy="198385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無理數     鉛垂線</a:t>
            </a: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pic>
        <p:nvPicPr>
          <p:cNvPr id="45" name="圖片 4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50" name="圖片 4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pic>
        <p:nvPicPr>
          <p:cNvPr id="53" name="圖片 5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sp>
        <p:nvSpPr>
          <p:cNvPr id="25" name="文字方塊 24"/>
          <p:cNvSpPr txBox="1"/>
          <p:nvPr/>
        </p:nvSpPr>
        <p:spPr>
          <a:xfrm>
            <a:off x="2915816"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A</a:t>
            </a:r>
            <a:endParaRPr lang="zh-HK" altLang="en-US" sz="1600" b="1" i="1" dirty="0">
              <a:latin typeface="Times New Roman" panose="02020603050405020304" pitchFamily="18" charset="0"/>
              <a:cs typeface="Times New Roman" panose="02020603050405020304" pitchFamily="18" charset="0"/>
            </a:endParaRPr>
          </a:p>
        </p:txBody>
      </p:sp>
      <p:sp>
        <p:nvSpPr>
          <p:cNvPr id="26" name="文字方塊 25"/>
          <p:cNvSpPr txBox="1"/>
          <p:nvPr/>
        </p:nvSpPr>
        <p:spPr>
          <a:xfrm>
            <a:off x="2195736" y="4688687"/>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O</a:t>
            </a:r>
            <a:endParaRPr lang="zh-HK" altLang="en-US" sz="1600" b="1" i="1" dirty="0">
              <a:latin typeface="Times New Roman" panose="02020603050405020304" pitchFamily="18" charset="0"/>
              <a:cs typeface="Times New Roman" panose="02020603050405020304" pitchFamily="18" charset="0"/>
            </a:endParaRPr>
          </a:p>
        </p:txBody>
      </p:sp>
      <p:sp>
        <p:nvSpPr>
          <p:cNvPr id="56" name="文字方塊 55"/>
          <p:cNvSpPr txBox="1"/>
          <p:nvPr/>
        </p:nvSpPr>
        <p:spPr>
          <a:xfrm>
            <a:off x="3217462" y="4135432"/>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B</a:t>
            </a:r>
            <a:endParaRPr lang="zh-HK" altLang="en-US" sz="1600" b="1" i="1" dirty="0">
              <a:latin typeface="Times New Roman" panose="02020603050405020304" pitchFamily="18" charset="0"/>
              <a:cs typeface="Times New Roman" panose="02020603050405020304" pitchFamily="18" charset="0"/>
            </a:endParaRPr>
          </a:p>
        </p:txBody>
      </p:sp>
      <p:graphicFrame>
        <p:nvGraphicFramePr>
          <p:cNvPr id="51" name="物件 50"/>
          <p:cNvGraphicFramePr>
            <a:graphicFrameLocks noChangeAspect="1"/>
          </p:cNvGraphicFramePr>
          <p:nvPr>
            <p:extLst>
              <p:ext uri="{D42A27DB-BD31-4B8C-83A1-F6EECF244321}">
                <p14:modId xmlns:p14="http://schemas.microsoft.com/office/powerpoint/2010/main" val="955406397"/>
              </p:ext>
            </p:extLst>
          </p:nvPr>
        </p:nvGraphicFramePr>
        <p:xfrm>
          <a:off x="3276000" y="5721297"/>
          <a:ext cx="279400" cy="266700"/>
        </p:xfrm>
        <a:graphic>
          <a:graphicData uri="http://schemas.openxmlformats.org/presentationml/2006/ole">
            <mc:AlternateContent xmlns:mc="http://schemas.openxmlformats.org/markup-compatibility/2006">
              <mc:Choice xmlns:v="urn:schemas-microsoft-com:vml" Requires="v">
                <p:oleObj spid="_x0000_s55763" name="方程式" r:id="rId8" imgW="279360" imgH="266400" progId="Equation.3">
                  <p:embed/>
                </p:oleObj>
              </mc:Choice>
              <mc:Fallback>
                <p:oleObj name="方程式" r:id="rId8" imgW="27936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000" y="5721297"/>
                        <a:ext cx="279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物件 48"/>
          <p:cNvGraphicFramePr>
            <a:graphicFrameLocks noChangeAspect="1"/>
          </p:cNvGraphicFramePr>
          <p:nvPr>
            <p:extLst>
              <p:ext uri="{D42A27DB-BD31-4B8C-83A1-F6EECF244321}">
                <p14:modId xmlns:p14="http://schemas.microsoft.com/office/powerpoint/2010/main" val="115482190"/>
              </p:ext>
            </p:extLst>
          </p:nvPr>
        </p:nvGraphicFramePr>
        <p:xfrm>
          <a:off x="3013200" y="5719608"/>
          <a:ext cx="292100" cy="254000"/>
        </p:xfrm>
        <a:graphic>
          <a:graphicData uri="http://schemas.openxmlformats.org/presentationml/2006/ole">
            <mc:AlternateContent xmlns:mc="http://schemas.openxmlformats.org/markup-compatibility/2006">
              <mc:Choice xmlns:v="urn:schemas-microsoft-com:vml" Requires="v">
                <p:oleObj spid="_x0000_s55764" name="方程式" r:id="rId10" imgW="291960" imgH="253800" progId="Equation.3">
                  <p:embed/>
                </p:oleObj>
              </mc:Choice>
              <mc:Fallback>
                <p:oleObj name="方程式" r:id="rId10" imgW="2919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3200" y="5719608"/>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文字方塊 40"/>
          <p:cNvSpPr txBox="1"/>
          <p:nvPr/>
        </p:nvSpPr>
        <p:spPr>
          <a:xfrm>
            <a:off x="827583" y="1844824"/>
            <a:ext cx="8193672" cy="584775"/>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如此類推，不斷的重覆這過程我們可以找出其餘的無理數如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等，</a:t>
            </a:r>
            <a:endParaRPr lang="en-GB"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不過如果數值大的話要重覆很多次。</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aphicFrame>
        <p:nvGraphicFramePr>
          <p:cNvPr id="44" name="物件 43"/>
          <p:cNvGraphicFramePr>
            <a:graphicFrameLocks noChangeAspect="1"/>
          </p:cNvGraphicFramePr>
          <p:nvPr>
            <p:extLst>
              <p:ext uri="{D42A27DB-BD31-4B8C-83A1-F6EECF244321}">
                <p14:modId xmlns:p14="http://schemas.microsoft.com/office/powerpoint/2010/main" val="1283295704"/>
              </p:ext>
            </p:extLst>
          </p:nvPr>
        </p:nvGraphicFramePr>
        <p:xfrm>
          <a:off x="7193540" y="1907517"/>
          <a:ext cx="292100" cy="266700"/>
        </p:xfrm>
        <a:graphic>
          <a:graphicData uri="http://schemas.openxmlformats.org/presentationml/2006/ole">
            <mc:AlternateContent xmlns:mc="http://schemas.openxmlformats.org/markup-compatibility/2006">
              <mc:Choice xmlns:v="urn:schemas-microsoft-com:vml" Requires="v">
                <p:oleObj spid="_x0000_s55765" name="方程式" r:id="rId12" imgW="291960" imgH="266400" progId="Equation.3">
                  <p:embed/>
                </p:oleObj>
              </mc:Choice>
              <mc:Fallback>
                <p:oleObj name="方程式" r:id="rId12" imgW="291960" imgH="266400" progId="Equation.3">
                  <p:embed/>
                  <p:pic>
                    <p:nvPicPr>
                      <p:cNvPr id="0" name=""/>
                      <p:cNvPicPr>
                        <a:picLocks noChangeAspect="1" noChangeArrowheads="1"/>
                      </p:cNvPicPr>
                      <p:nvPr/>
                    </p:nvPicPr>
                    <p:blipFill>
                      <a:blip r:embed="rId13"/>
                      <a:srcRect/>
                      <a:stretch>
                        <a:fillRect/>
                      </a:stretch>
                    </p:blipFill>
                    <p:spPr bwMode="auto">
                      <a:xfrm>
                        <a:off x="7193540" y="190751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物件 45"/>
          <p:cNvGraphicFramePr>
            <a:graphicFrameLocks noChangeAspect="1"/>
          </p:cNvGraphicFramePr>
          <p:nvPr>
            <p:extLst>
              <p:ext uri="{D42A27DB-BD31-4B8C-83A1-F6EECF244321}">
                <p14:modId xmlns:p14="http://schemas.microsoft.com/office/powerpoint/2010/main" val="3377722490"/>
              </p:ext>
            </p:extLst>
          </p:nvPr>
        </p:nvGraphicFramePr>
        <p:xfrm>
          <a:off x="6152108" y="1907517"/>
          <a:ext cx="292100" cy="254000"/>
        </p:xfrm>
        <a:graphic>
          <a:graphicData uri="http://schemas.openxmlformats.org/presentationml/2006/ole">
            <mc:AlternateContent xmlns:mc="http://schemas.openxmlformats.org/markup-compatibility/2006">
              <mc:Choice xmlns:v="urn:schemas-microsoft-com:vml" Requires="v">
                <p:oleObj spid="_x0000_s55766" name="方程式" r:id="rId14" imgW="291960" imgH="253800" progId="Equation.3">
                  <p:embed/>
                </p:oleObj>
              </mc:Choice>
              <mc:Fallback>
                <p:oleObj name="方程式" r:id="rId14" imgW="291960" imgH="253800" progId="Equation.3">
                  <p:embed/>
                  <p:pic>
                    <p:nvPicPr>
                      <p:cNvPr id="0" name=""/>
                      <p:cNvPicPr>
                        <a:picLocks noChangeAspect="1" noChangeArrowheads="1"/>
                      </p:cNvPicPr>
                      <p:nvPr/>
                    </p:nvPicPr>
                    <p:blipFill>
                      <a:blip r:embed="rId15"/>
                      <a:srcRect/>
                      <a:stretch>
                        <a:fillRect/>
                      </a:stretch>
                    </p:blipFill>
                    <p:spPr bwMode="auto">
                      <a:xfrm>
                        <a:off x="6152108" y="1907517"/>
                        <a:ext cx="292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物件 46"/>
          <p:cNvGraphicFramePr>
            <a:graphicFrameLocks noChangeAspect="1"/>
          </p:cNvGraphicFramePr>
          <p:nvPr>
            <p:extLst>
              <p:ext uri="{D42A27DB-BD31-4B8C-83A1-F6EECF244321}">
                <p14:modId xmlns:p14="http://schemas.microsoft.com/office/powerpoint/2010/main" val="3751104747"/>
              </p:ext>
            </p:extLst>
          </p:nvPr>
        </p:nvGraphicFramePr>
        <p:xfrm>
          <a:off x="7736284" y="1907517"/>
          <a:ext cx="292100" cy="266700"/>
        </p:xfrm>
        <a:graphic>
          <a:graphicData uri="http://schemas.openxmlformats.org/presentationml/2006/ole">
            <mc:AlternateContent xmlns:mc="http://schemas.openxmlformats.org/markup-compatibility/2006">
              <mc:Choice xmlns:v="urn:schemas-microsoft-com:vml" Requires="v">
                <p:oleObj spid="_x0000_s55767" name="方程式" r:id="rId16" imgW="291960" imgH="266400" progId="Equation.3">
                  <p:embed/>
                </p:oleObj>
              </mc:Choice>
              <mc:Fallback>
                <p:oleObj name="方程式" r:id="rId16" imgW="291960" imgH="266400" progId="Equation.3">
                  <p:embed/>
                  <p:pic>
                    <p:nvPicPr>
                      <p:cNvPr id="0" name=""/>
                      <p:cNvPicPr>
                        <a:picLocks noChangeAspect="1" noChangeArrowheads="1"/>
                      </p:cNvPicPr>
                      <p:nvPr/>
                    </p:nvPicPr>
                    <p:blipFill>
                      <a:blip r:embed="rId17"/>
                      <a:srcRect/>
                      <a:stretch>
                        <a:fillRect/>
                      </a:stretch>
                    </p:blipFill>
                    <p:spPr bwMode="auto">
                      <a:xfrm>
                        <a:off x="7736284" y="190751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物件 47"/>
          <p:cNvGraphicFramePr>
            <a:graphicFrameLocks noChangeAspect="1"/>
          </p:cNvGraphicFramePr>
          <p:nvPr>
            <p:extLst>
              <p:ext uri="{D42A27DB-BD31-4B8C-83A1-F6EECF244321}">
                <p14:modId xmlns:p14="http://schemas.microsoft.com/office/powerpoint/2010/main" val="1224988058"/>
              </p:ext>
            </p:extLst>
          </p:nvPr>
        </p:nvGraphicFramePr>
        <p:xfrm>
          <a:off x="3528000" y="5721297"/>
          <a:ext cx="292100" cy="266700"/>
        </p:xfrm>
        <a:graphic>
          <a:graphicData uri="http://schemas.openxmlformats.org/presentationml/2006/ole">
            <mc:AlternateContent xmlns:mc="http://schemas.openxmlformats.org/markup-compatibility/2006">
              <mc:Choice xmlns:v="urn:schemas-microsoft-com:vml" Requires="v">
                <p:oleObj spid="_x0000_s55768" name="方程式" r:id="rId18" imgW="291960" imgH="266400" progId="Equation.3">
                  <p:embed/>
                </p:oleObj>
              </mc:Choice>
              <mc:Fallback>
                <p:oleObj name="方程式" r:id="rId18" imgW="291960" imgH="266400" progId="Equation.3">
                  <p:embed/>
                  <p:pic>
                    <p:nvPicPr>
                      <p:cNvPr id="0" name=""/>
                      <p:cNvPicPr>
                        <a:picLocks noChangeAspect="1" noChangeArrowheads="1"/>
                      </p:cNvPicPr>
                      <p:nvPr/>
                    </p:nvPicPr>
                    <p:blipFill>
                      <a:blip r:embed="rId13"/>
                      <a:srcRect/>
                      <a:stretch>
                        <a:fillRect/>
                      </a:stretch>
                    </p:blipFill>
                    <p:spPr bwMode="auto">
                      <a:xfrm>
                        <a:off x="3528000" y="572129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物件 56"/>
          <p:cNvGraphicFramePr>
            <a:graphicFrameLocks noChangeAspect="1"/>
          </p:cNvGraphicFramePr>
          <p:nvPr>
            <p:extLst>
              <p:ext uri="{D42A27DB-BD31-4B8C-83A1-F6EECF244321}">
                <p14:modId xmlns:p14="http://schemas.microsoft.com/office/powerpoint/2010/main" val="4192263877"/>
              </p:ext>
            </p:extLst>
          </p:nvPr>
        </p:nvGraphicFramePr>
        <p:xfrm>
          <a:off x="3780000" y="5721297"/>
          <a:ext cx="292100" cy="266700"/>
        </p:xfrm>
        <a:graphic>
          <a:graphicData uri="http://schemas.openxmlformats.org/presentationml/2006/ole">
            <mc:AlternateContent xmlns:mc="http://schemas.openxmlformats.org/markup-compatibility/2006">
              <mc:Choice xmlns:v="urn:schemas-microsoft-com:vml" Requires="v">
                <p:oleObj spid="_x0000_s55769" name="方程式" r:id="rId19" imgW="291960" imgH="266400" progId="Equation.3">
                  <p:embed/>
                </p:oleObj>
              </mc:Choice>
              <mc:Fallback>
                <p:oleObj name="方程式" r:id="rId19" imgW="291960" imgH="266400" progId="Equation.3">
                  <p:embed/>
                  <p:pic>
                    <p:nvPicPr>
                      <p:cNvPr id="0" name=""/>
                      <p:cNvPicPr>
                        <a:picLocks noChangeAspect="1" noChangeArrowheads="1"/>
                      </p:cNvPicPr>
                      <p:nvPr/>
                    </p:nvPicPr>
                    <p:blipFill>
                      <a:blip r:embed="rId17"/>
                      <a:srcRect/>
                      <a:stretch>
                        <a:fillRect/>
                      </a:stretch>
                    </p:blipFill>
                    <p:spPr bwMode="auto">
                      <a:xfrm>
                        <a:off x="3780000" y="5721297"/>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圓角矩形 35"/>
          <p:cNvSpPr/>
          <p:nvPr/>
        </p:nvSpPr>
        <p:spPr>
          <a:xfrm>
            <a:off x="1043608" y="2564904"/>
            <a:ext cx="7560840" cy="3600401"/>
          </a:xfrm>
          <a:prstGeom prst="roundRect">
            <a:avLst>
              <a:gd name="adj" fmla="val 6340"/>
            </a:avLst>
          </a:pr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38" name="文字方塊 37"/>
          <p:cNvSpPr txBox="1"/>
          <p:nvPr/>
        </p:nvSpPr>
        <p:spPr>
          <a:xfrm>
            <a:off x="4184732" y="3444037"/>
            <a:ext cx="603292" cy="338554"/>
          </a:xfrm>
          <a:prstGeom prst="rect">
            <a:avLst/>
          </a:prstGeom>
          <a:noFill/>
        </p:spPr>
        <p:txBody>
          <a:bodyPr wrap="square" lIns="0" rIns="0" rtlCol="0">
            <a:spAutoFit/>
          </a:bodyPr>
          <a:lstStyle/>
          <a:p>
            <a:r>
              <a:rPr lang="en-GB" altLang="zh-TW" sz="1600" b="1" i="1" dirty="0" smtClean="0">
                <a:latin typeface="Times New Roman" panose="02020603050405020304" pitchFamily="18" charset="0"/>
                <a:cs typeface="Times New Roman" panose="02020603050405020304" pitchFamily="18" charset="0"/>
              </a:rPr>
              <a:t>C</a:t>
            </a:r>
            <a:endParaRPr lang="zh-HK" altLang="en-US" sz="1600" b="1" i="1" dirty="0">
              <a:latin typeface="Times New Roman" panose="02020603050405020304" pitchFamily="18" charset="0"/>
              <a:cs typeface="Times New Roman" panose="02020603050405020304" pitchFamily="18" charset="0"/>
            </a:endParaRPr>
          </a:p>
        </p:txBody>
      </p:sp>
      <p:graphicFrame>
        <p:nvGraphicFramePr>
          <p:cNvPr id="40" name="物件 39"/>
          <p:cNvGraphicFramePr>
            <a:graphicFrameLocks noChangeAspect="1"/>
          </p:cNvGraphicFramePr>
          <p:nvPr>
            <p:extLst>
              <p:ext uri="{D42A27DB-BD31-4B8C-83A1-F6EECF244321}">
                <p14:modId xmlns:p14="http://schemas.microsoft.com/office/powerpoint/2010/main" val="3669197776"/>
              </p:ext>
            </p:extLst>
          </p:nvPr>
        </p:nvGraphicFramePr>
        <p:xfrm>
          <a:off x="4427984" y="5721297"/>
          <a:ext cx="368300" cy="266700"/>
        </p:xfrm>
        <a:graphic>
          <a:graphicData uri="http://schemas.openxmlformats.org/presentationml/2006/ole">
            <mc:AlternateContent xmlns:mc="http://schemas.openxmlformats.org/markup-compatibility/2006">
              <mc:Choice xmlns:v="urn:schemas-microsoft-com:vml" Requires="v">
                <p:oleObj spid="_x0000_s55770" name="方程式" r:id="rId20" imgW="368280" imgH="266400" progId="Equation.3">
                  <p:embed/>
                </p:oleObj>
              </mc:Choice>
              <mc:Fallback>
                <p:oleObj name="方程式" r:id="rId20" imgW="368280" imgH="2664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27984" y="5721297"/>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文字方塊 41"/>
          <p:cNvSpPr txBox="1"/>
          <p:nvPr/>
        </p:nvSpPr>
        <p:spPr>
          <a:xfrm>
            <a:off x="4874858" y="2653169"/>
            <a:ext cx="3441558" cy="1077218"/>
          </a:xfrm>
          <a:prstGeom prst="rect">
            <a:avLst/>
          </a:prstGeom>
          <a:noFill/>
        </p:spPr>
        <p:txBody>
          <a:bodyPr wrap="square" lIns="0" rIns="0"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當然不是任何數值都可以直接用這方法達到，但同學若是敏銳的話，總可以比逐個數字推進快。例如可先直接畫出  　，再利用　　畫出　　。</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59" name="物件 58"/>
          <p:cNvGraphicFramePr>
            <a:graphicFrameLocks noChangeAspect="1"/>
          </p:cNvGraphicFramePr>
          <p:nvPr>
            <p:extLst>
              <p:ext uri="{D42A27DB-BD31-4B8C-83A1-F6EECF244321}">
                <p14:modId xmlns:p14="http://schemas.microsoft.com/office/powerpoint/2010/main" val="3892677929"/>
              </p:ext>
            </p:extLst>
          </p:nvPr>
        </p:nvGraphicFramePr>
        <p:xfrm>
          <a:off x="5283820" y="3429000"/>
          <a:ext cx="368300" cy="266700"/>
        </p:xfrm>
        <a:graphic>
          <a:graphicData uri="http://schemas.openxmlformats.org/presentationml/2006/ole">
            <mc:AlternateContent xmlns:mc="http://schemas.openxmlformats.org/markup-compatibility/2006">
              <mc:Choice xmlns:v="urn:schemas-microsoft-com:vml" Requires="v">
                <p:oleObj spid="_x0000_s55771" name="方程式" r:id="rId22" imgW="368280" imgH="266400" progId="Equation.3">
                  <p:embed/>
                </p:oleObj>
              </mc:Choice>
              <mc:Fallback>
                <p:oleObj name="方程式" r:id="rId22" imgW="368280" imgH="2664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83820" y="3429000"/>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物件 61"/>
          <p:cNvGraphicFramePr>
            <a:graphicFrameLocks noChangeAspect="1"/>
          </p:cNvGraphicFramePr>
          <p:nvPr>
            <p:extLst>
              <p:ext uri="{D42A27DB-BD31-4B8C-83A1-F6EECF244321}">
                <p14:modId xmlns:p14="http://schemas.microsoft.com/office/powerpoint/2010/main" val="815421065"/>
              </p:ext>
            </p:extLst>
          </p:nvPr>
        </p:nvGraphicFramePr>
        <p:xfrm>
          <a:off x="6411488" y="3429000"/>
          <a:ext cx="368300" cy="266700"/>
        </p:xfrm>
        <a:graphic>
          <a:graphicData uri="http://schemas.openxmlformats.org/presentationml/2006/ole">
            <mc:AlternateContent xmlns:mc="http://schemas.openxmlformats.org/markup-compatibility/2006">
              <mc:Choice xmlns:v="urn:schemas-microsoft-com:vml" Requires="v">
                <p:oleObj spid="_x0000_s55772" name="方程式" r:id="rId23" imgW="368280" imgH="266400" progId="Equation.3">
                  <p:embed/>
                </p:oleObj>
              </mc:Choice>
              <mc:Fallback>
                <p:oleObj name="方程式" r:id="rId23" imgW="368280" imgH="2664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11488" y="3429000"/>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物件 1"/>
          <p:cNvGraphicFramePr>
            <a:graphicFrameLocks noChangeAspect="1"/>
          </p:cNvGraphicFramePr>
          <p:nvPr>
            <p:extLst>
              <p:ext uri="{D42A27DB-BD31-4B8C-83A1-F6EECF244321}">
                <p14:modId xmlns:p14="http://schemas.microsoft.com/office/powerpoint/2010/main" val="1022538276"/>
              </p:ext>
            </p:extLst>
          </p:nvPr>
        </p:nvGraphicFramePr>
        <p:xfrm>
          <a:off x="7215336" y="3429000"/>
          <a:ext cx="381000" cy="254000"/>
        </p:xfrm>
        <a:graphic>
          <a:graphicData uri="http://schemas.openxmlformats.org/presentationml/2006/ole">
            <mc:AlternateContent xmlns:mc="http://schemas.openxmlformats.org/markup-compatibility/2006">
              <mc:Choice xmlns:v="urn:schemas-microsoft-com:vml" Requires="v">
                <p:oleObj spid="_x0000_s55773" name="方程式" r:id="rId24" imgW="380880" imgH="253800" progId="Equation.3">
                  <p:embed/>
                </p:oleObj>
              </mc:Choice>
              <mc:Fallback>
                <p:oleObj name="方程式" r:id="rId24" imgW="380880" imgH="253800" progId="Equation.3">
                  <p:embed/>
                  <p:pic>
                    <p:nvPicPr>
                      <p:cNvPr id="0" name="物件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215336" y="3429000"/>
                        <a:ext cx="381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5" name="群組 54"/>
          <p:cNvGrpSpPr/>
          <p:nvPr/>
        </p:nvGrpSpPr>
        <p:grpSpPr>
          <a:xfrm>
            <a:off x="7452320" y="576890"/>
            <a:ext cx="1515602" cy="369332"/>
            <a:chOff x="6985652" y="5985429"/>
            <a:chExt cx="1515602" cy="369332"/>
          </a:xfrm>
        </p:grpSpPr>
        <p:sp>
          <p:nvSpPr>
            <p:cNvPr id="58" name="文字方塊 57"/>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60" name="文字方塊 59"/>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7D</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67" name="文字方塊 66"/>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7.4</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畢氏定理</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的應用三</a:t>
            </a:r>
          </a:p>
        </p:txBody>
      </p:sp>
      <p:sp>
        <p:nvSpPr>
          <p:cNvPr id="43" name="文字方塊 42"/>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7.4B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數線上的應用</a:t>
            </a:r>
          </a:p>
        </p:txBody>
      </p:sp>
      <p:sp>
        <p:nvSpPr>
          <p:cNvPr id="61" name="文字方塊 60"/>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除日常生活中應用外</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，畢氏定理亦可用於在數</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線中找出代表無理數的點。</a:t>
            </a:r>
          </a:p>
        </p:txBody>
      </p:sp>
    </p:spTree>
    <p:extLst>
      <p:ext uri="{BB962C8B-B14F-4D97-AF65-F5344CB8AC3E}">
        <p14:creationId xmlns:p14="http://schemas.microsoft.com/office/powerpoint/2010/main" val="387510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圓角矩形 100"/>
          <p:cNvSpPr/>
          <p:nvPr/>
        </p:nvSpPr>
        <p:spPr>
          <a:xfrm>
            <a:off x="5148994" y="2293286"/>
            <a:ext cx="3743486" cy="2791898"/>
          </a:xfrm>
          <a:prstGeom prst="roundRect">
            <a:avLst>
              <a:gd name="adj" fmla="val 74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39" name="文字方塊 38"/>
          <p:cNvSpPr txBox="1"/>
          <p:nvPr/>
        </p:nvSpPr>
        <p:spPr>
          <a:xfrm>
            <a:off x="827583" y="1412776"/>
            <a:ext cx="7991959" cy="338554"/>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本課討論了在數線上如何找出無理數的位置，其實亦需要學習如何畫出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有理數</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pic>
        <p:nvPicPr>
          <p:cNvPr id="45" name="圖片 4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pic>
        <p:nvPicPr>
          <p:cNvPr id="37" name="圖片 3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845969"/>
            <a:ext cx="299372" cy="309841"/>
          </a:xfrm>
          <a:prstGeom prst="rect">
            <a:avLst/>
          </a:prstGeom>
        </p:spPr>
      </p:pic>
      <p:grpSp>
        <p:nvGrpSpPr>
          <p:cNvPr id="40" name="群組 39"/>
          <p:cNvGrpSpPr/>
          <p:nvPr/>
        </p:nvGrpSpPr>
        <p:grpSpPr>
          <a:xfrm>
            <a:off x="827583" y="1730772"/>
            <a:ext cx="8075240" cy="546100"/>
            <a:chOff x="611560" y="1324392"/>
            <a:chExt cx="8075240" cy="546100"/>
          </a:xfrm>
        </p:grpSpPr>
        <p:sp>
          <p:nvSpPr>
            <p:cNvPr id="50" name="文字方塊 49"/>
            <p:cNvSpPr txBox="1"/>
            <p:nvPr/>
          </p:nvSpPr>
          <p:spPr>
            <a:xfrm>
              <a:off x="611560" y="1412776"/>
              <a:ext cx="8075240" cy="338554"/>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有理數是以　  形式出現的數而其中</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皆是整數。</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aphicFrame>
          <p:nvGraphicFramePr>
            <p:cNvPr id="52" name="物件 51"/>
            <p:cNvGraphicFramePr>
              <a:graphicFrameLocks noChangeAspect="1"/>
            </p:cNvGraphicFramePr>
            <p:nvPr>
              <p:extLst>
                <p:ext uri="{D42A27DB-BD31-4B8C-83A1-F6EECF244321}">
                  <p14:modId xmlns:p14="http://schemas.microsoft.com/office/powerpoint/2010/main" val="1362416779"/>
                </p:ext>
              </p:extLst>
            </p:nvPr>
          </p:nvGraphicFramePr>
          <p:xfrm>
            <a:off x="1763688" y="1324392"/>
            <a:ext cx="203200" cy="546100"/>
          </p:xfrm>
          <a:graphic>
            <a:graphicData uri="http://schemas.openxmlformats.org/presentationml/2006/ole">
              <mc:AlternateContent xmlns:mc="http://schemas.openxmlformats.org/markup-compatibility/2006">
                <mc:Choice xmlns:v="urn:schemas-microsoft-com:vml" Requires="v">
                  <p:oleObj spid="_x0000_s59673" name="方程式" r:id="rId7" imgW="203040" imgH="545760" progId="Equation.3">
                    <p:embed/>
                  </p:oleObj>
                </mc:Choice>
                <mc:Fallback>
                  <p:oleObj name="方程式" r:id="rId7" imgW="203040" imgH="545760" progId="Equation.3">
                    <p:embed/>
                    <p:pic>
                      <p:nvPicPr>
                        <p:cNvPr id="0" name=""/>
                        <p:cNvPicPr/>
                        <p:nvPr/>
                      </p:nvPicPr>
                      <p:blipFill>
                        <a:blip r:embed="rId8"/>
                        <a:stretch>
                          <a:fillRect/>
                        </a:stretch>
                      </p:blipFill>
                      <p:spPr>
                        <a:xfrm>
                          <a:off x="1763688" y="1324392"/>
                          <a:ext cx="203200" cy="546100"/>
                        </a:xfrm>
                        <a:prstGeom prst="rect">
                          <a:avLst/>
                        </a:prstGeom>
                      </p:spPr>
                    </p:pic>
                  </p:oleObj>
                </mc:Fallback>
              </mc:AlternateContent>
            </a:graphicData>
          </a:graphic>
        </p:graphicFrame>
      </p:grpSp>
      <p:grpSp>
        <p:nvGrpSpPr>
          <p:cNvPr id="53" name="群組 52"/>
          <p:cNvGrpSpPr/>
          <p:nvPr/>
        </p:nvGrpSpPr>
        <p:grpSpPr>
          <a:xfrm>
            <a:off x="827583" y="2306836"/>
            <a:ext cx="8075240" cy="546100"/>
            <a:chOff x="611560" y="1845644"/>
            <a:chExt cx="8075240" cy="546100"/>
          </a:xfrm>
        </p:grpSpPr>
        <p:sp>
          <p:nvSpPr>
            <p:cNvPr id="54" name="文字方塊 53"/>
            <p:cNvSpPr txBox="1"/>
            <p:nvPr/>
          </p:nvSpPr>
          <p:spPr>
            <a:xfrm>
              <a:off x="611560" y="1907540"/>
              <a:ext cx="8075240" cy="338554"/>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在數線在畫出　 ，方法如下</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p:txBody>
        </p:sp>
        <p:graphicFrame>
          <p:nvGraphicFramePr>
            <p:cNvPr id="55" name="物件 54"/>
            <p:cNvGraphicFramePr>
              <a:graphicFrameLocks noChangeAspect="1"/>
            </p:cNvGraphicFramePr>
            <p:nvPr>
              <p:extLst>
                <p:ext uri="{D42A27DB-BD31-4B8C-83A1-F6EECF244321}">
                  <p14:modId xmlns:p14="http://schemas.microsoft.com/office/powerpoint/2010/main" val="2532935984"/>
                </p:ext>
              </p:extLst>
            </p:nvPr>
          </p:nvGraphicFramePr>
          <p:xfrm>
            <a:off x="1979712" y="1845644"/>
            <a:ext cx="203200" cy="546100"/>
          </p:xfrm>
          <a:graphic>
            <a:graphicData uri="http://schemas.openxmlformats.org/presentationml/2006/ole">
              <mc:AlternateContent xmlns:mc="http://schemas.openxmlformats.org/markup-compatibility/2006">
                <mc:Choice xmlns:v="urn:schemas-microsoft-com:vml" Requires="v">
                  <p:oleObj spid="_x0000_s59674" name="方程式" r:id="rId9" imgW="203040" imgH="545760" progId="Equation.3">
                    <p:embed/>
                  </p:oleObj>
                </mc:Choice>
                <mc:Fallback>
                  <p:oleObj name="方程式" r:id="rId9" imgW="203040" imgH="5457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1845644"/>
                          <a:ext cx="203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9" name="文字方塊 88"/>
          <p:cNvSpPr txBox="1"/>
          <p:nvPr/>
        </p:nvSpPr>
        <p:spPr>
          <a:xfrm>
            <a:off x="5220072" y="2348880"/>
            <a:ext cx="3599471" cy="830997"/>
          </a:xfrm>
          <a:prstGeom prst="rect">
            <a:avLst/>
          </a:prstGeom>
          <a:noFill/>
        </p:spPr>
        <p:txBody>
          <a:bodyPr wrap="square" rtlCol="0">
            <a:spAutoFit/>
          </a:bodyPr>
          <a:lstStyle/>
          <a:p>
            <a:pPr marL="365125" indent="-365125"/>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先畫出兩條不平行並分別顯示整數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和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的數線，兩線在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0</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點相交，並設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代表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代表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p:txBody>
      </p:sp>
      <p:sp>
        <p:nvSpPr>
          <p:cNvPr id="90" name="文字方塊 89"/>
          <p:cNvSpPr txBox="1"/>
          <p:nvPr/>
        </p:nvSpPr>
        <p:spPr>
          <a:xfrm>
            <a:off x="5220072" y="3253162"/>
            <a:ext cx="3062116" cy="338554"/>
          </a:xfrm>
          <a:prstGeom prst="rect">
            <a:avLst/>
          </a:prstGeom>
          <a:noFill/>
        </p:spPr>
        <p:txBody>
          <a:bodyPr wrap="square" rtlCol="0">
            <a:spAutoFit/>
          </a:bodyPr>
          <a:lstStyle/>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2.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用直線聯起代表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P</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和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Q</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1" name="文字方塊 90"/>
          <p:cNvSpPr txBox="1"/>
          <p:nvPr/>
        </p:nvSpPr>
        <p:spPr>
          <a:xfrm>
            <a:off x="5220072" y="3665001"/>
            <a:ext cx="3456384" cy="584775"/>
          </a:xfrm>
          <a:prstGeom prst="rect">
            <a:avLst/>
          </a:prstGeom>
          <a:noFill/>
        </p:spPr>
        <p:txBody>
          <a:bodyPr wrap="square" rtlCol="0">
            <a:spAutoFit/>
          </a:bodyPr>
          <a:lstStyle/>
          <a:p>
            <a:pPr marL="274638" indent="-274638"/>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3.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在顯示</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q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的數線上，從代表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1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的點畫一直線平行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PQ</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92" name="群組 91"/>
          <p:cNvGrpSpPr/>
          <p:nvPr/>
        </p:nvGrpSpPr>
        <p:grpSpPr>
          <a:xfrm>
            <a:off x="5220072" y="4323060"/>
            <a:ext cx="4618856" cy="546100"/>
            <a:chOff x="4067944" y="4926268"/>
            <a:chExt cx="4618856" cy="546100"/>
          </a:xfrm>
        </p:grpSpPr>
        <p:sp>
          <p:nvSpPr>
            <p:cNvPr id="93" name="文字方塊 92"/>
            <p:cNvSpPr txBox="1"/>
            <p:nvPr/>
          </p:nvSpPr>
          <p:spPr>
            <a:xfrm>
              <a:off x="4067944" y="5014652"/>
              <a:ext cx="4618856" cy="338554"/>
            </a:xfrm>
            <a:prstGeom prst="rect">
              <a:avLst/>
            </a:prstGeom>
            <a:noFill/>
          </p:spPr>
          <p:txBody>
            <a:bodyPr wrap="square" rtlCol="0">
              <a:spAutoFit/>
            </a:bodyPr>
            <a:lstStyle/>
            <a:p>
              <a:pPr marL="274638" indent="-274638"/>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4.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該線與顯示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p</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的數線的交點代表　。</a:t>
              </a:r>
              <a:endParaRPr lang="zh-HK"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94" name="物件 93"/>
            <p:cNvGraphicFramePr>
              <a:graphicFrameLocks noChangeAspect="1"/>
            </p:cNvGraphicFramePr>
            <p:nvPr>
              <p:extLst>
                <p:ext uri="{D42A27DB-BD31-4B8C-83A1-F6EECF244321}">
                  <p14:modId xmlns:p14="http://schemas.microsoft.com/office/powerpoint/2010/main" val="1715731020"/>
                </p:ext>
              </p:extLst>
            </p:nvPr>
          </p:nvGraphicFramePr>
          <p:xfrm>
            <a:off x="7249120" y="4926268"/>
            <a:ext cx="203200" cy="546100"/>
          </p:xfrm>
          <a:graphic>
            <a:graphicData uri="http://schemas.openxmlformats.org/presentationml/2006/ole">
              <mc:AlternateContent xmlns:mc="http://schemas.openxmlformats.org/markup-compatibility/2006">
                <mc:Choice xmlns:v="urn:schemas-microsoft-com:vml" Requires="v">
                  <p:oleObj spid="_x0000_s59675" name="方程式" r:id="rId11" imgW="203024" imgH="545626" progId="Equation.3">
                    <p:embed/>
                  </p:oleObj>
                </mc:Choice>
                <mc:Fallback>
                  <p:oleObj name="方程式" r:id="rId11" imgW="203024" imgH="54562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9120" y="4926268"/>
                          <a:ext cx="203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群組 3"/>
          <p:cNvGrpSpPr/>
          <p:nvPr/>
        </p:nvGrpSpPr>
        <p:grpSpPr>
          <a:xfrm>
            <a:off x="935581" y="5232100"/>
            <a:ext cx="8415235" cy="1365251"/>
            <a:chOff x="935581" y="5232100"/>
            <a:chExt cx="8415235" cy="1365251"/>
          </a:xfrm>
        </p:grpSpPr>
        <p:grpSp>
          <p:nvGrpSpPr>
            <p:cNvPr id="2" name="群組 1"/>
            <p:cNvGrpSpPr/>
            <p:nvPr/>
          </p:nvGrpSpPr>
          <p:grpSpPr>
            <a:xfrm>
              <a:off x="935581" y="5232100"/>
              <a:ext cx="7956899" cy="1365251"/>
              <a:chOff x="935581" y="5232100"/>
              <a:chExt cx="7956899" cy="1365251"/>
            </a:xfrm>
          </p:grpSpPr>
          <p:sp>
            <p:nvSpPr>
              <p:cNvPr id="112" name="圓角矩形 111"/>
              <p:cNvSpPr/>
              <p:nvPr/>
            </p:nvSpPr>
            <p:spPr>
              <a:xfrm>
                <a:off x="935581" y="5232100"/>
                <a:ext cx="7956899" cy="1365251"/>
              </a:xfrm>
              <a:prstGeom prst="roundRect">
                <a:avLst>
                  <a:gd name="adj" fmla="val 74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106" name="群組 105"/>
              <p:cNvGrpSpPr/>
              <p:nvPr/>
            </p:nvGrpSpPr>
            <p:grpSpPr>
              <a:xfrm>
                <a:off x="1120734" y="5301208"/>
                <a:ext cx="7582010" cy="818068"/>
                <a:chOff x="734406" y="5573999"/>
                <a:chExt cx="7582010" cy="818068"/>
              </a:xfrm>
            </p:grpSpPr>
            <p:sp>
              <p:nvSpPr>
                <p:cNvPr id="107" name="文字方塊 106"/>
                <p:cNvSpPr txBox="1"/>
                <p:nvPr/>
              </p:nvSpPr>
              <p:spPr>
                <a:xfrm>
                  <a:off x="734406" y="5573999"/>
                  <a:ext cx="7582010" cy="738664"/>
                </a:xfrm>
                <a:prstGeom prst="rect">
                  <a:avLst/>
                </a:prstGeom>
                <a:noFill/>
              </p:spPr>
              <p:txBody>
                <a:bodyPr wrap="square" rtlCol="0">
                  <a:spAutoFit/>
                </a:bodyPr>
                <a:lstStyle/>
                <a:p>
                  <a:pPr marL="274638" indent="-274638"/>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上述方法結合無理數的畫法可畫出有理數和無理數運算後的數值的位置。</a:t>
                  </a:r>
                  <a:endParaRPr lang="en-US" altLang="zh-TW" sz="1600" dirty="0" smtClean="0">
                    <a:latin typeface="標楷體" panose="03000509000000000000" pitchFamily="65" charset="-120"/>
                    <a:ea typeface="標楷體" panose="03000509000000000000" pitchFamily="65" charset="-120"/>
                    <a:cs typeface="Times New Roman" panose="02020603050405020304" pitchFamily="18" charset="0"/>
                  </a:endParaRPr>
                </a:p>
                <a:p>
                  <a:pPr marL="274638" indent="-274638">
                    <a:spcBef>
                      <a:spcPts val="1200"/>
                    </a:spcBef>
                  </a:pP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例如 　　</a:t>
                  </a:r>
                  <a:r>
                    <a:rPr lang="en-US" altLang="zh-TW" sz="1600" dirty="0" smtClean="0">
                      <a:latin typeface="標楷體" panose="03000509000000000000" pitchFamily="65" charset="-120"/>
                      <a:ea typeface="標楷體" panose="03000509000000000000" pitchFamily="65" charset="-120"/>
                      <a:cs typeface="Times New Roman" panose="02020603050405020304" pitchFamily="18" charset="0"/>
                    </a:rPr>
                    <a:t>﹕</a:t>
                  </a:r>
                  <a:endParaRPr lang="zh-HK" altLang="en-US" sz="1600" dirty="0">
                    <a:latin typeface="標楷體" panose="03000509000000000000" pitchFamily="65" charset="-120"/>
                    <a:ea typeface="標楷體" panose="03000509000000000000" pitchFamily="65" charset="-120"/>
                    <a:cs typeface="Times New Roman" panose="02020603050405020304" pitchFamily="18" charset="0"/>
                  </a:endParaRPr>
                </a:p>
              </p:txBody>
            </p:sp>
            <p:graphicFrame>
              <p:nvGraphicFramePr>
                <p:cNvPr id="108" name="物件 107"/>
                <p:cNvGraphicFramePr>
                  <a:graphicFrameLocks noChangeAspect="1"/>
                </p:cNvGraphicFramePr>
                <p:nvPr>
                  <p:extLst>
                    <p:ext uri="{D42A27DB-BD31-4B8C-83A1-F6EECF244321}">
                      <p14:modId xmlns:p14="http://schemas.microsoft.com/office/powerpoint/2010/main" val="3244810172"/>
                    </p:ext>
                  </p:extLst>
                </p:nvPr>
              </p:nvGraphicFramePr>
              <p:xfrm>
                <a:off x="1271986" y="5858667"/>
                <a:ext cx="419100" cy="533400"/>
              </p:xfrm>
              <a:graphic>
                <a:graphicData uri="http://schemas.openxmlformats.org/presentationml/2006/ole">
                  <mc:AlternateContent xmlns:mc="http://schemas.openxmlformats.org/markup-compatibility/2006">
                    <mc:Choice xmlns:v="urn:schemas-microsoft-com:vml" Requires="v">
                      <p:oleObj spid="_x0000_s59676" name="方程式" r:id="rId12" imgW="419040" imgH="533160" progId="Equation.3">
                        <p:embed/>
                      </p:oleObj>
                    </mc:Choice>
                    <mc:Fallback>
                      <p:oleObj name="方程式" r:id="rId12" imgW="419040" imgH="533160" progId="Equation.3">
                        <p:embed/>
                        <p:pic>
                          <p:nvPicPr>
                            <p:cNvPr id="0" name=""/>
                            <p:cNvPicPr>
                              <a:picLocks noChangeAspect="1" noChangeArrowheads="1"/>
                            </p:cNvPicPr>
                            <p:nvPr/>
                          </p:nvPicPr>
                          <p:blipFill>
                            <a:blip r:embed="rId13"/>
                            <a:srcRect/>
                            <a:stretch>
                              <a:fillRect/>
                            </a:stretch>
                          </p:blipFill>
                          <p:spPr bwMode="auto">
                            <a:xfrm>
                              <a:off x="1271986" y="5858667"/>
                              <a:ext cx="419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 name="群組 17"/>
              <p:cNvGrpSpPr/>
              <p:nvPr/>
            </p:nvGrpSpPr>
            <p:grpSpPr>
              <a:xfrm>
                <a:off x="1835696" y="6147395"/>
                <a:ext cx="2337916" cy="266700"/>
                <a:chOff x="1835696" y="5949280"/>
                <a:chExt cx="2337916" cy="266700"/>
              </a:xfrm>
            </p:grpSpPr>
            <p:graphicFrame>
              <p:nvGraphicFramePr>
                <p:cNvPr id="15" name="物件 14"/>
                <p:cNvGraphicFramePr>
                  <a:graphicFrameLocks noChangeAspect="1"/>
                </p:cNvGraphicFramePr>
                <p:nvPr>
                  <p:extLst>
                    <p:ext uri="{D42A27DB-BD31-4B8C-83A1-F6EECF244321}">
                      <p14:modId xmlns:p14="http://schemas.microsoft.com/office/powerpoint/2010/main" val="3344979327"/>
                    </p:ext>
                  </p:extLst>
                </p:nvPr>
              </p:nvGraphicFramePr>
              <p:xfrm>
                <a:off x="1835696" y="5949280"/>
                <a:ext cx="292100" cy="266700"/>
              </p:xfrm>
              <a:graphic>
                <a:graphicData uri="http://schemas.openxmlformats.org/presentationml/2006/ole">
                  <mc:AlternateContent xmlns:mc="http://schemas.openxmlformats.org/markup-compatibility/2006">
                    <mc:Choice xmlns:v="urn:schemas-microsoft-com:vml" Requires="v">
                      <p:oleObj spid="_x0000_s59677" name="方程式" r:id="rId14" imgW="291960" imgH="266400" progId="Equation.3">
                        <p:embed/>
                      </p:oleObj>
                    </mc:Choice>
                    <mc:Fallback>
                      <p:oleObj name="方程式" r:id="rId14" imgW="291960" imgH="266400" progId="Equation.3">
                        <p:embed/>
                        <p:pic>
                          <p:nvPicPr>
                            <p:cNvPr id="0" name="物件 10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5696" y="5949280"/>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物件 16"/>
                <p:cNvGraphicFramePr>
                  <a:graphicFrameLocks noChangeAspect="1"/>
                </p:cNvGraphicFramePr>
                <p:nvPr>
                  <p:extLst>
                    <p:ext uri="{D42A27DB-BD31-4B8C-83A1-F6EECF244321}">
                      <p14:modId xmlns:p14="http://schemas.microsoft.com/office/powerpoint/2010/main" val="665219978"/>
                    </p:ext>
                  </p:extLst>
                </p:nvPr>
              </p:nvGraphicFramePr>
              <p:xfrm>
                <a:off x="3779912" y="5949280"/>
                <a:ext cx="393700" cy="266700"/>
              </p:xfrm>
              <a:graphic>
                <a:graphicData uri="http://schemas.openxmlformats.org/presentationml/2006/ole">
                  <mc:AlternateContent xmlns:mc="http://schemas.openxmlformats.org/markup-compatibility/2006">
                    <mc:Choice xmlns:v="urn:schemas-microsoft-com:vml" Requires="v">
                      <p:oleObj spid="_x0000_s59678" name="方程式" r:id="rId16" imgW="393480" imgH="266400" progId="Equation.3">
                        <p:embed/>
                      </p:oleObj>
                    </mc:Choice>
                    <mc:Fallback>
                      <p:oleObj name="方程式" r:id="rId16" imgW="393480" imgH="266400" progId="Equation.3">
                        <p:embed/>
                        <p:pic>
                          <p:nvPicPr>
                            <p:cNvPr id="0" name="物件 1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79912" y="5949280"/>
                              <a:ext cx="39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109" name="群組 108"/>
            <p:cNvGrpSpPr/>
            <p:nvPr/>
          </p:nvGrpSpPr>
          <p:grpSpPr>
            <a:xfrm>
              <a:off x="1115616" y="5991944"/>
              <a:ext cx="8235200" cy="533400"/>
              <a:chOff x="729288" y="6135959"/>
              <a:chExt cx="8235200" cy="533400"/>
            </a:xfrm>
          </p:grpSpPr>
          <p:sp>
            <p:nvSpPr>
              <p:cNvPr id="110" name="文字方塊 109"/>
              <p:cNvSpPr txBox="1"/>
              <p:nvPr/>
            </p:nvSpPr>
            <p:spPr>
              <a:xfrm>
                <a:off x="729288" y="6243259"/>
                <a:ext cx="8235200" cy="338554"/>
              </a:xfrm>
              <a:prstGeom prst="rect">
                <a:avLst/>
              </a:prstGeom>
              <a:noFill/>
            </p:spPr>
            <p:txBody>
              <a:bodyPr wrap="square" rtlCol="0">
                <a:spAutoFit/>
              </a:bodyPr>
              <a:lstStyle/>
              <a:p>
                <a:pPr marL="274638" indent="-274638"/>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先畫出　 ，用圓規協助找出　　，再用</a:t>
                </a:r>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另</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一條包含</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至</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rPr>
                  <a:t>的數線找出 　　。</a:t>
                </a:r>
                <a:endParaRPr lang="zh-HK" altLang="en-US" sz="1600" dirty="0">
                  <a:latin typeface="標楷體" panose="03000509000000000000" pitchFamily="65" charset="-120"/>
                  <a:ea typeface="標楷體" panose="03000509000000000000" pitchFamily="65" charset="-120"/>
                  <a:cs typeface="Times New Roman" panose="02020603050405020304" pitchFamily="18" charset="0"/>
                </a:endParaRPr>
              </a:p>
            </p:txBody>
          </p:sp>
          <p:graphicFrame>
            <p:nvGraphicFramePr>
              <p:cNvPr id="111" name="物件 110"/>
              <p:cNvGraphicFramePr>
                <a:graphicFrameLocks noChangeAspect="1"/>
              </p:cNvGraphicFramePr>
              <p:nvPr>
                <p:extLst>
                  <p:ext uri="{D42A27DB-BD31-4B8C-83A1-F6EECF244321}">
                    <p14:modId xmlns:p14="http://schemas.microsoft.com/office/powerpoint/2010/main" val="2521551715"/>
                  </p:ext>
                </p:extLst>
              </p:nvPr>
            </p:nvGraphicFramePr>
            <p:xfrm>
              <a:off x="6921976" y="6135959"/>
              <a:ext cx="419100" cy="533400"/>
            </p:xfrm>
            <a:graphic>
              <a:graphicData uri="http://schemas.openxmlformats.org/presentationml/2006/ole">
                <mc:AlternateContent xmlns:mc="http://schemas.openxmlformats.org/markup-compatibility/2006">
                  <mc:Choice xmlns:v="urn:schemas-microsoft-com:vml" Requires="v">
                    <p:oleObj spid="_x0000_s59679" name="方程式" r:id="rId18" imgW="419040" imgH="533160" progId="Equation.3">
                      <p:embed/>
                    </p:oleObj>
                  </mc:Choice>
                  <mc:Fallback>
                    <p:oleObj name="方程式" r:id="rId18" imgW="419040" imgH="533160" progId="Equation.3">
                      <p:embed/>
                      <p:pic>
                        <p:nvPicPr>
                          <p:cNvPr id="0" name=""/>
                          <p:cNvPicPr>
                            <a:picLocks noChangeAspect="1" noChangeArrowheads="1"/>
                          </p:cNvPicPr>
                          <p:nvPr/>
                        </p:nvPicPr>
                        <p:blipFill>
                          <a:blip r:embed="rId19"/>
                          <a:srcRect/>
                          <a:stretch>
                            <a:fillRect/>
                          </a:stretch>
                        </p:blipFill>
                        <p:spPr bwMode="auto">
                          <a:xfrm>
                            <a:off x="6921976" y="6135959"/>
                            <a:ext cx="419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pic>
        <p:nvPicPr>
          <p:cNvPr id="115" name="圖片 11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5204032"/>
            <a:ext cx="299372" cy="309841"/>
          </a:xfrm>
          <a:prstGeom prst="rect">
            <a:avLst/>
          </a:prstGeom>
        </p:spPr>
      </p:pic>
      <p:sp>
        <p:nvSpPr>
          <p:cNvPr id="46" name="文字方塊 45"/>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smtClean="0">
                <a:solidFill>
                  <a:prstClr val="black">
                    <a:lumMod val="75000"/>
                    <a:lumOff val="25000"/>
                  </a:prstClr>
                </a:solidFill>
                <a:latin typeface="Britannic Bold" panose="020B0903060703020204" pitchFamily="34" charset="0"/>
                <a:ea typeface="華康中特圓體" panose="020F0809000000000000" pitchFamily="49" charset="-120"/>
              </a:rPr>
              <a:t>7.5A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畫出有理數</a:t>
            </a:r>
          </a:p>
        </p:txBody>
      </p:sp>
      <p:sp>
        <p:nvSpPr>
          <p:cNvPr id="43" name="文字方塊 4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7.5</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增</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潤</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知識</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pic>
        <p:nvPicPr>
          <p:cNvPr id="3" name="圖片 2"/>
          <p:cNvPicPr>
            <a:picLocks noChangeAspect="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1784" y="2924944"/>
            <a:ext cx="4254657" cy="1895699"/>
          </a:xfrm>
          <a:prstGeom prst="rect">
            <a:avLst/>
          </a:prstGeom>
        </p:spPr>
      </p:pic>
    </p:spTree>
    <p:extLst>
      <p:ext uri="{BB962C8B-B14F-4D97-AF65-F5344CB8AC3E}">
        <p14:creationId xmlns:p14="http://schemas.microsoft.com/office/powerpoint/2010/main" val="310862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solidFill>
                  <a:prstClr val="white"/>
                </a:solidFill>
              </a:endParaRPr>
            </a:p>
          </p:txBody>
        </p:sp>
      </p:gr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46" name="文字方塊 45"/>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7.5B  </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第一次</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數學</a:t>
            </a:r>
            <a:r>
              <a:rPr lang="zh-TW" altLang="en-US" sz="1600" dirty="0" smtClean="0">
                <a:solidFill>
                  <a:prstClr val="black">
                    <a:lumMod val="75000"/>
                    <a:lumOff val="25000"/>
                  </a:prstClr>
                </a:solidFill>
                <a:latin typeface="Britannic Bold" panose="020B0903060703020204" pitchFamily="34" charset="0"/>
                <a:ea typeface="華康中特圓體" panose="020F0809000000000000" pitchFamily="49" charset="-120"/>
              </a:rPr>
              <a:t>危機</a:t>
            </a:r>
            <a:endPar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43" name="文字方塊 42"/>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7.5</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增</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潤</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知識</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mc:AlternateContent xmlns:mc="http://schemas.openxmlformats.org/markup-compatibility/2006" xmlns:a14="http://schemas.microsoft.com/office/drawing/2010/main">
        <mc:Choice Requires="a14">
          <p:sp>
            <p:nvSpPr>
              <p:cNvPr id="44" name="文字方塊 43"/>
              <p:cNvSpPr txBox="1"/>
              <p:nvPr/>
            </p:nvSpPr>
            <p:spPr>
              <a:xfrm>
                <a:off x="827583" y="4437112"/>
                <a:ext cx="7991959" cy="1839927"/>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其實</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數學是不斷演進</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的。人類最初的數字只有自然數，但因小數減大數的情況產生了負數，因不能整除的情況產生了分數，數字本身是不斷可以擴充。若畢達哥拉斯學派能為</a:t>
                </a:r>
                <a14:m>
                  <m:oMath xmlns:m="http://schemas.openxmlformats.org/officeDocument/2006/math">
                    <m:rad>
                      <m:radPr>
                        <m:degHide m:val="on"/>
                        <m:ctrlPr>
                          <a:rPr lang="zh-TW" altLang="en-US" sz="1600" i="1" smtClean="0">
                            <a:latin typeface="Cambria Math"/>
                            <a:ea typeface="標楷體" panose="03000509000000000000" pitchFamily="65" charset="-120"/>
                            <a:cs typeface="Times New Roman" panose="02020603050405020304" pitchFamily="18" charset="0"/>
                            <a:sym typeface="Symbol"/>
                          </a:rPr>
                        </m:ctrlPr>
                      </m:radPr>
                      <m:deg/>
                      <m:e>
                        <m:r>
                          <a:rPr lang="en-US" altLang="zh-TW" sz="1600" b="0" i="1" smtClean="0">
                            <a:latin typeface="Cambria Math"/>
                            <a:ea typeface="標楷體" panose="03000509000000000000" pitchFamily="65" charset="-120"/>
                            <a:cs typeface="Times New Roman" panose="02020603050405020304" pitchFamily="18" charset="0"/>
                            <a:sym typeface="Symbol"/>
                          </a:rPr>
                          <m:t>2</m:t>
                        </m:r>
                      </m:e>
                    </m:rad>
                  </m:oMath>
                </a14:m>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這類數字取個名字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這類數字後來被稱為「無理數」</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及進一步研究其特性，人類對數字的認識就能提早多個世紀。其實繼無理數之後，數學家再創造了新類別的數字，同學日後在高中就會遇到有理數和無理數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這兩類數合稱為「實數」</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以外的數字。畢達哥拉斯學派在第一次數學危機的經歷告訴我們不能死守一些成見。後來的數學家吸取教訓，在有需要的時候引入新的概念甚至新的數字類別，人類數學從此就能不斷進展。</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mc:Choice>
        <mc:Fallback xmlns="">
          <p:sp>
            <p:nvSpPr>
              <p:cNvPr id="44" name="文字方塊 43"/>
              <p:cNvSpPr txBox="1">
                <a:spLocks noRot="1" noChangeAspect="1" noMove="1" noResize="1" noEditPoints="1" noAdjustHandles="1" noChangeArrowheads="1" noChangeShapeType="1" noTextEdit="1"/>
              </p:cNvSpPr>
              <p:nvPr/>
            </p:nvSpPr>
            <p:spPr>
              <a:xfrm>
                <a:off x="827583" y="4437112"/>
                <a:ext cx="7991959" cy="1839927"/>
              </a:xfrm>
              <a:prstGeom prst="rect">
                <a:avLst/>
              </a:prstGeom>
              <a:blipFill rotWithShape="1">
                <a:blip r:embed="rId4"/>
                <a:stretch>
                  <a:fillRect l="-458" t="-993" b="-3311"/>
                </a:stretch>
              </a:blipFill>
            </p:spPr>
            <p:txBody>
              <a:bodyPr/>
              <a:lstStyle/>
              <a:p>
                <a:r>
                  <a:rPr lang="zh-HK" altLang="en-US">
                    <a:noFill/>
                  </a:rPr>
                  <a:t> </a:t>
                </a:r>
              </a:p>
            </p:txBody>
          </p:sp>
        </mc:Fallback>
      </mc:AlternateContent>
      <p:pic>
        <p:nvPicPr>
          <p:cNvPr id="47" name="圖片 4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mc:AlternateContent xmlns:mc="http://schemas.openxmlformats.org/markup-compatibility/2006" xmlns:a14="http://schemas.microsoft.com/office/drawing/2010/main">
        <mc:Choice Requires="a14">
          <p:sp>
            <p:nvSpPr>
              <p:cNvPr id="48" name="文字方塊 47"/>
              <p:cNvSpPr txBox="1"/>
              <p:nvPr/>
            </p:nvSpPr>
            <p:spPr>
              <a:xfrm>
                <a:off x="827583" y="2996952"/>
                <a:ext cx="7991960" cy="1347485"/>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而根據畢氏定理，一個邊長為一的正方形，其斜邊之長度就是</a:t>
                </a:r>
                <a14:m>
                  <m:oMath xmlns:m="http://schemas.openxmlformats.org/officeDocument/2006/math">
                    <m:rad>
                      <m:radPr>
                        <m:degHide m:val="on"/>
                        <m:ctrlPr>
                          <a:rPr lang="zh-TW" altLang="en-US" sz="1600" i="1" smtClean="0">
                            <a:latin typeface="Cambria Math"/>
                            <a:ea typeface="標楷體" panose="03000509000000000000" pitchFamily="65" charset="-120"/>
                            <a:cs typeface="Times New Roman" panose="02020603050405020304" pitchFamily="18" charset="0"/>
                            <a:sym typeface="Symbol"/>
                          </a:rPr>
                        </m:ctrlPr>
                      </m:radPr>
                      <m:deg/>
                      <m:e>
                        <m:r>
                          <a:rPr lang="en-US" altLang="zh-TW" sz="1600" b="0" i="1" smtClean="0">
                            <a:latin typeface="Cambria Math"/>
                            <a:ea typeface="標楷體" panose="03000509000000000000" pitchFamily="65" charset="-120"/>
                            <a:cs typeface="Times New Roman" panose="02020603050405020304" pitchFamily="18" charset="0"/>
                            <a:sym typeface="Symbol"/>
                          </a:rPr>
                          <m:t>2</m:t>
                        </m:r>
                      </m:e>
                    </m:rad>
                  </m:oMath>
                </a14:m>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，而他和他的學生很快就發現這個數值既非整數，又不能用整數之比來表達。畢達哥拉斯學派當時稱這個長度為「非比率」</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err="1" smtClean="0">
                    <a:latin typeface="Times New Roman" panose="02020603050405020304" pitchFamily="18" charset="0"/>
                    <a:ea typeface="標楷體" panose="03000509000000000000" pitchFamily="65" charset="-120"/>
                    <a:cs typeface="Times New Roman" panose="02020603050405020304" pitchFamily="18" charset="0"/>
                    <a:sym typeface="Symbol"/>
                  </a:rPr>
                  <a:t>alogon</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，這個字另一個意思是「無以名之」，即無法以數字來表示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，並同時禁止學生將這困境向他人透露。據說有一個學生依帕索斯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dirty="0" err="1" smtClean="0">
                    <a:latin typeface="Times New Roman" panose="02020603050405020304" pitchFamily="18" charset="0"/>
                    <a:ea typeface="標楷體" panose="03000509000000000000" pitchFamily="65" charset="-120"/>
                    <a:cs typeface="Times New Roman" panose="02020603050405020304" pitchFamily="18" charset="0"/>
                    <a:sym typeface="Symbol"/>
                  </a:rPr>
                  <a:t>Hippasus</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因泄露這發現而結果被畢達哥拉斯學派的人殺害。而這歷史被稱為「第一次數學危機」。</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mc:Choice>
        <mc:Fallback xmlns="">
          <p:sp>
            <p:nvSpPr>
              <p:cNvPr id="48" name="文字方塊 47"/>
              <p:cNvSpPr txBox="1">
                <a:spLocks noRot="1" noChangeAspect="1" noMove="1" noResize="1" noEditPoints="1" noAdjustHandles="1" noChangeArrowheads="1" noChangeShapeType="1" noTextEdit="1"/>
              </p:cNvSpPr>
              <p:nvPr/>
            </p:nvSpPr>
            <p:spPr>
              <a:xfrm>
                <a:off x="827583" y="2996952"/>
                <a:ext cx="7991960" cy="1347485"/>
              </a:xfrm>
              <a:prstGeom prst="rect">
                <a:avLst/>
              </a:prstGeom>
              <a:blipFill rotWithShape="1">
                <a:blip r:embed="rId7"/>
                <a:stretch>
                  <a:fillRect l="-458" r="-381" b="-4977"/>
                </a:stretch>
              </a:blipFill>
            </p:spPr>
            <p:txBody>
              <a:bodyPr/>
              <a:lstStyle/>
              <a:p>
                <a:r>
                  <a:rPr lang="zh-HK" altLang="en-US">
                    <a:noFill/>
                  </a:rPr>
                  <a:t> </a:t>
                </a:r>
              </a:p>
            </p:txBody>
          </p:sp>
        </mc:Fallback>
      </mc:AlternateContent>
      <p:sp>
        <p:nvSpPr>
          <p:cNvPr id="49" name="文字方塊 48"/>
          <p:cNvSpPr txBox="1"/>
          <p:nvPr/>
        </p:nvSpPr>
        <p:spPr>
          <a:xfrm>
            <a:off x="815008" y="1412776"/>
            <a:ext cx="6565304" cy="1569660"/>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前面提及畢達哥拉斯沒有著作留傳後世，但後人將畢氏定理的發現歸功於畢達哥拉斯及其學派。傳說畢氏及其學生為發現及證明此定理感到極大喜悅，甚至殺了一百頭牛作祭品答謝神明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有數學史家則認為此傳說不可信，因畢氏本人是素食者及不願殺生</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。但喜悅之後發覺該定理為學派帶來一個困境，因畢氏認為數學可解釋世上一切事物，而他也認為世上只有整數和整數之比兩種數字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今日來說，就是只有「有理數」</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p:txBody>
      </p:sp>
      <p:grpSp>
        <p:nvGrpSpPr>
          <p:cNvPr id="51" name="群組 50"/>
          <p:cNvGrpSpPr/>
          <p:nvPr/>
        </p:nvGrpSpPr>
        <p:grpSpPr>
          <a:xfrm>
            <a:off x="7649224" y="1599064"/>
            <a:ext cx="955224" cy="955224"/>
            <a:chOff x="7350576" y="1599064"/>
            <a:chExt cx="1325880" cy="1325880"/>
          </a:xfrm>
        </p:grpSpPr>
        <p:sp>
          <p:nvSpPr>
            <p:cNvPr id="56" name="矩形 55"/>
            <p:cNvSpPr/>
            <p:nvPr/>
          </p:nvSpPr>
          <p:spPr>
            <a:xfrm>
              <a:off x="7350576" y="1599064"/>
              <a:ext cx="1325880" cy="132588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57" name="直線接點 56"/>
            <p:cNvCxnSpPr/>
            <p:nvPr/>
          </p:nvCxnSpPr>
          <p:spPr>
            <a:xfrm flipV="1">
              <a:off x="7350576" y="1599064"/>
              <a:ext cx="1325880" cy="132588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sp>
        <p:nvSpPr>
          <p:cNvPr id="58" name="矩形 57"/>
          <p:cNvSpPr/>
          <p:nvPr/>
        </p:nvSpPr>
        <p:spPr>
          <a:xfrm>
            <a:off x="8562822" y="1892010"/>
            <a:ext cx="300082" cy="369332"/>
          </a:xfrm>
          <a:prstGeom prst="rect">
            <a:avLst/>
          </a:prstGeom>
        </p:spPr>
        <p:txBody>
          <a:bodyPr wrap="none">
            <a:spAutoFit/>
          </a:bodyPr>
          <a:lstStyle/>
          <a:p>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endParaRPr lang="zh-HK" altLang="en-US" b="1" dirty="0">
              <a:latin typeface="Times New Roman" panose="02020603050405020304" pitchFamily="18" charset="0"/>
              <a:cs typeface="Times New Roman" panose="02020603050405020304" pitchFamily="18" charset="0"/>
            </a:endParaRPr>
          </a:p>
        </p:txBody>
      </p:sp>
      <p:sp>
        <p:nvSpPr>
          <p:cNvPr id="59" name="矩形 58"/>
          <p:cNvSpPr/>
          <p:nvPr/>
        </p:nvSpPr>
        <p:spPr>
          <a:xfrm>
            <a:off x="7983702" y="2501610"/>
            <a:ext cx="300082" cy="369332"/>
          </a:xfrm>
          <a:prstGeom prst="rect">
            <a:avLst/>
          </a:prstGeom>
        </p:spPr>
        <p:txBody>
          <a:bodyPr wrap="none">
            <a:spAutoFit/>
          </a:bodyPr>
          <a:lstStyle/>
          <a:p>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sym typeface="Symbol"/>
              </a:rPr>
              <a:t>1</a:t>
            </a:r>
            <a:endParaRPr lang="zh-HK"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0" name="矩形 59"/>
              <p:cNvSpPr/>
              <p:nvPr/>
            </p:nvSpPr>
            <p:spPr>
              <a:xfrm>
                <a:off x="7704557" y="1757809"/>
                <a:ext cx="583108" cy="4019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zh-TW" altLang="en-US" b="1" i="1" smtClean="0">
                              <a:solidFill>
                                <a:srgbClr val="FF0000"/>
                              </a:solidFill>
                              <a:latin typeface="Cambria Math"/>
                              <a:ea typeface="標楷體" panose="03000509000000000000" pitchFamily="65" charset="-120"/>
                              <a:cs typeface="Times New Roman" panose="02020603050405020304" pitchFamily="18" charset="0"/>
                              <a:sym typeface="Symbol"/>
                            </a:rPr>
                          </m:ctrlPr>
                        </m:radPr>
                        <m:deg/>
                        <m:e>
                          <m:r>
                            <a:rPr lang="en-US" altLang="zh-TW" b="1" i="0" smtClean="0">
                              <a:solidFill>
                                <a:srgbClr val="FF0000"/>
                              </a:solidFill>
                              <a:latin typeface="Cambria Math"/>
                              <a:ea typeface="標楷體" panose="03000509000000000000" pitchFamily="65" charset="-120"/>
                              <a:cs typeface="Times New Roman" panose="02020603050405020304" pitchFamily="18" charset="0"/>
                              <a:sym typeface="Symbol"/>
                            </a:rPr>
                            <m:t>𝟐</m:t>
                          </m:r>
                        </m:e>
                      </m:rad>
                      <m:r>
                        <a:rPr lang="en-US" altLang="zh-TW" b="1" i="0" smtClean="0">
                          <a:solidFill>
                            <a:srgbClr val="FF0000"/>
                          </a:solidFill>
                          <a:latin typeface="Cambria Math"/>
                          <a:ea typeface="標楷體" panose="03000509000000000000" pitchFamily="65" charset="-120"/>
                          <a:cs typeface="Times New Roman" panose="02020603050405020304" pitchFamily="18" charset="0"/>
                          <a:sym typeface="Symbol"/>
                        </a:rPr>
                        <m:t> </m:t>
                      </m:r>
                    </m:oMath>
                  </m:oMathPara>
                </a14:m>
                <a:endParaRPr lang="zh-HK"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60" name="矩形 59"/>
              <p:cNvSpPr>
                <a:spLocks noRot="1" noChangeAspect="1" noMove="1" noResize="1" noEditPoints="1" noAdjustHandles="1" noChangeArrowheads="1" noChangeShapeType="1" noTextEdit="1"/>
              </p:cNvSpPr>
              <p:nvPr/>
            </p:nvSpPr>
            <p:spPr>
              <a:xfrm>
                <a:off x="7704557" y="1757809"/>
                <a:ext cx="583108" cy="401970"/>
              </a:xfrm>
              <a:prstGeom prst="rect">
                <a:avLst/>
              </a:prstGeom>
              <a:blipFill rotWithShape="1">
                <a:blip r:embed="rId8"/>
                <a:stretch>
                  <a:fillRect/>
                </a:stretch>
              </a:blipFill>
            </p:spPr>
            <p:txBody>
              <a:bodyPr/>
              <a:lstStyle/>
              <a:p>
                <a:r>
                  <a:rPr lang="zh-HK" altLang="en-US">
                    <a:noFill/>
                  </a:rPr>
                  <a:t> </a:t>
                </a:r>
              </a:p>
            </p:txBody>
          </p:sp>
        </mc:Fallback>
      </mc:AlternateContent>
      <p:sp>
        <p:nvSpPr>
          <p:cNvPr id="61" name="文字方塊 60"/>
          <p:cNvSpPr txBox="1"/>
          <p:nvPr/>
        </p:nvSpPr>
        <p:spPr>
          <a:xfrm>
            <a:off x="2776928" y="971242"/>
            <a:ext cx="6154078" cy="338554"/>
          </a:xfrm>
          <a:prstGeom prst="rect">
            <a:avLst/>
          </a:prstGeom>
          <a:noFill/>
          <a:ln>
            <a:noFill/>
          </a:ln>
        </p:spPr>
        <p:txBody>
          <a:bodyPr wrap="square" rtlCol="0" anchor="t" anchorCtr="0">
            <a:spAutoFit/>
          </a:bodyPr>
          <a:lstStyle/>
          <a:p>
            <a:pPr algn="r"/>
            <a:r>
              <a:rPr lang="zh-TW" altLang="en-US" sz="1600" dirty="0" smtClean="0">
                <a:solidFill>
                  <a:srgbClr val="F79646">
                    <a:lumMod val="50000"/>
                  </a:srgbClr>
                </a:solidFill>
                <a:ea typeface="華康中圓體" panose="020F0509000000000000" pitchFamily="49" charset="-120"/>
                <a:cs typeface="Times New Roman" pitchFamily="18" charset="0"/>
              </a:rPr>
              <a:t>畢氏定理      有理數      無理數    數學危機</a:t>
            </a:r>
            <a:endParaRPr lang="zh-HK" altLang="en-US" sz="1600" dirty="0">
              <a:solidFill>
                <a:srgbClr val="F79646">
                  <a:lumMod val="50000"/>
                </a:srgbClr>
              </a:solidFill>
              <a:ea typeface="華康中圓體" panose="020F0509000000000000" pitchFamily="49" charset="-120"/>
              <a:cs typeface="Times New Roman" pitchFamily="18" charset="0"/>
            </a:endParaRPr>
          </a:p>
        </p:txBody>
      </p:sp>
    </p:spTree>
    <p:extLst>
      <p:ext uri="{BB962C8B-B14F-4D97-AF65-F5344CB8AC3E}">
        <p14:creationId xmlns:p14="http://schemas.microsoft.com/office/powerpoint/2010/main" val="2662711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圓角矩形 21"/>
          <p:cNvSpPr/>
          <p:nvPr/>
        </p:nvSpPr>
        <p:spPr>
          <a:xfrm>
            <a:off x="1101851" y="1484782"/>
            <a:ext cx="7380000" cy="1191319"/>
          </a:xfrm>
          <a:prstGeom prst="roundRect">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a:solidFill>
                <a:prstClr val="black"/>
              </a:solidFill>
            </a:endParaRPr>
          </a:p>
        </p:txBody>
      </p:sp>
      <p:sp>
        <p:nvSpPr>
          <p:cNvPr id="23" name="文字方塊 22"/>
          <p:cNvSpPr txBox="1"/>
          <p:nvPr/>
        </p:nvSpPr>
        <p:spPr>
          <a:xfrm>
            <a:off x="1043608" y="1124744"/>
            <a:ext cx="6228269" cy="338554"/>
          </a:xfrm>
          <a:prstGeom prst="rect">
            <a:avLst/>
          </a:prstGeom>
          <a:noFill/>
          <a:ln>
            <a:noFill/>
          </a:ln>
        </p:spPr>
        <p:txBody>
          <a:bodyPr wrap="square" rtlCol="0" anchor="t" anchorCtr="0">
            <a:spAutoFit/>
          </a:bodyPr>
          <a:lstStyle/>
          <a:p>
            <a:r>
              <a:rPr lang="zh-HK"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畢氏定理</a:t>
            </a:r>
          </a:p>
        </p:txBody>
      </p:sp>
      <p:sp>
        <p:nvSpPr>
          <p:cNvPr id="28" name="文字方塊 27"/>
          <p:cNvSpPr txBox="1"/>
          <p:nvPr/>
        </p:nvSpPr>
        <p:spPr>
          <a:xfrm>
            <a:off x="1067403" y="1496291"/>
            <a:ext cx="7296948" cy="1205458"/>
          </a:xfrm>
          <a:prstGeom prst="rect">
            <a:avLst/>
          </a:prstGeom>
          <a:noFill/>
          <a:ln>
            <a:noFill/>
          </a:ln>
        </p:spPr>
        <p:txBody>
          <a:bodyPr wrap="square" rtlCol="0" anchor="t" anchorCtr="0">
            <a:spAutoFit/>
          </a:bodyPr>
          <a:lstStyle/>
          <a:p>
            <a:pPr marL="285750" indent="-285750">
              <a:spcAft>
                <a:spcPts val="200"/>
              </a:spcAft>
              <a:buFont typeface="Wingdings"/>
              <a:buChar char="R"/>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直角三角形中，</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若</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則</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p>
          <a:p>
            <a:pPr>
              <a:spcBef>
                <a:spcPts val="300"/>
              </a:spcBef>
              <a:spcAft>
                <a:spcPts val="300"/>
              </a:spcAft>
            </a:pP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即</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p>
          <a:p>
            <a:pPr marL="285750" indent="-285750">
              <a:spcBef>
                <a:spcPts val="200"/>
              </a:spcBef>
              <a:buFont typeface="Wingdings"/>
              <a:buChar char="R"/>
            </a:pP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這個直角三角形的特性現今一般稱為畢氏定理，以紀念一位古代希臘數學家畢達哥拉斯。</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endParaRPr>
          </a:p>
        </p:txBody>
      </p:sp>
      <p:sp>
        <p:nvSpPr>
          <p:cNvPr id="29" name="文字方塊 28"/>
          <p:cNvSpPr txBox="1"/>
          <p:nvPr/>
        </p:nvSpPr>
        <p:spPr>
          <a:xfrm>
            <a:off x="1043608" y="2708920"/>
            <a:ext cx="4152805" cy="338554"/>
          </a:xfrm>
          <a:prstGeom prst="rect">
            <a:avLst/>
          </a:prstGeom>
          <a:noFill/>
          <a:ln>
            <a:noFill/>
          </a:ln>
        </p:spPr>
        <p:txBody>
          <a:bodyPr wrap="square" rtlCol="0" anchor="t" anchorCtr="0">
            <a:spAutoFit/>
          </a:bodyPr>
          <a:lstStyle/>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畢氏定理的</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應用</a:t>
            </a:r>
            <a:endPar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5" name="圓角矩形 34"/>
          <p:cNvSpPr/>
          <p:nvPr/>
        </p:nvSpPr>
        <p:spPr>
          <a:xfrm>
            <a:off x="1115922" y="3037061"/>
            <a:ext cx="7380000" cy="1332000"/>
          </a:xfrm>
          <a:prstGeom prst="roundRect">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a:solidFill>
                <a:prstClr val="black"/>
              </a:solidFill>
            </a:endParaRPr>
          </a:p>
        </p:txBody>
      </p:sp>
      <p:sp>
        <p:nvSpPr>
          <p:cNvPr id="37" name="文字方塊 36"/>
          <p:cNvSpPr txBox="1"/>
          <p:nvPr/>
        </p:nvSpPr>
        <p:spPr>
          <a:xfrm>
            <a:off x="522479" y="5898758"/>
            <a:ext cx="1103956" cy="338554"/>
          </a:xfrm>
          <a:prstGeom prst="rect">
            <a:avLst/>
          </a:prstGeom>
          <a:noFill/>
          <a:ln>
            <a:noFill/>
          </a:ln>
        </p:spPr>
        <p:txBody>
          <a:bodyPr wrap="square" rtlCol="0" anchor="t" anchorCtr="0">
            <a:spAutoFit/>
          </a:bodyPr>
          <a:lstStyle/>
          <a:p>
            <a:r>
              <a:rPr lang="zh-TW" altLang="en-US" sz="1600"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字詞索引</a:t>
            </a:r>
          </a:p>
        </p:txBody>
      </p:sp>
      <p:sp>
        <p:nvSpPr>
          <p:cNvPr id="38" name="文字方塊 37"/>
          <p:cNvSpPr txBox="1"/>
          <p:nvPr/>
        </p:nvSpPr>
        <p:spPr>
          <a:xfrm>
            <a:off x="1043608" y="4422718"/>
            <a:ext cx="4152805" cy="338554"/>
          </a:xfrm>
          <a:prstGeom prst="rect">
            <a:avLst/>
          </a:prstGeom>
          <a:noFill/>
          <a:ln>
            <a:noFill/>
          </a:ln>
        </p:spPr>
        <p:txBody>
          <a:bodyPr wrap="square" rtlCol="0" anchor="t" anchorCtr="0">
            <a:spAutoFit/>
          </a:bodyPr>
          <a:lstStyle/>
          <a:p>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畢氏定理的</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逆定理和應用</a:t>
            </a:r>
            <a:endPar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9" name="圓角矩形 38"/>
          <p:cNvSpPr/>
          <p:nvPr/>
        </p:nvSpPr>
        <p:spPr>
          <a:xfrm>
            <a:off x="1115922" y="4761272"/>
            <a:ext cx="7380000" cy="1116000"/>
          </a:xfrm>
          <a:prstGeom prst="roundRect">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a:solidFill>
                <a:prstClr val="black"/>
              </a:solidFill>
            </a:endParaRPr>
          </a:p>
        </p:txBody>
      </p:sp>
      <p:sp>
        <p:nvSpPr>
          <p:cNvPr id="40" name="文字方塊 39"/>
          <p:cNvSpPr txBox="1"/>
          <p:nvPr/>
        </p:nvSpPr>
        <p:spPr>
          <a:xfrm>
            <a:off x="1102590" y="4783044"/>
            <a:ext cx="7369713" cy="1077218"/>
          </a:xfrm>
          <a:prstGeom prst="rect">
            <a:avLst/>
          </a:prstGeom>
          <a:noFill/>
          <a:ln>
            <a:noFill/>
          </a:ln>
        </p:spPr>
        <p:txBody>
          <a:bodyPr wrap="square" rtlCol="0" anchor="t" anchorCtr="0">
            <a:spAutoFit/>
          </a:bodyPr>
          <a:lstStyle/>
          <a:p>
            <a:pPr marL="285750" indent="-285750">
              <a:buFont typeface="Wingdings"/>
              <a:buChar char="R"/>
            </a:pP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畢氏定理的</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逆定理</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在 </a:t>
            </a:r>
            <a:r>
              <a:rPr lang="en-US" altLang="zh-TW" sz="1600" dirty="0">
                <a:latin typeface="Times New Roman" panose="02020603050405020304" pitchFamily="18" charset="0"/>
                <a:cs typeface="Times New Roman" panose="02020603050405020304" pitchFamily="18" charset="0"/>
              </a:rPr>
              <a:t>△</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中，若已知 </a:t>
            </a:r>
            <a:r>
              <a:rPr lang="zh-TW" altLang="en-US" sz="1600" i="1"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zh-TW" altLang="en-US"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即</a:t>
            </a:r>
            <a:r>
              <a:rPr lang="zh-TW" altLang="en-US"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AB</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BC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則 </a:t>
            </a:r>
            <a:r>
              <a:rPr lang="en-US" altLang="zh-TW" sz="1600" dirty="0">
                <a:latin typeface="Times New Roman" panose="02020603050405020304" pitchFamily="18" charset="0"/>
                <a:cs typeface="Times New Roman" panose="02020603050405020304" pitchFamily="18" charset="0"/>
              </a:rPr>
              <a:t>△</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且</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為直角</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pPr marL="285750" indent="-285750">
              <a:buFont typeface="Wingdings"/>
              <a:buChar char="R"/>
            </a:pP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畢氏定理的</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逆定理應用</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在證明直角三角形或判斷是否直角三角形的題目</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上。</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endParaRPr>
          </a:p>
        </p:txBody>
      </p:sp>
      <p:grpSp>
        <p:nvGrpSpPr>
          <p:cNvPr id="24" name="群組 23"/>
          <p:cNvGrpSpPr/>
          <p:nvPr/>
        </p:nvGrpSpPr>
        <p:grpSpPr>
          <a:xfrm>
            <a:off x="-286" y="-1"/>
            <a:ext cx="323814" cy="6876000"/>
            <a:chOff x="-286" y="-1"/>
            <a:chExt cx="323814" cy="6876000"/>
          </a:xfrm>
        </p:grpSpPr>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26" name="矩形 25"/>
            <p:cNvSpPr/>
            <p:nvPr/>
          </p:nvSpPr>
          <p:spPr>
            <a:xfrm>
              <a:off x="0" y="-1"/>
              <a:ext cx="288000" cy="6876000"/>
            </a:xfrm>
            <a:prstGeom prst="rect">
              <a:avLst/>
            </a:prstGeom>
            <a:solidFill>
              <a:srgbClr val="0070C0">
                <a:alpha val="69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solidFill>
                  <a:prstClr val="white"/>
                </a:solidFill>
              </a:endParaRPr>
            </a:p>
          </p:txBody>
        </p:sp>
      </p:grpSp>
      <p:grpSp>
        <p:nvGrpSpPr>
          <p:cNvPr id="33" name="群組 32"/>
          <p:cNvGrpSpPr/>
          <p:nvPr/>
        </p:nvGrpSpPr>
        <p:grpSpPr>
          <a:xfrm>
            <a:off x="444391" y="445850"/>
            <a:ext cx="6428310" cy="707886"/>
            <a:chOff x="444391" y="445850"/>
            <a:chExt cx="6428310" cy="707886"/>
          </a:xfrm>
        </p:grpSpPr>
        <p:sp>
          <p:nvSpPr>
            <p:cNvPr id="34" name="文字方塊 33"/>
            <p:cNvSpPr txBox="1"/>
            <p:nvPr/>
          </p:nvSpPr>
          <p:spPr>
            <a:xfrm>
              <a:off x="444391" y="445850"/>
              <a:ext cx="498855" cy="707886"/>
            </a:xfrm>
            <a:prstGeom prst="rect">
              <a:avLst/>
            </a:prstGeom>
            <a:noFill/>
            <a:ln>
              <a:noFill/>
            </a:ln>
          </p:spPr>
          <p:txBody>
            <a:bodyPr wrap="none" rtlCol="0" anchor="t" anchorCtr="0">
              <a:spAutoFit/>
            </a:bodyPr>
            <a:lstStyle/>
            <a:p>
              <a:r>
                <a:rPr lang="en-US" altLang="zh-TW" sz="4000" dirty="0" smtClean="0">
                  <a:solidFill>
                    <a:prstClr val="black"/>
                  </a:solidFill>
                  <a:latin typeface="Britannic Bold" panose="020B0903060703020204" pitchFamily="34" charset="0"/>
                  <a:ea typeface="華康中特圓體" panose="020F0809000000000000" pitchFamily="49" charset="-120"/>
                </a:rPr>
                <a:t>7</a:t>
              </a:r>
              <a:endParaRPr lang="zh-HK" altLang="en-US" sz="4000" dirty="0">
                <a:solidFill>
                  <a:prstClr val="black"/>
                </a:solidFill>
                <a:latin typeface="Britannic Bold" panose="020B0903060703020204" pitchFamily="34" charset="0"/>
                <a:ea typeface="華康中特圓體" panose="020F0809000000000000" pitchFamily="49" charset="-120"/>
              </a:endParaRPr>
            </a:p>
          </p:txBody>
        </p:sp>
        <p:sp>
          <p:nvSpPr>
            <p:cNvPr id="36" name="文字方塊 35"/>
            <p:cNvSpPr txBox="1"/>
            <p:nvPr/>
          </p:nvSpPr>
          <p:spPr>
            <a:xfrm>
              <a:off x="961236" y="548680"/>
              <a:ext cx="5911465" cy="461665"/>
            </a:xfrm>
            <a:prstGeom prst="rect">
              <a:avLst/>
            </a:prstGeom>
            <a:noFill/>
            <a:ln>
              <a:noFill/>
            </a:ln>
          </p:spPr>
          <p:txBody>
            <a:bodyPr wrap="square" rtlCol="0" anchor="t" anchorCtr="0">
              <a:spAutoFit/>
            </a:bodyPr>
            <a:lstStyle/>
            <a:p>
              <a:r>
                <a:rPr lang="zh-TW" altLang="en-US" sz="2400" dirty="0">
                  <a:solidFill>
                    <a:prstClr val="black"/>
                  </a:solidFill>
                  <a:latin typeface="Britannic Bold" panose="020B0903060703020204" pitchFamily="34" charset="0"/>
                  <a:ea typeface="華康中特圓體" panose="020F0809000000000000" pitchFamily="49" charset="-120"/>
                </a:rPr>
                <a:t>畢氏定理</a:t>
              </a:r>
            </a:p>
          </p:txBody>
        </p:sp>
      </p:grpSp>
      <p:cxnSp>
        <p:nvCxnSpPr>
          <p:cNvPr id="41" name="直線接點 40"/>
          <p:cNvCxnSpPr/>
          <p:nvPr/>
        </p:nvCxnSpPr>
        <p:spPr>
          <a:xfrm>
            <a:off x="1043608" y="1010345"/>
            <a:ext cx="7524000" cy="0"/>
          </a:xfrm>
          <a:prstGeom prst="line">
            <a:avLst/>
          </a:prstGeom>
          <a:ln w="38100">
            <a:solidFill>
              <a:srgbClr val="0070C0"/>
            </a:solidFill>
          </a:ln>
        </p:spPr>
        <p:style>
          <a:lnRef idx="1">
            <a:schemeClr val="accent3"/>
          </a:lnRef>
          <a:fillRef idx="0">
            <a:schemeClr val="accent3"/>
          </a:fillRef>
          <a:effectRef idx="0">
            <a:schemeClr val="accent3"/>
          </a:effectRef>
          <a:fontRef idx="minor">
            <a:schemeClr val="tx1"/>
          </a:fontRef>
        </p:style>
      </p:cxnSp>
      <p:sp>
        <p:nvSpPr>
          <p:cNvPr id="27" name="文字方塊 26"/>
          <p:cNvSpPr txBox="1"/>
          <p:nvPr/>
        </p:nvSpPr>
        <p:spPr>
          <a:xfrm>
            <a:off x="1102590" y="3037062"/>
            <a:ext cx="7442617" cy="1323439"/>
          </a:xfrm>
          <a:prstGeom prst="rect">
            <a:avLst/>
          </a:prstGeom>
          <a:noFill/>
          <a:ln>
            <a:noFill/>
          </a:ln>
        </p:spPr>
        <p:txBody>
          <a:bodyPr wrap="square" rtlCol="0" anchor="t" anchorCtr="0">
            <a:spAutoFit/>
          </a:bodyPr>
          <a:lstStyle/>
          <a:p>
            <a:pPr marL="285750" indent="-285750">
              <a:buFont typeface="Wingdings"/>
              <a:buChar char="R"/>
            </a:pP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有了畢氏定理，只要我們知道直角三角形中任何兩條邊的長度，就可以求得第三條邊的長度。</a:t>
            </a:r>
          </a:p>
          <a:p>
            <a:pPr marL="285750" indent="-285750">
              <a:buFont typeface="Wingdings"/>
              <a:buChar char="R"/>
            </a:pP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有時只知道一邊長度而另加一個條件，仍可利用畢氏定理求得</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答案。</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參第</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14</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頁</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7.2B</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 例一</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a:t>
            </a:r>
          </a:p>
          <a:p>
            <a:pPr marL="285750" indent="-285750">
              <a:buFont typeface="Wingdings"/>
              <a:buChar char="R"/>
            </a:pP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畢氏定理</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可連續運用在不同的直角三角形</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rPr>
              <a:t>上，用作解決更多三角形的問題。</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Wingdings"/>
            </a:endParaRPr>
          </a:p>
        </p:txBody>
      </p:sp>
    </p:spTree>
    <p:extLst>
      <p:ext uri="{BB962C8B-B14F-4D97-AF65-F5344CB8AC3E}">
        <p14:creationId xmlns:p14="http://schemas.microsoft.com/office/powerpoint/2010/main" val="381338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sp>
        <p:nvSpPr>
          <p:cNvPr id="43" name="文字方塊 42"/>
          <p:cNvSpPr txBox="1"/>
          <p:nvPr/>
        </p:nvSpPr>
        <p:spPr>
          <a:xfrm>
            <a:off x="366732" y="1340768"/>
            <a:ext cx="4925348" cy="1815882"/>
          </a:xfrm>
          <a:prstGeom prst="rect">
            <a:avLst/>
          </a:prstGeom>
          <a:noFill/>
          <a:ln>
            <a:noFill/>
          </a:ln>
        </p:spPr>
        <p:txBody>
          <a:bodyPr wrap="square" rtlCol="0" anchor="t" anchorCtr="0">
            <a:spAutoFit/>
          </a:bodyPr>
          <a:lstStyle/>
          <a:p>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畢達哥拉斯的證明方法沒有流傳下來，大概二百五十年之後另一位希臘數學家歐幾里得撰寫「幾何原本」時列出這定理及附有一個美妙而較複雜的純幾何證明</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方法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但</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亦沒有說明這是否畢達哥拉斯所用的</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方法</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此</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方法比較困難，稍後在</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7.1D</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中才會提及，同學可</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先</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用</a:t>
            </a:r>
            <a:r>
              <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rPr>
              <a:t>另一個方法一同參與去證明這定理，在下頁先從一個特殊情況</a:t>
            </a:r>
            <a:r>
              <a:rPr lang="zh-TW" altLang="en-US" sz="1600" dirty="0" smtClean="0">
                <a:latin typeface="標楷體" panose="03000509000000000000" pitchFamily="65" charset="-120"/>
                <a:ea typeface="標楷體" panose="03000509000000000000" pitchFamily="65" charset="-120"/>
                <a:cs typeface="Times New Roman" panose="02020603050405020304" pitchFamily="18" charset="0"/>
                <a:sym typeface="Symbol"/>
              </a:rPr>
              <a:t>開始。</a:t>
            </a:r>
            <a:endParaRPr lang="zh-TW" altLang="en-US" sz="1600" dirty="0">
              <a:latin typeface="標楷體" panose="03000509000000000000" pitchFamily="65" charset="-120"/>
              <a:ea typeface="標楷體" panose="03000509000000000000" pitchFamily="65" charset="-120"/>
              <a:cs typeface="Times New Roman" panose="02020603050405020304" pitchFamily="18" charset="0"/>
              <a:sym typeface="Symbol"/>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grpSp>
        <p:nvGrpSpPr>
          <p:cNvPr id="2" name="群組 1"/>
          <p:cNvGrpSpPr/>
          <p:nvPr/>
        </p:nvGrpSpPr>
        <p:grpSpPr>
          <a:xfrm>
            <a:off x="5558500" y="1484784"/>
            <a:ext cx="3117956" cy="4680520"/>
            <a:chOff x="5558500" y="2562002"/>
            <a:chExt cx="3117956" cy="4680520"/>
          </a:xfrm>
        </p:grpSpPr>
        <p:sp>
          <p:nvSpPr>
            <p:cNvPr id="145" name="圓角矩形 144"/>
            <p:cNvSpPr/>
            <p:nvPr/>
          </p:nvSpPr>
          <p:spPr>
            <a:xfrm>
              <a:off x="5558500" y="2562002"/>
              <a:ext cx="3117956" cy="4680520"/>
            </a:xfrm>
            <a:prstGeom prst="roundRect">
              <a:avLst>
                <a:gd name="adj" fmla="val 6340"/>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pic>
          <p:nvPicPr>
            <p:cNvPr id="36" name="Picture 124" descr="Pythagoras 雕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712" y="2850034"/>
              <a:ext cx="2183533" cy="29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110"/>
            <p:cNvSpPr txBox="1">
              <a:spLocks noChangeArrowheads="1"/>
            </p:cNvSpPr>
            <p:nvPr/>
          </p:nvSpPr>
          <p:spPr bwMode="auto">
            <a:xfrm>
              <a:off x="5641004" y="5949280"/>
              <a:ext cx="295294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sz="1600" b="1" dirty="0">
                  <a:latin typeface="Times New Roman" panose="02020603050405020304" pitchFamily="18" charset="0"/>
                  <a:ea typeface="標楷體" panose="03000509000000000000" pitchFamily="65" charset="-120"/>
                  <a:cs typeface="Times New Roman" panose="02020603050405020304" pitchFamily="18" charset="0"/>
                </a:rPr>
                <a:t>畢達哥拉斯   </a:t>
              </a: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Pythagoras</a:t>
              </a:r>
            </a:p>
            <a:p>
              <a:pPr algn="ctr" eaLnBrk="1" hangingPunct="1"/>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b="1" dirty="0" smtClean="0">
                  <a:latin typeface="Times New Roman" panose="02020603050405020304" pitchFamily="18" charset="0"/>
                  <a:ea typeface="標楷體" panose="03000509000000000000" pitchFamily="65" charset="-120"/>
                  <a:cs typeface="Times New Roman" panose="02020603050405020304" pitchFamily="18" charset="0"/>
                </a:rPr>
                <a:t>希臘語</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a:t>
              </a:r>
              <a:r>
                <a:rPr lang="el-GR"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Πυθαγόρας</a:t>
              </a:r>
              <a:r>
                <a:rPr lang="zh-TW" altLang="en-US" sz="1600" b="1" dirty="0">
                  <a:latin typeface="Times New Roman" panose="02020603050405020304" pitchFamily="18" charset="0"/>
                  <a:ea typeface="標楷體" panose="03000509000000000000" pitchFamily="65" charset="-120"/>
                  <a:cs typeface="Times New Roman" panose="02020603050405020304" pitchFamily="18" charset="0"/>
                </a:rPr>
                <a:t>，</a:t>
              </a:r>
            </a:p>
            <a:p>
              <a:pPr algn="ctr" eaLnBrk="1" hangingPunct="1"/>
              <a:r>
                <a:rPr lang="zh-TW" altLang="en-US" sz="1600" b="1" dirty="0">
                  <a:latin typeface="Times New Roman" panose="02020603050405020304" pitchFamily="18" charset="0"/>
                  <a:ea typeface="標楷體" panose="03000509000000000000" pitchFamily="65" charset="-120"/>
                  <a:cs typeface="Times New Roman" panose="02020603050405020304" pitchFamily="18" charset="0"/>
                </a:rPr>
                <a:t>    約</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580BC</a:t>
              </a:r>
              <a:r>
                <a:rPr lang="zh-TW" altLang="en-US" sz="1600" b="1"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500BC)</a:t>
              </a:r>
            </a:p>
            <a:p>
              <a:pPr algn="ctr" eaLnBrk="1" hangingPunct="1"/>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b="1" dirty="0" smtClean="0">
                  <a:latin typeface="Times New Roman" panose="02020603050405020304" pitchFamily="18" charset="0"/>
                  <a:ea typeface="標楷體" panose="03000509000000000000" pitchFamily="65" charset="-120"/>
                  <a:cs typeface="Times New Roman" panose="02020603050405020304" pitchFamily="18" charset="0"/>
                </a:rPr>
                <a:t>相片來源</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b="1" dirty="0" smtClean="0">
                  <a:latin typeface="Times New Roman" panose="02020603050405020304" pitchFamily="18" charset="0"/>
                  <a:ea typeface="標楷體" panose="03000509000000000000" pitchFamily="65" charset="-120"/>
                  <a:cs typeface="Times New Roman" panose="02020603050405020304" pitchFamily="18" charset="0"/>
                </a:rPr>
                <a:t>維基百科</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p:txBody>
        </p:sp>
      </p:grpSp>
      <p:sp>
        <p:nvSpPr>
          <p:cNvPr id="19" name="文字方塊 18"/>
          <p:cNvSpPr txBox="1"/>
          <p:nvPr/>
        </p:nvSpPr>
        <p:spPr>
          <a:xfrm>
            <a:off x="358149" y="971242"/>
            <a:ext cx="3133731" cy="338554"/>
          </a:xfrm>
          <a:prstGeom prst="rect">
            <a:avLst/>
          </a:prstGeom>
          <a:noFill/>
          <a:ln>
            <a:noFill/>
          </a:ln>
        </p:spPr>
        <p:txBody>
          <a:bodyPr wrap="square" rtlCol="0" anchor="t" anchorCtr="0">
            <a:spAutoFit/>
          </a:bodyPr>
          <a:lstStyle/>
          <a:p>
            <a:r>
              <a:rPr lang="en-US"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7.1B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直角三角形和畢達哥拉斯</a:t>
            </a:r>
          </a:p>
        </p:txBody>
      </p:sp>
      <p:sp>
        <p:nvSpPr>
          <p:cNvPr id="20" name="文字方塊 19"/>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Tree>
    <p:extLst>
      <p:ext uri="{BB962C8B-B14F-4D97-AF65-F5344CB8AC3E}">
        <p14:creationId xmlns:p14="http://schemas.microsoft.com/office/powerpoint/2010/main" val="3511500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字方塊 64"/>
          <p:cNvSpPr txBox="1"/>
          <p:nvPr/>
        </p:nvSpPr>
        <p:spPr>
          <a:xfrm>
            <a:off x="808136" y="3212976"/>
            <a:ext cx="7436271" cy="3046988"/>
          </a:xfrm>
          <a:prstGeom prst="rect">
            <a:avLst/>
          </a:prstGeom>
          <a:noFill/>
        </p:spPr>
        <p:txBody>
          <a:bodyPr wrap="square" rtlCol="0">
            <a:spAutoFit/>
          </a:bodyPr>
          <a:lstStyle/>
          <a:p>
            <a:pPr>
              <a:lnSpc>
                <a:spcPct val="200000"/>
              </a:lnSpc>
            </a:pP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另方面每個三角形面積</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p>
          <a:p>
            <a:pPr>
              <a:lnSpc>
                <a:spcPct val="200000"/>
              </a:lnSpc>
            </a:pP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PC</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200000"/>
              </a:lnSpc>
            </a:pP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PCQR</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面積</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200000"/>
              </a:lnSpc>
            </a:pP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ABDE</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面積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4</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個</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三角形</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面積</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之</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和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PCRQ</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面積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4  </a:t>
            </a:r>
            <a:r>
              <a:rPr lang="en-US" altLang="zh-TW" sz="1600" b="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lnSpc>
                <a:spcPct val="200000"/>
              </a:lnSpc>
            </a:pP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200000"/>
              </a:lnSpc>
            </a:pPr>
            <a:r>
              <a:rPr lang="en-US" altLang="zh-TW" sz="12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8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AC</a:t>
            </a:r>
            <a:r>
              <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BC</a:t>
            </a:r>
            <a:r>
              <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solidFill>
                  <a:prstClr val="white"/>
                </a:solidFill>
              </a:endParaRPr>
            </a:p>
          </p:txBody>
        </p:sp>
      </p:grpSp>
      <p:sp>
        <p:nvSpPr>
          <p:cNvPr id="16" name="文字方塊 15"/>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7.1C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a:t>
            </a:r>
          </a:p>
        </p:txBody>
      </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4" y="1412776"/>
            <a:ext cx="5894303" cy="1815882"/>
          </a:xfrm>
          <a:prstGeom prst="rect">
            <a:avLst/>
          </a:prstGeom>
          <a:noFill/>
        </p:spPr>
        <p:txBody>
          <a:bodyPr wrap="square" rtlCol="0">
            <a:spAutoFit/>
          </a:bodyPr>
          <a:lstStyle/>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設</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其中</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為直角其邊長分別為</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5</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12 </a:t>
            </a:r>
          </a:p>
          <a:p>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右圖左上方，為簡便計算略去單位</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將</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另外三個</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與 </a:t>
            </a:r>
            <a:r>
              <a:rPr lang="en-US" altLang="zh-TW" sz="1600" dirty="0" smtClean="0">
                <a:solidFill>
                  <a:prstClr val="black"/>
                </a:solidFill>
                <a:latin typeface="Times New Roman" panose="02020603050405020304" pitchFamily="18" charset="0"/>
                <a:cs typeface="Times New Roman" panose="02020603050405020304" pitchFamily="18" charset="0"/>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全等的三角形加入組成右方圖形。</a:t>
            </a:r>
            <a:endPar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因所有三角形全等，故可得</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BD </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DE</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EA</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另因</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ABC</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CAB</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90</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及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CAB</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PBD</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，所以</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ABD</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90</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，用相同方法也可得出</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BDE</a:t>
            </a:r>
            <a:r>
              <a:rPr lang="zh-TW" altLang="en-US"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DEA</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及</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EAB</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也相等於</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90</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故此</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ABDE</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是正方形且其面積</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25" name="圓角矩形 24"/>
          <p:cNvSpPr/>
          <p:nvPr/>
        </p:nvSpPr>
        <p:spPr>
          <a:xfrm>
            <a:off x="3180909" y="3418592"/>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35" name="圓角矩形 34"/>
          <p:cNvSpPr/>
          <p:nvPr/>
        </p:nvSpPr>
        <p:spPr>
          <a:xfrm>
            <a:off x="2170218" y="4373260"/>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grpSp>
        <p:nvGrpSpPr>
          <p:cNvPr id="7" name="群組 6"/>
          <p:cNvGrpSpPr/>
          <p:nvPr/>
        </p:nvGrpSpPr>
        <p:grpSpPr>
          <a:xfrm>
            <a:off x="2170218" y="3895926"/>
            <a:ext cx="1940677" cy="360000"/>
            <a:chOff x="1888257" y="3891451"/>
            <a:chExt cx="1940677" cy="360000"/>
          </a:xfrm>
        </p:grpSpPr>
        <p:sp>
          <p:nvSpPr>
            <p:cNvPr id="28" name="圓角矩形 27"/>
            <p:cNvSpPr/>
            <p:nvPr/>
          </p:nvSpPr>
          <p:spPr>
            <a:xfrm>
              <a:off x="1888257" y="3891451"/>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41" name="圓角矩形 40"/>
            <p:cNvSpPr/>
            <p:nvPr/>
          </p:nvSpPr>
          <p:spPr>
            <a:xfrm>
              <a:off x="2654828" y="3891451"/>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45" name="圓角矩形 44"/>
            <p:cNvSpPr/>
            <p:nvPr/>
          </p:nvSpPr>
          <p:spPr>
            <a:xfrm>
              <a:off x="3396934" y="3891451"/>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grpSp>
      <p:grpSp>
        <p:nvGrpSpPr>
          <p:cNvPr id="8" name="群組 7"/>
          <p:cNvGrpSpPr/>
          <p:nvPr/>
        </p:nvGrpSpPr>
        <p:grpSpPr>
          <a:xfrm>
            <a:off x="5353567" y="4850594"/>
            <a:ext cx="2242720" cy="360000"/>
            <a:chOff x="5488657" y="4900466"/>
            <a:chExt cx="2242720" cy="360000"/>
          </a:xfrm>
        </p:grpSpPr>
        <p:sp>
          <p:nvSpPr>
            <p:cNvPr id="48" name="圓角矩形 47"/>
            <p:cNvSpPr/>
            <p:nvPr/>
          </p:nvSpPr>
          <p:spPr>
            <a:xfrm>
              <a:off x="5488657" y="4900466"/>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51" name="圓角矩形 50"/>
            <p:cNvSpPr/>
            <p:nvPr/>
          </p:nvSpPr>
          <p:spPr>
            <a:xfrm>
              <a:off x="6550577" y="4900466"/>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54" name="圓角矩形 53"/>
            <p:cNvSpPr/>
            <p:nvPr/>
          </p:nvSpPr>
          <p:spPr>
            <a:xfrm>
              <a:off x="7299377" y="4900466"/>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grpSp>
      <p:sp>
        <p:nvSpPr>
          <p:cNvPr id="57" name="圓角矩形 56"/>
          <p:cNvSpPr/>
          <p:nvPr/>
        </p:nvSpPr>
        <p:spPr>
          <a:xfrm>
            <a:off x="2170218" y="5327928"/>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grpSp>
        <p:nvGrpSpPr>
          <p:cNvPr id="18" name="群組 17"/>
          <p:cNvGrpSpPr/>
          <p:nvPr/>
        </p:nvGrpSpPr>
        <p:grpSpPr>
          <a:xfrm>
            <a:off x="2170218" y="5805264"/>
            <a:ext cx="1966194" cy="360000"/>
            <a:chOff x="2654828" y="5782887"/>
            <a:chExt cx="1966194" cy="360000"/>
          </a:xfrm>
        </p:grpSpPr>
        <p:sp>
          <p:nvSpPr>
            <p:cNvPr id="60" name="圓角矩形 59"/>
            <p:cNvSpPr/>
            <p:nvPr/>
          </p:nvSpPr>
          <p:spPr>
            <a:xfrm>
              <a:off x="2654828" y="5782887"/>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63" name="圓角矩形 62"/>
            <p:cNvSpPr/>
            <p:nvPr/>
          </p:nvSpPr>
          <p:spPr>
            <a:xfrm>
              <a:off x="3396934" y="5782887"/>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69" name="圓角矩形 68"/>
            <p:cNvSpPr/>
            <p:nvPr/>
          </p:nvSpPr>
          <p:spPr>
            <a:xfrm>
              <a:off x="4189022" y="5782887"/>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grpSp>
      <p:sp>
        <p:nvSpPr>
          <p:cNvPr id="70" name="圓角矩形 69"/>
          <p:cNvSpPr/>
          <p:nvPr/>
        </p:nvSpPr>
        <p:spPr>
          <a:xfrm>
            <a:off x="611560" y="3331822"/>
            <a:ext cx="7152036" cy="3337161"/>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2" name="群組 1"/>
          <p:cNvGrpSpPr/>
          <p:nvPr/>
        </p:nvGrpSpPr>
        <p:grpSpPr>
          <a:xfrm>
            <a:off x="4644007" y="5799347"/>
            <a:ext cx="2549980" cy="769632"/>
            <a:chOff x="5569592" y="5846482"/>
            <a:chExt cx="2549980" cy="769632"/>
          </a:xfrm>
        </p:grpSpPr>
        <p:sp>
          <p:nvSpPr>
            <p:cNvPr id="76" name="圓角矩形 75"/>
            <p:cNvSpPr/>
            <p:nvPr/>
          </p:nvSpPr>
          <p:spPr>
            <a:xfrm>
              <a:off x="5569592" y="5846482"/>
              <a:ext cx="2549980" cy="769632"/>
            </a:xfrm>
            <a:prstGeom prst="roundRect">
              <a:avLst>
                <a:gd name="adj" fmla="val 742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74" name="文字方塊 73"/>
            <p:cNvSpPr txBox="1"/>
            <p:nvPr/>
          </p:nvSpPr>
          <p:spPr>
            <a:xfrm>
              <a:off x="5724128" y="5898758"/>
              <a:ext cx="2343714" cy="338554"/>
            </a:xfrm>
            <a:prstGeom prst="rect">
              <a:avLst/>
            </a:prstGeom>
            <a:noFill/>
            <a:ln>
              <a:noFill/>
            </a:ln>
          </p:spPr>
          <p:txBody>
            <a:bodyPr wrap="square" rtlCol="0" anchor="t" anchorCtr="0">
              <a:spAutoFit/>
            </a:bodyPr>
            <a:lstStyle/>
            <a:p>
              <a:r>
                <a:rPr lang="en-US" altLang="zh-TW" sz="1600" dirty="0" smtClean="0">
                  <a:solidFill>
                    <a:prstClr val="black"/>
                  </a:solidFill>
                  <a:latin typeface="Times New Roman" pitchFamily="18" charset="0"/>
                  <a:ea typeface="標楷體" pitchFamily="65" charset="-120"/>
                  <a:cs typeface="Times New Roman" pitchFamily="18" charset="0"/>
                  <a:sym typeface="Wingdings"/>
                </a:rPr>
                <a:t></a:t>
              </a:r>
              <a:r>
                <a:rPr lang="zh-TW" altLang="en-US" sz="1600" dirty="0" smtClean="0">
                  <a:solidFill>
                    <a:prstClr val="black"/>
                  </a:solidFill>
                  <a:latin typeface="Times New Roman" pitchFamily="18" charset="0"/>
                  <a:ea typeface="標楷體" pitchFamily="65" charset="-120"/>
                  <a:cs typeface="Times New Roman" pitchFamily="18" charset="0"/>
                  <a:sym typeface="Wingdings"/>
                </a:rPr>
                <a:t> </a:t>
              </a:r>
              <a:r>
                <a:rPr lang="en-US" altLang="zh-TW" sz="1600" dirty="0" smtClean="0">
                  <a:solidFill>
                    <a:prstClr val="black"/>
                  </a:solidFill>
                  <a:latin typeface="Times New Roman" pitchFamily="18" charset="0"/>
                  <a:ea typeface="標楷體" pitchFamily="65" charset="-120"/>
                  <a:cs typeface="Times New Roman" pitchFamily="18" charset="0"/>
                  <a:sym typeface="Wingdings"/>
                </a:rPr>
                <a:t>A</a:t>
              </a:r>
              <a:r>
                <a:rPr lang="zh-TW" altLang="en-US" sz="1600" dirty="0" smtClean="0">
                  <a:solidFill>
                    <a:prstClr val="black"/>
                  </a:solidFill>
                  <a:latin typeface="Times New Roman" pitchFamily="18" charset="0"/>
                  <a:ea typeface="標楷體" pitchFamily="65" charset="-120"/>
                  <a:cs typeface="Times New Roman" pitchFamily="18" charset="0"/>
                  <a:sym typeface="Wingdings"/>
                </a:rPr>
                <a:t>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AC</a:t>
              </a:r>
              <a:r>
                <a:rPr lang="en-US" altLang="zh-TW" sz="1600" baseline="30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BC</a:t>
              </a:r>
              <a:r>
                <a:rPr lang="en-US" altLang="zh-TW" sz="1600" baseline="30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solidFill>
                    <a:prstClr val="black"/>
                  </a:solidFill>
                  <a:latin typeface="Times New Roman" pitchFamily="18" charset="0"/>
                  <a:ea typeface="標楷體" pitchFamily="65" charset="-120"/>
                  <a:cs typeface="Times New Roman" pitchFamily="18" charset="0"/>
                  <a:sym typeface="Wingdings"/>
                </a:rPr>
                <a:t> </a:t>
              </a:r>
              <a:endParaRPr lang="zh-TW" altLang="en-US" sz="1600" dirty="0">
                <a:solidFill>
                  <a:prstClr val="black"/>
                </a:solidFill>
                <a:latin typeface="Times New Roman" pitchFamily="18" charset="0"/>
                <a:ea typeface="標楷體" pitchFamily="65" charset="-120"/>
                <a:cs typeface="Times New Roman" pitchFamily="18" charset="0"/>
              </a:endParaRPr>
            </a:p>
          </p:txBody>
        </p:sp>
        <mc:AlternateContent xmlns:mc="http://schemas.openxmlformats.org/markup-compatibility/2006" xmlns:a14="http://schemas.microsoft.com/office/drawing/2010/main">
          <mc:Choice Requires="a14">
            <p:sp>
              <p:nvSpPr>
                <p:cNvPr id="75" name="文字方塊 74"/>
                <p:cNvSpPr txBox="1"/>
                <p:nvPr/>
              </p:nvSpPr>
              <p:spPr>
                <a:xfrm>
                  <a:off x="5724128" y="6210000"/>
                  <a:ext cx="2252600" cy="338554"/>
                </a:xfrm>
                <a:prstGeom prst="rect">
                  <a:avLst/>
                </a:prstGeom>
                <a:noFill/>
                <a:ln>
                  <a:noFill/>
                </a:ln>
              </p:spPr>
              <p:txBody>
                <a:bodyPr wrap="square" rtlCol="0" anchor="t" anchorCtr="0">
                  <a:spAutoFit/>
                </a:bodyPr>
                <a:lstStyle/>
                <a:p>
                  <a:r>
                    <a:rPr lang="en-US" altLang="zh-TW" sz="1600" dirty="0" smtClean="0">
                      <a:solidFill>
                        <a:prstClr val="black"/>
                      </a:solidFill>
                      <a:latin typeface="Times New Roman" pitchFamily="18" charset="0"/>
                      <a:ea typeface="標楷體" pitchFamily="65" charset="-120"/>
                      <a:cs typeface="Times New Roman" pitchFamily="18" charset="0"/>
                      <a:sym typeface="Wingdings"/>
                    </a:rPr>
                    <a:t></a:t>
                  </a:r>
                  <a:r>
                    <a:rPr lang="zh-TW" altLang="en-US" sz="1600" dirty="0" smtClean="0">
                      <a:solidFill>
                        <a:prstClr val="black"/>
                      </a:solidFill>
                      <a:latin typeface="Times New Roman" pitchFamily="18" charset="0"/>
                      <a:ea typeface="標楷體" pitchFamily="65" charset="-120"/>
                      <a:cs typeface="Times New Roman" pitchFamily="18" charset="0"/>
                      <a:sym typeface="Wingdings"/>
                    </a:rPr>
                    <a:t> </a:t>
                  </a:r>
                  <a:r>
                    <a:rPr lang="en-US" altLang="zh-TW" sz="1600" dirty="0" smtClean="0">
                      <a:solidFill>
                        <a:prstClr val="black"/>
                      </a:solidFill>
                      <a:latin typeface="Times New Roman" pitchFamily="18" charset="0"/>
                      <a:ea typeface="標楷體" pitchFamily="65" charset="-120"/>
                      <a:cs typeface="Times New Roman" pitchFamily="18" charset="0"/>
                      <a:sym typeface="Wingdings"/>
                    </a:rPr>
                    <a:t>B</a:t>
                  </a:r>
                  <a:r>
                    <a:rPr lang="zh-TW" altLang="en-US" sz="1600" dirty="0" smtClean="0">
                      <a:solidFill>
                        <a:prstClr val="black"/>
                      </a:solidFill>
                      <a:latin typeface="Times New Roman" pitchFamily="18" charset="0"/>
                      <a:ea typeface="標楷體" pitchFamily="65" charset="-120"/>
                      <a:cs typeface="Times New Roman" pitchFamily="18" charset="0"/>
                      <a:sym typeface="Wingdings"/>
                    </a:rPr>
                    <a:t>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baseline="30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r>
                        <a:rPr lang="en-US" altLang="zh-TW" sz="1600" b="1" i="1" dirty="0">
                          <a:solidFill>
                            <a:prstClr val="black"/>
                          </a:solidFill>
                          <a:latin typeface="Cambria Math"/>
                          <a:ea typeface="Cambria Math"/>
                          <a:cs typeface="Times New Roman" panose="02020603050405020304" pitchFamily="18" charset="0"/>
                        </a:rPr>
                        <m:t>≠</m:t>
                      </m:r>
                    </m:oMath>
                  </a14:m>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AC</a:t>
                  </a:r>
                  <a:r>
                    <a:rPr lang="en-US" altLang="zh-TW" sz="1600" baseline="30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BC</a:t>
                  </a:r>
                  <a:r>
                    <a:rPr lang="en-US" altLang="zh-TW" sz="1600" baseline="30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solidFill>
                        <a:prstClr val="black"/>
                      </a:solidFill>
                      <a:latin typeface="Times New Roman" pitchFamily="18" charset="0"/>
                      <a:ea typeface="標楷體" pitchFamily="65" charset="-120"/>
                      <a:cs typeface="Times New Roman" pitchFamily="18" charset="0"/>
                      <a:sym typeface="Wingdings"/>
                    </a:rPr>
                    <a:t> </a:t>
                  </a:r>
                  <a:endParaRPr lang="zh-TW" altLang="en-US" sz="1600" dirty="0">
                    <a:solidFill>
                      <a:prstClr val="black"/>
                    </a:solidFill>
                    <a:latin typeface="Times New Roman" pitchFamily="18" charset="0"/>
                    <a:ea typeface="標楷體" pitchFamily="65" charset="-120"/>
                    <a:cs typeface="Times New Roman" pitchFamily="18" charset="0"/>
                  </a:endParaRPr>
                </a:p>
              </p:txBody>
            </p:sp>
          </mc:Choice>
          <mc:Fallback xmlns="">
            <p:sp>
              <p:nvSpPr>
                <p:cNvPr id="75" name="文字方塊 74"/>
                <p:cNvSpPr txBox="1">
                  <a:spLocks noRot="1" noChangeAspect="1" noMove="1" noResize="1" noEditPoints="1" noAdjustHandles="1" noChangeArrowheads="1" noChangeShapeType="1" noTextEdit="1"/>
                </p:cNvSpPr>
                <p:nvPr/>
              </p:nvSpPr>
              <p:spPr>
                <a:xfrm>
                  <a:off x="5724128" y="6210000"/>
                  <a:ext cx="2252600" cy="338554"/>
                </a:xfrm>
                <a:prstGeom prst="rect">
                  <a:avLst/>
                </a:prstGeom>
                <a:blipFill rotWithShape="1">
                  <a:blip r:embed="rId6"/>
                  <a:stretch>
                    <a:fillRect l="-1622" t="-5357" b="-21429"/>
                  </a:stretch>
                </a:blipFill>
                <a:ln>
                  <a:noFill/>
                </a:ln>
              </p:spPr>
              <p:txBody>
                <a:bodyPr/>
                <a:lstStyle/>
                <a:p>
                  <a:r>
                    <a:rPr lang="zh-HK" altLang="en-US">
                      <a:noFill/>
                    </a:rPr>
                    <a:t> </a:t>
                  </a:r>
                </a:p>
              </p:txBody>
            </p:sp>
          </mc:Fallback>
        </mc:AlternateContent>
      </p:grpSp>
      <p:pic>
        <p:nvPicPr>
          <p:cNvPr id="28674" name="Picture 2" descr="E:\ebook graphics\S207\71d.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11658" y="1562961"/>
            <a:ext cx="1620000" cy="1620000"/>
          </a:xfrm>
          <a:prstGeom prst="rect">
            <a:avLst/>
          </a:prstGeom>
          <a:noFill/>
          <a:extLst>
            <a:ext uri="{909E8E84-426E-40DD-AFC4-6F175D3DCCD1}">
              <a14:hiddenFill xmlns:a14="http://schemas.microsoft.com/office/drawing/2010/main">
                <a:solidFill>
                  <a:srgbClr val="FFFFFF"/>
                </a:solidFill>
              </a14:hiddenFill>
            </a:ext>
          </a:extLst>
        </p:spPr>
      </p:pic>
      <p:sp>
        <p:nvSpPr>
          <p:cNvPr id="81" name="文字方塊 80"/>
          <p:cNvSpPr txBox="1"/>
          <p:nvPr/>
        </p:nvSpPr>
        <p:spPr>
          <a:xfrm>
            <a:off x="7126717" y="2996952"/>
            <a:ext cx="253595"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D</a:t>
            </a:r>
            <a:endParaRPr lang="zh-HK" altLang="en-US" sz="16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2" name="文字方塊 81"/>
          <p:cNvSpPr txBox="1"/>
          <p:nvPr/>
        </p:nvSpPr>
        <p:spPr>
          <a:xfrm>
            <a:off x="7247029" y="1517392"/>
            <a:ext cx="253595"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3" name="文字方塊 82"/>
          <p:cNvSpPr txBox="1"/>
          <p:nvPr/>
        </p:nvSpPr>
        <p:spPr>
          <a:xfrm>
            <a:off x="8100392" y="1434262"/>
            <a:ext cx="253595"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4" name="文字方塊 83"/>
          <p:cNvSpPr txBox="1"/>
          <p:nvPr/>
        </p:nvSpPr>
        <p:spPr>
          <a:xfrm>
            <a:off x="6667098" y="1806761"/>
            <a:ext cx="253595"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5" name="文字方塊 84"/>
          <p:cNvSpPr txBox="1"/>
          <p:nvPr/>
        </p:nvSpPr>
        <p:spPr>
          <a:xfrm>
            <a:off x="8494869" y="2606404"/>
            <a:ext cx="253595"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E</a:t>
            </a:r>
            <a:endParaRPr lang="zh-HK" altLang="en-US" sz="16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0" name="文字方塊 89"/>
          <p:cNvSpPr txBox="1"/>
          <p:nvPr/>
        </p:nvSpPr>
        <p:spPr>
          <a:xfrm>
            <a:off x="7452320" y="1772816"/>
            <a:ext cx="253595" cy="307777"/>
          </a:xfrm>
          <a:prstGeom prst="rect">
            <a:avLst/>
          </a:prstGeom>
          <a:noFill/>
        </p:spPr>
        <p:txBody>
          <a:bodyPr wrap="square" lIns="0" rIns="0" rtlCol="0">
            <a:spAutoFit/>
          </a:bodyPr>
          <a:lstStyle/>
          <a:p>
            <a:pPr algn="ctr"/>
            <a:r>
              <a:rPr lang="en-US" altLang="zh-TW" sz="1400" b="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12</a:t>
            </a:r>
            <a:endParaRPr lang="zh-HK" altLang="en-US" sz="1400"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7" name="圓角矩形 76"/>
          <p:cNvSpPr/>
          <p:nvPr/>
        </p:nvSpPr>
        <p:spPr>
          <a:xfrm>
            <a:off x="6667098" y="1484784"/>
            <a:ext cx="2135941" cy="1800200"/>
          </a:xfrm>
          <a:prstGeom prst="roundRect">
            <a:avLst>
              <a:gd name="adj" fmla="val 6340"/>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91" name="文字方塊 90"/>
          <p:cNvSpPr txBox="1"/>
          <p:nvPr/>
        </p:nvSpPr>
        <p:spPr>
          <a:xfrm>
            <a:off x="7849931" y="1662522"/>
            <a:ext cx="253595" cy="307777"/>
          </a:xfrm>
          <a:prstGeom prst="rect">
            <a:avLst/>
          </a:prstGeom>
          <a:noFill/>
        </p:spPr>
        <p:txBody>
          <a:bodyPr wrap="square" lIns="0" rIns="0" rtlCol="0">
            <a:spAutoFit/>
          </a:bodyPr>
          <a:lstStyle/>
          <a:p>
            <a:pPr algn="ctr"/>
            <a:r>
              <a:rPr lang="en-US" altLang="zh-TW" sz="1400" b="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5</a:t>
            </a:r>
            <a:endParaRPr lang="zh-HK" altLang="en-US" sz="1400"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2" name="文字方塊 91"/>
          <p:cNvSpPr txBox="1"/>
          <p:nvPr/>
        </p:nvSpPr>
        <p:spPr>
          <a:xfrm>
            <a:off x="7814247" y="1988840"/>
            <a:ext cx="253595"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3" name="文字方塊 92"/>
          <p:cNvSpPr txBox="1"/>
          <p:nvPr/>
        </p:nvSpPr>
        <p:spPr>
          <a:xfrm>
            <a:off x="7380312" y="1976038"/>
            <a:ext cx="253595" cy="338554"/>
          </a:xfrm>
          <a:prstGeom prst="rect">
            <a:avLst/>
          </a:prstGeom>
          <a:noFill/>
        </p:spPr>
        <p:txBody>
          <a:bodyPr wrap="square" lIns="0" rIns="0" rtlCol="0">
            <a:spAutoFit/>
          </a:bodyPr>
          <a:lstStyle/>
          <a:p>
            <a:pPr algn="ctr"/>
            <a:r>
              <a:rPr lang="en-US" altLang="zh-TW" sz="16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6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4" name="文字方塊 93"/>
          <p:cNvSpPr txBox="1"/>
          <p:nvPr/>
        </p:nvSpPr>
        <p:spPr>
          <a:xfrm>
            <a:off x="7380312" y="2376000"/>
            <a:ext cx="253595" cy="338554"/>
          </a:xfrm>
          <a:prstGeom prst="rect">
            <a:avLst/>
          </a:prstGeom>
          <a:noFill/>
        </p:spPr>
        <p:txBody>
          <a:bodyPr wrap="square" lIns="0" rIns="0" rtlCol="0" anchor="b">
            <a:spAutoFit/>
          </a:bodyPr>
          <a:lstStyle/>
          <a:p>
            <a:pPr algn="ctr"/>
            <a:r>
              <a:rPr lang="en-US" altLang="zh-TW" sz="16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6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5" name="文字方塊 94"/>
          <p:cNvSpPr txBox="1"/>
          <p:nvPr/>
        </p:nvSpPr>
        <p:spPr>
          <a:xfrm>
            <a:off x="7814247" y="2376000"/>
            <a:ext cx="253595" cy="338554"/>
          </a:xfrm>
          <a:prstGeom prst="rect">
            <a:avLst/>
          </a:prstGeom>
          <a:noFill/>
        </p:spPr>
        <p:txBody>
          <a:bodyPr wrap="square" lIns="0" rIns="0" rtlCol="0" anchor="b">
            <a:spAutoFit/>
          </a:bodyPr>
          <a:lstStyle/>
          <a:p>
            <a:pPr algn="ctr"/>
            <a:r>
              <a:rPr lang="en-US" altLang="zh-TW" sz="16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6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66" name="文字方塊 65"/>
          <p:cNvSpPr txBox="1"/>
          <p:nvPr/>
        </p:nvSpPr>
        <p:spPr>
          <a:xfrm>
            <a:off x="4499991" y="5460793"/>
            <a:ext cx="1772582" cy="338554"/>
          </a:xfrm>
          <a:prstGeom prst="rect">
            <a:avLst/>
          </a:prstGeom>
          <a:noFill/>
        </p:spPr>
        <p:txBody>
          <a:bodyPr wrap="square" rtlCol="0">
            <a:spAutoFit/>
          </a:bodyPr>
          <a:lstStyle/>
          <a:p>
            <a:r>
              <a:rPr lang="zh-TW" altLang="en-US"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請選正確理論</a:t>
            </a:r>
            <a:r>
              <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49" name="群組 48"/>
          <p:cNvGrpSpPr/>
          <p:nvPr/>
        </p:nvGrpSpPr>
        <p:grpSpPr>
          <a:xfrm>
            <a:off x="7871306" y="6359862"/>
            <a:ext cx="1021174" cy="328341"/>
            <a:chOff x="4316828" y="5940679"/>
            <a:chExt cx="1021174" cy="328341"/>
          </a:xfrm>
        </p:grpSpPr>
        <p:sp>
          <p:nvSpPr>
            <p:cNvPr id="50" name="圓角矩形 49"/>
            <p:cNvSpPr/>
            <p:nvPr/>
          </p:nvSpPr>
          <p:spPr>
            <a:xfrm>
              <a:off x="4316828" y="5940679"/>
              <a:ext cx="1021174" cy="328341"/>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52" name="文字方塊 51"/>
            <p:cNvSpPr txBox="1"/>
            <p:nvPr/>
          </p:nvSpPr>
          <p:spPr>
            <a:xfrm>
              <a:off x="4361883" y="5950961"/>
              <a:ext cx="931064" cy="307777"/>
            </a:xfrm>
            <a:prstGeom prst="rect">
              <a:avLst/>
            </a:prstGeom>
            <a:noFill/>
            <a:ln>
              <a:noFill/>
            </a:ln>
          </p:spPr>
          <p:txBody>
            <a:bodyPr wrap="square" rtlCol="0" anchor="t" anchorCtr="0">
              <a:spAutoFit/>
            </a:bodyPr>
            <a:lstStyle/>
            <a:p>
              <a:pPr algn="ctr"/>
              <a:r>
                <a:rPr lang="zh-TW" altLang="en-US" sz="1400" dirty="0">
                  <a:solidFill>
                    <a:schemeClr val="bg1"/>
                  </a:solidFill>
                  <a:latin typeface="Times New Roman" pitchFamily="18" charset="0"/>
                  <a:ea typeface="標楷體" pitchFamily="65" charset="-120"/>
                  <a:cs typeface="Times New Roman" pitchFamily="18" charset="0"/>
                </a:rPr>
                <a:t>檢查答案</a:t>
              </a:r>
            </a:p>
          </p:txBody>
        </p:sp>
      </p:grpSp>
    </p:spTree>
    <p:extLst>
      <p:ext uri="{BB962C8B-B14F-4D97-AF65-F5344CB8AC3E}">
        <p14:creationId xmlns:p14="http://schemas.microsoft.com/office/powerpoint/2010/main" val="2512097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字方塊 64"/>
          <p:cNvSpPr txBox="1"/>
          <p:nvPr/>
        </p:nvSpPr>
        <p:spPr>
          <a:xfrm>
            <a:off x="808136" y="3212976"/>
            <a:ext cx="7436271" cy="3046988"/>
          </a:xfrm>
          <a:prstGeom prst="rect">
            <a:avLst/>
          </a:prstGeom>
          <a:noFill/>
        </p:spPr>
        <p:txBody>
          <a:bodyPr wrap="square" rtlCol="0">
            <a:spAutoFit/>
          </a:bodyPr>
          <a:lstStyle/>
          <a:p>
            <a:pPr>
              <a:lnSpc>
                <a:spcPct val="200000"/>
              </a:lnSpc>
            </a:pP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另方面每個三角形面積</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p>
          <a:p>
            <a:pPr>
              <a:lnSpc>
                <a:spcPct val="200000"/>
              </a:lnSpc>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i="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PC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200000"/>
              </a:lnSpc>
            </a:pP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PCQR</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面積</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a:t>
            </a:r>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200000"/>
              </a:lnSpc>
            </a:pP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ABDE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面積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4</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個</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三角形</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面積</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和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PCRQ</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面積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4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p>
          <a:p>
            <a:pPr>
              <a:lnSpc>
                <a:spcPct val="200000"/>
              </a:lnSpc>
            </a:pP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8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a:t>
            </a:r>
            <a:endParaRPr lang="en-US" altLang="zh-TW" sz="16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200000"/>
              </a:lnSpc>
            </a:pPr>
            <a:r>
              <a:rPr lang="en-US" altLang="zh-TW" sz="1200" i="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800" i="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1" name="群組 10"/>
          <p:cNvGrpSpPr/>
          <p:nvPr/>
        </p:nvGrpSpPr>
        <p:grpSpPr>
          <a:xfrm>
            <a:off x="-286" y="-1"/>
            <a:ext cx="323814" cy="6876000"/>
            <a:chOff x="-286" y="-1"/>
            <a:chExt cx="323814" cy="6876000"/>
          </a:xfrm>
        </p:grpSpPr>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 y="280364"/>
              <a:ext cx="323814" cy="6244980"/>
            </a:xfrm>
            <a:prstGeom prst="rect">
              <a:avLst/>
            </a:prstGeom>
          </p:spPr>
        </p:pic>
        <p:sp>
          <p:nvSpPr>
            <p:cNvPr id="13" name="矩形 12"/>
            <p:cNvSpPr/>
            <p:nvPr/>
          </p:nvSpPr>
          <p:spPr>
            <a:xfrm>
              <a:off x="0" y="-1"/>
              <a:ext cx="288000" cy="6876000"/>
            </a:xfrm>
            <a:prstGeom prst="rect">
              <a:avLst/>
            </a:prstGeom>
            <a:solidFill>
              <a:schemeClr val="accent3">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HK" altLang="en-US"/>
            </a:p>
          </p:txBody>
        </p:sp>
      </p:grpSp>
      <p:sp>
        <p:nvSpPr>
          <p:cNvPr id="16" name="文字方塊 15"/>
          <p:cNvSpPr txBox="1"/>
          <p:nvPr/>
        </p:nvSpPr>
        <p:spPr>
          <a:xfrm>
            <a:off x="358149" y="971242"/>
            <a:ext cx="3133731" cy="338554"/>
          </a:xfrm>
          <a:prstGeom prst="rect">
            <a:avLst/>
          </a:prstGeom>
          <a:noFill/>
          <a:ln>
            <a:noFill/>
          </a:ln>
        </p:spPr>
        <p:txBody>
          <a:bodyPr wrap="square" rtlCol="0" anchor="t" anchorCtr="0">
            <a:spAutoFit/>
          </a:bodyPr>
          <a:lstStyle/>
          <a:p>
            <a:r>
              <a:rPr lang="en-GB" altLang="zh-TW" sz="1600" dirty="0">
                <a:solidFill>
                  <a:prstClr val="black">
                    <a:lumMod val="75000"/>
                    <a:lumOff val="25000"/>
                  </a:prstClr>
                </a:solidFill>
                <a:latin typeface="Britannic Bold" panose="020B0903060703020204" pitchFamily="34" charset="0"/>
                <a:ea typeface="華康中特圓體" panose="020F0809000000000000" pitchFamily="49" charset="-120"/>
              </a:rPr>
              <a:t>7.1C  </a:t>
            </a:r>
            <a:r>
              <a:rPr lang="zh-TW" altLang="en-US" sz="1600" dirty="0">
                <a:solidFill>
                  <a:prstClr val="black">
                    <a:lumMod val="75000"/>
                    <a:lumOff val="25000"/>
                  </a:prstClr>
                </a:solidFill>
                <a:latin typeface="Britannic Bold" panose="020B0903060703020204" pitchFamily="34" charset="0"/>
                <a:ea typeface="華康中特圓體" panose="020F0809000000000000" pitchFamily="49" charset="-120"/>
              </a:rPr>
              <a:t>畢氏定理</a:t>
            </a:r>
          </a:p>
        </p:txBody>
      </p:sp>
      <p:grpSp>
        <p:nvGrpSpPr>
          <p:cNvPr id="32" name="群組 31"/>
          <p:cNvGrpSpPr/>
          <p:nvPr/>
        </p:nvGrpSpPr>
        <p:grpSpPr>
          <a:xfrm>
            <a:off x="7452320" y="576890"/>
            <a:ext cx="1515602" cy="369332"/>
            <a:chOff x="6985652" y="5985429"/>
            <a:chExt cx="1515602" cy="369332"/>
          </a:xfrm>
        </p:grpSpPr>
        <p:sp>
          <p:nvSpPr>
            <p:cNvPr id="33" name="文字方塊 32"/>
            <p:cNvSpPr txBox="1"/>
            <p:nvPr/>
          </p:nvSpPr>
          <p:spPr>
            <a:xfrm>
              <a:off x="6985652" y="5985429"/>
              <a:ext cx="394660" cy="369332"/>
            </a:xfrm>
            <a:prstGeom prst="rect">
              <a:avLst/>
            </a:prstGeom>
            <a:noFill/>
          </p:spPr>
          <p:txBody>
            <a:bodyPr wrap="none" rtlCol="0">
              <a:spAutoFit/>
            </a:bodyPr>
            <a:lstStyle/>
            <a:p>
              <a:r>
                <a:rPr lang="zh-HK" altLang="en-US" dirty="0" smtClean="0">
                  <a:solidFill>
                    <a:prstClr val="black"/>
                  </a:solidFill>
                  <a:sym typeface="Wingdings"/>
                </a:rPr>
                <a:t></a:t>
              </a:r>
              <a:endParaRPr lang="zh-HK" altLang="en-US" dirty="0">
                <a:solidFill>
                  <a:prstClr val="black"/>
                </a:solidFill>
              </a:endParaRPr>
            </a:p>
          </p:txBody>
        </p:sp>
        <p:sp>
          <p:nvSpPr>
            <p:cNvPr id="34" name="文字方塊 33"/>
            <p:cNvSpPr txBox="1"/>
            <p:nvPr/>
          </p:nvSpPr>
          <p:spPr>
            <a:xfrm>
              <a:off x="7236296" y="6029227"/>
              <a:ext cx="1264958" cy="307777"/>
            </a:xfrm>
            <a:prstGeom prst="rect">
              <a:avLst/>
            </a:prstGeom>
            <a:noFill/>
            <a:ln>
              <a:noFill/>
            </a:ln>
          </p:spPr>
          <p:txBody>
            <a:bodyPr wrap="square" rtlCol="0" anchor="t" anchorCtr="0">
              <a:spAutoFit/>
            </a:bodyPr>
            <a:lstStyle/>
            <a:p>
              <a:r>
                <a:rPr lang="zh-HK" altLang="en-US" sz="1400" dirty="0" smtClean="0">
                  <a:solidFill>
                    <a:prstClr val="black"/>
                  </a:solidFill>
                  <a:latin typeface="Times New Roman" pitchFamily="18" charset="0"/>
                  <a:ea typeface="標楷體" pitchFamily="65" charset="-120"/>
                  <a:cs typeface="Times New Roman" pitchFamily="18" charset="0"/>
                </a:rPr>
                <a:t>工作紙</a:t>
              </a:r>
              <a:r>
                <a:rPr lang="en-GB" altLang="zh-TW" sz="1400" dirty="0" smtClean="0">
                  <a:solidFill>
                    <a:prstClr val="black"/>
                  </a:solidFill>
                  <a:latin typeface="Times New Roman" pitchFamily="18" charset="0"/>
                  <a:ea typeface="標楷體" pitchFamily="65" charset="-120"/>
                  <a:cs typeface="Times New Roman" pitchFamily="18" charset="0"/>
                </a:rPr>
                <a:t> </a:t>
              </a:r>
              <a:r>
                <a:rPr lang="en-US" altLang="zh-TW" sz="1400" dirty="0" smtClean="0">
                  <a:solidFill>
                    <a:prstClr val="black"/>
                  </a:solidFill>
                  <a:latin typeface="Times New Roman" pitchFamily="18" charset="0"/>
                  <a:ea typeface="標楷體" pitchFamily="65" charset="-120"/>
                  <a:cs typeface="Times New Roman" pitchFamily="18" charset="0"/>
                </a:rPr>
                <a:t>7A</a:t>
              </a:r>
              <a:endParaRPr lang="zh-TW" altLang="en-US" sz="1400" dirty="0">
                <a:solidFill>
                  <a:prstClr val="black"/>
                </a:solidFill>
                <a:latin typeface="Times New Roman" pitchFamily="18" charset="0"/>
                <a:ea typeface="標楷體" pitchFamily="65" charset="-120"/>
                <a:cs typeface="Times New Roman" pitchFamily="18" charset="0"/>
              </a:endParaRPr>
            </a:p>
          </p:txBody>
        </p:sp>
      </p:grpSp>
      <p:sp>
        <p:nvSpPr>
          <p:cNvPr id="37" name="文字方塊 36"/>
          <p:cNvSpPr txBox="1"/>
          <p:nvPr/>
        </p:nvSpPr>
        <p:spPr>
          <a:xfrm>
            <a:off x="3573156" y="971242"/>
            <a:ext cx="5357850" cy="338554"/>
          </a:xfrm>
          <a:prstGeom prst="rect">
            <a:avLst/>
          </a:prstGeom>
          <a:noFill/>
          <a:ln>
            <a:noFill/>
          </a:ln>
        </p:spPr>
        <p:txBody>
          <a:bodyPr wrap="square" rtlCol="0" anchor="t" anchorCtr="0">
            <a:spAutoFit/>
          </a:bodyPr>
          <a:lstStyle/>
          <a:p>
            <a:pPr algn="r"/>
            <a:r>
              <a:rPr lang="zh-TW" altLang="en-US"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rPr>
              <a:t>畢氏定理</a:t>
            </a:r>
            <a:endParaRPr lang="en-GB" altLang="zh-TW" sz="1600" dirty="0">
              <a:solidFill>
                <a:srgbClr val="F79646">
                  <a:lumMod val="50000"/>
                </a:srgbClr>
              </a:solidFill>
              <a:latin typeface="華康中圓體" panose="020F0509000000000000" pitchFamily="49" charset="-120"/>
              <a:ea typeface="華康中圓體" panose="020F0509000000000000" pitchFamily="49" charset="-120"/>
              <a:cs typeface="Times New Roman" pitchFamily="18" charset="0"/>
            </a:endParaRPr>
          </a:p>
        </p:txBody>
      </p:sp>
      <p:cxnSp>
        <p:nvCxnSpPr>
          <p:cNvPr id="9" name="直線接點 8"/>
          <p:cNvCxnSpPr/>
          <p:nvPr/>
        </p:nvCxnSpPr>
        <p:spPr>
          <a:xfrm>
            <a:off x="467543" y="969249"/>
            <a:ext cx="835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7" name="文字方塊 16"/>
          <p:cNvSpPr txBox="1"/>
          <p:nvPr/>
        </p:nvSpPr>
        <p:spPr>
          <a:xfrm>
            <a:off x="827584" y="1412776"/>
            <a:ext cx="5894303" cy="1815882"/>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設</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一</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直角三角形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其中</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為直角其邊長分別為</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5</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和</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12 </a:t>
            </a:r>
          </a:p>
          <a:p>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右圖左上方，為簡便計算略去單位</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將</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sym typeface="Symbol"/>
              </a:rPr>
              <a:t>另外三個</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與 </a:t>
            </a:r>
            <a:r>
              <a:rPr lang="en-US" altLang="zh-TW" sz="1600" dirty="0" smtClean="0">
                <a:latin typeface="Times New Roman" panose="02020603050405020304" pitchFamily="18" charset="0"/>
                <a:cs typeface="Times New Roman" panose="02020603050405020304" pitchFamily="18" charset="0"/>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sym typeface="Symbol"/>
              </a:rPr>
              <a:t>ABC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全等的三角形加入組成右方圖形。</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sym typeface="Symbol"/>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因所有三角形全等，故可得</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BD </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DE</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EA</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另因</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ABC</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CAB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90</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及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CAB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PBD</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，所以</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ABD</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 90</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，用相同方法也可得出</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BDE</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DEA</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及</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EAB</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也相等於</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90</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故此</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ABDE</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是正方形且其面積</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9" name="圖片 1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88253" y="1413921"/>
            <a:ext cx="299372" cy="309841"/>
          </a:xfrm>
          <a:prstGeom prst="rect">
            <a:avLst/>
          </a:prstGeom>
        </p:spPr>
      </p:pic>
      <p:sp>
        <p:nvSpPr>
          <p:cNvPr id="24" name="矩形 23"/>
          <p:cNvSpPr/>
          <p:nvPr/>
        </p:nvSpPr>
        <p:spPr>
          <a:xfrm>
            <a:off x="3419871" y="3287311"/>
            <a:ext cx="529573" cy="584775"/>
          </a:xfrm>
          <a:prstGeom prst="rect">
            <a:avLst/>
          </a:prstGeom>
        </p:spPr>
        <p:txBody>
          <a:bodyPr wrap="square">
            <a:spAutoFit/>
          </a:bodyPr>
          <a:lstStyle/>
          <a:p>
            <a:pPr algn="r"/>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30</a:t>
            </a:r>
          </a:p>
          <a:p>
            <a:pPr algn="r"/>
            <a:endParaRPr lang="zh-HK" altLang="en-US" sz="1600" dirty="0">
              <a:solidFill>
                <a:srgbClr val="FF0000"/>
              </a:solidFill>
            </a:endParaRPr>
          </a:p>
        </p:txBody>
      </p:sp>
      <p:sp>
        <p:nvSpPr>
          <p:cNvPr id="25" name="圓角矩形 24"/>
          <p:cNvSpPr/>
          <p:nvPr/>
        </p:nvSpPr>
        <p:spPr>
          <a:xfrm>
            <a:off x="3180909" y="3418592"/>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30" name="矩形 29"/>
          <p:cNvSpPr/>
          <p:nvPr/>
        </p:nvSpPr>
        <p:spPr>
          <a:xfrm>
            <a:off x="2483767" y="4233029"/>
            <a:ext cx="529573" cy="584775"/>
          </a:xfrm>
          <a:prstGeom prst="rect">
            <a:avLst/>
          </a:prstGeom>
        </p:spPr>
        <p:txBody>
          <a:bodyPr wrap="square">
            <a:spAutoFit/>
          </a:bodyPr>
          <a:lstStyle/>
          <a:p>
            <a:pPr algn="ct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49</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r"/>
            <a:endParaRPr lang="zh-HK" altLang="en-US" sz="1600" dirty="0">
              <a:solidFill>
                <a:srgbClr val="FF0000"/>
              </a:solidFill>
            </a:endParaRPr>
          </a:p>
        </p:txBody>
      </p:sp>
      <p:sp>
        <p:nvSpPr>
          <p:cNvPr id="35" name="圓角矩形 34"/>
          <p:cNvSpPr/>
          <p:nvPr/>
        </p:nvSpPr>
        <p:spPr>
          <a:xfrm>
            <a:off x="2170218" y="4373260"/>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27" name="矩形 26"/>
          <p:cNvSpPr/>
          <p:nvPr/>
        </p:nvSpPr>
        <p:spPr>
          <a:xfrm>
            <a:off x="2483767" y="3760170"/>
            <a:ext cx="529573" cy="584775"/>
          </a:xfrm>
          <a:prstGeom prst="rect">
            <a:avLst/>
          </a:prstGeom>
        </p:spPr>
        <p:txBody>
          <a:bodyPr wrap="square">
            <a:spAutoFit/>
          </a:bodyPr>
          <a:lstStyle/>
          <a:p>
            <a:pPr algn="ct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12</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en-GB" altLang="zh-HK" sz="1600" dirty="0" smtClean="0">
                <a:solidFill>
                  <a:srgbClr val="FF0000"/>
                </a:solidFill>
              </a:rPr>
              <a:t>  </a:t>
            </a:r>
            <a:endParaRPr lang="zh-HK" altLang="en-US" sz="1600" dirty="0">
              <a:solidFill>
                <a:srgbClr val="FF0000"/>
              </a:solidFill>
            </a:endParaRPr>
          </a:p>
        </p:txBody>
      </p:sp>
      <p:sp>
        <p:nvSpPr>
          <p:cNvPr id="40" name="矩形 39"/>
          <p:cNvSpPr/>
          <p:nvPr/>
        </p:nvSpPr>
        <p:spPr>
          <a:xfrm>
            <a:off x="3250338" y="3760170"/>
            <a:ext cx="529573" cy="584775"/>
          </a:xfrm>
          <a:prstGeom prst="rect">
            <a:avLst/>
          </a:prstGeom>
        </p:spPr>
        <p:txBody>
          <a:bodyPr wrap="square">
            <a:spAutoFit/>
          </a:bodyPr>
          <a:lstStyle/>
          <a:p>
            <a:pPr algn="ct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5</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zh-HK" altLang="en-US" sz="1600" dirty="0">
              <a:solidFill>
                <a:srgbClr val="FF0000"/>
              </a:solidFill>
            </a:endParaRPr>
          </a:p>
        </p:txBody>
      </p:sp>
      <p:sp>
        <p:nvSpPr>
          <p:cNvPr id="44" name="矩形 43"/>
          <p:cNvSpPr/>
          <p:nvPr/>
        </p:nvSpPr>
        <p:spPr>
          <a:xfrm>
            <a:off x="3970418" y="3760170"/>
            <a:ext cx="529573" cy="584775"/>
          </a:xfrm>
          <a:prstGeom prst="rect">
            <a:avLst/>
          </a:prstGeom>
        </p:spPr>
        <p:txBody>
          <a:bodyPr wrap="square">
            <a:spAutoFit/>
          </a:bodyPr>
          <a:lstStyle/>
          <a:p>
            <a:pPr algn="ct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zh-HK" altLang="en-US" sz="1600" dirty="0">
              <a:solidFill>
                <a:srgbClr val="FF0000"/>
              </a:solidFill>
            </a:endParaRPr>
          </a:p>
        </p:txBody>
      </p:sp>
      <p:grpSp>
        <p:nvGrpSpPr>
          <p:cNvPr id="7" name="群組 6"/>
          <p:cNvGrpSpPr/>
          <p:nvPr/>
        </p:nvGrpSpPr>
        <p:grpSpPr>
          <a:xfrm>
            <a:off x="2170218" y="3895926"/>
            <a:ext cx="1940677" cy="360000"/>
            <a:chOff x="1888257" y="3891451"/>
            <a:chExt cx="1940677" cy="360000"/>
          </a:xfrm>
        </p:grpSpPr>
        <p:sp>
          <p:nvSpPr>
            <p:cNvPr id="28" name="圓角矩形 27"/>
            <p:cNvSpPr/>
            <p:nvPr/>
          </p:nvSpPr>
          <p:spPr>
            <a:xfrm>
              <a:off x="1888257" y="3891451"/>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41" name="圓角矩形 40"/>
            <p:cNvSpPr/>
            <p:nvPr/>
          </p:nvSpPr>
          <p:spPr>
            <a:xfrm>
              <a:off x="2654828" y="3891451"/>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45" name="圓角矩形 44"/>
            <p:cNvSpPr/>
            <p:nvPr/>
          </p:nvSpPr>
          <p:spPr>
            <a:xfrm>
              <a:off x="3396934" y="3891451"/>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grpSp>
      <p:sp>
        <p:nvSpPr>
          <p:cNvPr id="47" name="矩形 46"/>
          <p:cNvSpPr/>
          <p:nvPr/>
        </p:nvSpPr>
        <p:spPr>
          <a:xfrm>
            <a:off x="5569591" y="4705888"/>
            <a:ext cx="529573" cy="584775"/>
          </a:xfrm>
          <a:prstGeom prst="rect">
            <a:avLst/>
          </a:prstGeom>
        </p:spPr>
        <p:txBody>
          <a:bodyPr wrap="square">
            <a:spAutoFit/>
          </a:bodyPr>
          <a:lstStyle/>
          <a:p>
            <a:pPr algn="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30</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r"/>
            <a:endParaRPr lang="zh-HK" altLang="en-US" sz="1600" dirty="0">
              <a:solidFill>
                <a:srgbClr val="FF0000"/>
              </a:solidFill>
            </a:endParaRPr>
          </a:p>
        </p:txBody>
      </p:sp>
      <p:sp>
        <p:nvSpPr>
          <p:cNvPr id="50" name="矩形 49"/>
          <p:cNvSpPr/>
          <p:nvPr/>
        </p:nvSpPr>
        <p:spPr>
          <a:xfrm>
            <a:off x="6631511" y="4705888"/>
            <a:ext cx="529573" cy="584775"/>
          </a:xfrm>
          <a:prstGeom prst="rect">
            <a:avLst/>
          </a:prstGeom>
        </p:spPr>
        <p:txBody>
          <a:bodyPr wrap="square">
            <a:spAutoFit/>
          </a:bodyPr>
          <a:lstStyle/>
          <a:p>
            <a:pPr algn="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49</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r"/>
            <a:endParaRPr lang="zh-HK" altLang="en-US" sz="1600" dirty="0">
              <a:solidFill>
                <a:srgbClr val="FF0000"/>
              </a:solidFill>
            </a:endParaRPr>
          </a:p>
        </p:txBody>
      </p:sp>
      <p:sp>
        <p:nvSpPr>
          <p:cNvPr id="53" name="矩形 52"/>
          <p:cNvSpPr/>
          <p:nvPr/>
        </p:nvSpPr>
        <p:spPr>
          <a:xfrm>
            <a:off x="7498810" y="4705888"/>
            <a:ext cx="529573" cy="584775"/>
          </a:xfrm>
          <a:prstGeom prst="rect">
            <a:avLst/>
          </a:prstGeom>
        </p:spPr>
        <p:txBody>
          <a:bodyPr wrap="square">
            <a:spAutoFit/>
          </a:bodyPr>
          <a:lstStyle/>
          <a:p>
            <a:pPr algn="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169</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r"/>
            <a:endParaRPr lang="zh-HK" altLang="en-US" sz="1600" dirty="0">
              <a:solidFill>
                <a:srgbClr val="FF0000"/>
              </a:solidFill>
            </a:endParaRPr>
          </a:p>
        </p:txBody>
      </p:sp>
      <p:grpSp>
        <p:nvGrpSpPr>
          <p:cNvPr id="8" name="群組 7"/>
          <p:cNvGrpSpPr/>
          <p:nvPr/>
        </p:nvGrpSpPr>
        <p:grpSpPr>
          <a:xfrm>
            <a:off x="5353567" y="4850594"/>
            <a:ext cx="2242720" cy="360000"/>
            <a:chOff x="5488657" y="4900466"/>
            <a:chExt cx="2242720" cy="360000"/>
          </a:xfrm>
        </p:grpSpPr>
        <p:sp>
          <p:nvSpPr>
            <p:cNvPr id="48" name="圓角矩形 47"/>
            <p:cNvSpPr/>
            <p:nvPr/>
          </p:nvSpPr>
          <p:spPr>
            <a:xfrm>
              <a:off x="5488657" y="4900466"/>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51" name="圓角矩形 50"/>
            <p:cNvSpPr/>
            <p:nvPr/>
          </p:nvSpPr>
          <p:spPr>
            <a:xfrm>
              <a:off x="6550577" y="4900466"/>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54" name="圓角矩形 53"/>
            <p:cNvSpPr/>
            <p:nvPr/>
          </p:nvSpPr>
          <p:spPr>
            <a:xfrm>
              <a:off x="7299377" y="4900466"/>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grpSp>
      <p:sp>
        <p:nvSpPr>
          <p:cNvPr id="56" name="矩形 55"/>
          <p:cNvSpPr/>
          <p:nvPr/>
        </p:nvSpPr>
        <p:spPr>
          <a:xfrm>
            <a:off x="2483767" y="5178747"/>
            <a:ext cx="529573" cy="584775"/>
          </a:xfrm>
          <a:prstGeom prst="rect">
            <a:avLst/>
          </a:prstGeom>
        </p:spPr>
        <p:txBody>
          <a:bodyPr wrap="square">
            <a:spAutoFit/>
          </a:bodyPr>
          <a:lstStyle/>
          <a:p>
            <a:pPr algn="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169</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r"/>
            <a:endParaRPr lang="zh-HK" altLang="en-US" sz="1600" dirty="0">
              <a:solidFill>
                <a:srgbClr val="FF0000"/>
              </a:solidFill>
            </a:endParaRPr>
          </a:p>
        </p:txBody>
      </p:sp>
      <p:sp>
        <p:nvSpPr>
          <p:cNvPr id="57" name="圓角矩形 56"/>
          <p:cNvSpPr/>
          <p:nvPr/>
        </p:nvSpPr>
        <p:spPr>
          <a:xfrm>
            <a:off x="2170218" y="5327928"/>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59" name="矩形 58"/>
          <p:cNvSpPr/>
          <p:nvPr/>
        </p:nvSpPr>
        <p:spPr>
          <a:xfrm>
            <a:off x="2483767" y="5651606"/>
            <a:ext cx="529573" cy="584775"/>
          </a:xfrm>
          <a:prstGeom prst="rect">
            <a:avLst/>
          </a:prstGeom>
        </p:spPr>
        <p:txBody>
          <a:bodyPr wrap="square">
            <a:spAutoFit/>
          </a:bodyPr>
          <a:lstStyle/>
          <a:p>
            <a:pPr algn="ct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25</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zh-HK" altLang="en-US" sz="1600" dirty="0">
              <a:solidFill>
                <a:srgbClr val="FF0000"/>
              </a:solidFill>
            </a:endParaRPr>
          </a:p>
        </p:txBody>
      </p:sp>
      <p:sp>
        <p:nvSpPr>
          <p:cNvPr id="62" name="矩形 61"/>
          <p:cNvSpPr/>
          <p:nvPr/>
        </p:nvSpPr>
        <p:spPr>
          <a:xfrm>
            <a:off x="3246540" y="5652537"/>
            <a:ext cx="529573" cy="584775"/>
          </a:xfrm>
          <a:prstGeom prst="rect">
            <a:avLst/>
          </a:prstGeom>
        </p:spPr>
        <p:txBody>
          <a:bodyPr wrap="square">
            <a:spAutoFit/>
          </a:bodyPr>
          <a:lstStyle/>
          <a:p>
            <a:pPr algn="ct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144</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zh-HK" altLang="en-US" sz="1600" dirty="0">
              <a:solidFill>
                <a:srgbClr val="FF0000"/>
              </a:solidFill>
            </a:endParaRPr>
          </a:p>
        </p:txBody>
      </p:sp>
      <p:sp>
        <p:nvSpPr>
          <p:cNvPr id="68" name="矩形 67"/>
          <p:cNvSpPr/>
          <p:nvPr/>
        </p:nvSpPr>
        <p:spPr>
          <a:xfrm>
            <a:off x="4042426" y="5651606"/>
            <a:ext cx="529573" cy="584775"/>
          </a:xfrm>
          <a:prstGeom prst="rect">
            <a:avLst/>
          </a:prstGeom>
        </p:spPr>
        <p:txBody>
          <a:bodyPr wrap="square">
            <a:spAutoFit/>
          </a:bodyPr>
          <a:lstStyle/>
          <a:p>
            <a:pPr algn="ctr"/>
            <a:r>
              <a:rPr lang="en-US" altLang="zh-TW"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169</a:t>
            </a:r>
            <a:endPar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zh-HK" altLang="en-US" sz="1600" dirty="0">
              <a:solidFill>
                <a:srgbClr val="FF0000"/>
              </a:solidFill>
            </a:endParaRPr>
          </a:p>
        </p:txBody>
      </p:sp>
      <p:grpSp>
        <p:nvGrpSpPr>
          <p:cNvPr id="18" name="群組 17"/>
          <p:cNvGrpSpPr/>
          <p:nvPr/>
        </p:nvGrpSpPr>
        <p:grpSpPr>
          <a:xfrm>
            <a:off x="2170218" y="5805264"/>
            <a:ext cx="1966194" cy="360000"/>
            <a:chOff x="2654828" y="5782887"/>
            <a:chExt cx="1966194" cy="360000"/>
          </a:xfrm>
        </p:grpSpPr>
        <p:sp>
          <p:nvSpPr>
            <p:cNvPr id="60" name="圓角矩形 59"/>
            <p:cNvSpPr/>
            <p:nvPr/>
          </p:nvSpPr>
          <p:spPr>
            <a:xfrm>
              <a:off x="2654828" y="5782887"/>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63" name="圓角矩形 62"/>
            <p:cNvSpPr/>
            <p:nvPr/>
          </p:nvSpPr>
          <p:spPr>
            <a:xfrm>
              <a:off x="3396934" y="5782887"/>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sp>
          <p:nvSpPr>
            <p:cNvPr id="69" name="圓角矩形 68"/>
            <p:cNvSpPr/>
            <p:nvPr/>
          </p:nvSpPr>
          <p:spPr>
            <a:xfrm>
              <a:off x="4189022" y="5782887"/>
              <a:ext cx="432000" cy="360000"/>
            </a:xfrm>
            <a:prstGeom prst="roundRect">
              <a:avLst>
                <a:gd name="adj" fmla="val 7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FF0000"/>
                </a:solidFill>
              </a:endParaRPr>
            </a:p>
          </p:txBody>
        </p:sp>
      </p:grpSp>
      <p:sp>
        <p:nvSpPr>
          <p:cNvPr id="70" name="圓角矩形 69"/>
          <p:cNvSpPr/>
          <p:nvPr/>
        </p:nvSpPr>
        <p:spPr>
          <a:xfrm>
            <a:off x="611560" y="3331822"/>
            <a:ext cx="7152036" cy="3337161"/>
          </a:xfrm>
          <a:prstGeom prst="roundRect">
            <a:avLst>
              <a:gd name="adj" fmla="val 7427"/>
            </a:avLst>
          </a:prstGeom>
          <a:no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2" name="群組 1"/>
          <p:cNvGrpSpPr/>
          <p:nvPr/>
        </p:nvGrpSpPr>
        <p:grpSpPr>
          <a:xfrm>
            <a:off x="4644007" y="5799347"/>
            <a:ext cx="2549980" cy="769632"/>
            <a:chOff x="5569592" y="5846482"/>
            <a:chExt cx="2549980" cy="769632"/>
          </a:xfrm>
        </p:grpSpPr>
        <p:sp>
          <p:nvSpPr>
            <p:cNvPr id="76" name="圓角矩形 75"/>
            <p:cNvSpPr/>
            <p:nvPr/>
          </p:nvSpPr>
          <p:spPr>
            <a:xfrm>
              <a:off x="5569592" y="5846482"/>
              <a:ext cx="2549980" cy="769632"/>
            </a:xfrm>
            <a:prstGeom prst="roundRect">
              <a:avLst>
                <a:gd name="adj" fmla="val 742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4" name="文字方塊 73"/>
            <p:cNvSpPr txBox="1"/>
            <p:nvPr/>
          </p:nvSpPr>
          <p:spPr>
            <a:xfrm>
              <a:off x="5724128" y="5898758"/>
              <a:ext cx="2343714" cy="338554"/>
            </a:xfrm>
            <a:prstGeom prst="rect">
              <a:avLst/>
            </a:prstGeom>
            <a:noFill/>
            <a:ln>
              <a:noFill/>
            </a:ln>
          </p:spPr>
          <p:txBody>
            <a:bodyPr wrap="square" rtlCol="0" anchor="t" anchorCtr="0">
              <a:spAutoFit/>
            </a:bodyPr>
            <a:lstStyle/>
            <a:p>
              <a:r>
                <a:rPr lang="en-US" altLang="zh-TW" sz="1600" dirty="0" smtClean="0">
                  <a:latin typeface="Times New Roman" pitchFamily="18" charset="0"/>
                  <a:ea typeface="標楷體" pitchFamily="65" charset="-120"/>
                  <a:cs typeface="Times New Roman" pitchFamily="18" charset="0"/>
                  <a:sym typeface="Wingdings"/>
                </a:rPr>
                <a:t></a:t>
              </a:r>
              <a:r>
                <a:rPr lang="zh-TW" altLang="en-US" sz="1600" dirty="0" smtClean="0">
                  <a:latin typeface="Times New Roman" pitchFamily="18" charset="0"/>
                  <a:ea typeface="標楷體" pitchFamily="65" charset="-120"/>
                  <a:cs typeface="Times New Roman" pitchFamily="18" charset="0"/>
                  <a:sym typeface="Wingdings"/>
                </a:rPr>
                <a:t> </a:t>
              </a:r>
              <a:r>
                <a:rPr lang="en-US" altLang="zh-TW" sz="1600" dirty="0" smtClean="0">
                  <a:latin typeface="Times New Roman" pitchFamily="18" charset="0"/>
                  <a:ea typeface="標楷體" pitchFamily="65" charset="-120"/>
                  <a:cs typeface="Times New Roman" pitchFamily="18" charset="0"/>
                  <a:sym typeface="Wingdings"/>
                </a:rPr>
                <a:t>A</a:t>
              </a:r>
              <a:r>
                <a:rPr lang="zh-TW" altLang="en-US" sz="1600" dirty="0" smtClean="0">
                  <a:latin typeface="Times New Roman" pitchFamily="18" charset="0"/>
                  <a:ea typeface="標楷體" pitchFamily="65" charset="-120"/>
                  <a:cs typeface="Times New Roman" pitchFamily="18" charset="0"/>
                  <a:sym typeface="Wingdings"/>
                </a:rPr>
                <a:t>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BC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latin typeface="Times New Roman" pitchFamily="18" charset="0"/>
                  <a:ea typeface="標楷體" pitchFamily="65" charset="-120"/>
                  <a:cs typeface="Times New Roman" pitchFamily="18" charset="0"/>
                  <a:sym typeface="Wingdings"/>
                </a:rPr>
                <a:t> </a:t>
              </a:r>
              <a:endParaRPr lang="zh-TW" altLang="en-US" sz="1600" dirty="0">
                <a:latin typeface="Times New Roman" pitchFamily="18" charset="0"/>
                <a:ea typeface="標楷體" pitchFamily="65" charset="-120"/>
                <a:cs typeface="Times New Roman" pitchFamily="18" charset="0"/>
              </a:endParaRPr>
            </a:p>
          </p:txBody>
        </p:sp>
        <mc:AlternateContent xmlns:mc="http://schemas.openxmlformats.org/markup-compatibility/2006" xmlns:a14="http://schemas.microsoft.com/office/drawing/2010/main">
          <mc:Choice Requires="a14">
            <p:sp>
              <p:nvSpPr>
                <p:cNvPr id="75" name="文字方塊 74"/>
                <p:cNvSpPr txBox="1"/>
                <p:nvPr/>
              </p:nvSpPr>
              <p:spPr>
                <a:xfrm>
                  <a:off x="5724128" y="6210000"/>
                  <a:ext cx="2252600" cy="338554"/>
                </a:xfrm>
                <a:prstGeom prst="rect">
                  <a:avLst/>
                </a:prstGeom>
                <a:noFill/>
                <a:ln>
                  <a:noFill/>
                </a:ln>
              </p:spPr>
              <p:txBody>
                <a:bodyPr wrap="square" rtlCol="0" anchor="t" anchorCtr="0">
                  <a:spAutoFit/>
                </a:bodyPr>
                <a:lstStyle/>
                <a:p>
                  <a:r>
                    <a:rPr lang="en-US" altLang="zh-TW" sz="1600" dirty="0" smtClean="0">
                      <a:latin typeface="Times New Roman" pitchFamily="18" charset="0"/>
                      <a:ea typeface="標楷體" pitchFamily="65" charset="-120"/>
                      <a:cs typeface="Times New Roman" pitchFamily="18" charset="0"/>
                      <a:sym typeface="Wingdings"/>
                    </a:rPr>
                    <a:t></a:t>
                  </a:r>
                  <a:r>
                    <a:rPr lang="zh-TW" altLang="en-US" sz="1600" dirty="0" smtClean="0">
                      <a:latin typeface="Times New Roman" pitchFamily="18" charset="0"/>
                      <a:ea typeface="標楷體" pitchFamily="65" charset="-120"/>
                      <a:cs typeface="Times New Roman" pitchFamily="18" charset="0"/>
                      <a:sym typeface="Wingdings"/>
                    </a:rPr>
                    <a:t> </a:t>
                  </a:r>
                  <a:r>
                    <a:rPr lang="en-US" altLang="zh-TW" sz="1600" dirty="0" smtClean="0">
                      <a:latin typeface="Times New Roman" pitchFamily="18" charset="0"/>
                      <a:ea typeface="標楷體" pitchFamily="65" charset="-120"/>
                      <a:cs typeface="Times New Roman" pitchFamily="18" charset="0"/>
                      <a:sym typeface="Wingdings"/>
                    </a:rPr>
                    <a:t>B</a:t>
                  </a:r>
                  <a:r>
                    <a:rPr lang="zh-TW" altLang="en-US" sz="1600" dirty="0" smtClean="0">
                      <a:latin typeface="Times New Roman" pitchFamily="18" charset="0"/>
                      <a:ea typeface="標楷體" pitchFamily="65" charset="-120"/>
                      <a:cs typeface="Times New Roman" pitchFamily="18" charset="0"/>
                      <a:sym typeface="Wingdings"/>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AB</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r>
                        <a:rPr lang="en-US" altLang="zh-TW" sz="1600" b="1" i="1" dirty="0">
                          <a:latin typeface="Cambria Math"/>
                          <a:ea typeface="Cambria Math"/>
                          <a:cs typeface="Times New Roman" panose="02020603050405020304" pitchFamily="18" charset="0"/>
                        </a:rPr>
                        <m:t>≠</m:t>
                      </m:r>
                    </m:oMath>
                  </a14:m>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i="1" dirty="0">
                      <a:latin typeface="Times New Roman" panose="02020603050405020304" pitchFamily="18" charset="0"/>
                      <a:ea typeface="標楷體" panose="03000509000000000000" pitchFamily="65" charset="-120"/>
                      <a:cs typeface="Times New Roman" panose="02020603050405020304" pitchFamily="18" charset="0"/>
                    </a:rPr>
                    <a:t>AC</a:t>
                  </a:r>
                  <a:r>
                    <a:rPr lang="en-US" altLang="zh-TW" sz="1600" baseline="30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i="1" dirty="0" smtClean="0">
                      <a:latin typeface="Times New Roman" panose="02020603050405020304" pitchFamily="18" charset="0"/>
                      <a:ea typeface="標楷體" panose="03000509000000000000" pitchFamily="65" charset="-120"/>
                      <a:cs typeface="Times New Roman" panose="02020603050405020304" pitchFamily="18" charset="0"/>
                    </a:rPr>
                    <a:t>BC</a:t>
                  </a:r>
                  <a:r>
                    <a:rPr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600" dirty="0" smtClean="0">
                      <a:latin typeface="Times New Roman" pitchFamily="18" charset="0"/>
                      <a:ea typeface="標楷體" pitchFamily="65" charset="-120"/>
                      <a:cs typeface="Times New Roman" pitchFamily="18" charset="0"/>
                      <a:sym typeface="Wingdings"/>
                    </a:rPr>
                    <a:t> </a:t>
                  </a:r>
                  <a:endParaRPr lang="zh-TW" altLang="en-US" sz="1600" dirty="0">
                    <a:latin typeface="Times New Roman" pitchFamily="18" charset="0"/>
                    <a:ea typeface="標楷體" pitchFamily="65" charset="-120"/>
                    <a:cs typeface="Times New Roman" pitchFamily="18" charset="0"/>
                  </a:endParaRPr>
                </a:p>
              </p:txBody>
            </p:sp>
          </mc:Choice>
          <mc:Fallback xmlns="">
            <p:sp>
              <p:nvSpPr>
                <p:cNvPr id="75" name="文字方塊 74"/>
                <p:cNvSpPr txBox="1">
                  <a:spLocks noRot="1" noChangeAspect="1" noMove="1" noResize="1" noEditPoints="1" noAdjustHandles="1" noChangeArrowheads="1" noChangeShapeType="1" noTextEdit="1"/>
                </p:cNvSpPr>
                <p:nvPr/>
              </p:nvSpPr>
              <p:spPr>
                <a:xfrm>
                  <a:off x="5724128" y="6210000"/>
                  <a:ext cx="2252600" cy="338554"/>
                </a:xfrm>
                <a:prstGeom prst="rect">
                  <a:avLst/>
                </a:prstGeom>
                <a:blipFill rotWithShape="1">
                  <a:blip r:embed="rId6"/>
                  <a:stretch>
                    <a:fillRect l="-1622" t="-5357" b="-21429"/>
                  </a:stretch>
                </a:blipFill>
                <a:ln>
                  <a:noFill/>
                </a:ln>
              </p:spPr>
              <p:txBody>
                <a:bodyPr/>
                <a:lstStyle/>
                <a:p>
                  <a:r>
                    <a:rPr lang="zh-HK" altLang="en-US">
                      <a:noFill/>
                    </a:rPr>
                    <a:t> </a:t>
                  </a:r>
                </a:p>
              </p:txBody>
            </p:sp>
          </mc:Fallback>
        </mc:AlternateContent>
      </p:grpSp>
      <p:pic>
        <p:nvPicPr>
          <p:cNvPr id="28674" name="Picture 2" descr="E:\ebook graphics\S207\71d.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11658" y="1562961"/>
            <a:ext cx="1620000" cy="1620000"/>
          </a:xfrm>
          <a:prstGeom prst="rect">
            <a:avLst/>
          </a:prstGeom>
          <a:noFill/>
          <a:extLst>
            <a:ext uri="{909E8E84-426E-40DD-AFC4-6F175D3DCCD1}">
              <a14:hiddenFill xmlns:a14="http://schemas.microsoft.com/office/drawing/2010/main">
                <a:solidFill>
                  <a:srgbClr val="FFFFFF"/>
                </a:solidFill>
              </a14:hiddenFill>
            </a:ext>
          </a:extLst>
        </p:spPr>
      </p:pic>
      <p:sp>
        <p:nvSpPr>
          <p:cNvPr id="81" name="文字方塊 80"/>
          <p:cNvSpPr txBox="1"/>
          <p:nvPr/>
        </p:nvSpPr>
        <p:spPr>
          <a:xfrm>
            <a:off x="7126717" y="299695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D</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2" name="文字方塊 81"/>
          <p:cNvSpPr txBox="1"/>
          <p:nvPr/>
        </p:nvSpPr>
        <p:spPr>
          <a:xfrm>
            <a:off x="7247029" y="151739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3" name="文字方塊 82"/>
          <p:cNvSpPr txBox="1"/>
          <p:nvPr/>
        </p:nvSpPr>
        <p:spPr>
          <a:xfrm>
            <a:off x="8100392" y="1434262"/>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A</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4" name="文字方塊 83"/>
          <p:cNvSpPr txBox="1"/>
          <p:nvPr/>
        </p:nvSpPr>
        <p:spPr>
          <a:xfrm>
            <a:off x="6667098" y="1806761"/>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B</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5" name="文字方塊 84"/>
          <p:cNvSpPr txBox="1"/>
          <p:nvPr/>
        </p:nvSpPr>
        <p:spPr>
          <a:xfrm>
            <a:off x="8494869" y="2606404"/>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E</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0" name="文字方塊 89"/>
          <p:cNvSpPr txBox="1"/>
          <p:nvPr/>
        </p:nvSpPr>
        <p:spPr>
          <a:xfrm>
            <a:off x="7452320" y="1772816"/>
            <a:ext cx="253595" cy="307777"/>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12</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7" name="圓角矩形 76"/>
          <p:cNvSpPr/>
          <p:nvPr/>
        </p:nvSpPr>
        <p:spPr>
          <a:xfrm>
            <a:off x="6667098" y="1484784"/>
            <a:ext cx="2135941" cy="1800200"/>
          </a:xfrm>
          <a:prstGeom prst="roundRect">
            <a:avLst>
              <a:gd name="adj" fmla="val 6340"/>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91" name="文字方塊 90"/>
          <p:cNvSpPr txBox="1"/>
          <p:nvPr/>
        </p:nvSpPr>
        <p:spPr>
          <a:xfrm>
            <a:off x="7849931" y="1662522"/>
            <a:ext cx="253595" cy="307777"/>
          </a:xfrm>
          <a:prstGeom prst="rect">
            <a:avLst/>
          </a:prstGeom>
          <a:noFill/>
        </p:spPr>
        <p:txBody>
          <a:bodyPr wrap="square" lIns="0" rIns="0" rtlCol="0">
            <a:spAutoFit/>
          </a:bodyPr>
          <a:lstStyle/>
          <a:p>
            <a:pPr algn="ct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5</a:t>
            </a:r>
            <a:endParaRPr lang="zh-HK"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2" name="文字方塊 91"/>
          <p:cNvSpPr txBox="1"/>
          <p:nvPr/>
        </p:nvSpPr>
        <p:spPr>
          <a:xfrm>
            <a:off x="7814247" y="1988840"/>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C</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3" name="文字方塊 92"/>
          <p:cNvSpPr txBox="1"/>
          <p:nvPr/>
        </p:nvSpPr>
        <p:spPr>
          <a:xfrm>
            <a:off x="7380312" y="1976038"/>
            <a:ext cx="253595" cy="338554"/>
          </a:xfrm>
          <a:prstGeom prst="rect">
            <a:avLst/>
          </a:prstGeom>
          <a:noFill/>
        </p:spPr>
        <p:txBody>
          <a:bodyPr wrap="square" lIns="0" rIns="0" rtlCol="0">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P</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4" name="文字方塊 93"/>
          <p:cNvSpPr txBox="1"/>
          <p:nvPr/>
        </p:nvSpPr>
        <p:spPr>
          <a:xfrm>
            <a:off x="7380312" y="2376000"/>
            <a:ext cx="253595" cy="338554"/>
          </a:xfrm>
          <a:prstGeom prst="rect">
            <a:avLst/>
          </a:prstGeom>
          <a:noFill/>
        </p:spPr>
        <p:txBody>
          <a:bodyPr wrap="square" lIns="0" rIns="0" rtlCol="0" anchor="b">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Q</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5" name="文字方塊 94"/>
          <p:cNvSpPr txBox="1"/>
          <p:nvPr/>
        </p:nvSpPr>
        <p:spPr>
          <a:xfrm>
            <a:off x="7814247" y="2376000"/>
            <a:ext cx="253595" cy="338554"/>
          </a:xfrm>
          <a:prstGeom prst="rect">
            <a:avLst/>
          </a:prstGeom>
          <a:noFill/>
        </p:spPr>
        <p:txBody>
          <a:bodyPr wrap="square" lIns="0" rIns="0" rtlCol="0" anchor="b">
            <a:spAutoFit/>
          </a:bodyPr>
          <a:lstStyle/>
          <a:p>
            <a:pPr algn="ctr"/>
            <a:r>
              <a:rPr lang="en-US" altLang="zh-TW" sz="1600" b="1" i="1" dirty="0" smtClean="0">
                <a:latin typeface="Times New Roman" panose="02020603050405020304" pitchFamily="18" charset="0"/>
                <a:ea typeface="標楷體" panose="03000509000000000000" pitchFamily="65" charset="-120"/>
                <a:cs typeface="Times New Roman" panose="02020603050405020304" pitchFamily="18" charset="0"/>
              </a:rPr>
              <a:t>R</a:t>
            </a:r>
            <a:endParaRPr lang="zh-HK" altLang="en-US" sz="1600" b="1" i="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4" name="文字方塊 63"/>
          <p:cNvSpPr txBox="1"/>
          <p:nvPr/>
        </p:nvSpPr>
        <p:spPr>
          <a:xfrm>
            <a:off x="351924" y="581362"/>
            <a:ext cx="7184141" cy="369332"/>
          </a:xfrm>
          <a:prstGeom prst="rect">
            <a:avLst/>
          </a:prstGeom>
          <a:noFill/>
          <a:ln>
            <a:noFill/>
          </a:ln>
        </p:spPr>
        <p:txBody>
          <a:bodyPr wrap="square" rtlCol="0" anchor="t" anchorCtr="0">
            <a:spAutoFit/>
          </a:bodyPr>
          <a:lstStyle/>
          <a:p>
            <a:r>
              <a:rPr lang="en-US" altLang="zh-TW" dirty="0" smtClean="0">
                <a:solidFill>
                  <a:prstClr val="black">
                    <a:lumMod val="75000"/>
                    <a:lumOff val="25000"/>
                  </a:prstClr>
                </a:solidFill>
                <a:latin typeface="Britannic Bold" panose="020B0903060703020204" pitchFamily="34" charset="0"/>
              </a:rPr>
              <a:t>7.1</a:t>
            </a:r>
            <a:r>
              <a:rPr lang="zh-TW" altLang="en-US" dirty="0" smtClean="0">
                <a:solidFill>
                  <a:prstClr val="black">
                    <a:lumMod val="75000"/>
                    <a:lumOff val="25000"/>
                  </a:prstClr>
                </a:solidFill>
                <a:latin typeface="Britannic Bold" panose="020B0903060703020204" pitchFamily="34" charset="0"/>
              </a:rPr>
              <a:t>  </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直角三角形</a:t>
            </a:r>
            <a:r>
              <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rPr>
              <a:t>的</a:t>
            </a:r>
            <a:r>
              <a:rPr lang="zh-TW" altLang="en-US" dirty="0" smtClean="0">
                <a:solidFill>
                  <a:prstClr val="black">
                    <a:lumMod val="75000"/>
                    <a:lumOff val="25000"/>
                  </a:prstClr>
                </a:solidFill>
                <a:latin typeface="Britannic Bold" panose="020B0903060703020204" pitchFamily="34" charset="0"/>
                <a:ea typeface="華康中特圓體" panose="020F0809000000000000" pitchFamily="49" charset="-120"/>
              </a:rPr>
              <a:t>特性</a:t>
            </a:r>
            <a:endParaRPr lang="zh-TW" altLang="en-US" dirty="0">
              <a:solidFill>
                <a:prstClr val="black">
                  <a:lumMod val="75000"/>
                  <a:lumOff val="25000"/>
                </a:prstClr>
              </a:solidFill>
              <a:latin typeface="Britannic Bold" panose="020B0903060703020204" pitchFamily="34" charset="0"/>
              <a:ea typeface="華康中特圓體" panose="020F0809000000000000" pitchFamily="49" charset="-120"/>
            </a:endParaRPr>
          </a:p>
        </p:txBody>
      </p:sp>
      <p:sp>
        <p:nvSpPr>
          <p:cNvPr id="66" name="文字方塊 65"/>
          <p:cNvSpPr txBox="1"/>
          <p:nvPr/>
        </p:nvSpPr>
        <p:spPr>
          <a:xfrm>
            <a:off x="4499991" y="5460793"/>
            <a:ext cx="1772582" cy="338554"/>
          </a:xfrm>
          <a:prstGeom prst="rect">
            <a:avLst/>
          </a:prstGeom>
          <a:noFill/>
        </p:spPr>
        <p:txBody>
          <a:bodyPr wrap="square" rtlCol="0">
            <a:spAutoFit/>
          </a:bodyPr>
          <a:lstStyle/>
          <a:p>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請選正確理論</a:t>
            </a:r>
            <a:r>
              <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sym typeface="Symbol"/>
              </a:rPr>
              <a:t>﹕</a:t>
            </a:r>
            <a:endParaRPr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橢圓 2"/>
          <p:cNvSpPr/>
          <p:nvPr/>
        </p:nvSpPr>
        <p:spPr>
          <a:xfrm>
            <a:off x="4819091" y="5876555"/>
            <a:ext cx="297334" cy="2973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67" name="群組 66"/>
          <p:cNvGrpSpPr/>
          <p:nvPr/>
        </p:nvGrpSpPr>
        <p:grpSpPr>
          <a:xfrm>
            <a:off x="7871306" y="6359862"/>
            <a:ext cx="1021174" cy="328341"/>
            <a:chOff x="4316828" y="5940679"/>
            <a:chExt cx="1021174" cy="328341"/>
          </a:xfrm>
        </p:grpSpPr>
        <p:sp>
          <p:nvSpPr>
            <p:cNvPr id="71" name="圓角矩形 70"/>
            <p:cNvSpPr/>
            <p:nvPr/>
          </p:nvSpPr>
          <p:spPr>
            <a:xfrm>
              <a:off x="4316828" y="5940679"/>
              <a:ext cx="1021174" cy="328341"/>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72" name="文字方塊 71"/>
            <p:cNvSpPr txBox="1"/>
            <p:nvPr/>
          </p:nvSpPr>
          <p:spPr>
            <a:xfrm>
              <a:off x="4361883" y="5950961"/>
              <a:ext cx="931064" cy="307777"/>
            </a:xfrm>
            <a:prstGeom prst="rect">
              <a:avLst/>
            </a:prstGeom>
            <a:noFill/>
            <a:ln>
              <a:noFill/>
            </a:ln>
          </p:spPr>
          <p:txBody>
            <a:bodyPr wrap="square" rtlCol="0" anchor="t" anchorCtr="0">
              <a:spAutoFit/>
            </a:bodyPr>
            <a:lstStyle/>
            <a:p>
              <a:pPr algn="ctr"/>
              <a:r>
                <a:rPr lang="zh-TW" altLang="en-US" sz="1400" dirty="0" smtClean="0">
                  <a:solidFill>
                    <a:schemeClr val="bg1"/>
                  </a:solidFill>
                  <a:latin typeface="Times New Roman" pitchFamily="18" charset="0"/>
                  <a:ea typeface="標楷體" pitchFamily="65" charset="-120"/>
                  <a:cs typeface="Times New Roman" pitchFamily="18" charset="0"/>
                </a:rPr>
                <a:t>返回</a:t>
              </a:r>
              <a:endParaRPr lang="zh-TW" altLang="en-US" sz="1400" dirty="0">
                <a:solidFill>
                  <a:schemeClr val="bg1"/>
                </a:solidFill>
                <a:latin typeface="Times New Roman" pitchFamily="18" charset="0"/>
                <a:ea typeface="標楷體" pitchFamily="65" charset="-120"/>
                <a:cs typeface="Times New Roman" pitchFamily="18" charset="0"/>
              </a:endParaRPr>
            </a:p>
          </p:txBody>
        </p:sp>
      </p:grpSp>
    </p:spTree>
    <p:extLst>
      <p:ext uri="{BB962C8B-B14F-4D97-AF65-F5344CB8AC3E}">
        <p14:creationId xmlns:p14="http://schemas.microsoft.com/office/powerpoint/2010/main" val="256854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4350</TotalTime>
  <Words>8409</Words>
  <Application>Microsoft Office PowerPoint</Application>
  <PresentationFormat>如螢幕大小 (4:3)</PresentationFormat>
  <Paragraphs>1463</Paragraphs>
  <Slides>64</Slides>
  <Notes>42</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64</vt:i4>
      </vt:variant>
    </vt:vector>
  </HeadingPairs>
  <TitlesOfParts>
    <vt:vector size="66" baseType="lpstr">
      <vt:lpstr>Office 佈景主題</vt:lpstr>
      <vt:lpstr>方程式</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office</dc:creator>
  <cp:lastModifiedBy>QSI user</cp:lastModifiedBy>
  <cp:revision>263</cp:revision>
  <dcterms:created xsi:type="dcterms:W3CDTF">2014-05-19T02:54:21Z</dcterms:created>
  <dcterms:modified xsi:type="dcterms:W3CDTF">2015-06-12T07:29:23Z</dcterms:modified>
</cp:coreProperties>
</file>