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90" r:id="rId21"/>
    <p:sldId id="282" r:id="rId22"/>
    <p:sldId id="275" r:id="rId23"/>
    <p:sldId id="283" r:id="rId24"/>
    <p:sldId id="277" r:id="rId25"/>
    <p:sldId id="284" r:id="rId26"/>
    <p:sldId id="278" r:id="rId27"/>
    <p:sldId id="285" r:id="rId28"/>
    <p:sldId id="279" r:id="rId29"/>
    <p:sldId id="286" r:id="rId30"/>
    <p:sldId id="280" r:id="rId31"/>
    <p:sldId id="276" r:id="rId32"/>
    <p:sldId id="287"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7" autoAdjust="0"/>
    <p:restoredTop sz="70547"/>
  </p:normalViewPr>
  <p:slideViewPr>
    <p:cSldViewPr snapToGrid="0">
      <p:cViewPr varScale="1">
        <p:scale>
          <a:sx n="114" d="100"/>
          <a:sy n="114" d="100"/>
        </p:scale>
        <p:origin x="1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before we get too far along, I thought I’d point out that this workshop is being recorded. Thanks to everyone for coming to this workshop, and to everyone working behind the scenes to make it a success, I appreciate it. </a:t>
            </a:r>
          </a:p>
          <a:p>
            <a:endParaRPr lang="en-US" dirty="0"/>
          </a:p>
          <a:p>
            <a:r>
              <a:rPr lang="en-US" dirty="0"/>
              <a:t>My name is Hardy Pottinger, I am a Publishing Systems Developer with California Digital Library, and this workshop is called Learning as We Go, Decomposing Dev Environments with Lando. The link to all the workshop materials is on this slide, the </a:t>
            </a:r>
            <a:r>
              <a:rPr lang="en-US" dirty="0" err="1"/>
              <a:t>git.io</a:t>
            </a:r>
            <a:r>
              <a:rPr lang="en-US" dirty="0"/>
              <a:t> </a:t>
            </a:r>
            <a:r>
              <a:rPr lang="en-US" dirty="0" err="1"/>
              <a:t>shortlink</a:t>
            </a:r>
            <a:r>
              <a:rPr lang="en-US" dirty="0"/>
              <a:t>. I’m not going to make you follow along with me while I demonstrate Lando, but if you want to do so, go there and follow the readmes. I hope you have already done so, because we have 3 hours today, and I plan to fill them.</a:t>
            </a:r>
          </a:p>
        </p:txBody>
      </p:sp>
      <p:sp>
        <p:nvSpPr>
          <p:cNvPr id="4" name="Slide Number Placeholder 3"/>
          <p:cNvSpPr>
            <a:spLocks noGrp="1"/>
          </p:cNvSpPr>
          <p:nvPr>
            <p:ph type="sldNum" sz="quarter" idx="5"/>
          </p:nvPr>
        </p:nvSpPr>
        <p:spPr/>
        <p:txBody>
          <a:bodyPr/>
          <a:lstStyle/>
          <a:p>
            <a:fld id="{07F65287-0258-BC43-8221-F86E5F96768A}" type="slidenum">
              <a:rPr lang="en-US" smtClean="0"/>
              <a:t>1</a:t>
            </a:fld>
            <a:endParaRPr lang="en-US"/>
          </a:p>
        </p:txBody>
      </p:sp>
    </p:spTree>
    <p:extLst>
      <p:ext uri="{BB962C8B-B14F-4D97-AF65-F5344CB8AC3E}">
        <p14:creationId xmlns:p14="http://schemas.microsoft.com/office/powerpoint/2010/main" val="248018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405569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“When designing a complex software system, it is essential to decompose it into smaller and smaller parts, each of which we may then refine independently... To understand any given level of a system, we need only comprehend a few parts (rather than all parts) at once.”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name-dropping slide. The first two are cheating a bit, *I* wrote those files. I just found out that Princeton uses Lando for a project. The Valkyrie project uses Lando.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 I will use the environment I created to work on </a:t>
            </a:r>
            <a:r>
              <a:rPr lang="en-US" dirty="0" err="1"/>
              <a:t>Jschol</a:t>
            </a:r>
            <a:r>
              <a:rPr lang="en-US" dirty="0"/>
              <a:t>, which is the main UI for </a:t>
            </a:r>
            <a:r>
              <a:rPr lang="en-US" dirty="0" err="1"/>
              <a:t>eScholarship</a:t>
            </a:r>
            <a:r>
              <a:rPr lang="en-US" dirty="0"/>
              <a:t>, CDL’s portal to IR and Journal content. </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 questions? Do we need a break before we start working on stuff together? Meet back here in 5 minutes.</a:t>
            </a:r>
          </a:p>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3378653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Workshop link: https://</a:t>
            </a:r>
            <a:r>
              <a:rPr lang="en-US" dirty="0" err="1"/>
              <a:t>git.io</a:t>
            </a:r>
            <a:r>
              <a:rPr lang="en-US" dirty="0"/>
              <a:t>/</a:t>
            </a:r>
            <a:r>
              <a:rPr lang="en-US" dirty="0" err="1"/>
              <a:t>JqLaG</a:t>
            </a:r>
            <a:br>
              <a:rPr lang="en-US" dirty="0"/>
            </a:br>
            <a:r>
              <a:rPr lang="en-US" dirty="0"/>
              <a:t>Exercise link: </a:t>
            </a:r>
            <a:r>
              <a:rPr lang="en-US" sz="1200" dirty="0"/>
              <a:t>https://</a:t>
            </a:r>
            <a:r>
              <a:rPr lang="en-US" sz="1200" dirty="0" err="1"/>
              <a:t>git.io</a:t>
            </a:r>
            <a:r>
              <a:rPr lang="en-US" sz="1200" dirty="0"/>
              <a:t>/Jm1Uv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Download a sample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err="1"/>
              <a:t>lando</a:t>
            </a:r>
            <a:r>
              <a:rPr lang="en-US" dirty="0"/>
              <a:t> </a:t>
            </a:r>
            <a:r>
              <a:rPr lang="en-US" dirty="0" err="1"/>
              <a:t>init</a:t>
            </a:r>
            <a:r>
              <a:rPr lang="en-US" dirty="0"/>
              <a:t> –full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Delete the PHP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Change </a:t>
            </a:r>
            <a:r>
              <a:rPr lang="en-US" dirty="0" err="1"/>
              <a:t>portforward</a:t>
            </a:r>
            <a:r>
              <a:rPr lang="en-US" dirty="0"/>
              <a:t> to 3306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Lando </a:t>
            </a:r>
            <a:r>
              <a:rPr lang="en-US" dirty="0" err="1"/>
              <a:t>poweroff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Lando rebuild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Lando </a:t>
            </a:r>
            <a:r>
              <a:rPr lang="en-US" dirty="0" err="1"/>
              <a:t>db</a:t>
            </a:r>
            <a:r>
              <a:rPr lang="en-US" dirty="0"/>
              <a:t>-import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Lando </a:t>
            </a:r>
            <a:r>
              <a:rPr lang="en-US" dirty="0" err="1"/>
              <a:t>mysql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Destroy some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Rebuild the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Extra Credit: add PhpMyAdmin</a:t>
            </a:r>
          </a:p>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24</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 Meet back here in 5 minutes.</a:t>
            </a:r>
          </a:p>
        </p:txBody>
      </p:sp>
      <p:sp>
        <p:nvSpPr>
          <p:cNvPr id="4" name="Slide Number Placeholder 3"/>
          <p:cNvSpPr>
            <a:spLocks noGrp="1"/>
          </p:cNvSpPr>
          <p:nvPr>
            <p:ph type="sldNum" sz="quarter" idx="5"/>
          </p:nvPr>
        </p:nvSpPr>
        <p:spPr/>
        <p:txBody>
          <a:bodyPr/>
          <a:lstStyle/>
          <a:p>
            <a:fld id="{07F65287-0258-BC43-8221-F86E5F96768A}" type="slidenum">
              <a:rPr lang="en-US" smtClean="0"/>
              <a:t>25</a:t>
            </a:fld>
            <a:endParaRPr lang="en-US"/>
          </a:p>
        </p:txBody>
      </p:sp>
    </p:spTree>
    <p:extLst>
      <p:ext uri="{BB962C8B-B14F-4D97-AF65-F5344CB8AC3E}">
        <p14:creationId xmlns:p14="http://schemas.microsoft.com/office/powerpoint/2010/main" val="491364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cool, now we get to use a recipe. And, if you’ve never used </a:t>
            </a:r>
            <a:r>
              <a:rPr lang="en-US" dirty="0" err="1"/>
              <a:t>Omeka</a:t>
            </a:r>
            <a:r>
              <a:rPr lang="en-US" dirty="0"/>
              <a:t>-S, it’s pretty cool. I think you’ll like it. I hope we don’t lose you to it. Stay with us, there’s more we want to do today.</a:t>
            </a:r>
          </a:p>
        </p:txBody>
      </p:sp>
      <p:sp>
        <p:nvSpPr>
          <p:cNvPr id="4" name="Slide Number Placeholder 3"/>
          <p:cNvSpPr>
            <a:spLocks noGrp="1"/>
          </p:cNvSpPr>
          <p:nvPr>
            <p:ph type="sldNum" sz="quarter" idx="5"/>
          </p:nvPr>
        </p:nvSpPr>
        <p:spPr/>
        <p:txBody>
          <a:bodyPr/>
          <a:lstStyle/>
          <a:p>
            <a:fld id="{07F65287-0258-BC43-8221-F86E5F96768A}" type="slidenum">
              <a:rPr lang="en-US" smtClean="0"/>
              <a:t>26</a:t>
            </a:fld>
            <a:endParaRPr lang="en-US"/>
          </a:p>
        </p:txBody>
      </p:sp>
    </p:spTree>
    <p:extLst>
      <p:ext uri="{BB962C8B-B14F-4D97-AF65-F5344CB8AC3E}">
        <p14:creationId xmlns:p14="http://schemas.microsoft.com/office/powerpoint/2010/main" val="175326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 Meet back here in 5 minutes.</a:t>
            </a:r>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164288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final workspace I have prepared, let’s get Django running. And maybe, if we have time, we can try to start up a debugger.</a:t>
            </a:r>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3704286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 Meet back here in 5 minutes.</a:t>
            </a:r>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going to be fun. I have an idea of what you all will suggest we build together, but let’s figure that out first. Then let’s build it.</a:t>
            </a:r>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built a database, Omeka-S and Django dev environments, if you want to explore more, here are some things to check out. I haven’t tried the frontend tooling that Lando makes available, but it looks cool. I especially like that you can just slap on these front-end toolsets like grunt and gulp, to any other dev environment. And other places to play are, if you want to work offline, you can experiment with the proxy configuration options. Or if you want to automate more things, check out the Events configuration. Or, if you want to use Lando as a piece of your great Docker empire, check out the Compose/custom service. You *can* use your custom Docker images. It’ll just take more work on your part.</a:t>
            </a:r>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33</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176958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dy.pottinger@ucop.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4.0/" TargetMode="External"/><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7" Type="http://schemas.openxmlformats.org/officeDocument/2006/relationships/hyperlink" Target="https://github.com/search?q=filename%3A.lando.yml&amp;type=Cod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samvera/valkyrie/blob/master/.lando.yml"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3"/>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4"/>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6"/>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a:xfrm>
            <a:off x="379379" y="1393902"/>
            <a:ext cx="10437778" cy="3936855"/>
          </a:xfrm>
        </p:spPr>
        <p:txBody>
          <a:bodyPr>
            <a:normAutofit fontScale="92500"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br>
              <a:rPr lang="en-US" dirty="0"/>
            </a:br>
            <a:r>
              <a:rPr lang="en-US" dirty="0">
                <a:hlinkClick r:id="rId5"/>
              </a:rPr>
              <a:t>https://github.com/pulibrary/pulfalight/blob/main/.lando.yml</a:t>
            </a:r>
            <a:endParaRPr lang="en-US" dirty="0"/>
          </a:p>
          <a:p>
            <a:r>
              <a:rPr lang="en-US" b="1" dirty="0"/>
              <a:t>Valkyrie</a:t>
            </a:r>
            <a:br>
              <a:rPr lang="en-US" dirty="0"/>
            </a:br>
            <a:r>
              <a:rPr lang="en-US" dirty="0">
                <a:hlinkClick r:id="rId6"/>
              </a:rPr>
              <a:t>https://github.com/samvera/valkyrie/blob/master/.lando.yml</a:t>
            </a:r>
            <a:endParaRPr lang="en-US" dirty="0"/>
          </a:p>
          <a:p>
            <a:r>
              <a:rPr lang="en-US" b="1" dirty="0"/>
              <a:t>Every </a:t>
            </a:r>
            <a:r>
              <a:rPr lang="en-US" b="1" dirty="0" err="1"/>
              <a:t>Landofile</a:t>
            </a:r>
            <a:r>
              <a:rPr lang="en-US" b="1" dirty="0"/>
              <a:t> in GitHub</a:t>
            </a:r>
            <a:br>
              <a:rPr lang="en-US" dirty="0"/>
            </a:br>
            <a:r>
              <a:rPr lang="en-US" dirty="0">
                <a:hlinkClick r:id="rId7"/>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 </a:t>
            </a:r>
            <a:r>
              <a:rPr lang="en-US"/>
              <a:t>Break?</a:t>
            </a:r>
            <a:endParaRPr lang="en-US" dirty="0"/>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br>
              <a:rPr lang="en-US" dirty="0"/>
            </a:br>
            <a:r>
              <a:rPr lang="en-US" sz="4000" dirty="0"/>
              <a:t>https://</a:t>
            </a:r>
            <a:r>
              <a:rPr lang="en-US" sz="4000" dirty="0" err="1"/>
              <a:t>git.io</a:t>
            </a:r>
            <a:r>
              <a:rPr lang="en-US" sz="4000" dirty="0"/>
              <a:t>/Jm1Uv</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 Break?</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Omeka-S </a:t>
            </a:r>
            <a:r>
              <a:rPr lang="en-US" sz="4000" dirty="0"/>
              <a:t>https://</a:t>
            </a:r>
            <a:r>
              <a:rPr lang="en-US" sz="4000" dirty="0" err="1"/>
              <a:t>git.io</a:t>
            </a:r>
            <a:r>
              <a:rPr lang="en-US" sz="4000" dirty="0"/>
              <a:t>/Jm1Ub</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 Break?</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br>
              <a:rPr lang="en-US" dirty="0"/>
            </a:br>
            <a:r>
              <a:rPr lang="en-US" sz="4000" dirty="0"/>
              <a:t>https://</a:t>
            </a:r>
            <a:r>
              <a:rPr lang="en-US" sz="4000" dirty="0" err="1"/>
              <a:t>git.io</a:t>
            </a:r>
            <a:r>
              <a:rPr lang="en-US" sz="4000" dirty="0"/>
              <a:t>/Jm1T0</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 Break?</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pPr marL="514350" indent="-514350">
              <a:buFont typeface="+mj-lt"/>
              <a:buAutoNum type="arabicPeriod"/>
            </a:pPr>
            <a:r>
              <a:rPr lang="en-US" dirty="0"/>
              <a:t>Start Small, just a database</a:t>
            </a:r>
          </a:p>
          <a:p>
            <a:pPr marL="514350" indent="-514350">
              <a:buFont typeface="+mj-lt"/>
              <a:buAutoNum type="arabicPeriod"/>
            </a:pPr>
            <a:r>
              <a:rPr lang="en-US" dirty="0"/>
              <a:t>Let’s build: </a:t>
            </a:r>
            <a:r>
              <a:rPr lang="en-US" dirty="0" err="1"/>
              <a:t>Omeka</a:t>
            </a:r>
            <a:r>
              <a:rPr lang="en-US" dirty="0"/>
              <a:t>-S</a:t>
            </a:r>
          </a:p>
          <a:p>
            <a:pPr marL="514350" indent="-514350">
              <a:buFont typeface="+mj-lt"/>
              <a:buAutoNum type="arabicPeriod"/>
            </a:pPr>
            <a:r>
              <a:rPr lang="en-US" dirty="0"/>
              <a:t>Let’s build: Django</a:t>
            </a:r>
          </a:p>
          <a:p>
            <a:pPr marL="514350" indent="-514350">
              <a:buFont typeface="+mj-lt"/>
              <a:buAutoNum type="arabicPeriod"/>
            </a:pPr>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
        <p:nvSpPr>
          <p:cNvPr id="8" name="TextBox 7">
            <a:extLst>
              <a:ext uri="{FF2B5EF4-FFF2-40B4-BE49-F238E27FC236}">
                <a16:creationId xmlns:a16="http://schemas.microsoft.com/office/drawing/2014/main" id="{87454543-3B40-3745-90D2-98DFFDDEA401}"/>
              </a:ext>
            </a:extLst>
          </p:cNvPr>
          <p:cNvSpPr txBox="1"/>
          <p:nvPr/>
        </p:nvSpPr>
        <p:spPr>
          <a:xfrm>
            <a:off x="6233532" y="2899317"/>
            <a:ext cx="3963264" cy="369332"/>
          </a:xfrm>
          <a:prstGeom prst="rect">
            <a:avLst/>
          </a:prstGeom>
          <a:noFill/>
        </p:spPr>
        <p:txBody>
          <a:bodyPr wrap="none" rtlCol="0">
            <a:spAutoFit/>
          </a:bodyPr>
          <a:lstStyle/>
          <a:p>
            <a:r>
              <a:rPr lang="en-US" dirty="0">
                <a:solidFill>
                  <a:srgbClr val="FF0000"/>
                </a:solidFill>
              </a:rPr>
              <a:t>[5-minute breaks between each section]</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3400</Words>
  <Application>Microsoft Macintosh PowerPoint</Application>
  <PresentationFormat>Widescreen</PresentationFormat>
  <Paragraphs>277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Questions?</vt:lpstr>
      <vt:lpstr>Demo: Using Lando</vt:lpstr>
      <vt:lpstr>Questions? Break?</vt:lpstr>
      <vt:lpstr>Exercise 1: MySQL https://git.io/Jm1Uv</vt:lpstr>
      <vt:lpstr>Questions? Break?</vt:lpstr>
      <vt:lpstr>Exercise 2: Omeka-S https://git.io/Jm1Ub</vt:lpstr>
      <vt:lpstr>Questions? Break?</vt:lpstr>
      <vt:lpstr>Exercise 3: Django https://git.io/Jm1T0</vt:lpstr>
      <vt:lpstr>Questions? Break?</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76</cp:revision>
  <dcterms:created xsi:type="dcterms:W3CDTF">2021-01-25T14:21:59Z</dcterms:created>
  <dcterms:modified xsi:type="dcterms:W3CDTF">2021-03-25T23:12:00Z</dcterms:modified>
</cp:coreProperties>
</file>