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8" r:id="rId20"/>
    <p:sldId id="290" r:id="rId21"/>
    <p:sldId id="282" r:id="rId22"/>
    <p:sldId id="275" r:id="rId23"/>
    <p:sldId id="283" r:id="rId24"/>
    <p:sldId id="277" r:id="rId25"/>
    <p:sldId id="284" r:id="rId26"/>
    <p:sldId id="278" r:id="rId27"/>
    <p:sldId id="285" r:id="rId28"/>
    <p:sldId id="279" r:id="rId29"/>
    <p:sldId id="286" r:id="rId30"/>
    <p:sldId id="280" r:id="rId31"/>
    <p:sldId id="276" r:id="rId32"/>
    <p:sldId id="287" r:id="rId33"/>
    <p:sldId id="26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0" autoAdjust="0"/>
    <p:restoredTop sz="70547"/>
  </p:normalViewPr>
  <p:slideViewPr>
    <p:cSldViewPr snapToGrid="0">
      <p:cViewPr varScale="1">
        <p:scale>
          <a:sx n="48" d="100"/>
          <a:sy n="48" d="100"/>
        </p:scale>
        <p:origin x="208"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Lando.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Lando prepackages docker images for various services and technologies. Here are a few.</a:t>
            </a:r>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a few more. Each of these services is configurable, and you can swap in different ones (like use MySQL as a database, and then you can experiment using PostgreSQL instead)</a:t>
            </a:r>
          </a:p>
        </p:txBody>
      </p:sp>
      <p:sp>
        <p:nvSpPr>
          <p:cNvPr id="4" name="Slide Number Placeholder 3"/>
          <p:cNvSpPr>
            <a:spLocks noGrp="1"/>
          </p:cNvSpPr>
          <p:nvPr>
            <p:ph type="sldNum" sz="quarter" idx="5"/>
          </p:nvPr>
        </p:nvSpPr>
        <p:spPr/>
        <p:txBody>
          <a:bodyPr/>
          <a:lstStyle/>
          <a:p>
            <a:fld id="{07F65287-0258-BC43-8221-F86E5F96768A}" type="slidenum">
              <a:rPr lang="en-US" smtClean="0"/>
              <a:t>13</a:t>
            </a:fld>
            <a:endParaRPr lang="en-US"/>
          </a:p>
        </p:txBody>
      </p:sp>
    </p:spTree>
    <p:extLst>
      <p:ext uri="{BB962C8B-B14F-4D97-AF65-F5344CB8AC3E}">
        <p14:creationId xmlns:p14="http://schemas.microsoft.com/office/powerpoint/2010/main" val="237441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(No offense, Drupal folks). We *will* use the LAMP recipe for Omeka, and if you have a PHP app like Omeka or OJS, a Lando recipe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is easy, just download the thing, click on the thing, agree to terms. If you already have Docker and Docker-Compose installed, you don’t need to reinstall </a:t>
            </a:r>
            <a:r>
              <a:rPr lang="en-US" dirty="0" err="1"/>
              <a:t>Lando’s</a:t>
            </a:r>
            <a:r>
              <a:rPr lang="en-US" dirty="0"/>
              <a:t> versions, but do verify that the versions you are running are at least the same as what Lando wants to install. If not, you may want to upgrade your docker setup.</a:t>
            </a:r>
          </a:p>
        </p:txBody>
      </p:sp>
      <p:sp>
        <p:nvSpPr>
          <p:cNvPr id="4" name="Slide Number Placeholder 3"/>
          <p:cNvSpPr>
            <a:spLocks noGrp="1"/>
          </p:cNvSpPr>
          <p:nvPr>
            <p:ph type="sldNum" sz="quarter" idx="5"/>
          </p:nvPr>
        </p:nvSpPr>
        <p:spPr/>
        <p:txBody>
          <a:bodyPr/>
          <a:lstStyle/>
          <a:p>
            <a:fld id="{07F65287-0258-BC43-8221-F86E5F96768A}" type="slidenum">
              <a:rPr lang="en-US" smtClean="0"/>
              <a:t>15</a:t>
            </a:fld>
            <a:endParaRPr lang="en-US"/>
          </a:p>
        </p:txBody>
      </p:sp>
    </p:spTree>
    <p:extLst>
      <p:ext uri="{BB962C8B-B14F-4D97-AF65-F5344CB8AC3E}">
        <p14:creationId xmlns:p14="http://schemas.microsoft.com/office/powerpoint/2010/main" val="122393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Landofile</a:t>
            </a:r>
            <a:r>
              <a:rPr lang="en-US" dirty="0"/>
              <a:t> is the heart of what tells Lando what to do. It goes into your project root, next to all of your source code.</a:t>
            </a:r>
          </a:p>
        </p:txBody>
      </p:sp>
      <p:sp>
        <p:nvSpPr>
          <p:cNvPr id="4" name="Slide Number Placeholder 3"/>
          <p:cNvSpPr>
            <a:spLocks noGrp="1"/>
          </p:cNvSpPr>
          <p:nvPr>
            <p:ph type="sldNum" sz="quarter" idx="5"/>
          </p:nvPr>
        </p:nvSpPr>
        <p:spPr/>
        <p:txBody>
          <a:bodyPr/>
          <a:lstStyle/>
          <a:p>
            <a:fld id="{07F65287-0258-BC43-8221-F86E5F96768A}" type="slidenum">
              <a:rPr lang="en-US" smtClean="0"/>
              <a:t>16</a:t>
            </a:fld>
            <a:endParaRPr lang="en-US"/>
          </a:p>
        </p:txBody>
      </p:sp>
    </p:spTree>
    <p:extLst>
      <p:ext uri="{BB962C8B-B14F-4D97-AF65-F5344CB8AC3E}">
        <p14:creationId xmlns:p14="http://schemas.microsoft.com/office/powerpoint/2010/main" val="362583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Landofile</a:t>
            </a:r>
            <a:r>
              <a:rPr lang="en-US" dirty="0"/>
              <a:t>.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I am skipping a few things with this sketch, such as recipe configuration. You don’t NEED to use a recipe with Lando, but I’ll show you one now.</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start up Lando with your </a:t>
            </a:r>
            <a:r>
              <a:rPr lang="en-US" dirty="0" err="1"/>
              <a:t>Landofile</a:t>
            </a:r>
            <a:r>
              <a:rPr lang="en-US" dirty="0"/>
              <a:t> in place, what happens? I made you a Lando cheat sheet, you should check that URL and print it out, keep it handy. Thanks to the magic of Docker mounts, your </a:t>
            </a:r>
            <a:r>
              <a:rPr lang="en-US" dirty="0" err="1"/>
              <a:t>project_root</a:t>
            </a:r>
            <a:r>
              <a:rPr lang="en-US" dirty="0"/>
              <a:t> folder is mounted as /app in every service container you define in your </a:t>
            </a:r>
            <a:r>
              <a:rPr lang="en-US" dirty="0" err="1"/>
              <a:t>Landofile</a:t>
            </a:r>
            <a:r>
              <a:rPr lang="en-US" dirty="0"/>
              <a:t>. It’s in the DB, in Solr, in your </a:t>
            </a:r>
            <a:r>
              <a:rPr lang="en-US" dirty="0" err="1"/>
              <a:t>Appserver</a:t>
            </a:r>
            <a:r>
              <a:rPr lang="en-US" dirty="0"/>
              <a:t>. This is for convenience. And it *is* convenient, knowing where your application code is. So, I want you to have this mental model ready for later. Your </a:t>
            </a:r>
            <a:r>
              <a:rPr lang="en-US" dirty="0" err="1"/>
              <a:t>project_root</a:t>
            </a:r>
            <a:r>
              <a:rPr lang="en-US" dirty="0"/>
              <a:t> is at /app.</a:t>
            </a:r>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name dropping slide. The first two are cheating a bit, I wrote those files. I just found out that Princeton uses Lando for a project. And there’s the link to every </a:t>
            </a:r>
            <a:r>
              <a:rPr lang="en-US" dirty="0" err="1"/>
              <a:t>Landofile</a:t>
            </a:r>
            <a:r>
              <a:rPr lang="en-US" dirty="0"/>
              <a:t> in </a:t>
            </a:r>
            <a:r>
              <a:rPr lang="en-US" dirty="0" err="1"/>
              <a:t>Github</a:t>
            </a:r>
            <a:r>
              <a:rPr lang="en-US" dirty="0"/>
              <a:t>, if you want to explore more.</a:t>
            </a:r>
          </a:p>
        </p:txBody>
      </p:sp>
      <p:sp>
        <p:nvSpPr>
          <p:cNvPr id="4" name="Slide Number Placeholder 3"/>
          <p:cNvSpPr>
            <a:spLocks noGrp="1"/>
          </p:cNvSpPr>
          <p:nvPr>
            <p:ph type="sldNum" sz="quarter" idx="5"/>
          </p:nvPr>
        </p:nvSpPr>
        <p:spPr/>
        <p:txBody>
          <a:bodyPr/>
          <a:lstStyle/>
          <a:p>
            <a:fld id="{07F65287-0258-BC43-8221-F86E5F96768A}" type="slidenum">
              <a:rPr lang="en-US" smtClean="0"/>
              <a:t>20</a:t>
            </a:fld>
            <a:endParaRPr lang="en-US"/>
          </a:p>
        </p:txBody>
      </p:sp>
    </p:spTree>
    <p:extLst>
      <p:ext uri="{BB962C8B-B14F-4D97-AF65-F5344CB8AC3E}">
        <p14:creationId xmlns:p14="http://schemas.microsoft.com/office/powerpoint/2010/main" val="282540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I do a demo of Lando, 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21</a:t>
            </a:fld>
            <a:endParaRPr lang="en-US"/>
          </a:p>
        </p:txBody>
      </p:sp>
    </p:spTree>
    <p:extLst>
      <p:ext uri="{BB962C8B-B14F-4D97-AF65-F5344CB8AC3E}">
        <p14:creationId xmlns:p14="http://schemas.microsoft.com/office/powerpoint/2010/main" val="1324921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demo of Lando, to give you an idea of what working with it is like. I will use the environment I created to work on </a:t>
            </a:r>
            <a:r>
              <a:rPr lang="en-US" dirty="0" err="1"/>
              <a:t>Jschol</a:t>
            </a:r>
            <a:r>
              <a:rPr lang="en-US" dirty="0"/>
              <a:t>, which is the main UI for </a:t>
            </a:r>
            <a:r>
              <a:rPr lang="en-US" dirty="0" err="1"/>
              <a:t>eScholarship</a:t>
            </a:r>
            <a:r>
              <a:rPr lang="en-US" dirty="0"/>
              <a:t>, CDL’s portal to IR and Journal content. </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453976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break before we start working on stuff together?</a:t>
            </a:r>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3378653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Workshop link: https://</a:t>
            </a:r>
            <a:r>
              <a:rPr lang="en-US" dirty="0" err="1"/>
              <a:t>git.io</a:t>
            </a:r>
            <a:r>
              <a:rPr lang="en-US" dirty="0"/>
              <a:t>/</a:t>
            </a:r>
            <a:r>
              <a:rPr lang="en-US" dirty="0" err="1"/>
              <a:t>JqLaG</a:t>
            </a:r>
            <a:br>
              <a:rPr lang="en-US" dirty="0"/>
            </a:br>
            <a:r>
              <a:rPr lang="en-US" dirty="0"/>
              <a:t>Exercise link: </a:t>
            </a:r>
            <a:r>
              <a:rPr lang="en-US" sz="1200" dirty="0"/>
              <a:t>https://</a:t>
            </a:r>
            <a:r>
              <a:rPr lang="en-US" sz="1200" dirty="0" err="1"/>
              <a:t>git.io</a:t>
            </a:r>
            <a:r>
              <a:rPr lang="en-US" sz="1200" dirty="0"/>
              <a:t>/Jm1Uv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Download a sample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err="1"/>
              <a:t>lando</a:t>
            </a:r>
            <a:r>
              <a:rPr lang="en-US" dirty="0"/>
              <a:t> </a:t>
            </a:r>
            <a:r>
              <a:rPr lang="en-US" dirty="0" err="1"/>
              <a:t>init</a:t>
            </a:r>
            <a:r>
              <a:rPr lang="en-US" dirty="0"/>
              <a:t> –full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Delete the PHP stuff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Change </a:t>
            </a:r>
            <a:r>
              <a:rPr lang="en-US" dirty="0" err="1"/>
              <a:t>portforward</a:t>
            </a:r>
            <a:r>
              <a:rPr lang="en-US" dirty="0"/>
              <a:t> to 3306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Lando </a:t>
            </a:r>
            <a:r>
              <a:rPr lang="en-US" dirty="0" err="1"/>
              <a:t>poweroff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Lando rebuild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Lando </a:t>
            </a:r>
            <a:r>
              <a:rPr lang="en-US" dirty="0" err="1"/>
              <a:t>db</a:t>
            </a:r>
            <a:r>
              <a:rPr lang="en-US" dirty="0"/>
              <a:t>-import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Lando </a:t>
            </a:r>
            <a:r>
              <a:rPr lang="en-US" dirty="0" err="1"/>
              <a:t>mysql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Destroy some stuff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Rebuild the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Extra Credit: add PhpMyAdmin</a:t>
            </a:r>
          </a:p>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24</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25</a:t>
            </a:fld>
            <a:endParaRPr lang="en-US"/>
          </a:p>
        </p:txBody>
      </p:sp>
    </p:spTree>
    <p:extLst>
      <p:ext uri="{BB962C8B-B14F-4D97-AF65-F5344CB8AC3E}">
        <p14:creationId xmlns:p14="http://schemas.microsoft.com/office/powerpoint/2010/main" val="491364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cool, now we get to use a recipe. And, if you’ve never used </a:t>
            </a:r>
            <a:r>
              <a:rPr lang="en-US" dirty="0" err="1"/>
              <a:t>Omeka</a:t>
            </a:r>
            <a:r>
              <a:rPr lang="en-US" dirty="0"/>
              <a:t>-S, it’s pretty cool. I think you’ll like it. I hope we don’t lose you to it. Stay with us, there’s more we want to do today.</a:t>
            </a:r>
          </a:p>
        </p:txBody>
      </p:sp>
      <p:sp>
        <p:nvSpPr>
          <p:cNvPr id="4" name="Slide Number Placeholder 3"/>
          <p:cNvSpPr>
            <a:spLocks noGrp="1"/>
          </p:cNvSpPr>
          <p:nvPr>
            <p:ph type="sldNum" sz="quarter" idx="5"/>
          </p:nvPr>
        </p:nvSpPr>
        <p:spPr/>
        <p:txBody>
          <a:bodyPr/>
          <a:lstStyle/>
          <a:p>
            <a:fld id="{07F65287-0258-BC43-8221-F86E5F96768A}" type="slidenum">
              <a:rPr lang="en-US" smtClean="0"/>
              <a:t>26</a:t>
            </a:fld>
            <a:endParaRPr lang="en-US"/>
          </a:p>
        </p:txBody>
      </p:sp>
    </p:spTree>
    <p:extLst>
      <p:ext uri="{BB962C8B-B14F-4D97-AF65-F5344CB8AC3E}">
        <p14:creationId xmlns:p14="http://schemas.microsoft.com/office/powerpoint/2010/main" val="1753263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27</a:t>
            </a:fld>
            <a:endParaRPr lang="en-US"/>
          </a:p>
        </p:txBody>
      </p:sp>
    </p:spTree>
    <p:extLst>
      <p:ext uri="{BB962C8B-B14F-4D97-AF65-F5344CB8AC3E}">
        <p14:creationId xmlns:p14="http://schemas.microsoft.com/office/powerpoint/2010/main" val="1642885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final workspace I have prepared, let’s get Django running. And maybe, if we have time, we can try to start up a debugger.</a:t>
            </a:r>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3704286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this is going to be fun. I have an idea of what you all will suggest we build together, but let’s figure that out first. Then let’s build it.</a:t>
            </a:r>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parts of this workshop. For the first 30 minutes, we’ll go through this introduction, then we’ll take a quick break, and come back for 4 exercises. Don’t panic, you don’t need to follow along with any of the typing, you can just kick back and watch. I hope you’ll still get something out of this without typing commands.</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1174533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built a database, Omeka-S and Django dev environments, if you want to explore more, here are some things to check out. I haven’t tried the frontend tooling that Lando makes available, but it looks cool. I especially like that you can just slap on these front-end toolsets like grunt and gulp, to any other dev environment. And other places to play are, if you want to work offline, you can experiment with the proxy configuration options. Or if you want to automate more things, check out the Events configuration. Or, if you want to use Lando as a piece of your great Docker empire, check out the Compose/custom service. You *can* use your custom Docker images. It’ll just take more work on your part.</a:t>
            </a:r>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07F65287-0258-BC43-8221-F86E5F96768A}" type="slidenum">
              <a:rPr lang="en-US" smtClean="0"/>
              <a:t>32</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credits for the images I used in these slides.</a:t>
            </a:r>
          </a:p>
        </p:txBody>
      </p:sp>
      <p:sp>
        <p:nvSpPr>
          <p:cNvPr id="4" name="Slide Number Placeholder 3"/>
          <p:cNvSpPr>
            <a:spLocks noGrp="1"/>
          </p:cNvSpPr>
          <p:nvPr>
            <p:ph type="sldNum" sz="quarter" idx="5"/>
          </p:nvPr>
        </p:nvSpPr>
        <p:spPr/>
        <p:txBody>
          <a:bodyPr/>
          <a:lstStyle/>
          <a:p>
            <a:fld id="{07F65287-0258-BC43-8221-F86E5F96768A}" type="slidenum">
              <a:rPr lang="en-US" smtClean="0"/>
              <a:t>33</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complain about Docker too much, and please don’t take offense if you’ve already invested the time in developing and using a Docker workflow. I want to honor that work and level of commitment, but getting a development environment running, so we can do some work, should not require that level of commitment. Awesome and Awful. You get building blocks, and it runs on most anything. But, it’s complicated, and hard.</a:t>
            </a:r>
          </a:p>
        </p:txBody>
      </p:sp>
      <p:sp>
        <p:nvSpPr>
          <p:cNvPr id="4" name="Slide Number Placeholder 3"/>
          <p:cNvSpPr>
            <a:spLocks noGrp="1"/>
          </p:cNvSpPr>
          <p:nvPr>
            <p:ph type="sldNum" sz="quarter" idx="5"/>
          </p:nvPr>
        </p:nvSpPr>
        <p:spPr/>
        <p:txBody>
          <a:bodyPr/>
          <a:lstStyle/>
          <a:p>
            <a:fld id="{07F65287-0258-BC43-8221-F86E5F96768A}" type="slidenum">
              <a:rPr lang="en-US" smtClean="0"/>
              <a:t>6</a:t>
            </a:fld>
            <a:endParaRPr lang="en-US"/>
          </a:p>
        </p:txBody>
      </p:sp>
    </p:spTree>
    <p:extLst>
      <p:ext uri="{BB962C8B-B14F-4D97-AF65-F5344CB8AC3E}">
        <p14:creationId xmlns:p14="http://schemas.microsoft.com/office/powerpoint/2010/main" val="105624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have a perfect workflow, using the same containers in dev as prod, why bother? Honestly, it’s scope creep. I’m here to talk about making some dev environments. You can work on your perfect ideal workflow on your own time. Let’s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9</a:t>
            </a:fld>
            <a:endParaRPr lang="en-US"/>
          </a:p>
        </p:txBody>
      </p:sp>
    </p:spTree>
    <p:extLst>
      <p:ext uri="{BB962C8B-B14F-4D97-AF65-F5344CB8AC3E}">
        <p14:creationId xmlns:p14="http://schemas.microsoft.com/office/powerpoint/2010/main" val="176958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community declares Lando is a “per app, single config file, containerized everything, local dev tool.” Let’s break that down a bit.</a:t>
            </a:r>
          </a:p>
        </p:txBody>
      </p:sp>
      <p:sp>
        <p:nvSpPr>
          <p:cNvPr id="4" name="Slide Number Placeholder 3"/>
          <p:cNvSpPr>
            <a:spLocks noGrp="1"/>
          </p:cNvSpPr>
          <p:nvPr>
            <p:ph type="sldNum" sz="quarter" idx="5"/>
          </p:nvPr>
        </p:nvSpPr>
        <p:spPr/>
        <p:txBody>
          <a:bodyPr/>
          <a:lstStyle/>
          <a:p>
            <a:fld id="{07F65287-0258-BC43-8221-F86E5F96768A}" type="slidenum">
              <a:rPr lang="en-US" smtClean="0"/>
              <a:t>10</a:t>
            </a:fld>
            <a:endParaRPr lang="en-US"/>
          </a:p>
        </p:txBody>
      </p:sp>
    </p:spTree>
    <p:extLst>
      <p:ext uri="{BB962C8B-B14F-4D97-AF65-F5344CB8AC3E}">
        <p14:creationId xmlns:p14="http://schemas.microsoft.com/office/powerpoint/2010/main" val="405569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3/19/21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3/19/21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mailto:hardy.pottinger@ucop.edu" TargetMode="External"/><Relationship Id="rId1" Type="http://schemas.openxmlformats.org/officeDocument/2006/relationships/slideLayout" Target="../slideLayouts/slideLayout1.xml"/><Relationship Id="rId5" Type="http://schemas.openxmlformats.org/officeDocument/2006/relationships/hyperlink" Target="http://creativecommons.org/licenses/by/4.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ando/lando/relea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lando.dev/basics/installation.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Scholarship/jschol/blob/master/.lando.y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earch?q=filename%3A.lando.yml&amp;type=Code" TargetMode="External"/><Relationship Id="rId5" Type="http://schemas.openxmlformats.org/officeDocument/2006/relationships/hyperlink" Target="https://github.com/pulibrary/pulfalight/blob/main/.lando.yml" TargetMode="External"/><Relationship Id="rId4" Type="http://schemas.openxmlformats.org/officeDocument/2006/relationships/hyperlink" Target="https://github.com/BirkbeckCTP/janeway/blob/master/.lando.y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2"/>
              </a:rPr>
              <a:t>hardy.pottinger@ucop.edu</a:t>
            </a:r>
            <a:r>
              <a:rPr lang="en-US" dirty="0"/>
              <a:t>          </a:t>
            </a:r>
            <a:r>
              <a:rPr lang="en-US" dirty="0" err="1"/>
              <a:t>HardyPottinger</a:t>
            </a:r>
            <a:br>
              <a:rPr lang="en-US" dirty="0"/>
            </a:br>
            <a:br>
              <a:rPr lang="en-US" sz="800" dirty="0"/>
            </a:br>
            <a:r>
              <a:rPr lang="en-US" dirty="0"/>
              <a:t>post-conference workshop</a:t>
            </a:r>
            <a:br>
              <a:rPr lang="en-US" dirty="0"/>
            </a:br>
            <a:r>
              <a:rPr lang="en-US" dirty="0"/>
              <a:t>Friday March 26, 2021</a:t>
            </a:r>
          </a:p>
          <a:p>
            <a:r>
              <a:rPr lang="en-US" dirty="0"/>
              <a:t>https://</a:t>
            </a:r>
            <a:r>
              <a:rPr lang="en-US" dirty="0" err="1"/>
              <a:t>git.io</a:t>
            </a:r>
            <a:r>
              <a:rPr lang="en-US" dirty="0"/>
              <a:t>/</a:t>
            </a:r>
            <a:r>
              <a:rPr lang="en-US" dirty="0" err="1"/>
              <a:t>JqLaG</a:t>
            </a:r>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3"/>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5"/>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3"/>
              </a:rPr>
              <a:t>https://github.com/lando/lando/releases</a:t>
            </a:r>
            <a:endParaRPr lang="en-US" dirty="0"/>
          </a:p>
          <a:p>
            <a:r>
              <a:rPr lang="en-US" dirty="0"/>
              <a:t>Docs: </a:t>
            </a:r>
            <a:r>
              <a:rPr lang="en-US" dirty="0">
                <a:hlinkClick r:id="rId4"/>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r>
              <a:rPr lang="en-US" dirty="0"/>
              <a:t> (The </a:t>
            </a:r>
            <a:r>
              <a:rPr lang="en-US" dirty="0" err="1"/>
              <a:t>Landofile</a:t>
            </a:r>
            <a:r>
              <a:rPr lang="en-US" dirty="0"/>
              <a:t>)</a:t>
            </a:r>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028-782F-6741-8EA0-AC75EE2741E7}"/>
              </a:ext>
            </a:extLst>
          </p:cNvPr>
          <p:cNvSpPr>
            <a:spLocks noGrp="1"/>
          </p:cNvSpPr>
          <p:nvPr>
            <p:ph type="title"/>
          </p:nvPr>
        </p:nvSpPr>
        <p:spPr/>
        <p:txBody>
          <a:bodyPr/>
          <a:lstStyle/>
          <a:p>
            <a:r>
              <a:rPr lang="en-US" dirty="0"/>
              <a:t>Is this even real? Who even uses Lando?</a:t>
            </a:r>
          </a:p>
        </p:txBody>
      </p:sp>
      <p:sp>
        <p:nvSpPr>
          <p:cNvPr id="3" name="Content Placeholder 2">
            <a:extLst>
              <a:ext uri="{FF2B5EF4-FFF2-40B4-BE49-F238E27FC236}">
                <a16:creationId xmlns:a16="http://schemas.microsoft.com/office/drawing/2014/main" id="{AB415FE1-1A92-2045-8C98-C594573AFBAC}"/>
              </a:ext>
            </a:extLst>
          </p:cNvPr>
          <p:cNvSpPr>
            <a:spLocks noGrp="1"/>
          </p:cNvSpPr>
          <p:nvPr>
            <p:ph idx="1"/>
          </p:nvPr>
        </p:nvSpPr>
        <p:spPr/>
        <p:txBody>
          <a:bodyPr>
            <a:normAutofit lnSpcReduction="10000"/>
          </a:bodyPr>
          <a:lstStyle/>
          <a:p>
            <a:r>
              <a:rPr lang="en-US" b="1" dirty="0"/>
              <a:t>CDL</a:t>
            </a:r>
            <a:br>
              <a:rPr lang="en-US" dirty="0"/>
            </a:br>
            <a:r>
              <a:rPr lang="en-US" dirty="0">
                <a:hlinkClick r:id="rId3"/>
              </a:rPr>
              <a:t>https://github.com/eScholarship/jschol/blob/master/.lando.yml</a:t>
            </a:r>
            <a:endParaRPr lang="en-US" dirty="0"/>
          </a:p>
          <a:p>
            <a:r>
              <a:rPr lang="en-US" b="1" dirty="0"/>
              <a:t>Janeway</a:t>
            </a:r>
            <a:br>
              <a:rPr lang="en-US" dirty="0"/>
            </a:br>
            <a:r>
              <a:rPr lang="en-US" dirty="0">
                <a:hlinkClick r:id="rId4"/>
              </a:rPr>
              <a:t>https://github.com/BirkbeckCTP/janeway/blob/master/.lando.yml</a:t>
            </a:r>
            <a:endParaRPr lang="en-US" dirty="0"/>
          </a:p>
          <a:p>
            <a:r>
              <a:rPr lang="en-US" b="1" dirty="0"/>
              <a:t>Princeton</a:t>
            </a:r>
            <a:r>
              <a:rPr lang="en-US" dirty="0"/>
              <a:t> </a:t>
            </a:r>
            <a:r>
              <a:rPr lang="en-US" dirty="0">
                <a:hlinkClick r:id="rId5"/>
              </a:rPr>
              <a:t>https://github.com/pulibrary/pulfalight/blob/main/.lando.yml</a:t>
            </a:r>
            <a:endParaRPr lang="en-US" dirty="0"/>
          </a:p>
          <a:p>
            <a:r>
              <a:rPr lang="en-US" b="1" dirty="0"/>
              <a:t>Every </a:t>
            </a:r>
            <a:r>
              <a:rPr lang="en-US" b="1" dirty="0" err="1"/>
              <a:t>Landofile</a:t>
            </a:r>
            <a:r>
              <a:rPr lang="en-US" b="1" dirty="0"/>
              <a:t> in GitHub</a:t>
            </a:r>
            <a:br>
              <a:rPr lang="en-US" dirty="0"/>
            </a:br>
            <a:r>
              <a:rPr lang="en-US" dirty="0">
                <a:hlinkClick r:id="rId6"/>
              </a:rPr>
              <a:t>https://github.com/search?q=filename%3A.lando.yml&amp;type=Code</a:t>
            </a:r>
            <a:endParaRPr lang="en-US" dirty="0"/>
          </a:p>
          <a:p>
            <a:endParaRPr lang="en-US" dirty="0"/>
          </a:p>
        </p:txBody>
      </p:sp>
    </p:spTree>
    <p:extLst>
      <p:ext uri="{BB962C8B-B14F-4D97-AF65-F5344CB8AC3E}">
        <p14:creationId xmlns:p14="http://schemas.microsoft.com/office/powerpoint/2010/main" val="4529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br>
              <a:rPr lang="en-US" dirty="0"/>
            </a:br>
            <a:r>
              <a:rPr lang="en-US" sz="4000" dirty="0"/>
              <a:t>https://</a:t>
            </a:r>
            <a:r>
              <a:rPr lang="en-US" sz="4000" dirty="0" err="1"/>
              <a:t>git.io</a:t>
            </a:r>
            <a:r>
              <a:rPr lang="en-US" sz="4000" dirty="0"/>
              <a:t>/Jm1Uv</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Omeka-S </a:t>
            </a:r>
            <a:r>
              <a:rPr lang="en-US" sz="4000" dirty="0"/>
              <a:t>https://</a:t>
            </a:r>
            <a:r>
              <a:rPr lang="en-US" sz="4000" dirty="0" err="1"/>
              <a:t>git.io</a:t>
            </a:r>
            <a:r>
              <a:rPr lang="en-US" sz="4000" dirty="0"/>
              <a:t>/Jm1Ub</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br>
              <a:rPr lang="en-US" dirty="0"/>
            </a:br>
            <a:r>
              <a:rPr lang="en-US" sz="4000" dirty="0"/>
              <a:t>https://</a:t>
            </a:r>
            <a:r>
              <a:rPr lang="en-US" sz="4000" dirty="0" err="1"/>
              <a:t>git.io</a:t>
            </a:r>
            <a:r>
              <a:rPr lang="en-US" sz="4000" dirty="0"/>
              <a:t>/Jm1T0</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 today’s agenda</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pPr marL="514350" indent="-514350">
              <a:buFont typeface="+mj-lt"/>
              <a:buAutoNum type="arabicPeriod"/>
            </a:pPr>
            <a:r>
              <a:rPr lang="en-US" dirty="0"/>
              <a:t>Start Small, just a database</a:t>
            </a:r>
          </a:p>
          <a:p>
            <a:pPr marL="514350" indent="-514350">
              <a:buFont typeface="+mj-lt"/>
              <a:buAutoNum type="arabicPeriod"/>
            </a:pPr>
            <a:r>
              <a:rPr lang="en-US" dirty="0"/>
              <a:t>Let’s build: </a:t>
            </a:r>
            <a:r>
              <a:rPr lang="en-US" dirty="0" err="1"/>
              <a:t>Omeka</a:t>
            </a:r>
            <a:r>
              <a:rPr lang="en-US" dirty="0"/>
              <a:t>-S</a:t>
            </a:r>
          </a:p>
          <a:p>
            <a:pPr marL="514350" indent="-514350">
              <a:buFont typeface="+mj-lt"/>
              <a:buAutoNum type="arabicPeriod"/>
            </a:pPr>
            <a:r>
              <a:rPr lang="en-US" dirty="0"/>
              <a:t>Let’s build: Django</a:t>
            </a:r>
          </a:p>
          <a:p>
            <a:pPr marL="514350" indent="-514350">
              <a:buFont typeface="+mj-lt"/>
              <a:buAutoNum type="arabicPeriod"/>
            </a:pPr>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3129</Words>
  <Application>Microsoft Macintosh PowerPoint</Application>
  <PresentationFormat>Widescreen</PresentationFormat>
  <Paragraphs>271</Paragraphs>
  <Slides>33</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Cousine</vt:lpstr>
      <vt:lpstr>Office Theme</vt:lpstr>
      <vt:lpstr>Learning as We Go</vt:lpstr>
      <vt:lpstr>Decomposition: “Bringing Order to Chaos”</vt:lpstr>
      <vt:lpstr>Dev Environment Chaos</vt:lpstr>
      <vt:lpstr>Parts: today’s agenda</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 (The Landofile)</vt:lpstr>
      <vt:lpstr>PowerPoint Presentation</vt:lpstr>
      <vt:lpstr>PowerPoint Presentation</vt:lpstr>
      <vt:lpstr>Lando Cheat Sheet: https://git.io/JqLaI</vt:lpstr>
      <vt:lpstr>Is this even real? Who even uses Lando?</vt:lpstr>
      <vt:lpstr>Questions?</vt:lpstr>
      <vt:lpstr>Demo: Using Lando</vt:lpstr>
      <vt:lpstr>Questions?</vt:lpstr>
      <vt:lpstr>Exercise 1: MySQL https://git.io/Jm1Uv</vt:lpstr>
      <vt:lpstr>Questions?</vt:lpstr>
      <vt:lpstr>Exercise 2: Omeka-S https://git.io/Jm1Ub</vt:lpstr>
      <vt:lpstr>Questions?</vt:lpstr>
      <vt:lpstr>Exercise 3: Django https://git.io/Jm1T0</vt:lpstr>
      <vt:lpstr>Questions?</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64</cp:revision>
  <dcterms:created xsi:type="dcterms:W3CDTF">2021-01-25T14:21:59Z</dcterms:created>
  <dcterms:modified xsi:type="dcterms:W3CDTF">2021-03-19T19:58:22Z</dcterms:modified>
</cp:coreProperties>
</file>