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88" r:id="rId19"/>
    <p:sldId id="290" r:id="rId20"/>
    <p:sldId id="282" r:id="rId21"/>
    <p:sldId id="275" r:id="rId22"/>
    <p:sldId id="287"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0" autoAdjust="0"/>
    <p:restoredTop sz="70547"/>
  </p:normalViewPr>
  <p:slideViewPr>
    <p:cSldViewPr snapToGrid="0">
      <p:cViewPr varScale="1">
        <p:scale>
          <a:sx n="114" d="100"/>
          <a:sy n="114" d="100"/>
        </p:scale>
        <p:origin x="1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Lando prepackages docker images for various services and technologies. Here are a few.</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a few more. Each of these services is configurable, and you can swap in different ones (like use MySQL as a database, and then you can experiment using PostgreSQL instead)</a:t>
            </a:r>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2374417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(No offense, Drupal folks). We *will* use the LAMP recipe for Omeka, and if you have a PHP app like Omeka or OJS, a Lando recipe is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13</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is easy, just download the thing, click on the thing, agree to terms. If you already have Docker and Docker-Compose installed, you don’t need to reinstall </a:t>
            </a:r>
            <a:r>
              <a:rPr lang="en-US" dirty="0" err="1"/>
              <a:t>Lando’s</a:t>
            </a:r>
            <a:r>
              <a:rPr lang="en-US" dirty="0"/>
              <a:t> versions, but do verify that the versions you are running are at least the same as what Lando wants to install. If not, you may want to upgrade your docker setup.</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223936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Landofile</a:t>
            </a:r>
            <a:r>
              <a:rPr lang="en-US" dirty="0"/>
              <a:t> is the heart of what tells Lando what to do. It goes into your project root, next to all of your source code.</a:t>
            </a:r>
          </a:p>
        </p:txBody>
      </p:sp>
      <p:sp>
        <p:nvSpPr>
          <p:cNvPr id="4" name="Slide Number Placeholder 3"/>
          <p:cNvSpPr>
            <a:spLocks noGrp="1"/>
          </p:cNvSpPr>
          <p:nvPr>
            <p:ph type="sldNum" sz="quarter" idx="5"/>
          </p:nvPr>
        </p:nvSpPr>
        <p:spPr/>
        <p:txBody>
          <a:bodyPr/>
          <a:lstStyle/>
          <a:p>
            <a:fld id="{07F65287-0258-BC43-8221-F86E5F96768A}" type="slidenum">
              <a:rPr lang="en-US" smtClean="0"/>
              <a:t>15</a:t>
            </a:fld>
            <a:endParaRPr lang="en-US"/>
          </a:p>
        </p:txBody>
      </p:sp>
    </p:spTree>
    <p:extLst>
      <p:ext uri="{BB962C8B-B14F-4D97-AF65-F5344CB8AC3E}">
        <p14:creationId xmlns:p14="http://schemas.microsoft.com/office/powerpoint/2010/main" val="3625839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Landofile</a:t>
            </a:r>
            <a:r>
              <a:rPr lang="en-US" dirty="0"/>
              <a:t>.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I am skipping a few things with this sketch, such as recipe configuration. You don’t NEED to use a recipe with Lando, but I’ll show you one now.</a:t>
            </a:r>
          </a:p>
        </p:txBody>
      </p:sp>
      <p:sp>
        <p:nvSpPr>
          <p:cNvPr id="4" name="Slide Number Placeholder 3"/>
          <p:cNvSpPr>
            <a:spLocks noGrp="1"/>
          </p:cNvSpPr>
          <p:nvPr>
            <p:ph type="sldNum" sz="quarter" idx="5"/>
          </p:nvPr>
        </p:nvSpPr>
        <p:spPr/>
        <p:txBody>
          <a:bodyPr/>
          <a:lstStyle/>
          <a:p>
            <a:fld id="{07F65287-0258-BC43-8221-F86E5F96768A}" type="slidenum">
              <a:rPr lang="en-US" smtClean="0"/>
              <a:t>16</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start up Lando with your </a:t>
            </a:r>
            <a:r>
              <a:rPr lang="en-US" dirty="0" err="1"/>
              <a:t>Landofile</a:t>
            </a:r>
            <a:r>
              <a:rPr lang="en-US" dirty="0"/>
              <a:t> in place, what happens? I made you a Lando cheat sheet, you should check that URL and print it out, keep it handy. Thanks to the magic of Docker mounts, your </a:t>
            </a:r>
            <a:r>
              <a:rPr lang="en-US" dirty="0" err="1"/>
              <a:t>project_root</a:t>
            </a:r>
            <a:r>
              <a:rPr lang="en-US" dirty="0"/>
              <a:t> folder is mounted as /app in every service container you define in your </a:t>
            </a:r>
            <a:r>
              <a:rPr lang="en-US" dirty="0" err="1"/>
              <a:t>Landofile</a:t>
            </a:r>
            <a:r>
              <a:rPr lang="en-US" dirty="0"/>
              <a:t>. It’s in the DB, in Solr, in your </a:t>
            </a:r>
            <a:r>
              <a:rPr lang="en-US" dirty="0" err="1"/>
              <a:t>Appserver</a:t>
            </a:r>
            <a:r>
              <a:rPr lang="en-US" dirty="0"/>
              <a:t>. This is for convenience. And it *is* convenient, knowing where your application code is. So, I want you to have this mental model ready for later. Your </a:t>
            </a:r>
            <a:r>
              <a:rPr lang="en-US" dirty="0" err="1"/>
              <a:t>project_root</a:t>
            </a:r>
            <a:r>
              <a:rPr lang="en-US" dirty="0"/>
              <a:t> is at /app.</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name dropping slide. The first two are cheating a bit, I wrote those files. I just found out that Princeton uses Lando for a project. And there’s the link to every </a:t>
            </a:r>
            <a:r>
              <a:rPr lang="en-US" dirty="0" err="1"/>
              <a:t>Landofile</a:t>
            </a:r>
            <a:r>
              <a:rPr lang="en-US" dirty="0"/>
              <a:t> in </a:t>
            </a:r>
            <a:r>
              <a:rPr lang="en-US" dirty="0" err="1"/>
              <a:t>Github</a:t>
            </a:r>
            <a:r>
              <a:rPr lang="en-US" dirty="0"/>
              <a:t>, if you want to explore more.</a:t>
            </a:r>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2825404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I do a demo of Lando, 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20</a:t>
            </a:fld>
            <a:endParaRPr lang="en-US"/>
          </a:p>
        </p:txBody>
      </p:sp>
    </p:spTree>
    <p:extLst>
      <p:ext uri="{BB962C8B-B14F-4D97-AF65-F5344CB8AC3E}">
        <p14:creationId xmlns:p14="http://schemas.microsoft.com/office/powerpoint/2010/main" val="132492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demo of Lando, to give you an idea of what working with it is like.</a:t>
            </a:r>
          </a:p>
        </p:txBody>
      </p:sp>
      <p:sp>
        <p:nvSpPr>
          <p:cNvPr id="4" name="Slide Number Placeholder 3"/>
          <p:cNvSpPr>
            <a:spLocks noGrp="1"/>
          </p:cNvSpPr>
          <p:nvPr>
            <p:ph type="sldNum" sz="quarter" idx="5"/>
          </p:nvPr>
        </p:nvSpPr>
        <p:spPr/>
        <p:txBody>
          <a:bodyPr/>
          <a:lstStyle/>
          <a:p>
            <a:fld id="{07F65287-0258-BC43-8221-F86E5F96768A}" type="slidenum">
              <a:rPr lang="en-US" smtClean="0"/>
              <a:t>21</a:t>
            </a:fld>
            <a:endParaRPr lang="en-US"/>
          </a:p>
        </p:txBody>
      </p:sp>
    </p:spTree>
    <p:extLst>
      <p:ext uri="{BB962C8B-B14F-4D97-AF65-F5344CB8AC3E}">
        <p14:creationId xmlns:p14="http://schemas.microsoft.com/office/powerpoint/2010/main" val="45397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credits for the images I used in these slides.</a:t>
            </a:r>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complain about Docker too much, and please don’t take offense if you’ve already invested the time in developing and using a Docker workflow. I want to honor that work and level of commitment, but getting a development environment running, so we can do some work, should not require that level of commitment. Awesome and Awful. You get building blocks, and it runs on most anything. But, it’s complicated, and hard.</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105624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6</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have a perfect workflow, using the same containers in dev as prod, why bother? Honestly, it’s scope creep. I’m here to talk about making some dev environments. You can work on your perfect ideal workflow on your own time. Let’s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76958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community declares Lando is a “per app, single config file, containerized everything, local dev tool.” Let’s break that down a bit. You start with one simple config file, you mix/match preconfigured stacks, add in extra services, add tooling and automation, it runs wherever Docker runs. It helps smooth out the rough edges of Docker.</a:t>
            </a:r>
          </a:p>
        </p:txBody>
      </p:sp>
      <p:sp>
        <p:nvSpPr>
          <p:cNvPr id="4" name="Slide Number Placeholder 3"/>
          <p:cNvSpPr>
            <a:spLocks noGrp="1"/>
          </p:cNvSpPr>
          <p:nvPr>
            <p:ph type="sldNum" sz="quarter" idx="5"/>
          </p:nvPr>
        </p:nvSpPr>
        <p:spPr/>
        <p:txBody>
          <a:bodyPr/>
          <a:lstStyle/>
          <a:p>
            <a:fld id="{07F65287-0258-BC43-8221-F86E5F96768A}" type="slidenum">
              <a:rPr lang="en-US" smtClean="0"/>
              <a:t>9</a:t>
            </a:fld>
            <a:endParaRPr lang="en-US"/>
          </a:p>
        </p:txBody>
      </p:sp>
    </p:spTree>
    <p:extLst>
      <p:ext uri="{BB962C8B-B14F-4D97-AF65-F5344CB8AC3E}">
        <p14:creationId xmlns:p14="http://schemas.microsoft.com/office/powerpoint/2010/main" val="4055699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Lando.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10</a:t>
            </a:fld>
            <a:endParaRPr lang="en-US"/>
          </a:p>
        </p:txBody>
      </p:sp>
    </p:spTree>
    <p:extLst>
      <p:ext uri="{BB962C8B-B14F-4D97-AF65-F5344CB8AC3E}">
        <p14:creationId xmlns:p14="http://schemas.microsoft.com/office/powerpoint/2010/main" val="32629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3/16/21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hardy.pottinger@ucop.edu" TargetMode="External"/><Relationship Id="rId1" Type="http://schemas.openxmlformats.org/officeDocument/2006/relationships/slideLayout" Target="../slideLayouts/slideLayout1.xml"/><Relationship Id="rId5" Type="http://schemas.openxmlformats.org/officeDocument/2006/relationships/hyperlink" Target="http://creativecommons.org/licenses/by/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ando/lando/relea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lando.dev/basics/installation.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Scholarship/jschol/blob/master/.lando.y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search?q=filename%3A.lando.yml&amp;type=Code" TargetMode="External"/><Relationship Id="rId5" Type="http://schemas.openxmlformats.org/officeDocument/2006/relationships/hyperlink" Target="https://github.com/pulibrary/pulfalight/blob/main/.lando.yml" TargetMode="External"/><Relationship Id="rId4" Type="http://schemas.openxmlformats.org/officeDocument/2006/relationships/hyperlink" Target="https://github.com/BirkbeckCTP/janeway/blob/master/.lando.y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2"/>
              </a:rPr>
              <a:t>hardy.pottinger@ucop.edu</a:t>
            </a:r>
            <a:r>
              <a:rPr lang="en-US" dirty="0"/>
              <a:t>          </a:t>
            </a:r>
            <a:r>
              <a:rPr lang="en-US" dirty="0" err="1"/>
              <a:t>HardyPottinger</a:t>
            </a:r>
            <a:br>
              <a:rPr lang="en-US" dirty="0"/>
            </a:br>
            <a:br>
              <a:rPr lang="en-US" sz="800" dirty="0"/>
            </a:br>
            <a:r>
              <a:rPr lang="en-US" dirty="0"/>
              <a:t>CDL Tech-X condensed version of a Code4Lib post-conference workshop</a:t>
            </a:r>
          </a:p>
          <a:p>
            <a:endParaRPr lang="en-US" sz="800" dirty="0"/>
          </a:p>
          <a:p>
            <a:r>
              <a:rPr lang="en-US" dirty="0"/>
              <a:t>https://</a:t>
            </a:r>
            <a:r>
              <a:rPr lang="en-US" dirty="0" err="1"/>
              <a:t>git.io</a:t>
            </a:r>
            <a:r>
              <a:rPr lang="en-US" dirty="0"/>
              <a:t>/</a:t>
            </a:r>
            <a:r>
              <a:rPr lang="en-US" dirty="0" err="1"/>
              <a:t>JqLaG</a:t>
            </a:r>
            <a:endParaRPr lang="en-US" dirty="0"/>
          </a:p>
          <a:p>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3"/>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5"/>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3"/>
              </a:rPr>
              <a:t>https://github.com/lando/lando/releases</a:t>
            </a:r>
            <a:endParaRPr lang="en-US" dirty="0"/>
          </a:p>
          <a:p>
            <a:r>
              <a:rPr lang="en-US" dirty="0"/>
              <a:t>Docs: </a:t>
            </a:r>
            <a:r>
              <a:rPr lang="en-US" dirty="0">
                <a:hlinkClick r:id="rId4"/>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r>
              <a:rPr lang="en-US" dirty="0"/>
              <a:t> (The </a:t>
            </a:r>
            <a:r>
              <a:rPr lang="en-US" dirty="0" err="1"/>
              <a:t>Landofile</a:t>
            </a:r>
            <a:r>
              <a:rPr lang="en-US" dirty="0"/>
              <a:t>)</a:t>
            </a:r>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028-782F-6741-8EA0-AC75EE2741E7}"/>
              </a:ext>
            </a:extLst>
          </p:cNvPr>
          <p:cNvSpPr>
            <a:spLocks noGrp="1"/>
          </p:cNvSpPr>
          <p:nvPr>
            <p:ph type="title"/>
          </p:nvPr>
        </p:nvSpPr>
        <p:spPr/>
        <p:txBody>
          <a:bodyPr/>
          <a:lstStyle/>
          <a:p>
            <a:r>
              <a:rPr lang="en-US" dirty="0"/>
              <a:t>Is this even real? Who even uses Lando?</a:t>
            </a:r>
          </a:p>
        </p:txBody>
      </p:sp>
      <p:sp>
        <p:nvSpPr>
          <p:cNvPr id="3" name="Content Placeholder 2">
            <a:extLst>
              <a:ext uri="{FF2B5EF4-FFF2-40B4-BE49-F238E27FC236}">
                <a16:creationId xmlns:a16="http://schemas.microsoft.com/office/drawing/2014/main" id="{AB415FE1-1A92-2045-8C98-C594573AFBAC}"/>
              </a:ext>
            </a:extLst>
          </p:cNvPr>
          <p:cNvSpPr>
            <a:spLocks noGrp="1"/>
          </p:cNvSpPr>
          <p:nvPr>
            <p:ph idx="1"/>
          </p:nvPr>
        </p:nvSpPr>
        <p:spPr/>
        <p:txBody>
          <a:bodyPr>
            <a:normAutofit lnSpcReduction="10000"/>
          </a:bodyPr>
          <a:lstStyle/>
          <a:p>
            <a:r>
              <a:rPr lang="en-US" b="1" dirty="0"/>
              <a:t>CDL</a:t>
            </a:r>
            <a:br>
              <a:rPr lang="en-US" dirty="0"/>
            </a:br>
            <a:r>
              <a:rPr lang="en-US" dirty="0">
                <a:hlinkClick r:id="rId3"/>
              </a:rPr>
              <a:t>https://github.com/eScholarship/jschol/blob/master/.lando.yml</a:t>
            </a:r>
            <a:endParaRPr lang="en-US" dirty="0"/>
          </a:p>
          <a:p>
            <a:r>
              <a:rPr lang="en-US" b="1" dirty="0"/>
              <a:t>Janeway</a:t>
            </a:r>
            <a:br>
              <a:rPr lang="en-US" dirty="0"/>
            </a:br>
            <a:r>
              <a:rPr lang="en-US" dirty="0">
                <a:hlinkClick r:id="rId4"/>
              </a:rPr>
              <a:t>https://github.com/BirkbeckCTP/janeway/blob/master/.lando.yml</a:t>
            </a:r>
            <a:endParaRPr lang="en-US" dirty="0"/>
          </a:p>
          <a:p>
            <a:r>
              <a:rPr lang="en-US" b="1" dirty="0"/>
              <a:t>Princeton</a:t>
            </a:r>
            <a:r>
              <a:rPr lang="en-US" dirty="0"/>
              <a:t> </a:t>
            </a:r>
            <a:r>
              <a:rPr lang="en-US" dirty="0">
                <a:hlinkClick r:id="rId5"/>
              </a:rPr>
              <a:t>https://github.com/pulibrary/pulfalight/blob/main/.lando.yml</a:t>
            </a:r>
            <a:endParaRPr lang="en-US" dirty="0"/>
          </a:p>
          <a:p>
            <a:r>
              <a:rPr lang="en-US" b="1" dirty="0"/>
              <a:t>Every </a:t>
            </a:r>
            <a:r>
              <a:rPr lang="en-US" b="1" dirty="0" err="1"/>
              <a:t>Landofile</a:t>
            </a:r>
            <a:r>
              <a:rPr lang="en-US" b="1" dirty="0"/>
              <a:t> in GitHub</a:t>
            </a:r>
            <a:br>
              <a:rPr lang="en-US" dirty="0"/>
            </a:br>
            <a:r>
              <a:rPr lang="en-US" dirty="0">
                <a:hlinkClick r:id="rId6"/>
              </a:rPr>
              <a:t>https://github.com/search?q=filename%3A.lando.yml&amp;type=Code</a:t>
            </a:r>
            <a:endParaRPr lang="en-US" dirty="0"/>
          </a:p>
          <a:p>
            <a:endParaRPr lang="en-US" dirty="0"/>
          </a:p>
        </p:txBody>
      </p:sp>
    </p:spTree>
    <p:extLst>
      <p:ext uri="{BB962C8B-B14F-4D97-AF65-F5344CB8AC3E}">
        <p14:creationId xmlns:p14="http://schemas.microsoft.com/office/powerpoint/2010/main" val="4529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2413</Words>
  <Application>Microsoft Macintosh PowerPoint</Application>
  <PresentationFormat>Widescreen</PresentationFormat>
  <Paragraphs>211</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Cousine</vt:lpstr>
      <vt:lpstr>Office Theme</vt:lpstr>
      <vt:lpstr>Learning as We Go</vt:lpstr>
      <vt:lpstr>Decomposition: “Bringing Order to Chaos”</vt:lpstr>
      <vt:lpstr>Dev Environment Chaos</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 (The Landofile)</vt:lpstr>
      <vt:lpstr>PowerPoint Presentation</vt:lpstr>
      <vt:lpstr>PowerPoint Presentation</vt:lpstr>
      <vt:lpstr>Lando Cheat Sheet: https://git.io/JqLaI</vt:lpstr>
      <vt:lpstr>Is this even real? Who even uses Lando?</vt:lpstr>
      <vt:lpstr>Questions?</vt:lpstr>
      <vt:lpstr>Demo: Using Lando</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63</cp:revision>
  <dcterms:created xsi:type="dcterms:W3CDTF">2021-01-25T14:21:59Z</dcterms:created>
  <dcterms:modified xsi:type="dcterms:W3CDTF">2021-03-17T03:24:02Z</dcterms:modified>
</cp:coreProperties>
</file>