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88" r:id="rId20"/>
    <p:sldId id="290" r:id="rId21"/>
    <p:sldId id="282" r:id="rId22"/>
    <p:sldId id="275" r:id="rId23"/>
    <p:sldId id="283" r:id="rId24"/>
    <p:sldId id="277" r:id="rId25"/>
    <p:sldId id="284" r:id="rId26"/>
    <p:sldId id="278" r:id="rId27"/>
    <p:sldId id="285" r:id="rId28"/>
    <p:sldId id="279" r:id="rId29"/>
    <p:sldId id="286" r:id="rId30"/>
    <p:sldId id="280" r:id="rId31"/>
    <p:sldId id="276" r:id="rId32"/>
    <p:sldId id="287" r:id="rId33"/>
    <p:sldId id="26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87" autoAdjust="0"/>
    <p:restoredTop sz="70547"/>
  </p:normalViewPr>
  <p:slideViewPr>
    <p:cSldViewPr snapToGrid="0">
      <p:cViewPr varScale="1">
        <p:scale>
          <a:sx n="114" d="100"/>
          <a:sy n="114" d="100"/>
        </p:scale>
        <p:origin x="15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5.006"/>
    </inkml:context>
    <inkml:brush xml:id="br0">
      <inkml:brushProperty name="width" value="0.05" units="cm"/>
      <inkml:brushProperty name="height" value="0.05" units="cm"/>
      <inkml:brushProperty name="color" value="#E71224"/>
    </inkml:brush>
  </inkml:definitions>
  <inkml:trace contextRef="#ctx0" brushRef="#br0">0 13984 24575,'49'13'0,"-4"5"0,1 27 0,3-24 0,14 34 0,-14-48 0,-4 21 0,1-28 0,3 14 0,-1-10 0,45 9 0,-49-13 0,18 0 0,2 0 0,-6 0 0,38 14 0,-47 4 0,-4-1 0,34-3 0,-21-14 0,24 0 0,-22 0 0,-25 0 0,24 0 0,-24 0 0,24 0 0,-24 0 0,25 0 0,-25 0 0,24 0 0,-24 0 0,25 0 0,-25 0 0,24 0 0,-24 0 0,24 0 0,-24 0 0,58 0 0,-35 0 0,24 0 0,-22 0 0,-25 0 0,24 0 0,-24 0 0,24 0 0,-24 0 0,58 0 0,-35 0 0,7 0 0,0 0 0,-8 0 0,4 2 0,4-4 0,26-19 0,0 2 0,-12-19 0,-47 7 0,13-15 0,4 11 0,0 4 0,10 3 0,-24 10 0,25-14 0,-25 15 0,10-11 0,-27 10 0,10-13 0,3-15 0,4-3 0,25-14 0,-25 15 0,24-12 0,-38 11 0,21-14 0,-10 1 0,-11 13 0,6 3 0,-27 1 0,0 10 0,0-25 0,0 25 0,0-10 0,0 13 0,14 1 0,-10-48 0,10-12 0,-13 38 0,-2 1 0,1-30 0,0 22 0,0 25 0,28-24 0,-21 24 0,21-25 0,-28 25 0,0-10 0,0 13 0,0 1 0,0-15 0,0 11 0,0-58 0,0 36 0,0-39 0,0 33 0,0 0 0,0-33 0,0 38 0,0-35 0,0 58 0,0-24 0,14 10 0,-11-14 0,11 0 0,-14 14 0,0-10 0,0 24 0,0-58 0,0 36 0,0-40 0,0 34 0,0 1 0,0 13 0,0-11 0,0-22 0,0 24 0,0-34 0,0 57 0,0-25 0,0-22 0,0 24 0,0-35 0,0 58 0,0-24 0,0 24 0,0-38 0,0 20 0,0-10 0,0 4 0,0 24 0,0-25 0,0-22 0,0 11 0,0-26 0,0 35 0,0-1 0,0 0 0,0-34 0,0 26 0,0-11 0,0 22 0,0 11 0,0-13 0,0-1 0,0 14 0,0-11 0,0 25 0,0-24 0,0 10 0,0-14 0,0 0 0,14 1 0,4 13 0,0 3 0,-4 1 0,-14 10 0,0-25 0,0 25 0,0-58 0,0 36 0,0-25 0,0 22 0,0 25 0,0-24 0,0 24 0,0-25 0,0-22 0,0 25 0,0-36 0,0 58 0,0-25 0,0 25 0,0-58 0,0 36 0,0-26 0,0 24 0,0 24 0,0-24 0,0-24 0,0 12 0,0-25-549,0-1 549,0 26 0,0 5 0,0 2 0,0 7 0,0-36 0,0 58 0,0-25 0,0 25 0,0-24 0,0 24 549,0-24-549,0 24 0,0-25 0,0 25 0,0-24 0,0 24 0,0-25 0,0 25 0,0-24 0,0 10 0,0-47 0,0 24 0,0-24 0,0 0 0,0 38-208,0-5 0,0 0 208,0 6 0,0-26 0,0 24 0,0 24 0,0-25 0,0 25 0,0-24 416,0 24-416,0-24 0,0 24 0,0-25 0,0 25 0,0-24 0,0 24 0,0-25 0,0 25 0,0-24 0,0 10 0,0-14 0,0 0 0,0-33 0,0 39 0,0-36 0,0 58 0,0-58 0,0 35 0,0-24 0,0 23 0,0 24 0,0-25 0,0 25 0,0-24 0,0 24 0,0-25 0,0 25 0,0-24 0,0 24 0,0-24 0,0 23 0,0-23 0,0 24 0,14-10 0,-11 13 0,11 0 0,-14-13 0,0 10 0,0-24 0,14 10 0,4 0 0,-1 3 0,-3 1 0,-14 10 0,0-25 0,0 25 0,14-10 0,-10 13 0,10 1 0,-14-15 0,0 11 0,14-10 0,3-1 0,15 11 0,-14-10 0,-4 13 0,-14-13 0,0 10 0,14-11 0,3 15 0,1-1 0,-4-13 0,0-4 0,-11 0 0,11 3 0,-14 1 0,14-4 0,4 0 0,-1 3 0,18-33 0,-30 22 0,16-25 0,-21 36 0,0 15 0,0-1 0,14 0 0,17-13 0,4 10 0,11-11 0,-15 15 0,1-1 0,-1 1 0,1-15 0,13 11 0,-10-10 0,11 13 0,-14 1 0,-1-1 0,15 1 0,-11-1 0,10 0 0,-13 15 0,-1-11 0,1 24 0,-1-10 0,1 0 0,-1-3 0,1-1 0,14 4 0,-11 14 0,57-20 0,-34 14 0,24-14 0,-22 20 0,-25 0 0,24 0 0,-24 0 0,24 0 0,-24 0 0,25 0 0,-25 0 0,58 0 0,-36 0 0,26 0 0,-24 0 0,-24 0 0,24-28 0,24 21 0,-26-21 0,36 28 0,-58 14 0,11 3 0,-15 14 0,1 1 0,-15-1 0,-3 0 0,0 14 0,-10-10 0,10 24 0,0-24 0,3 10 0,1-14 0,-4 1 0,-14-15 0,0-3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8.125"/>
    </inkml:context>
    <inkml:brush xml:id="br0">
      <inkml:brushProperty name="width" value="0.05" units="cm"/>
      <inkml:brushProperty name="height" value="0.05" units="cm"/>
      <inkml:brushProperty name="color" value="#E71224"/>
    </inkml:brush>
  </inkml:definitions>
  <inkml:trace contextRef="#ctx0" brushRef="#br0">0 493 24575,'32'0'0,"13"0"0,-10 0 0,25 0 0,-25 0 0,10 14 0,-13-11 0,-1 25 0,1-10 0,6 60 0,-5-62 0,-9 27 0,-10-74 0,-14-1 0,14 1 0,-10-1 0,10-13 0,14-4 0,-21 0 0,35 3 0,-39 1 0,11 10 0,-14-11 0,0 15 0,0-1 0,0-13 0,0 10 0,0-25 0,0 39 0,0-7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96817-C553-DC40-BD68-E09EA78F3436}" type="datetimeFigureOut">
              <a:rPr lang="en-US" smtClean="0"/>
              <a:t>3/25/21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65287-0258-BC43-8221-F86E5F96768A}" type="slidenum">
              <a:rPr lang="en-US" smtClean="0"/>
              <a:t>‹#›</a:t>
            </a:fld>
            <a:endParaRPr lang="en-US"/>
          </a:p>
        </p:txBody>
      </p:sp>
    </p:spTree>
    <p:extLst>
      <p:ext uri="{BB962C8B-B14F-4D97-AF65-F5344CB8AC3E}">
        <p14:creationId xmlns:p14="http://schemas.microsoft.com/office/powerpoint/2010/main" val="28011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thanks for coming to this workshop. My name is Hardy Pottinger, I am a Publishing Systems Developer with California Digital Library, and this workshop is called Learning as We Go, Decomposing Dev Environments with Lando. The link to all the workshop materials is there, the </a:t>
            </a:r>
            <a:r>
              <a:rPr lang="en-US" dirty="0" err="1"/>
              <a:t>git.io</a:t>
            </a:r>
            <a:r>
              <a:rPr lang="en-US" dirty="0"/>
              <a:t> </a:t>
            </a:r>
            <a:r>
              <a:rPr lang="en-US" dirty="0" err="1"/>
              <a:t>shortlink</a:t>
            </a:r>
            <a:r>
              <a:rPr lang="en-US" dirty="0"/>
              <a:t>. I’m not going to make you follow along with me while I demonstrate Lando, but if you want to do so, go there and follow the readmes. I hope you’ve already done so, because we have 3 hours today, and I plan to fill them.</a:t>
            </a:r>
          </a:p>
        </p:txBody>
      </p:sp>
      <p:sp>
        <p:nvSpPr>
          <p:cNvPr id="4" name="Slide Number Placeholder 3"/>
          <p:cNvSpPr>
            <a:spLocks noGrp="1"/>
          </p:cNvSpPr>
          <p:nvPr>
            <p:ph type="sldNum" sz="quarter" idx="5"/>
          </p:nvPr>
        </p:nvSpPr>
        <p:spPr/>
        <p:txBody>
          <a:bodyPr/>
          <a:lstStyle/>
          <a:p>
            <a:fld id="{07F65287-0258-BC43-8221-F86E5F96768A}" type="slidenum">
              <a:rPr lang="en-US" smtClean="0"/>
              <a:t>1</a:t>
            </a:fld>
            <a:endParaRPr lang="en-US"/>
          </a:p>
        </p:txBody>
      </p:sp>
    </p:spTree>
    <p:extLst>
      <p:ext uri="{BB962C8B-B14F-4D97-AF65-F5344CB8AC3E}">
        <p14:creationId xmlns:p14="http://schemas.microsoft.com/office/powerpoint/2010/main" val="2480187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Lando community declares Lando is a “per app, single config file, containerized everything, local dev tool.” Let’s break that down a bit.</a:t>
            </a:r>
          </a:p>
        </p:txBody>
      </p:sp>
      <p:sp>
        <p:nvSpPr>
          <p:cNvPr id="4" name="Slide Number Placeholder 3"/>
          <p:cNvSpPr>
            <a:spLocks noGrp="1"/>
          </p:cNvSpPr>
          <p:nvPr>
            <p:ph type="sldNum" sz="quarter" idx="5"/>
          </p:nvPr>
        </p:nvSpPr>
        <p:spPr/>
        <p:txBody>
          <a:bodyPr/>
          <a:lstStyle/>
          <a:p>
            <a:fld id="{07F65287-0258-BC43-8221-F86E5F96768A}" type="slidenum">
              <a:rPr lang="en-US" smtClean="0"/>
              <a:t>10</a:t>
            </a:fld>
            <a:endParaRPr lang="en-US"/>
          </a:p>
        </p:txBody>
      </p:sp>
    </p:spTree>
    <p:extLst>
      <p:ext uri="{BB962C8B-B14F-4D97-AF65-F5344CB8AC3E}">
        <p14:creationId xmlns:p14="http://schemas.microsoft.com/office/powerpoint/2010/main" val="4055699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should admit right now that I’ve borrowed, these intro slides from the Lando folks, they have a Google drive full of slide decks. Like a lot of opensource projects, they have a ton of resources and docs. The best place to start reading about Lando is </a:t>
            </a:r>
            <a:r>
              <a:rPr lang="en-US" dirty="0" err="1"/>
              <a:t>docs.lando.dev</a:t>
            </a:r>
            <a:r>
              <a:rPr lang="en-US" dirty="0"/>
              <a:t>. “Stacks on Stacks on Racks” is their explanation of Lando. It starts with your operating system, which includes tech for containers, and then Docker running on that, and Docker Compose on top of Docker, and then Lando.</a:t>
            </a:r>
          </a:p>
        </p:txBody>
      </p:sp>
      <p:sp>
        <p:nvSpPr>
          <p:cNvPr id="4" name="Slide Number Placeholder 3"/>
          <p:cNvSpPr>
            <a:spLocks noGrp="1"/>
          </p:cNvSpPr>
          <p:nvPr>
            <p:ph type="sldNum" sz="quarter" idx="5"/>
          </p:nvPr>
        </p:nvSpPr>
        <p:spPr/>
        <p:txBody>
          <a:bodyPr/>
          <a:lstStyle/>
          <a:p>
            <a:fld id="{07F65287-0258-BC43-8221-F86E5F96768A}" type="slidenum">
              <a:rPr lang="en-US" smtClean="0"/>
              <a:t>11</a:t>
            </a:fld>
            <a:endParaRPr lang="en-US"/>
          </a:p>
        </p:txBody>
      </p:sp>
    </p:spTree>
    <p:extLst>
      <p:ext uri="{BB962C8B-B14F-4D97-AF65-F5344CB8AC3E}">
        <p14:creationId xmlns:p14="http://schemas.microsoft.com/office/powerpoint/2010/main" val="326291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its core, Lando prepackages docker images for various services and technologies. Here are a few.</a:t>
            </a:r>
          </a:p>
        </p:txBody>
      </p:sp>
      <p:sp>
        <p:nvSpPr>
          <p:cNvPr id="4" name="Slide Number Placeholder 3"/>
          <p:cNvSpPr>
            <a:spLocks noGrp="1"/>
          </p:cNvSpPr>
          <p:nvPr>
            <p:ph type="sldNum" sz="quarter" idx="5"/>
          </p:nvPr>
        </p:nvSpPr>
        <p:spPr/>
        <p:txBody>
          <a:bodyPr/>
          <a:lstStyle/>
          <a:p>
            <a:fld id="{07F65287-0258-BC43-8221-F86E5F96768A}" type="slidenum">
              <a:rPr lang="en-US" smtClean="0"/>
              <a:t>12</a:t>
            </a:fld>
            <a:endParaRPr lang="en-US"/>
          </a:p>
        </p:txBody>
      </p:sp>
    </p:spTree>
    <p:extLst>
      <p:ext uri="{BB962C8B-B14F-4D97-AF65-F5344CB8AC3E}">
        <p14:creationId xmlns:p14="http://schemas.microsoft.com/office/powerpoint/2010/main" val="1360150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a few more. Each of these services is configurable, and you can swap in different ones (like use MySQL as a database, and then you can experiment using PostgreSQL instead)</a:t>
            </a:r>
          </a:p>
        </p:txBody>
      </p:sp>
      <p:sp>
        <p:nvSpPr>
          <p:cNvPr id="4" name="Slide Number Placeholder 3"/>
          <p:cNvSpPr>
            <a:spLocks noGrp="1"/>
          </p:cNvSpPr>
          <p:nvPr>
            <p:ph type="sldNum" sz="quarter" idx="5"/>
          </p:nvPr>
        </p:nvSpPr>
        <p:spPr/>
        <p:txBody>
          <a:bodyPr/>
          <a:lstStyle/>
          <a:p>
            <a:fld id="{07F65287-0258-BC43-8221-F86E5F96768A}" type="slidenum">
              <a:rPr lang="en-US" smtClean="0"/>
              <a:t>13</a:t>
            </a:fld>
            <a:endParaRPr lang="en-US"/>
          </a:p>
        </p:txBody>
      </p:sp>
    </p:spTree>
    <p:extLst>
      <p:ext uri="{BB962C8B-B14F-4D97-AF65-F5344CB8AC3E}">
        <p14:creationId xmlns:p14="http://schemas.microsoft.com/office/powerpoint/2010/main" val="2374417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Lando docs site makes a big deal about recipes, they’re flashy and can get you going quickly, but really, most of us are going to be working on stuff that is a bit more complicated than a Drupal site. (No offense, Drupal folks). We *will* use the LAMP recipe for Omeka, and IF you have a PHP app like Omeka or OJS, a Lando recipe a very fast way to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14</a:t>
            </a:fld>
            <a:endParaRPr lang="en-US"/>
          </a:p>
        </p:txBody>
      </p:sp>
    </p:spTree>
    <p:extLst>
      <p:ext uri="{BB962C8B-B14F-4D97-AF65-F5344CB8AC3E}">
        <p14:creationId xmlns:p14="http://schemas.microsoft.com/office/powerpoint/2010/main" val="1141383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Installing is easy, just download the thing, click on the thing, agree to terms. If you already have Docker and Docker-Compose installed, you don’t need to reinstall </a:t>
            </a:r>
            <a:r>
              <a:rPr lang="en-US" dirty="0" err="1"/>
              <a:t>Lando’s</a:t>
            </a:r>
            <a:r>
              <a:rPr lang="en-US" dirty="0"/>
              <a:t> versions, but do verify that the versions you are running are at least the same as what Lando wants to install. If not, you may want to upgrade your docker setup.</a:t>
            </a:r>
          </a:p>
        </p:txBody>
      </p:sp>
      <p:sp>
        <p:nvSpPr>
          <p:cNvPr id="4" name="Slide Number Placeholder 3"/>
          <p:cNvSpPr>
            <a:spLocks noGrp="1"/>
          </p:cNvSpPr>
          <p:nvPr>
            <p:ph type="sldNum" sz="quarter" idx="5"/>
          </p:nvPr>
        </p:nvSpPr>
        <p:spPr/>
        <p:txBody>
          <a:bodyPr/>
          <a:lstStyle/>
          <a:p>
            <a:fld id="{07F65287-0258-BC43-8221-F86E5F96768A}" type="slidenum">
              <a:rPr lang="en-US" smtClean="0"/>
              <a:t>15</a:t>
            </a:fld>
            <a:endParaRPr lang="en-US"/>
          </a:p>
        </p:txBody>
      </p:sp>
    </p:spTree>
    <p:extLst>
      <p:ext uri="{BB962C8B-B14F-4D97-AF65-F5344CB8AC3E}">
        <p14:creationId xmlns:p14="http://schemas.microsoft.com/office/powerpoint/2010/main" val="1223936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Landofile</a:t>
            </a:r>
            <a:r>
              <a:rPr lang="en-US" dirty="0"/>
              <a:t> is the heart of what tells Lando what to do. It goes into your project root, next to all of your source code.</a:t>
            </a:r>
          </a:p>
        </p:txBody>
      </p:sp>
      <p:sp>
        <p:nvSpPr>
          <p:cNvPr id="4" name="Slide Number Placeholder 3"/>
          <p:cNvSpPr>
            <a:spLocks noGrp="1"/>
          </p:cNvSpPr>
          <p:nvPr>
            <p:ph type="sldNum" sz="quarter" idx="5"/>
          </p:nvPr>
        </p:nvSpPr>
        <p:spPr/>
        <p:txBody>
          <a:bodyPr/>
          <a:lstStyle/>
          <a:p>
            <a:fld id="{07F65287-0258-BC43-8221-F86E5F96768A}" type="slidenum">
              <a:rPr lang="en-US" smtClean="0"/>
              <a:t>16</a:t>
            </a:fld>
            <a:endParaRPr lang="en-US"/>
          </a:p>
        </p:txBody>
      </p:sp>
    </p:spTree>
    <p:extLst>
      <p:ext uri="{BB962C8B-B14F-4D97-AF65-F5344CB8AC3E}">
        <p14:creationId xmlns:p14="http://schemas.microsoft.com/office/powerpoint/2010/main" val="3625839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sketch of a </a:t>
            </a:r>
            <a:r>
              <a:rPr lang="en-US" dirty="0" err="1"/>
              <a:t>Landofile</a:t>
            </a:r>
            <a:r>
              <a:rPr lang="en-US" dirty="0"/>
              <a:t>. It’s not complete, but gives you an idea of what one looks like. It’s </a:t>
            </a:r>
            <a:r>
              <a:rPr lang="en-US" dirty="0" err="1"/>
              <a:t>yaml</a:t>
            </a:r>
            <a:r>
              <a:rPr lang="en-US" dirty="0"/>
              <a:t>, so, you know, </a:t>
            </a:r>
            <a:r>
              <a:rPr lang="en-US" dirty="0" err="1"/>
              <a:t>gotta</a:t>
            </a:r>
            <a:r>
              <a:rPr lang="en-US" dirty="0"/>
              <a:t> start with three dashes. We’ll dig into the details through the rest of this workshop, but some things I want you to remember: you can specify environment variables in env files, you can provide as many as you need. SSH key management is mostly automatic with Lando (it copies your SSH keys for you), but you can control which key gets used by specifying it in the </a:t>
            </a:r>
            <a:r>
              <a:rPr lang="en-US" dirty="0" err="1"/>
              <a:t>Landofile</a:t>
            </a:r>
            <a:r>
              <a:rPr lang="en-US" dirty="0"/>
              <a:t>. Then you have SERVICES and TOOLING. Services are the pieces you need to develop your application. Tooling defines how you’ll interact with those services on the command line. Tooling is probably the most fun aspect of working with Lando, as the feedback loop is instantaneous. As soon as you add a new tooling config, you can use it, no reboot, no rebuild. Just dream it, write it, use it. I am skipping a few things with this sketch, such as recipe configuration. You don’t NEED to use a recipe with Lando, but I’ll show you one now.</a:t>
            </a:r>
          </a:p>
        </p:txBody>
      </p:sp>
      <p:sp>
        <p:nvSpPr>
          <p:cNvPr id="4" name="Slide Number Placeholder 3"/>
          <p:cNvSpPr>
            <a:spLocks noGrp="1"/>
          </p:cNvSpPr>
          <p:nvPr>
            <p:ph type="sldNum" sz="quarter" idx="5"/>
          </p:nvPr>
        </p:nvSpPr>
        <p:spPr/>
        <p:txBody>
          <a:bodyPr/>
          <a:lstStyle/>
          <a:p>
            <a:fld id="{07F65287-0258-BC43-8221-F86E5F96768A}" type="slidenum">
              <a:rPr lang="en-US" smtClean="0"/>
              <a:t>17</a:t>
            </a:fld>
            <a:endParaRPr lang="en-US"/>
          </a:p>
        </p:txBody>
      </p:sp>
    </p:spTree>
    <p:extLst>
      <p:ext uri="{BB962C8B-B14F-4D97-AF65-F5344CB8AC3E}">
        <p14:creationId xmlns:p14="http://schemas.microsoft.com/office/powerpoint/2010/main" val="221279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look at a </a:t>
            </a:r>
            <a:r>
              <a:rPr lang="en-US" dirty="0" err="1"/>
              <a:t>Landofile</a:t>
            </a:r>
            <a:r>
              <a:rPr lang="en-US" dirty="0"/>
              <a:t> that uses a recipe: this uses the Lamp recipe, so you specify what version of PHP you want to use, and what DB you want to use, and everything is auto-configured by convention. If a Lamp stack is what your app needs, this will get you going.</a:t>
            </a:r>
          </a:p>
        </p:txBody>
      </p:sp>
      <p:sp>
        <p:nvSpPr>
          <p:cNvPr id="4" name="Slide Number Placeholder 3"/>
          <p:cNvSpPr>
            <a:spLocks noGrp="1"/>
          </p:cNvSpPr>
          <p:nvPr>
            <p:ph type="sldNum" sz="quarter" idx="5"/>
          </p:nvPr>
        </p:nvSpPr>
        <p:spPr/>
        <p:txBody>
          <a:bodyPr/>
          <a:lstStyle/>
          <a:p>
            <a:fld id="{07F65287-0258-BC43-8221-F86E5F96768A}" type="slidenum">
              <a:rPr lang="en-US" smtClean="0"/>
              <a:t>18</a:t>
            </a:fld>
            <a:endParaRPr lang="en-US"/>
          </a:p>
        </p:txBody>
      </p:sp>
    </p:spTree>
    <p:extLst>
      <p:ext uri="{BB962C8B-B14F-4D97-AF65-F5344CB8AC3E}">
        <p14:creationId xmlns:p14="http://schemas.microsoft.com/office/powerpoint/2010/main" val="3778597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you start up Lando with your </a:t>
            </a:r>
            <a:r>
              <a:rPr lang="en-US" dirty="0" err="1"/>
              <a:t>Landofile</a:t>
            </a:r>
            <a:r>
              <a:rPr lang="en-US" dirty="0"/>
              <a:t> in place, what happens? I made you a Lando cheat sheet, you should check that URL and print it out, keep it handy. Thanks to the magic of Docker mounts, your </a:t>
            </a:r>
            <a:r>
              <a:rPr lang="en-US" dirty="0" err="1"/>
              <a:t>project_root</a:t>
            </a:r>
            <a:r>
              <a:rPr lang="en-US" dirty="0"/>
              <a:t> folder is mounted as /app in every service container you define in your </a:t>
            </a:r>
            <a:r>
              <a:rPr lang="en-US" dirty="0" err="1"/>
              <a:t>Landofile</a:t>
            </a:r>
            <a:r>
              <a:rPr lang="en-US" dirty="0"/>
              <a:t>. It’s in the DB, in Solr, in your </a:t>
            </a:r>
            <a:r>
              <a:rPr lang="en-US" dirty="0" err="1"/>
              <a:t>Appserver</a:t>
            </a:r>
            <a:r>
              <a:rPr lang="en-US" dirty="0"/>
              <a:t>. This is for convenience. And it *is* convenient, knowing where your application code is. So, I want you to have this mental model ready for later. Your </a:t>
            </a:r>
            <a:r>
              <a:rPr lang="en-US" dirty="0" err="1"/>
              <a:t>project_root</a:t>
            </a:r>
            <a:r>
              <a:rPr lang="en-US" dirty="0"/>
              <a:t> is at /app.</a:t>
            </a:r>
          </a:p>
        </p:txBody>
      </p:sp>
      <p:sp>
        <p:nvSpPr>
          <p:cNvPr id="4" name="Slide Number Placeholder 3"/>
          <p:cNvSpPr>
            <a:spLocks noGrp="1"/>
          </p:cNvSpPr>
          <p:nvPr>
            <p:ph type="sldNum" sz="quarter" idx="5"/>
          </p:nvPr>
        </p:nvSpPr>
        <p:spPr/>
        <p:txBody>
          <a:bodyPr/>
          <a:lstStyle/>
          <a:p>
            <a:fld id="{07F65287-0258-BC43-8221-F86E5F96768A}" type="slidenum">
              <a:rPr lang="en-US" smtClean="0"/>
              <a:t>19</a:t>
            </a:fld>
            <a:endParaRPr lang="en-US"/>
          </a:p>
        </p:txBody>
      </p:sp>
    </p:spTree>
    <p:extLst>
      <p:ext uri="{BB962C8B-B14F-4D97-AF65-F5344CB8AC3E}">
        <p14:creationId xmlns:p14="http://schemas.microsoft.com/office/powerpoint/2010/main" val="1022956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promise I’m not going to fill this workshop with heavy quotes from computer science classics, but I *did* want to explain the title of the workshop a bit, because it’s important to me. ”Bringing Order to Chaos” is the title of the section from which I pulled this quote. “When designing a complex software system, it is essential to decompose it into smaller and smaller parts, each of which we may then refine independently... To understand any given level of a system, we need only comprehend a few parts (rather than all parts) at once.” Smaller and smaller parts, and you need only comprehend each part, rather than everything at once.</a:t>
            </a:r>
          </a:p>
        </p:txBody>
      </p:sp>
      <p:sp>
        <p:nvSpPr>
          <p:cNvPr id="4" name="Slide Number Placeholder 3"/>
          <p:cNvSpPr>
            <a:spLocks noGrp="1"/>
          </p:cNvSpPr>
          <p:nvPr>
            <p:ph type="sldNum" sz="quarter" idx="5"/>
          </p:nvPr>
        </p:nvSpPr>
        <p:spPr/>
        <p:txBody>
          <a:bodyPr/>
          <a:lstStyle/>
          <a:p>
            <a:fld id="{07F65287-0258-BC43-8221-F86E5F96768A}" type="slidenum">
              <a:rPr lang="en-US" smtClean="0"/>
              <a:t>2</a:t>
            </a:fld>
            <a:endParaRPr lang="en-US"/>
          </a:p>
        </p:txBody>
      </p:sp>
    </p:spTree>
    <p:extLst>
      <p:ext uri="{BB962C8B-B14F-4D97-AF65-F5344CB8AC3E}">
        <p14:creationId xmlns:p14="http://schemas.microsoft.com/office/powerpoint/2010/main" val="1418658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name-dropping slide. The first two are cheating a bit, *I* wrote those files. I just found out that Princeton uses Lando for a project. The Valkyrie project uses Lando. And there’s the link to every </a:t>
            </a:r>
            <a:r>
              <a:rPr lang="en-US" dirty="0" err="1"/>
              <a:t>Landofile</a:t>
            </a:r>
            <a:r>
              <a:rPr lang="en-US" dirty="0"/>
              <a:t> in </a:t>
            </a:r>
            <a:r>
              <a:rPr lang="en-US" dirty="0" err="1"/>
              <a:t>Github</a:t>
            </a:r>
            <a:r>
              <a:rPr lang="en-US" dirty="0"/>
              <a:t>, if you want to explore more.</a:t>
            </a:r>
          </a:p>
        </p:txBody>
      </p:sp>
      <p:sp>
        <p:nvSpPr>
          <p:cNvPr id="4" name="Slide Number Placeholder 3"/>
          <p:cNvSpPr>
            <a:spLocks noGrp="1"/>
          </p:cNvSpPr>
          <p:nvPr>
            <p:ph type="sldNum" sz="quarter" idx="5"/>
          </p:nvPr>
        </p:nvSpPr>
        <p:spPr/>
        <p:txBody>
          <a:bodyPr/>
          <a:lstStyle/>
          <a:p>
            <a:fld id="{07F65287-0258-BC43-8221-F86E5F96768A}" type="slidenum">
              <a:rPr lang="en-US" smtClean="0"/>
              <a:t>20</a:t>
            </a:fld>
            <a:endParaRPr lang="en-US"/>
          </a:p>
        </p:txBody>
      </p:sp>
    </p:spTree>
    <p:extLst>
      <p:ext uri="{BB962C8B-B14F-4D97-AF65-F5344CB8AC3E}">
        <p14:creationId xmlns:p14="http://schemas.microsoft.com/office/powerpoint/2010/main" val="2825404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before I do a demo of Lando, 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21</a:t>
            </a:fld>
            <a:endParaRPr lang="en-US"/>
          </a:p>
        </p:txBody>
      </p:sp>
    </p:spTree>
    <p:extLst>
      <p:ext uri="{BB962C8B-B14F-4D97-AF65-F5344CB8AC3E}">
        <p14:creationId xmlns:p14="http://schemas.microsoft.com/office/powerpoint/2010/main" val="1324921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demo of Lando, to give you an idea of what working with it is like. I will use the environment I created to work on </a:t>
            </a:r>
            <a:r>
              <a:rPr lang="en-US" dirty="0" err="1"/>
              <a:t>Jschol</a:t>
            </a:r>
            <a:r>
              <a:rPr lang="en-US" dirty="0"/>
              <a:t>, which is the main UI for </a:t>
            </a:r>
            <a:r>
              <a:rPr lang="en-US" dirty="0" err="1"/>
              <a:t>eScholarship</a:t>
            </a:r>
            <a:r>
              <a:rPr lang="en-US" dirty="0"/>
              <a:t>, CDL’s portal to IR and Journal content. </a:t>
            </a:r>
          </a:p>
        </p:txBody>
      </p:sp>
      <p:sp>
        <p:nvSpPr>
          <p:cNvPr id="4" name="Slide Number Placeholder 3"/>
          <p:cNvSpPr>
            <a:spLocks noGrp="1"/>
          </p:cNvSpPr>
          <p:nvPr>
            <p:ph type="sldNum" sz="quarter" idx="5"/>
          </p:nvPr>
        </p:nvSpPr>
        <p:spPr/>
        <p:txBody>
          <a:bodyPr/>
          <a:lstStyle/>
          <a:p>
            <a:fld id="{07F65287-0258-BC43-8221-F86E5F96768A}" type="slidenum">
              <a:rPr lang="en-US" smtClean="0"/>
              <a:t>22</a:t>
            </a:fld>
            <a:endParaRPr lang="en-US"/>
          </a:p>
        </p:txBody>
      </p:sp>
    </p:spTree>
    <p:extLst>
      <p:ext uri="{BB962C8B-B14F-4D97-AF65-F5344CB8AC3E}">
        <p14:creationId xmlns:p14="http://schemas.microsoft.com/office/powerpoint/2010/main" val="453976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break before we start working on stuff together?</a:t>
            </a:r>
          </a:p>
        </p:txBody>
      </p:sp>
      <p:sp>
        <p:nvSpPr>
          <p:cNvPr id="4" name="Slide Number Placeholder 3"/>
          <p:cNvSpPr>
            <a:spLocks noGrp="1"/>
          </p:cNvSpPr>
          <p:nvPr>
            <p:ph type="sldNum" sz="quarter" idx="5"/>
          </p:nvPr>
        </p:nvSpPr>
        <p:spPr/>
        <p:txBody>
          <a:bodyPr/>
          <a:lstStyle/>
          <a:p>
            <a:fld id="{07F65287-0258-BC43-8221-F86E5F96768A}" type="slidenum">
              <a:rPr lang="en-US" smtClean="0"/>
              <a:t>23</a:t>
            </a:fld>
            <a:endParaRPr lang="en-US"/>
          </a:p>
        </p:txBody>
      </p:sp>
    </p:spTree>
    <p:extLst>
      <p:ext uri="{BB962C8B-B14F-4D97-AF65-F5344CB8AC3E}">
        <p14:creationId xmlns:p14="http://schemas.microsoft.com/office/powerpoint/2010/main" val="3378653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database is often the heart of our applications, and this is a great way to get a feel for how Lando works. You also end up with something you can use: a copy of your production data, running locally on your notebook. Where you can run whatever unsafe query or update your heart might desire.</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Workshop link: https://</a:t>
            </a:r>
            <a:r>
              <a:rPr lang="en-US" dirty="0" err="1"/>
              <a:t>git.io</a:t>
            </a:r>
            <a:r>
              <a:rPr lang="en-US" dirty="0"/>
              <a:t>/</a:t>
            </a:r>
            <a:r>
              <a:rPr lang="en-US" dirty="0" err="1"/>
              <a:t>JqLaG</a:t>
            </a:r>
            <a:br>
              <a:rPr lang="en-US" dirty="0"/>
            </a:br>
            <a:r>
              <a:rPr lang="en-US" dirty="0"/>
              <a:t>Exercise link: </a:t>
            </a:r>
            <a:r>
              <a:rPr lang="en-US" sz="1200" dirty="0"/>
              <a:t>https://</a:t>
            </a:r>
            <a:r>
              <a:rPr lang="en-US" sz="1200" dirty="0" err="1"/>
              <a:t>git.io</a:t>
            </a:r>
            <a:r>
              <a:rPr lang="en-US" sz="1200" dirty="0"/>
              <a:t>/Jm1Uv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Download a sample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dirty="0" err="1"/>
              <a:t>lando</a:t>
            </a:r>
            <a:r>
              <a:rPr lang="en-US" dirty="0"/>
              <a:t> </a:t>
            </a:r>
            <a:r>
              <a:rPr lang="en-US" dirty="0" err="1"/>
              <a:t>init</a:t>
            </a:r>
            <a:r>
              <a:rPr lang="en-US" dirty="0"/>
              <a:t> –full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Delete the PHP stuff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Change </a:t>
            </a:r>
            <a:r>
              <a:rPr lang="en-US" dirty="0" err="1"/>
              <a:t>portforward</a:t>
            </a:r>
            <a:r>
              <a:rPr lang="en-US" dirty="0"/>
              <a:t> to 3306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Lando </a:t>
            </a:r>
            <a:r>
              <a:rPr lang="en-US" dirty="0" err="1"/>
              <a:t>poweroff</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Lando rebuild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Lando </a:t>
            </a:r>
            <a:r>
              <a:rPr lang="en-US" dirty="0" err="1"/>
              <a:t>db</a:t>
            </a:r>
            <a:r>
              <a:rPr lang="en-US" dirty="0"/>
              <a:t>-import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Lando </a:t>
            </a:r>
            <a:r>
              <a:rPr lang="en-US" dirty="0" err="1"/>
              <a:t>mysql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 Destroy some stuff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 Rebuild the environment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 Extra Credit: add PhpMyAdmin</a:t>
            </a:r>
          </a:p>
          <a:p>
            <a:endParaRPr lang="en-US" dirty="0"/>
          </a:p>
        </p:txBody>
      </p:sp>
      <p:sp>
        <p:nvSpPr>
          <p:cNvPr id="4" name="Slide Number Placeholder 3"/>
          <p:cNvSpPr>
            <a:spLocks noGrp="1"/>
          </p:cNvSpPr>
          <p:nvPr>
            <p:ph type="sldNum" sz="quarter" idx="5"/>
          </p:nvPr>
        </p:nvSpPr>
        <p:spPr/>
        <p:txBody>
          <a:bodyPr/>
          <a:lstStyle/>
          <a:p>
            <a:fld id="{07F65287-0258-BC43-8221-F86E5F96768A}" type="slidenum">
              <a:rPr lang="en-US" smtClean="0"/>
              <a:t>24</a:t>
            </a:fld>
            <a:endParaRPr lang="en-US"/>
          </a:p>
        </p:txBody>
      </p:sp>
    </p:spTree>
    <p:extLst>
      <p:ext uri="{BB962C8B-B14F-4D97-AF65-F5344CB8AC3E}">
        <p14:creationId xmlns:p14="http://schemas.microsoft.com/office/powerpoint/2010/main" val="1904307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25</a:t>
            </a:fld>
            <a:endParaRPr lang="en-US"/>
          </a:p>
        </p:txBody>
      </p:sp>
    </p:spTree>
    <p:extLst>
      <p:ext uri="{BB962C8B-B14F-4D97-AF65-F5344CB8AC3E}">
        <p14:creationId xmlns:p14="http://schemas.microsoft.com/office/powerpoint/2010/main" val="491364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 cool, now we get to use a recipe. And, if you’ve never used </a:t>
            </a:r>
            <a:r>
              <a:rPr lang="en-US" dirty="0" err="1"/>
              <a:t>Omeka</a:t>
            </a:r>
            <a:r>
              <a:rPr lang="en-US" dirty="0"/>
              <a:t>-S, it’s pretty cool. I think you’ll like it. I hope we don’t lose you to it. Stay with us, there’s more we want to do today.</a:t>
            </a:r>
          </a:p>
        </p:txBody>
      </p:sp>
      <p:sp>
        <p:nvSpPr>
          <p:cNvPr id="4" name="Slide Number Placeholder 3"/>
          <p:cNvSpPr>
            <a:spLocks noGrp="1"/>
          </p:cNvSpPr>
          <p:nvPr>
            <p:ph type="sldNum" sz="quarter" idx="5"/>
          </p:nvPr>
        </p:nvSpPr>
        <p:spPr/>
        <p:txBody>
          <a:bodyPr/>
          <a:lstStyle/>
          <a:p>
            <a:fld id="{07F65287-0258-BC43-8221-F86E5F96768A}" type="slidenum">
              <a:rPr lang="en-US" smtClean="0"/>
              <a:t>26</a:t>
            </a:fld>
            <a:endParaRPr lang="en-US"/>
          </a:p>
        </p:txBody>
      </p:sp>
    </p:spTree>
    <p:extLst>
      <p:ext uri="{BB962C8B-B14F-4D97-AF65-F5344CB8AC3E}">
        <p14:creationId xmlns:p14="http://schemas.microsoft.com/office/powerpoint/2010/main" val="1753263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27</a:t>
            </a:fld>
            <a:endParaRPr lang="en-US"/>
          </a:p>
        </p:txBody>
      </p:sp>
    </p:spTree>
    <p:extLst>
      <p:ext uri="{BB962C8B-B14F-4D97-AF65-F5344CB8AC3E}">
        <p14:creationId xmlns:p14="http://schemas.microsoft.com/office/powerpoint/2010/main" val="1642885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final workspace I have prepared, let’s get Django running. And maybe, if we have time, we can try to start up a debugger.</a:t>
            </a:r>
          </a:p>
        </p:txBody>
      </p:sp>
      <p:sp>
        <p:nvSpPr>
          <p:cNvPr id="4" name="Slide Number Placeholder 3"/>
          <p:cNvSpPr>
            <a:spLocks noGrp="1"/>
          </p:cNvSpPr>
          <p:nvPr>
            <p:ph type="sldNum" sz="quarter" idx="5"/>
          </p:nvPr>
        </p:nvSpPr>
        <p:spPr/>
        <p:txBody>
          <a:bodyPr/>
          <a:lstStyle/>
          <a:p>
            <a:fld id="{07F65287-0258-BC43-8221-F86E5F96768A}" type="slidenum">
              <a:rPr lang="en-US" smtClean="0"/>
              <a:t>28</a:t>
            </a:fld>
            <a:endParaRPr lang="en-US"/>
          </a:p>
        </p:txBody>
      </p:sp>
    </p:spTree>
    <p:extLst>
      <p:ext uri="{BB962C8B-B14F-4D97-AF65-F5344CB8AC3E}">
        <p14:creationId xmlns:p14="http://schemas.microsoft.com/office/powerpoint/2010/main" val="3704286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29</a:t>
            </a:fld>
            <a:endParaRPr lang="en-US"/>
          </a:p>
        </p:txBody>
      </p:sp>
    </p:spTree>
    <p:extLst>
      <p:ext uri="{BB962C8B-B14F-4D97-AF65-F5344CB8AC3E}">
        <p14:creationId xmlns:p14="http://schemas.microsoft.com/office/powerpoint/2010/main" val="925748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chaos are we talking about? With dev environments, these are the options I’ve seen in use for various projects. On the left of the yarn, we have more ordered options, on the right, less so. I’m biased, so I put Lando at the base of the ordered side.</a:t>
            </a:r>
          </a:p>
        </p:txBody>
      </p:sp>
      <p:sp>
        <p:nvSpPr>
          <p:cNvPr id="4" name="Slide Number Placeholder 3"/>
          <p:cNvSpPr>
            <a:spLocks noGrp="1"/>
          </p:cNvSpPr>
          <p:nvPr>
            <p:ph type="sldNum" sz="quarter" idx="5"/>
          </p:nvPr>
        </p:nvSpPr>
        <p:spPr/>
        <p:txBody>
          <a:bodyPr/>
          <a:lstStyle/>
          <a:p>
            <a:fld id="{07F65287-0258-BC43-8221-F86E5F96768A}" type="slidenum">
              <a:rPr lang="en-US" smtClean="0"/>
              <a:t>3</a:t>
            </a:fld>
            <a:endParaRPr lang="en-US"/>
          </a:p>
        </p:txBody>
      </p:sp>
    </p:spTree>
    <p:extLst>
      <p:ext uri="{BB962C8B-B14F-4D97-AF65-F5344CB8AC3E}">
        <p14:creationId xmlns:p14="http://schemas.microsoft.com/office/powerpoint/2010/main" val="18928466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this is going to be fun. I have an idea of what you all will suggest we build together, but let’s figure that out first. Then let’s build it.</a:t>
            </a:r>
          </a:p>
        </p:txBody>
      </p:sp>
      <p:sp>
        <p:nvSpPr>
          <p:cNvPr id="4" name="Slide Number Placeholder 3"/>
          <p:cNvSpPr>
            <a:spLocks noGrp="1"/>
          </p:cNvSpPr>
          <p:nvPr>
            <p:ph type="sldNum" sz="quarter" idx="5"/>
          </p:nvPr>
        </p:nvSpPr>
        <p:spPr/>
        <p:txBody>
          <a:bodyPr/>
          <a:lstStyle/>
          <a:p>
            <a:fld id="{07F65287-0258-BC43-8221-F86E5F96768A}" type="slidenum">
              <a:rPr lang="en-US" smtClean="0"/>
              <a:t>30</a:t>
            </a:fld>
            <a:endParaRPr lang="en-US"/>
          </a:p>
        </p:txBody>
      </p:sp>
    </p:spTree>
    <p:extLst>
      <p:ext uri="{BB962C8B-B14F-4D97-AF65-F5344CB8AC3E}">
        <p14:creationId xmlns:p14="http://schemas.microsoft.com/office/powerpoint/2010/main" val="3304442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built a database, Omeka-S and Django dev environments, if you want to explore more, here are some things to check out. I haven’t tried the frontend tooling that Lando makes available, but it looks cool. I especially like that you can just slap on these front-end toolsets like grunt and gulp, to any other dev environment. And other places to play are, if you want to work offline, you can experiment with the proxy configuration options. Or if you want to automate more things, check out the Events configuration. Or, if you want to use Lando as a piece of your great Docker empire, check out the Compose/custom service. You *can* use your custom Docker images. It’ll just take more work on your part.</a:t>
            </a:r>
          </a:p>
        </p:txBody>
      </p:sp>
      <p:sp>
        <p:nvSpPr>
          <p:cNvPr id="4" name="Slide Number Placeholder 3"/>
          <p:cNvSpPr>
            <a:spLocks noGrp="1"/>
          </p:cNvSpPr>
          <p:nvPr>
            <p:ph type="sldNum" sz="quarter" idx="5"/>
          </p:nvPr>
        </p:nvSpPr>
        <p:spPr/>
        <p:txBody>
          <a:bodyPr/>
          <a:lstStyle/>
          <a:p>
            <a:fld id="{07F65287-0258-BC43-8221-F86E5F96768A}" type="slidenum">
              <a:rPr lang="en-US" smtClean="0"/>
              <a:t>31</a:t>
            </a:fld>
            <a:endParaRPr lang="en-US"/>
          </a:p>
        </p:txBody>
      </p:sp>
    </p:spTree>
    <p:extLst>
      <p:ext uri="{BB962C8B-B14F-4D97-AF65-F5344CB8AC3E}">
        <p14:creationId xmlns:p14="http://schemas.microsoft.com/office/powerpoint/2010/main" val="1309255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p>
        </p:txBody>
      </p:sp>
      <p:sp>
        <p:nvSpPr>
          <p:cNvPr id="4" name="Slide Number Placeholder 3"/>
          <p:cNvSpPr>
            <a:spLocks noGrp="1"/>
          </p:cNvSpPr>
          <p:nvPr>
            <p:ph type="sldNum" sz="quarter" idx="5"/>
          </p:nvPr>
        </p:nvSpPr>
        <p:spPr/>
        <p:txBody>
          <a:bodyPr/>
          <a:lstStyle/>
          <a:p>
            <a:fld id="{07F65287-0258-BC43-8221-F86E5F96768A}" type="slidenum">
              <a:rPr lang="en-US" smtClean="0"/>
              <a:t>32</a:t>
            </a:fld>
            <a:endParaRPr lang="en-US"/>
          </a:p>
        </p:txBody>
      </p:sp>
    </p:spTree>
    <p:extLst>
      <p:ext uri="{BB962C8B-B14F-4D97-AF65-F5344CB8AC3E}">
        <p14:creationId xmlns:p14="http://schemas.microsoft.com/office/powerpoint/2010/main" val="380505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credits for the images I used in these slides.</a:t>
            </a:r>
          </a:p>
        </p:txBody>
      </p:sp>
      <p:sp>
        <p:nvSpPr>
          <p:cNvPr id="4" name="Slide Number Placeholder 3"/>
          <p:cNvSpPr>
            <a:spLocks noGrp="1"/>
          </p:cNvSpPr>
          <p:nvPr>
            <p:ph type="sldNum" sz="quarter" idx="5"/>
          </p:nvPr>
        </p:nvSpPr>
        <p:spPr/>
        <p:txBody>
          <a:bodyPr/>
          <a:lstStyle/>
          <a:p>
            <a:fld id="{07F65287-0258-BC43-8221-F86E5F96768A}" type="slidenum">
              <a:rPr lang="en-US" smtClean="0"/>
              <a:t>33</a:t>
            </a:fld>
            <a:endParaRPr lang="en-US"/>
          </a:p>
        </p:txBody>
      </p:sp>
    </p:spTree>
    <p:extLst>
      <p:ext uri="{BB962C8B-B14F-4D97-AF65-F5344CB8AC3E}">
        <p14:creationId xmlns:p14="http://schemas.microsoft.com/office/powerpoint/2010/main" val="3340434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parts of this workshop. For the first 30 minutes, we’ll go through this introduction, then we’ll take a quick break, and come back for 4 exercises. Don’t panic, you don’t need to follow along with any of the typing, you can just kick back and watch. I hope you’ll still get something out of this without typing commands.</a:t>
            </a:r>
          </a:p>
        </p:txBody>
      </p:sp>
      <p:sp>
        <p:nvSpPr>
          <p:cNvPr id="4" name="Slide Number Placeholder 3"/>
          <p:cNvSpPr>
            <a:spLocks noGrp="1"/>
          </p:cNvSpPr>
          <p:nvPr>
            <p:ph type="sldNum" sz="quarter" idx="5"/>
          </p:nvPr>
        </p:nvSpPr>
        <p:spPr/>
        <p:txBody>
          <a:bodyPr/>
          <a:lstStyle/>
          <a:p>
            <a:fld id="{07F65287-0258-BC43-8221-F86E5F96768A}" type="slidenum">
              <a:rPr lang="en-US" smtClean="0"/>
              <a:t>4</a:t>
            </a:fld>
            <a:endParaRPr lang="en-US"/>
          </a:p>
        </p:txBody>
      </p:sp>
    </p:spTree>
    <p:extLst>
      <p:ext uri="{BB962C8B-B14F-4D97-AF65-F5344CB8AC3E}">
        <p14:creationId xmlns:p14="http://schemas.microsoft.com/office/powerpoint/2010/main" val="1174533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aren’t going to dive deeply into Docker, because we don’t need to, we just need to keep in mind that Docker is what enables Lando to help us build a development environment. The most important part to know is that Docker is software that helps us organize our project environments into the parts we need. Like a database and an app server.</a:t>
            </a:r>
          </a:p>
        </p:txBody>
      </p:sp>
      <p:sp>
        <p:nvSpPr>
          <p:cNvPr id="4" name="Slide Number Placeholder 3"/>
          <p:cNvSpPr>
            <a:spLocks noGrp="1"/>
          </p:cNvSpPr>
          <p:nvPr>
            <p:ph type="sldNum" sz="quarter" idx="5"/>
          </p:nvPr>
        </p:nvSpPr>
        <p:spPr/>
        <p:txBody>
          <a:bodyPr/>
          <a:lstStyle/>
          <a:p>
            <a:fld id="{07F65287-0258-BC43-8221-F86E5F96768A}" type="slidenum">
              <a:rPr lang="en-US" smtClean="0"/>
              <a:t>5</a:t>
            </a:fld>
            <a:endParaRPr lang="en-US"/>
          </a:p>
        </p:txBody>
      </p:sp>
    </p:spTree>
    <p:extLst>
      <p:ext uri="{BB962C8B-B14F-4D97-AF65-F5344CB8AC3E}">
        <p14:creationId xmlns:p14="http://schemas.microsoft.com/office/powerpoint/2010/main" val="306496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want to complain about Docker too much, and please don’t take offense if you’ve already invested the time in developing and using a Docker workflow. I want to honor that work and level of commitment, but getting a development environment running, so we can do some work, should not require that level of commitment. Awesome and Awful. You get building blocks, and it runs on most anything. But, it’s complicated, and hard.</a:t>
            </a:r>
          </a:p>
        </p:txBody>
      </p:sp>
      <p:sp>
        <p:nvSpPr>
          <p:cNvPr id="4" name="Slide Number Placeholder 3"/>
          <p:cNvSpPr>
            <a:spLocks noGrp="1"/>
          </p:cNvSpPr>
          <p:nvPr>
            <p:ph type="sldNum" sz="quarter" idx="5"/>
          </p:nvPr>
        </p:nvSpPr>
        <p:spPr/>
        <p:txBody>
          <a:bodyPr/>
          <a:lstStyle/>
          <a:p>
            <a:fld id="{07F65287-0258-BC43-8221-F86E5F96768A}" type="slidenum">
              <a:rPr lang="en-US" smtClean="0"/>
              <a:t>6</a:t>
            </a:fld>
            <a:endParaRPr lang="en-US"/>
          </a:p>
        </p:txBody>
      </p:sp>
    </p:spTree>
    <p:extLst>
      <p:ext uri="{BB962C8B-B14F-4D97-AF65-F5344CB8AC3E}">
        <p14:creationId xmlns:p14="http://schemas.microsoft.com/office/powerpoint/2010/main" val="105624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famous cathedral in Barcelona, </a:t>
            </a:r>
            <a:r>
              <a:rPr lang="en-US" sz="1200" b="0" i="0" kern="1200" dirty="0">
                <a:solidFill>
                  <a:schemeClr val="tx1"/>
                </a:solidFill>
                <a:effectLst/>
                <a:latin typeface="+mn-lt"/>
                <a:ea typeface="+mn-ea"/>
                <a:cs typeface="+mn-cs"/>
              </a:rPr>
              <a:t>Sagrada </a:t>
            </a:r>
            <a:r>
              <a:rPr lang="en-US" sz="1200" b="0" i="0" kern="1200" dirty="0" err="1">
                <a:solidFill>
                  <a:schemeClr val="tx1"/>
                </a:solidFill>
                <a:effectLst/>
                <a:latin typeface="+mn-lt"/>
                <a:ea typeface="+mn-ea"/>
                <a:cs typeface="+mn-cs"/>
              </a:rPr>
              <a:t>Família</a:t>
            </a:r>
            <a:r>
              <a:rPr lang="en-US" sz="1200" b="0" i="0" kern="1200" dirty="0">
                <a:solidFill>
                  <a:schemeClr val="tx1"/>
                </a:solidFill>
                <a:effectLst/>
                <a:latin typeface="+mn-lt"/>
                <a:ea typeface="+mn-ea"/>
                <a:cs typeface="+mn-cs"/>
              </a:rPr>
              <a:t> ('Basilica of the Holy Family’), by Antoni </a:t>
            </a:r>
            <a:r>
              <a:rPr lang="en-US" sz="1200" b="0" i="0" kern="1200" dirty="0" err="1">
                <a:solidFill>
                  <a:schemeClr val="tx1"/>
                </a:solidFill>
                <a:effectLst/>
                <a:latin typeface="+mn-lt"/>
                <a:ea typeface="+mn-ea"/>
                <a:cs typeface="+mn-cs"/>
              </a:rPr>
              <a:t>Gaudí</a:t>
            </a:r>
            <a:r>
              <a:rPr lang="en-US" sz="1200" b="0" i="0" kern="1200" dirty="0">
                <a:solidFill>
                  <a:schemeClr val="tx1"/>
                </a:solidFill>
                <a:effectLst/>
                <a:latin typeface="+mn-lt"/>
                <a:ea typeface="+mn-ea"/>
                <a:cs typeface="+mn-cs"/>
              </a:rPr>
              <a:t>, it began construction in March of 1882. It’s still not done. I have a picture of this cathedral on my office wall, as a reminder that Perfect may not be attainable, and as a visual reminder of what the quest for perfection can look like.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 have this picture in these slides to say, Docker can be used to build huge and beautiful </a:t>
            </a:r>
            <a:r>
              <a:rPr lang="en-US" sz="1200" b="0" i="0" kern="1200" dirty="0" err="1">
                <a:solidFill>
                  <a:schemeClr val="tx1"/>
                </a:solidFill>
                <a:effectLst/>
                <a:latin typeface="+mn-lt"/>
                <a:ea typeface="+mn-ea"/>
                <a:cs typeface="+mn-cs"/>
              </a:rPr>
              <a:t>worklfows</a:t>
            </a:r>
            <a:r>
              <a:rPr lang="en-US" sz="1200" b="0" i="0" kern="1200" dirty="0">
                <a:solidFill>
                  <a:schemeClr val="tx1"/>
                </a:solidFill>
                <a:effectLst/>
                <a:latin typeface="+mn-lt"/>
                <a:ea typeface="+mn-ea"/>
                <a:cs typeface="+mn-cs"/>
              </a:rPr>
              <a:t>. We won’t be doing anything like that today. We are going to be building dev environments, so we can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7</a:t>
            </a:fld>
            <a:endParaRPr lang="en-US"/>
          </a:p>
        </p:txBody>
      </p:sp>
    </p:spTree>
    <p:extLst>
      <p:ext uri="{BB962C8B-B14F-4D97-AF65-F5344CB8AC3E}">
        <p14:creationId xmlns:p14="http://schemas.microsoft.com/office/powerpoint/2010/main" val="2374772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Lando page makes it very clear that Docker containers built by Lando are not to be used in production. This warning applies to almost any community-supported container you might pull down from Docker Hub: they are built for other reasons, mostly for developer convenience. For example: the official Tomcat containers from Apache all run as root. You do not want to run Tomcat as root. In a development environment, it’s fine, you know, whatever, let’s just get cracking. But you want your production site to be secure.</a:t>
            </a:r>
          </a:p>
        </p:txBody>
      </p:sp>
      <p:sp>
        <p:nvSpPr>
          <p:cNvPr id="4" name="Slide Number Placeholder 3"/>
          <p:cNvSpPr>
            <a:spLocks noGrp="1"/>
          </p:cNvSpPr>
          <p:nvPr>
            <p:ph type="sldNum" sz="quarter" idx="5"/>
          </p:nvPr>
        </p:nvSpPr>
        <p:spPr/>
        <p:txBody>
          <a:bodyPr/>
          <a:lstStyle/>
          <a:p>
            <a:fld id="{07F65287-0258-BC43-8221-F86E5F96768A}" type="slidenum">
              <a:rPr lang="en-US" smtClean="0"/>
              <a:t>8</a:t>
            </a:fld>
            <a:endParaRPr lang="en-US"/>
          </a:p>
        </p:txBody>
      </p:sp>
    </p:spTree>
    <p:extLst>
      <p:ext uri="{BB962C8B-B14F-4D97-AF65-F5344CB8AC3E}">
        <p14:creationId xmlns:p14="http://schemas.microsoft.com/office/powerpoint/2010/main" val="1344439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can’t have a perfect workflow, using the same containers in dev as prod, why bother? Honestly, it’s scope creep. I’m here to talk about making some dev environments. You can work on your perfect ideal workflow on your own time. Let’s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9</a:t>
            </a:fld>
            <a:endParaRPr lang="en-US"/>
          </a:p>
        </p:txBody>
      </p:sp>
    </p:spTree>
    <p:extLst>
      <p:ext uri="{BB962C8B-B14F-4D97-AF65-F5344CB8AC3E}">
        <p14:creationId xmlns:p14="http://schemas.microsoft.com/office/powerpoint/2010/main" val="1769581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3751-EDA4-403E-94CE-21C1218E780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77896DF6-9F64-4663-9CD3-C45593E13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4371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B338-E826-4675-A79A-8F052B097DD5}"/>
              </a:ext>
            </a:extLst>
          </p:cNvPr>
          <p:cNvSpPr>
            <a:spLocks noGrp="1"/>
          </p:cNvSpPr>
          <p:nvPr>
            <p:ph type="title"/>
          </p:nvPr>
        </p:nvSpPr>
        <p:spPr>
          <a:xfrm>
            <a:off x="351815" y="365125"/>
            <a:ext cx="10319428"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112473-E6AE-4646-A65B-500F72E7AB59}"/>
              </a:ext>
            </a:extLst>
          </p:cNvPr>
          <p:cNvSpPr>
            <a:spLocks noGrp="1"/>
          </p:cNvSpPr>
          <p:nvPr>
            <p:ph type="body" orient="vert" idx="1"/>
          </p:nvPr>
        </p:nvSpPr>
        <p:spPr>
          <a:xfrm>
            <a:off x="351815" y="1825625"/>
            <a:ext cx="10319428" cy="35926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367AA0-BF33-411B-83C7-0D6F3D55731C}"/>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5" name="Footer Placeholder 4">
            <a:extLst>
              <a:ext uri="{FF2B5EF4-FFF2-40B4-BE49-F238E27FC236}">
                <a16:creationId xmlns:a16="http://schemas.microsoft.com/office/drawing/2014/main" id="{FE168198-33A4-4970-9A74-CBAE94669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1265E-1F6D-4431-9352-61F0C9583598}"/>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0005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AB2B-DF1E-4A7C-BA50-637F76906527}"/>
              </a:ext>
            </a:extLst>
          </p:cNvPr>
          <p:cNvSpPr>
            <a:spLocks noGrp="1"/>
          </p:cNvSpPr>
          <p:nvPr>
            <p:ph type="title" orient="vert"/>
          </p:nvPr>
        </p:nvSpPr>
        <p:spPr>
          <a:xfrm>
            <a:off x="8248238" y="365125"/>
            <a:ext cx="2628900" cy="505318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AB34CBF-CEFA-4CC5-9A99-ED71400CDC09}"/>
              </a:ext>
            </a:extLst>
          </p:cNvPr>
          <p:cNvSpPr>
            <a:spLocks noGrp="1"/>
          </p:cNvSpPr>
          <p:nvPr>
            <p:ph type="body" orient="vert" idx="1"/>
          </p:nvPr>
        </p:nvSpPr>
        <p:spPr>
          <a:xfrm>
            <a:off x="361538" y="365125"/>
            <a:ext cx="7734300" cy="50531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A7C2E0-9925-4D0E-BB42-3123F53EA8DC}"/>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5" name="Footer Placeholder 4">
            <a:extLst>
              <a:ext uri="{FF2B5EF4-FFF2-40B4-BE49-F238E27FC236}">
                <a16:creationId xmlns:a16="http://schemas.microsoft.com/office/drawing/2014/main" id="{726855E0-5C12-4229-966E-C0FF22649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66C3D-4C49-433A-B675-7D11E964E3D5}"/>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02293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5674-1039-4782-A05B-A4AFF94E8389}"/>
              </a:ext>
            </a:extLst>
          </p:cNvPr>
          <p:cNvSpPr>
            <a:spLocks noGrp="1"/>
          </p:cNvSpPr>
          <p:nvPr>
            <p:ph type="title"/>
          </p:nvPr>
        </p:nvSpPr>
        <p:spPr>
          <a:xfrm>
            <a:off x="379379" y="365125"/>
            <a:ext cx="10437778"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7159EC2-3CE6-42F5-A12E-A3F37F11A03C}"/>
              </a:ext>
            </a:extLst>
          </p:cNvPr>
          <p:cNvSpPr>
            <a:spLocks noGrp="1"/>
          </p:cNvSpPr>
          <p:nvPr>
            <p:ph idx="1"/>
          </p:nvPr>
        </p:nvSpPr>
        <p:spPr>
          <a:xfrm>
            <a:off x="379379" y="1825625"/>
            <a:ext cx="10437778" cy="35051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6650D25-AE25-44EE-8115-45BA4E951A3A}"/>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5" name="Footer Placeholder 4">
            <a:extLst>
              <a:ext uri="{FF2B5EF4-FFF2-40B4-BE49-F238E27FC236}">
                <a16:creationId xmlns:a16="http://schemas.microsoft.com/office/drawing/2014/main" id="{D78BFA5E-152F-45BD-A801-BC2C282E6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9F01D-BB0F-4165-AD8C-68779CEFFA6C}"/>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704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4F0C-18E3-4565-A390-3EF567D1D38E}"/>
              </a:ext>
            </a:extLst>
          </p:cNvPr>
          <p:cNvSpPr>
            <a:spLocks noGrp="1"/>
          </p:cNvSpPr>
          <p:nvPr>
            <p:ph type="title"/>
          </p:nvPr>
        </p:nvSpPr>
        <p:spPr>
          <a:xfrm>
            <a:off x="374647" y="931523"/>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B0E4C-DD6E-4D3F-BAA4-1A5335B48A20}"/>
              </a:ext>
            </a:extLst>
          </p:cNvPr>
          <p:cNvSpPr>
            <a:spLocks noGrp="1"/>
          </p:cNvSpPr>
          <p:nvPr>
            <p:ph type="body" idx="1"/>
          </p:nvPr>
        </p:nvSpPr>
        <p:spPr>
          <a:xfrm>
            <a:off x="374647" y="381124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FC39A-8785-489B-A5F5-0922D81C6AA2}"/>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5" name="Footer Placeholder 4">
            <a:extLst>
              <a:ext uri="{FF2B5EF4-FFF2-40B4-BE49-F238E27FC236}">
                <a16:creationId xmlns:a16="http://schemas.microsoft.com/office/drawing/2014/main" id="{A9F0BCB2-CD4D-44D2-B4AD-C4134F6AB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3249E-6FF6-45E4-89F1-03EE097FB1AC}"/>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35707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54C1-F82A-4255-8854-24904BD6EB61}"/>
              </a:ext>
            </a:extLst>
          </p:cNvPr>
          <p:cNvSpPr>
            <a:spLocks noGrp="1"/>
          </p:cNvSpPr>
          <p:nvPr>
            <p:ph type="title"/>
          </p:nvPr>
        </p:nvSpPr>
        <p:spPr>
          <a:xfrm>
            <a:off x="314523" y="365125"/>
            <a:ext cx="10259443"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48452BF-52BD-428D-93C8-9921E1A6A028}"/>
              </a:ext>
            </a:extLst>
          </p:cNvPr>
          <p:cNvSpPr>
            <a:spLocks noGrp="1"/>
          </p:cNvSpPr>
          <p:nvPr>
            <p:ph sz="half" idx="1"/>
          </p:nvPr>
        </p:nvSpPr>
        <p:spPr>
          <a:xfrm>
            <a:off x="314523" y="1825625"/>
            <a:ext cx="5053521" cy="36607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0B6E916-212D-4FB1-B6E9-D593F21A23A2}"/>
              </a:ext>
            </a:extLst>
          </p:cNvPr>
          <p:cNvSpPr>
            <a:spLocks noGrp="1"/>
          </p:cNvSpPr>
          <p:nvPr>
            <p:ph sz="half" idx="2"/>
          </p:nvPr>
        </p:nvSpPr>
        <p:spPr>
          <a:xfrm>
            <a:off x="5520445" y="1825625"/>
            <a:ext cx="5053521" cy="3660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FD299C-B277-4A51-856A-A5E7E6A7BAAB}"/>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6" name="Footer Placeholder 5">
            <a:extLst>
              <a:ext uri="{FF2B5EF4-FFF2-40B4-BE49-F238E27FC236}">
                <a16:creationId xmlns:a16="http://schemas.microsoft.com/office/drawing/2014/main" id="{60E6F033-313A-42CB-9064-AC2DE291BA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070AA-0CB8-40D9-A816-85D8DCED5E1F}"/>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813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1770-763F-4279-8D0B-356E0BA7D04E}"/>
              </a:ext>
            </a:extLst>
          </p:cNvPr>
          <p:cNvSpPr>
            <a:spLocks noGrp="1"/>
          </p:cNvSpPr>
          <p:nvPr>
            <p:ph type="title"/>
          </p:nvPr>
        </p:nvSpPr>
        <p:spPr>
          <a:xfrm>
            <a:off x="343671" y="365125"/>
            <a:ext cx="10395665"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C66AFFC-123C-42E7-ACB7-38685F6D1FA8}"/>
              </a:ext>
            </a:extLst>
          </p:cNvPr>
          <p:cNvSpPr>
            <a:spLocks noGrp="1"/>
          </p:cNvSpPr>
          <p:nvPr>
            <p:ph type="body" idx="1"/>
          </p:nvPr>
        </p:nvSpPr>
        <p:spPr>
          <a:xfrm>
            <a:off x="343671"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3BC849-1BCF-4797-A926-33CEF6EBDA0F}"/>
              </a:ext>
            </a:extLst>
          </p:cNvPr>
          <p:cNvSpPr>
            <a:spLocks noGrp="1"/>
          </p:cNvSpPr>
          <p:nvPr>
            <p:ph sz="half" idx="2"/>
          </p:nvPr>
        </p:nvSpPr>
        <p:spPr>
          <a:xfrm>
            <a:off x="343671" y="2505075"/>
            <a:ext cx="5157787"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2C6B5C8-745B-4823-B183-0BA395522326}"/>
              </a:ext>
            </a:extLst>
          </p:cNvPr>
          <p:cNvSpPr>
            <a:spLocks noGrp="1"/>
          </p:cNvSpPr>
          <p:nvPr>
            <p:ph type="body" sz="quarter" idx="3"/>
          </p:nvPr>
        </p:nvSpPr>
        <p:spPr>
          <a:xfrm>
            <a:off x="5676083" y="1681163"/>
            <a:ext cx="506325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84B17D1-796E-40AC-938F-C77CCF688ABB}"/>
              </a:ext>
            </a:extLst>
          </p:cNvPr>
          <p:cNvSpPr>
            <a:spLocks noGrp="1"/>
          </p:cNvSpPr>
          <p:nvPr>
            <p:ph sz="quarter" idx="4"/>
          </p:nvPr>
        </p:nvSpPr>
        <p:spPr>
          <a:xfrm>
            <a:off x="5676083" y="2505075"/>
            <a:ext cx="5063253"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FE3C3BF-1228-4C1D-8FEF-C4C588DA9CFC}"/>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8" name="Footer Placeholder 7">
            <a:extLst>
              <a:ext uri="{FF2B5EF4-FFF2-40B4-BE49-F238E27FC236}">
                <a16:creationId xmlns:a16="http://schemas.microsoft.com/office/drawing/2014/main" id="{22F65511-CD63-46B6-8FA0-73D865A457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9E0C00-54A3-456A-91C0-42F07919A773}"/>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20842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C5B1-595D-42A3-A83A-EA2335919915}"/>
              </a:ext>
            </a:extLst>
          </p:cNvPr>
          <p:cNvSpPr>
            <a:spLocks noGrp="1"/>
          </p:cNvSpPr>
          <p:nvPr>
            <p:ph type="title"/>
          </p:nvPr>
        </p:nvSpPr>
        <p:spPr>
          <a:xfrm>
            <a:off x="468549" y="365125"/>
            <a:ext cx="10212421"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693F9EB7-935D-4810-99B5-AD79C704D05D}"/>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4" name="Footer Placeholder 3">
            <a:extLst>
              <a:ext uri="{FF2B5EF4-FFF2-40B4-BE49-F238E27FC236}">
                <a16:creationId xmlns:a16="http://schemas.microsoft.com/office/drawing/2014/main" id="{4810398F-FD85-449B-B662-049D875802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4E6CC4-3100-4968-8B83-1D88DFA2D492}"/>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2955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606AEE-4E92-43D2-9877-DD8DB3D27465}"/>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3" name="Footer Placeholder 2">
            <a:extLst>
              <a:ext uri="{FF2B5EF4-FFF2-40B4-BE49-F238E27FC236}">
                <a16:creationId xmlns:a16="http://schemas.microsoft.com/office/drawing/2014/main" id="{91A17F91-0BCD-4959-93F6-7FE8D24D2D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E2EE1E-C18E-4168-8115-7C4A6193BD81}"/>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53449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464A-EB04-48CF-8D8A-C8FF3F339F85}"/>
              </a:ext>
            </a:extLst>
          </p:cNvPr>
          <p:cNvSpPr>
            <a:spLocks noGrp="1"/>
          </p:cNvSpPr>
          <p:nvPr>
            <p:ph type="title"/>
          </p:nvPr>
        </p:nvSpPr>
        <p:spPr>
          <a:xfrm>
            <a:off x="363127"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4CD176-912B-470B-93A0-03BC6E6B6610}"/>
              </a:ext>
            </a:extLst>
          </p:cNvPr>
          <p:cNvSpPr>
            <a:spLocks noGrp="1"/>
          </p:cNvSpPr>
          <p:nvPr>
            <p:ph idx="1"/>
          </p:nvPr>
        </p:nvSpPr>
        <p:spPr>
          <a:xfrm>
            <a:off x="4706527" y="987426"/>
            <a:ext cx="6013354" cy="44600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B565CE8-44DE-4505-8F03-1513F827EE31}"/>
              </a:ext>
            </a:extLst>
          </p:cNvPr>
          <p:cNvSpPr>
            <a:spLocks noGrp="1"/>
          </p:cNvSpPr>
          <p:nvPr>
            <p:ph type="body" sz="half" idx="2"/>
          </p:nvPr>
        </p:nvSpPr>
        <p:spPr>
          <a:xfrm>
            <a:off x="363127" y="2057400"/>
            <a:ext cx="3932237" cy="339009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085648E-BF68-4ECB-94FC-1D0209D987EF}"/>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6" name="Footer Placeholder 5">
            <a:extLst>
              <a:ext uri="{FF2B5EF4-FFF2-40B4-BE49-F238E27FC236}">
                <a16:creationId xmlns:a16="http://schemas.microsoft.com/office/drawing/2014/main" id="{E2398DEC-D8B8-4799-9F73-28C978613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A10B8-8F8C-46AD-BF8F-2E18977DA3EA}"/>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80598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5AC0-0B53-458B-93A7-62B6E25BF9FF}"/>
              </a:ext>
            </a:extLst>
          </p:cNvPr>
          <p:cNvSpPr>
            <a:spLocks noGrp="1"/>
          </p:cNvSpPr>
          <p:nvPr>
            <p:ph type="title"/>
          </p:nvPr>
        </p:nvSpPr>
        <p:spPr>
          <a:xfrm>
            <a:off x="314497"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CA9B84-C4EE-49B3-9113-6FE838FCF2D7}"/>
              </a:ext>
            </a:extLst>
          </p:cNvPr>
          <p:cNvSpPr>
            <a:spLocks noGrp="1"/>
          </p:cNvSpPr>
          <p:nvPr>
            <p:ph type="pic" idx="1"/>
          </p:nvPr>
        </p:nvSpPr>
        <p:spPr>
          <a:xfrm>
            <a:off x="4657897" y="987425"/>
            <a:ext cx="6100894" cy="444060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0FC142-DCAF-4A71-B471-CAF9B52E379C}"/>
              </a:ext>
            </a:extLst>
          </p:cNvPr>
          <p:cNvSpPr>
            <a:spLocks noGrp="1"/>
          </p:cNvSpPr>
          <p:nvPr>
            <p:ph type="body" sz="half" idx="2"/>
          </p:nvPr>
        </p:nvSpPr>
        <p:spPr>
          <a:xfrm>
            <a:off x="314497" y="2057400"/>
            <a:ext cx="3932237" cy="38115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9C5FAFC-386A-4B3A-8600-9F77763CA8B0}"/>
              </a:ext>
            </a:extLst>
          </p:cNvPr>
          <p:cNvSpPr>
            <a:spLocks noGrp="1"/>
          </p:cNvSpPr>
          <p:nvPr>
            <p:ph type="dt" sz="half" idx="10"/>
          </p:nvPr>
        </p:nvSpPr>
        <p:spPr/>
        <p:txBody>
          <a:bodyPr/>
          <a:lstStyle/>
          <a:p>
            <a:fld id="{DC542904-3975-4E3E-BBB9-A828B1A3FA3D}" type="datetimeFigureOut">
              <a:rPr lang="en-US" smtClean="0"/>
              <a:t>3/25/21</a:t>
            </a:fld>
            <a:endParaRPr lang="en-US"/>
          </a:p>
        </p:txBody>
      </p:sp>
      <p:sp>
        <p:nvSpPr>
          <p:cNvPr id="6" name="Footer Placeholder 5">
            <a:extLst>
              <a:ext uri="{FF2B5EF4-FFF2-40B4-BE49-F238E27FC236}">
                <a16:creationId xmlns:a16="http://schemas.microsoft.com/office/drawing/2014/main" id="{8976DEED-5207-43BA-A24D-F501C01EB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75E56-8946-41B7-8F04-B378A62CA2E5}"/>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79986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4AEC-EAF4-460E-A216-1E8B4BADF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31315-783B-48EB-ABA8-5CE9A17E1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68393-C129-4F89-B9BE-37E63D3E1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42904-3975-4E3E-BBB9-A828B1A3FA3D}" type="datetimeFigureOut">
              <a:rPr lang="en-US" smtClean="0"/>
              <a:t>3/25/21</a:t>
            </a:fld>
            <a:endParaRPr lang="en-US"/>
          </a:p>
        </p:txBody>
      </p:sp>
      <p:sp>
        <p:nvSpPr>
          <p:cNvPr id="5" name="Footer Placeholder 4">
            <a:extLst>
              <a:ext uri="{FF2B5EF4-FFF2-40B4-BE49-F238E27FC236}">
                <a16:creationId xmlns:a16="http://schemas.microsoft.com/office/drawing/2014/main" id="{FCBB8A81-149E-46B5-AE5A-5AE09558D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6884C2-0EAB-46DB-A383-0595436FE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29216-85E7-42AF-A7EF-4D9814B906B3}" type="slidenum">
              <a:rPr lang="en-US" smtClean="0"/>
              <a:t>‹#›</a:t>
            </a:fld>
            <a:endParaRPr lang="en-US"/>
          </a:p>
        </p:txBody>
      </p:sp>
    </p:spTree>
    <p:extLst>
      <p:ext uri="{BB962C8B-B14F-4D97-AF65-F5344CB8AC3E}">
        <p14:creationId xmlns:p14="http://schemas.microsoft.com/office/powerpoint/2010/main" val="2434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dy.pottinger@ucop.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creativecommons.org/licenses/by/4.0/" TargetMode="External"/><Relationship Id="rId5" Type="http://schemas.openxmlformats.org/officeDocument/2006/relationships/image" Target="../media/image3.png"/><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ando/lando/releas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docs.lando.dev/basics/installation.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eScholarship/jschol/blob/master/.lando.yml" TargetMode="External"/><Relationship Id="rId7" Type="http://schemas.openxmlformats.org/officeDocument/2006/relationships/hyperlink" Target="https://github.com/search?q=filename%3A.lando.yml&amp;type=Cod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github.com/samvera/valkyrie/blob/master/.lando.yml" TargetMode="External"/><Relationship Id="rId5" Type="http://schemas.openxmlformats.org/officeDocument/2006/relationships/hyperlink" Target="https://github.com/pulibrary/pulfalight/blob/main/.lando.yml" TargetMode="External"/><Relationship Id="rId4" Type="http://schemas.openxmlformats.org/officeDocument/2006/relationships/hyperlink" Target="https://github.com/BirkbeckCTP/janeway/blob/master/.lando.y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docs.lando.dev/guides/frontend.html" TargetMode="External"/><Relationship Id="rId7" Type="http://schemas.openxmlformats.org/officeDocument/2006/relationships/hyperlink" Target="https://docs.lando.dev/config/compose.html#configuration"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docs.lando.dev/config/events.html#discovering-events" TargetMode="External"/><Relationship Id="rId5" Type="http://schemas.openxmlformats.org/officeDocument/2006/relationships/hyperlink" Target="https://docs.lando.dev/config/proxy.html" TargetMode="External"/><Relationship Id="rId4" Type="http://schemas.openxmlformats.org/officeDocument/2006/relationships/hyperlink" Target="https://docs.lando.dev/guides/lando-101/lando-overview.ht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25FD-AB8F-4020-A6FF-EB1891948DEC}"/>
              </a:ext>
            </a:extLst>
          </p:cNvPr>
          <p:cNvSpPr>
            <a:spLocks noGrp="1"/>
          </p:cNvSpPr>
          <p:nvPr>
            <p:ph type="ctrTitle"/>
          </p:nvPr>
        </p:nvSpPr>
        <p:spPr>
          <a:xfrm>
            <a:off x="1524000" y="519249"/>
            <a:ext cx="9144000" cy="2387600"/>
          </a:xfrm>
        </p:spPr>
        <p:txBody>
          <a:bodyPr/>
          <a:lstStyle/>
          <a:p>
            <a:r>
              <a:rPr lang="en-US" dirty="0"/>
              <a:t>Learning as We Go</a:t>
            </a:r>
          </a:p>
        </p:txBody>
      </p:sp>
      <p:sp>
        <p:nvSpPr>
          <p:cNvPr id="3" name="Subtitle 2">
            <a:extLst>
              <a:ext uri="{FF2B5EF4-FFF2-40B4-BE49-F238E27FC236}">
                <a16:creationId xmlns:a16="http://schemas.microsoft.com/office/drawing/2014/main" id="{F7C12DCE-9E0C-45CE-8B83-5E2D669C7054}"/>
              </a:ext>
            </a:extLst>
          </p:cNvPr>
          <p:cNvSpPr>
            <a:spLocks noGrp="1"/>
          </p:cNvSpPr>
          <p:nvPr>
            <p:ph type="subTitle" idx="1"/>
          </p:nvPr>
        </p:nvSpPr>
        <p:spPr>
          <a:xfrm>
            <a:off x="1524000" y="2825886"/>
            <a:ext cx="9144000" cy="1828800"/>
          </a:xfrm>
        </p:spPr>
        <p:txBody>
          <a:bodyPr>
            <a:noAutofit/>
          </a:bodyPr>
          <a:lstStyle/>
          <a:p>
            <a:r>
              <a:rPr lang="en-US" dirty="0"/>
              <a:t>Decomposing Dev Environments with Lando</a:t>
            </a:r>
          </a:p>
          <a:p>
            <a:r>
              <a:rPr lang="en-US" dirty="0">
                <a:hlinkClick r:id="rId3"/>
              </a:rPr>
              <a:t>hardy.pottinger@ucop.edu</a:t>
            </a:r>
            <a:r>
              <a:rPr lang="en-US" dirty="0"/>
              <a:t>          </a:t>
            </a:r>
            <a:r>
              <a:rPr lang="en-US" dirty="0" err="1"/>
              <a:t>HardyPottinger</a:t>
            </a:r>
            <a:br>
              <a:rPr lang="en-US" dirty="0"/>
            </a:br>
            <a:br>
              <a:rPr lang="en-US" sz="800" dirty="0"/>
            </a:br>
            <a:r>
              <a:rPr lang="en-US" dirty="0"/>
              <a:t>post-conference workshop</a:t>
            </a:r>
            <a:br>
              <a:rPr lang="en-US" dirty="0"/>
            </a:br>
            <a:r>
              <a:rPr lang="en-US" dirty="0"/>
              <a:t>Friday March 26, 2021</a:t>
            </a:r>
          </a:p>
          <a:p>
            <a:r>
              <a:rPr lang="en-US" dirty="0"/>
              <a:t>https://</a:t>
            </a:r>
            <a:r>
              <a:rPr lang="en-US" dirty="0" err="1"/>
              <a:t>git.io</a:t>
            </a:r>
            <a:r>
              <a:rPr lang="en-US" dirty="0"/>
              <a:t>/</a:t>
            </a:r>
            <a:r>
              <a:rPr lang="en-US" dirty="0" err="1"/>
              <a:t>JqLaG</a:t>
            </a:r>
            <a:endParaRPr lang="en-US" dirty="0"/>
          </a:p>
        </p:txBody>
      </p:sp>
      <p:pic>
        <p:nvPicPr>
          <p:cNvPr id="5" name="Picture 4">
            <a:extLst>
              <a:ext uri="{FF2B5EF4-FFF2-40B4-BE49-F238E27FC236}">
                <a16:creationId xmlns:a16="http://schemas.microsoft.com/office/drawing/2014/main" id="{3F4D88F1-A2F1-AA4F-A44D-733931DA3E43}"/>
              </a:ext>
            </a:extLst>
          </p:cNvPr>
          <p:cNvPicPr>
            <a:picLocks noChangeAspect="1"/>
          </p:cNvPicPr>
          <p:nvPr/>
        </p:nvPicPr>
        <p:blipFill>
          <a:blip r:embed="rId4"/>
          <a:stretch>
            <a:fillRect/>
          </a:stretch>
        </p:blipFill>
        <p:spPr>
          <a:xfrm>
            <a:off x="6800850" y="3304162"/>
            <a:ext cx="304800" cy="304800"/>
          </a:xfrm>
          <a:prstGeom prst="rect">
            <a:avLst/>
          </a:prstGeom>
        </p:spPr>
      </p:pic>
      <p:pic>
        <p:nvPicPr>
          <p:cNvPr id="1026" name="Picture 2" descr="Creative Commons License">
            <a:extLst>
              <a:ext uri="{FF2B5EF4-FFF2-40B4-BE49-F238E27FC236}">
                <a16:creationId xmlns:a16="http://schemas.microsoft.com/office/drawing/2014/main" id="{964C46FE-1827-A64B-BFA8-079C67245F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 y="5207624"/>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18FDE4-1DBA-C147-931C-50FA738C510B}"/>
              </a:ext>
            </a:extLst>
          </p:cNvPr>
          <p:cNvSpPr txBox="1"/>
          <p:nvPr/>
        </p:nvSpPr>
        <p:spPr>
          <a:xfrm>
            <a:off x="1524000" y="5231992"/>
            <a:ext cx="8345554" cy="369332"/>
          </a:xfrm>
          <a:prstGeom prst="rect">
            <a:avLst/>
          </a:prstGeom>
          <a:noFill/>
        </p:spPr>
        <p:txBody>
          <a:bodyPr wrap="none" rtlCol="0">
            <a:spAutoFit/>
          </a:bodyPr>
          <a:lstStyle/>
          <a:p>
            <a:r>
              <a:rPr lang="en-US" dirty="0"/>
              <a:t>This work is licensed under a </a:t>
            </a:r>
            <a:r>
              <a:rPr lang="en-US" u="sng" dirty="0">
                <a:hlinkClick r:id="rId6"/>
              </a:rPr>
              <a:t>Creative Commons Attribution 4.0 International License</a:t>
            </a:r>
            <a:endParaRPr lang="en-US" dirty="0"/>
          </a:p>
        </p:txBody>
      </p:sp>
    </p:spTree>
    <p:extLst>
      <p:ext uri="{BB962C8B-B14F-4D97-AF65-F5344CB8AC3E}">
        <p14:creationId xmlns:p14="http://schemas.microsoft.com/office/powerpoint/2010/main" val="134228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3A25-3E06-5640-860D-5038DA43D0CA}"/>
              </a:ext>
            </a:extLst>
          </p:cNvPr>
          <p:cNvSpPr>
            <a:spLocks noGrp="1"/>
          </p:cNvSpPr>
          <p:nvPr>
            <p:ph type="title"/>
          </p:nvPr>
        </p:nvSpPr>
        <p:spPr/>
        <p:txBody>
          <a:bodyPr/>
          <a:lstStyle/>
          <a:p>
            <a:r>
              <a:rPr lang="en-US" dirty="0"/>
              <a:t>Lando is</a:t>
            </a:r>
          </a:p>
        </p:txBody>
      </p:sp>
      <p:pic>
        <p:nvPicPr>
          <p:cNvPr id="1026" name="Picture 2">
            <a:extLst>
              <a:ext uri="{FF2B5EF4-FFF2-40B4-BE49-F238E27FC236}">
                <a16:creationId xmlns:a16="http://schemas.microsoft.com/office/drawing/2014/main" id="{819638A7-7630-0743-BB8F-F42B738DE8E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9379" y="2002449"/>
            <a:ext cx="3175000" cy="317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A6B417-4232-2544-8FED-3F1288CA1FA3}"/>
              </a:ext>
            </a:extLst>
          </p:cNvPr>
          <p:cNvSpPr txBox="1"/>
          <p:nvPr/>
        </p:nvSpPr>
        <p:spPr>
          <a:xfrm>
            <a:off x="2590800" y="782558"/>
            <a:ext cx="8951475" cy="461665"/>
          </a:xfrm>
          <a:prstGeom prst="rect">
            <a:avLst/>
          </a:prstGeom>
          <a:noFill/>
        </p:spPr>
        <p:txBody>
          <a:bodyPr wrap="square" rtlCol="0">
            <a:spAutoFit/>
          </a:bodyPr>
          <a:lstStyle/>
          <a:p>
            <a:r>
              <a:rPr lang="en-US" sz="2400" dirty="0"/>
              <a:t>Per app, single config file, containerized everything, local dev tool</a:t>
            </a:r>
          </a:p>
        </p:txBody>
      </p:sp>
      <p:sp>
        <p:nvSpPr>
          <p:cNvPr id="5" name="TextBox 4">
            <a:extLst>
              <a:ext uri="{FF2B5EF4-FFF2-40B4-BE49-F238E27FC236}">
                <a16:creationId xmlns:a16="http://schemas.microsoft.com/office/drawing/2014/main" id="{7D6436D6-3E76-3E4B-82AA-91AEAF3E1FF6}"/>
              </a:ext>
            </a:extLst>
          </p:cNvPr>
          <p:cNvSpPr txBox="1"/>
          <p:nvPr/>
        </p:nvSpPr>
        <p:spPr>
          <a:xfrm>
            <a:off x="3837378" y="1443404"/>
            <a:ext cx="5763822" cy="4401205"/>
          </a:xfrm>
          <a:prstGeom prst="rect">
            <a:avLst/>
          </a:prstGeom>
          <a:noFill/>
        </p:spPr>
        <p:txBody>
          <a:bodyPr wrap="none" rtlCol="0">
            <a:spAutoFit/>
          </a:bodyPr>
          <a:lstStyle/>
          <a:p>
            <a:pPr marL="285750" indent="-285750">
              <a:buFont typeface="Arial" panose="020B0604020202020204" pitchFamily="34" charset="0"/>
              <a:buChar char="•"/>
            </a:pPr>
            <a:r>
              <a:rPr lang="en-US" sz="2800" dirty="0"/>
              <a:t>Simple in repo config file: .</a:t>
            </a:r>
            <a:r>
              <a:rPr lang="en-US" sz="2800" dirty="0" err="1"/>
              <a:t>lando.yml</a:t>
            </a:r>
            <a:endParaRPr lang="en-US" sz="2800" dirty="0"/>
          </a:p>
          <a:p>
            <a:pPr marL="285750" indent="-285750">
              <a:buFont typeface="Arial" panose="020B0604020202020204" pitchFamily="34" charset="0"/>
              <a:buChar char="•"/>
            </a:pPr>
            <a:r>
              <a:rPr lang="en-US" sz="2800" dirty="0"/>
              <a:t>Use basic preconfigured stacks </a:t>
            </a:r>
          </a:p>
          <a:p>
            <a:pPr marL="285750" indent="-285750">
              <a:buFont typeface="Arial" panose="020B0604020202020204" pitchFamily="34" charset="0"/>
              <a:buChar char="•"/>
            </a:pPr>
            <a:r>
              <a:rPr lang="en-US" sz="2800" dirty="0"/>
              <a:t>Add in additional services </a:t>
            </a:r>
            <a:r>
              <a:rPr lang="en-US" sz="2800" dirty="0" err="1"/>
              <a:t>eg</a:t>
            </a:r>
            <a:r>
              <a:rPr lang="en-US" sz="2800" dirty="0"/>
              <a:t> </a:t>
            </a:r>
            <a:r>
              <a:rPr lang="en-US" sz="2800" dirty="0" err="1"/>
              <a:t>solr</a:t>
            </a:r>
            <a:endParaRPr lang="en-US" sz="2800" dirty="0"/>
          </a:p>
          <a:p>
            <a:pPr marL="285750" indent="-285750">
              <a:buFont typeface="Arial" panose="020B0604020202020204" pitchFamily="34" charset="0"/>
              <a:buChar char="•"/>
            </a:pPr>
            <a:r>
              <a:rPr lang="en-US" sz="2800" dirty="0"/>
              <a:t>Add in additional tools </a:t>
            </a:r>
            <a:r>
              <a:rPr lang="en-US" sz="2800" dirty="0" err="1"/>
              <a:t>eg</a:t>
            </a:r>
            <a:r>
              <a:rPr lang="en-US" sz="2800" dirty="0"/>
              <a:t> node</a:t>
            </a:r>
          </a:p>
          <a:p>
            <a:pPr marL="285750" indent="-285750">
              <a:buFont typeface="Arial" panose="020B0604020202020204" pitchFamily="34" charset="0"/>
              <a:buChar char="•"/>
            </a:pPr>
            <a:r>
              <a:rPr lang="en-US" sz="2800" dirty="0"/>
              <a:t>Build and automation steps</a:t>
            </a:r>
          </a:p>
          <a:p>
            <a:pPr marL="285750" indent="-285750">
              <a:buFont typeface="Arial" panose="020B0604020202020204" pitchFamily="34" charset="0"/>
              <a:buChar char="•"/>
            </a:pPr>
            <a:r>
              <a:rPr lang="en-US" sz="2800" dirty="0"/>
              <a:t>Hosting integrations (Pantheon)</a:t>
            </a:r>
          </a:p>
          <a:p>
            <a:pPr marL="285750" indent="-285750">
              <a:buFont typeface="Arial" panose="020B0604020202020204" pitchFamily="34" charset="0"/>
              <a:buChar char="•"/>
            </a:pPr>
            <a:r>
              <a:rPr lang="en-US" sz="2800" dirty="0"/>
              <a:t>Docker compose abstraction layers</a:t>
            </a:r>
          </a:p>
          <a:p>
            <a:pPr marL="285750" indent="-285750">
              <a:buFont typeface="Arial" panose="020B0604020202020204" pitchFamily="34" charset="0"/>
              <a:buChar char="•"/>
            </a:pPr>
            <a:r>
              <a:rPr lang="en-US" sz="2800" dirty="0"/>
              <a:t>Cross platform</a:t>
            </a:r>
          </a:p>
          <a:p>
            <a:pPr marL="285750" indent="-285750">
              <a:buFont typeface="Arial" panose="020B0604020202020204" pitchFamily="34" charset="0"/>
              <a:buChar char="•"/>
            </a:pPr>
            <a:r>
              <a:rPr lang="en-US" sz="2800" b="1" dirty="0"/>
              <a:t>Local dev dependency management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73600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B39A-8C3C-3844-A453-B9FC33D17387}"/>
              </a:ext>
            </a:extLst>
          </p:cNvPr>
          <p:cNvSpPr>
            <a:spLocks noGrp="1"/>
          </p:cNvSpPr>
          <p:nvPr>
            <p:ph type="title"/>
          </p:nvPr>
        </p:nvSpPr>
        <p:spPr/>
        <p:txBody>
          <a:bodyPr/>
          <a:lstStyle/>
          <a:p>
            <a:r>
              <a:rPr lang="en-US" dirty="0"/>
              <a:t>Stacks on Stacks on Racks (</a:t>
            </a:r>
            <a:r>
              <a:rPr lang="en-US" dirty="0" err="1"/>
              <a:t>docs.lando.dev</a:t>
            </a:r>
            <a:r>
              <a:rPr lang="en-US" dirty="0"/>
              <a:t>)</a:t>
            </a:r>
          </a:p>
        </p:txBody>
      </p:sp>
      <p:sp>
        <p:nvSpPr>
          <p:cNvPr id="3" name="Content Placeholder 2">
            <a:extLst>
              <a:ext uri="{FF2B5EF4-FFF2-40B4-BE49-F238E27FC236}">
                <a16:creationId xmlns:a16="http://schemas.microsoft.com/office/drawing/2014/main" id="{C0915FFB-FD7C-2947-89A6-FE1BCBE60752}"/>
              </a:ext>
            </a:extLst>
          </p:cNvPr>
          <p:cNvSpPr>
            <a:spLocks noGrp="1"/>
          </p:cNvSpPr>
          <p:nvPr>
            <p:ph idx="1"/>
          </p:nvPr>
        </p:nvSpPr>
        <p:spPr>
          <a:xfrm>
            <a:off x="3423137" y="1825625"/>
            <a:ext cx="7394020" cy="3505132"/>
          </a:xfrm>
        </p:spPr>
        <p:txBody>
          <a:bodyPr>
            <a:normAutofit fontScale="85000" lnSpcReduction="20000"/>
          </a:bodyPr>
          <a:lstStyle/>
          <a:p>
            <a:r>
              <a:rPr lang="en-US" dirty="0"/>
              <a:t>Lando</a:t>
            </a:r>
          </a:p>
          <a:p>
            <a:endParaRPr lang="en-US" dirty="0"/>
          </a:p>
          <a:p>
            <a:r>
              <a:rPr lang="en-US" dirty="0"/>
              <a:t>Docker Compose</a:t>
            </a:r>
          </a:p>
          <a:p>
            <a:endParaRPr lang="en-US" dirty="0"/>
          </a:p>
          <a:p>
            <a:r>
              <a:rPr lang="en-US" dirty="0"/>
              <a:t>Docker</a:t>
            </a:r>
          </a:p>
          <a:p>
            <a:endParaRPr lang="en-US" dirty="0"/>
          </a:p>
          <a:p>
            <a:r>
              <a:rPr lang="en-US" dirty="0"/>
              <a:t>Containers</a:t>
            </a:r>
          </a:p>
          <a:p>
            <a:endParaRPr lang="en-US" dirty="0"/>
          </a:p>
          <a:p>
            <a:r>
              <a:rPr lang="en-US" dirty="0"/>
              <a:t>Your Operating System</a:t>
            </a:r>
          </a:p>
        </p:txBody>
      </p:sp>
      <p:sp>
        <p:nvSpPr>
          <p:cNvPr id="4" name="Triangle 3">
            <a:extLst>
              <a:ext uri="{FF2B5EF4-FFF2-40B4-BE49-F238E27FC236}">
                <a16:creationId xmlns:a16="http://schemas.microsoft.com/office/drawing/2014/main" id="{F0D0A153-7BFB-5044-9348-C94C17EAC659}"/>
              </a:ext>
            </a:extLst>
          </p:cNvPr>
          <p:cNvSpPr/>
          <p:nvPr/>
        </p:nvSpPr>
        <p:spPr>
          <a:xfrm>
            <a:off x="379378" y="1825625"/>
            <a:ext cx="3043759" cy="3505132"/>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D030C9D-0D8D-6D40-B436-8744746B9015}"/>
              </a:ext>
            </a:extLst>
          </p:cNvPr>
          <p:cNvCxnSpPr/>
          <p:nvPr/>
        </p:nvCxnSpPr>
        <p:spPr>
          <a:xfrm>
            <a:off x="1629508" y="2321169"/>
            <a:ext cx="6096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ABA482-3215-7C46-8266-BFBAB5643409}"/>
              </a:ext>
            </a:extLst>
          </p:cNvPr>
          <p:cNvCxnSpPr>
            <a:cxnSpLocks/>
          </p:cNvCxnSpPr>
          <p:nvPr/>
        </p:nvCxnSpPr>
        <p:spPr>
          <a:xfrm>
            <a:off x="1324708" y="2930769"/>
            <a:ext cx="114886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EAFD3E-29D4-EE42-9D7A-2959BF1E001F}"/>
              </a:ext>
            </a:extLst>
          </p:cNvPr>
          <p:cNvCxnSpPr>
            <a:cxnSpLocks/>
          </p:cNvCxnSpPr>
          <p:nvPr/>
        </p:nvCxnSpPr>
        <p:spPr>
          <a:xfrm>
            <a:off x="996462" y="3774830"/>
            <a:ext cx="192258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60F9A6-3AE4-9544-947A-7A0EC6412B08}"/>
              </a:ext>
            </a:extLst>
          </p:cNvPr>
          <p:cNvCxnSpPr>
            <a:cxnSpLocks/>
          </p:cNvCxnSpPr>
          <p:nvPr/>
        </p:nvCxnSpPr>
        <p:spPr>
          <a:xfrm>
            <a:off x="668216" y="4560276"/>
            <a:ext cx="250873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E61D3A-5C17-A142-8628-349BC1FABB28}"/>
              </a:ext>
            </a:extLst>
          </p:cNvPr>
          <p:cNvCxnSpPr/>
          <p:nvPr/>
        </p:nvCxnSpPr>
        <p:spPr>
          <a:xfrm flipH="1">
            <a:off x="1875692" y="1934308"/>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39E36D-4CEB-1A4E-9EFF-29B307C96C05}"/>
              </a:ext>
            </a:extLst>
          </p:cNvPr>
          <p:cNvCxnSpPr/>
          <p:nvPr/>
        </p:nvCxnSpPr>
        <p:spPr>
          <a:xfrm flipH="1">
            <a:off x="1875692" y="2708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2C16BB-C1D1-1A48-8C80-5C399E6679FB}"/>
              </a:ext>
            </a:extLst>
          </p:cNvPr>
          <p:cNvCxnSpPr/>
          <p:nvPr/>
        </p:nvCxnSpPr>
        <p:spPr>
          <a:xfrm flipH="1">
            <a:off x="1875692" y="3470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D7AB85-D2F2-6C45-87C6-6021FCD5EFFA}"/>
              </a:ext>
            </a:extLst>
          </p:cNvPr>
          <p:cNvCxnSpPr/>
          <p:nvPr/>
        </p:nvCxnSpPr>
        <p:spPr>
          <a:xfrm flipH="1">
            <a:off x="1863969" y="4243754"/>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DC75F-8CFE-EE41-90E8-7738F054860E}"/>
              </a:ext>
            </a:extLst>
          </p:cNvPr>
          <p:cNvCxnSpPr/>
          <p:nvPr/>
        </p:nvCxnSpPr>
        <p:spPr>
          <a:xfrm flipH="1">
            <a:off x="1852245" y="5017477"/>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3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841B-0EA6-F748-BC78-EEC37AB7DC34}"/>
              </a:ext>
            </a:extLst>
          </p:cNvPr>
          <p:cNvSpPr>
            <a:spLocks noGrp="1"/>
          </p:cNvSpPr>
          <p:nvPr>
            <p:ph type="title"/>
          </p:nvPr>
        </p:nvSpPr>
        <p:spPr/>
        <p:txBody>
          <a:bodyPr/>
          <a:lstStyle/>
          <a:p>
            <a:r>
              <a:rPr lang="en-US" dirty="0"/>
              <a:t>Core services/languages supported</a:t>
            </a:r>
          </a:p>
        </p:txBody>
      </p:sp>
      <p:sp>
        <p:nvSpPr>
          <p:cNvPr id="3" name="Content Placeholder 2">
            <a:extLst>
              <a:ext uri="{FF2B5EF4-FFF2-40B4-BE49-F238E27FC236}">
                <a16:creationId xmlns:a16="http://schemas.microsoft.com/office/drawing/2014/main" id="{B3988DC2-D80E-F146-BDD6-2862917526C2}"/>
              </a:ext>
            </a:extLst>
          </p:cNvPr>
          <p:cNvSpPr>
            <a:spLocks noGrp="1"/>
          </p:cNvSpPr>
          <p:nvPr>
            <p:ph idx="1"/>
          </p:nvPr>
        </p:nvSpPr>
        <p:spPr>
          <a:xfrm>
            <a:off x="379379" y="1362974"/>
            <a:ext cx="10437778" cy="3967783"/>
          </a:xfrm>
        </p:spPr>
        <p:txBody>
          <a:bodyPr>
            <a:normAutofit fontScale="85000" lnSpcReduction="20000"/>
          </a:bodyPr>
          <a:lstStyle/>
          <a:p>
            <a:r>
              <a:rPr lang="en-US" dirty="0"/>
              <a:t>Ruby</a:t>
            </a:r>
          </a:p>
          <a:p>
            <a:r>
              <a:rPr lang="en-US" dirty="0"/>
              <a:t>PHP</a:t>
            </a:r>
          </a:p>
          <a:p>
            <a:r>
              <a:rPr lang="en-US" dirty="0"/>
              <a:t>Python</a:t>
            </a:r>
          </a:p>
          <a:p>
            <a:r>
              <a:rPr lang="en-US" dirty="0"/>
              <a:t>Node</a:t>
            </a:r>
          </a:p>
          <a:p>
            <a:r>
              <a:rPr lang="en-US" dirty="0"/>
              <a:t>Go</a:t>
            </a:r>
          </a:p>
          <a:p>
            <a:r>
              <a:rPr lang="en-US" dirty="0"/>
              <a:t>MySQL</a:t>
            </a:r>
          </a:p>
          <a:p>
            <a:r>
              <a:rPr lang="en-US" dirty="0"/>
              <a:t>PostgreSQL</a:t>
            </a:r>
          </a:p>
          <a:p>
            <a:r>
              <a:rPr lang="en-US" dirty="0"/>
              <a:t>Solr</a:t>
            </a:r>
          </a:p>
          <a:p>
            <a:r>
              <a:rPr lang="en-US" dirty="0"/>
              <a:t>Elasticsearch</a:t>
            </a:r>
          </a:p>
          <a:p>
            <a:r>
              <a:rPr lang="en-US" dirty="0"/>
              <a:t>Tomcat</a:t>
            </a:r>
          </a:p>
        </p:txBody>
      </p:sp>
    </p:spTree>
    <p:extLst>
      <p:ext uri="{BB962C8B-B14F-4D97-AF65-F5344CB8AC3E}">
        <p14:creationId xmlns:p14="http://schemas.microsoft.com/office/powerpoint/2010/main" val="117173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75F-B204-9442-BD44-E48B2FD54DF4}"/>
              </a:ext>
            </a:extLst>
          </p:cNvPr>
          <p:cNvSpPr>
            <a:spLocks noGrp="1"/>
          </p:cNvSpPr>
          <p:nvPr>
            <p:ph type="title"/>
          </p:nvPr>
        </p:nvSpPr>
        <p:spPr/>
        <p:txBody>
          <a:bodyPr/>
          <a:lstStyle/>
          <a:p>
            <a:r>
              <a:rPr lang="en-US" dirty="0"/>
              <a:t>More Services! (configurable and swappable)</a:t>
            </a:r>
          </a:p>
        </p:txBody>
      </p:sp>
      <p:sp>
        <p:nvSpPr>
          <p:cNvPr id="3" name="Content Placeholder 2">
            <a:extLst>
              <a:ext uri="{FF2B5EF4-FFF2-40B4-BE49-F238E27FC236}">
                <a16:creationId xmlns:a16="http://schemas.microsoft.com/office/drawing/2014/main" id="{9B680580-0803-5F44-9CD3-D6DC603B9974}"/>
              </a:ext>
            </a:extLst>
          </p:cNvPr>
          <p:cNvSpPr>
            <a:spLocks noGrp="1"/>
          </p:cNvSpPr>
          <p:nvPr>
            <p:ph idx="1"/>
          </p:nvPr>
        </p:nvSpPr>
        <p:spPr/>
        <p:txBody>
          <a:bodyPr>
            <a:normAutofit fontScale="92500" lnSpcReduction="20000"/>
          </a:bodyPr>
          <a:lstStyle/>
          <a:p>
            <a:r>
              <a:rPr lang="en-US" dirty="0"/>
              <a:t>Apache</a:t>
            </a:r>
          </a:p>
          <a:p>
            <a:r>
              <a:rPr lang="en-US" dirty="0" err="1"/>
              <a:t>Mailhog</a:t>
            </a:r>
            <a:endParaRPr lang="en-US" dirty="0"/>
          </a:p>
          <a:p>
            <a:r>
              <a:rPr lang="en-US" dirty="0"/>
              <a:t>Memcached</a:t>
            </a:r>
          </a:p>
          <a:p>
            <a:r>
              <a:rPr lang="en-US" dirty="0"/>
              <a:t>MongoDB</a:t>
            </a:r>
          </a:p>
          <a:p>
            <a:r>
              <a:rPr lang="en-US" dirty="0"/>
              <a:t>Nginx</a:t>
            </a:r>
          </a:p>
          <a:p>
            <a:r>
              <a:rPr lang="en-US" dirty="0" err="1"/>
              <a:t>PHPmyAdmin</a:t>
            </a:r>
            <a:endParaRPr lang="en-US" dirty="0"/>
          </a:p>
          <a:p>
            <a:r>
              <a:rPr lang="en-US" dirty="0"/>
              <a:t>Redis</a:t>
            </a:r>
          </a:p>
          <a:p>
            <a:r>
              <a:rPr lang="en-US" dirty="0"/>
              <a:t>Varnish</a:t>
            </a:r>
          </a:p>
          <a:p>
            <a:endParaRPr lang="en-US" dirty="0"/>
          </a:p>
          <a:p>
            <a:endParaRPr lang="en-US" dirty="0"/>
          </a:p>
        </p:txBody>
      </p:sp>
    </p:spTree>
    <p:extLst>
      <p:ext uri="{BB962C8B-B14F-4D97-AF65-F5344CB8AC3E}">
        <p14:creationId xmlns:p14="http://schemas.microsoft.com/office/powerpoint/2010/main" val="45302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6F90-4908-1742-8620-E6272BED769A}"/>
              </a:ext>
            </a:extLst>
          </p:cNvPr>
          <p:cNvSpPr>
            <a:spLocks noGrp="1"/>
          </p:cNvSpPr>
          <p:nvPr>
            <p:ph type="title"/>
          </p:nvPr>
        </p:nvSpPr>
        <p:spPr/>
        <p:txBody>
          <a:bodyPr/>
          <a:lstStyle/>
          <a:p>
            <a:r>
              <a:rPr lang="en-US" dirty="0"/>
              <a:t>Pre-baked </a:t>
            </a:r>
            <a:r>
              <a:rPr lang="en-US" b="1" dirty="0"/>
              <a:t>recipe</a:t>
            </a:r>
            <a:r>
              <a:rPr lang="en-US" dirty="0"/>
              <a:t> start states</a:t>
            </a:r>
          </a:p>
        </p:txBody>
      </p:sp>
      <p:sp>
        <p:nvSpPr>
          <p:cNvPr id="3" name="Content Placeholder 2">
            <a:extLst>
              <a:ext uri="{FF2B5EF4-FFF2-40B4-BE49-F238E27FC236}">
                <a16:creationId xmlns:a16="http://schemas.microsoft.com/office/drawing/2014/main" id="{0E2E145E-CA82-724D-9ADF-32E3FBCBB607}"/>
              </a:ext>
            </a:extLst>
          </p:cNvPr>
          <p:cNvSpPr>
            <a:spLocks noGrp="1"/>
          </p:cNvSpPr>
          <p:nvPr>
            <p:ph idx="1"/>
          </p:nvPr>
        </p:nvSpPr>
        <p:spPr/>
        <p:txBody>
          <a:bodyPr>
            <a:normAutofit fontScale="92500" lnSpcReduction="20000"/>
          </a:bodyPr>
          <a:lstStyle/>
          <a:p>
            <a:r>
              <a:rPr lang="en-US" dirty="0"/>
              <a:t>Backdrop</a:t>
            </a:r>
          </a:p>
          <a:p>
            <a:r>
              <a:rPr lang="en-US" dirty="0"/>
              <a:t>LAMP/LEMP</a:t>
            </a:r>
          </a:p>
          <a:p>
            <a:r>
              <a:rPr lang="en-US" dirty="0"/>
              <a:t>MEAN</a:t>
            </a:r>
          </a:p>
          <a:p>
            <a:r>
              <a:rPr lang="en-US" dirty="0"/>
              <a:t>Drupal 6/7/8</a:t>
            </a:r>
          </a:p>
          <a:p>
            <a:r>
              <a:rPr lang="en-US" dirty="0"/>
              <a:t>Pantheon</a:t>
            </a:r>
          </a:p>
          <a:p>
            <a:r>
              <a:rPr lang="en-US" dirty="0" err="1"/>
              <a:t>Wordpress</a:t>
            </a:r>
            <a:endParaRPr lang="en-US" dirty="0"/>
          </a:p>
          <a:p>
            <a:r>
              <a:rPr lang="en-US" dirty="0"/>
              <a:t>Laravel</a:t>
            </a:r>
          </a:p>
          <a:p>
            <a:r>
              <a:rPr lang="en-US" dirty="0"/>
              <a:t>Joomla</a:t>
            </a:r>
          </a:p>
        </p:txBody>
      </p:sp>
    </p:spTree>
    <p:extLst>
      <p:ext uri="{BB962C8B-B14F-4D97-AF65-F5344CB8AC3E}">
        <p14:creationId xmlns:p14="http://schemas.microsoft.com/office/powerpoint/2010/main" val="385779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19EF-C726-B243-B46A-A2A1930107E0}"/>
              </a:ext>
            </a:extLst>
          </p:cNvPr>
          <p:cNvSpPr>
            <a:spLocks noGrp="1"/>
          </p:cNvSpPr>
          <p:nvPr>
            <p:ph type="title"/>
          </p:nvPr>
        </p:nvSpPr>
        <p:spPr/>
        <p:txBody>
          <a:bodyPr/>
          <a:lstStyle/>
          <a:p>
            <a:r>
              <a:rPr lang="en-US" dirty="0"/>
              <a:t>Installing Lando: one-click installers for Windows, OSX, Linux</a:t>
            </a:r>
          </a:p>
        </p:txBody>
      </p:sp>
      <p:sp>
        <p:nvSpPr>
          <p:cNvPr id="3" name="Content Placeholder 2">
            <a:extLst>
              <a:ext uri="{FF2B5EF4-FFF2-40B4-BE49-F238E27FC236}">
                <a16:creationId xmlns:a16="http://schemas.microsoft.com/office/drawing/2014/main" id="{D9E39745-46C7-E648-B0B8-BC521B40747D}"/>
              </a:ext>
            </a:extLst>
          </p:cNvPr>
          <p:cNvSpPr>
            <a:spLocks noGrp="1"/>
          </p:cNvSpPr>
          <p:nvPr>
            <p:ph idx="1"/>
          </p:nvPr>
        </p:nvSpPr>
        <p:spPr/>
        <p:txBody>
          <a:bodyPr/>
          <a:lstStyle/>
          <a:p>
            <a:r>
              <a:rPr lang="en-US" dirty="0"/>
              <a:t>Download: </a:t>
            </a:r>
            <a:r>
              <a:rPr lang="en-US" dirty="0">
                <a:hlinkClick r:id="rId3"/>
              </a:rPr>
              <a:t>https://github.com/lando/lando/releases</a:t>
            </a:r>
            <a:endParaRPr lang="en-US" dirty="0"/>
          </a:p>
          <a:p>
            <a:r>
              <a:rPr lang="en-US" dirty="0"/>
              <a:t>Docs: </a:t>
            </a:r>
            <a:r>
              <a:rPr lang="en-US" dirty="0">
                <a:hlinkClick r:id="rId4"/>
              </a:rPr>
              <a:t>https://docs.lando.dev/basics/installation.html</a:t>
            </a:r>
            <a:endParaRPr lang="en-US" dirty="0"/>
          </a:p>
          <a:p>
            <a:endParaRPr lang="en-US" dirty="0"/>
          </a:p>
          <a:p>
            <a:r>
              <a:rPr lang="en-US" dirty="0"/>
              <a:t>Installers include Docker and Docker-Compose</a:t>
            </a:r>
          </a:p>
          <a:p>
            <a:r>
              <a:rPr lang="en-US" dirty="0"/>
              <a:t>You do not have to reinstall Docker/Compose/Desktop</a:t>
            </a:r>
          </a:p>
          <a:p>
            <a:r>
              <a:rPr lang="en-US" dirty="0"/>
              <a:t>Check your version numbers!</a:t>
            </a:r>
          </a:p>
        </p:txBody>
      </p:sp>
    </p:spTree>
    <p:extLst>
      <p:ext uri="{BB962C8B-B14F-4D97-AF65-F5344CB8AC3E}">
        <p14:creationId xmlns:p14="http://schemas.microsoft.com/office/powerpoint/2010/main" val="232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90F0-225F-944E-B1DF-2D9411E2C74F}"/>
              </a:ext>
            </a:extLst>
          </p:cNvPr>
          <p:cNvSpPr>
            <a:spLocks noGrp="1"/>
          </p:cNvSpPr>
          <p:nvPr>
            <p:ph type="title"/>
          </p:nvPr>
        </p:nvSpPr>
        <p:spPr/>
        <p:txBody>
          <a:bodyPr/>
          <a:lstStyle/>
          <a:p>
            <a:r>
              <a:rPr lang="en-US" dirty="0"/>
              <a:t>.</a:t>
            </a:r>
            <a:r>
              <a:rPr lang="en-US" dirty="0" err="1"/>
              <a:t>lando.yml</a:t>
            </a:r>
            <a:r>
              <a:rPr lang="en-US" dirty="0"/>
              <a:t> (The </a:t>
            </a:r>
            <a:r>
              <a:rPr lang="en-US" dirty="0" err="1"/>
              <a:t>Landofile</a:t>
            </a:r>
            <a:r>
              <a:rPr lang="en-US" dirty="0"/>
              <a:t>)</a:t>
            </a:r>
          </a:p>
        </p:txBody>
      </p:sp>
      <p:sp>
        <p:nvSpPr>
          <p:cNvPr id="3" name="Content Placeholder 2">
            <a:extLst>
              <a:ext uri="{FF2B5EF4-FFF2-40B4-BE49-F238E27FC236}">
                <a16:creationId xmlns:a16="http://schemas.microsoft.com/office/drawing/2014/main" id="{1BF7E5A8-8C79-5F40-BBE8-1F2774036566}"/>
              </a:ext>
            </a:extLst>
          </p:cNvPr>
          <p:cNvSpPr>
            <a:spLocks noGrp="1"/>
          </p:cNvSpPr>
          <p:nvPr>
            <p:ph idx="1"/>
          </p:nvPr>
        </p:nvSpPr>
        <p:spPr/>
        <p:txBody>
          <a:bodyPr/>
          <a:lstStyle/>
          <a:p>
            <a:r>
              <a:rPr lang="en-US" dirty="0"/>
              <a:t>One config file</a:t>
            </a:r>
          </a:p>
          <a:p>
            <a:r>
              <a:rPr lang="en-US" dirty="0"/>
              <a:t>Specifies all the services your app needs for development</a:t>
            </a:r>
          </a:p>
          <a:p>
            <a:r>
              <a:rPr lang="en-US" dirty="0"/>
              <a:t>Goes in your project code repository next to all your source code</a:t>
            </a:r>
          </a:p>
          <a:p>
            <a:r>
              <a:rPr lang="en-US" dirty="0"/>
              <a:t>It’s small and hidden, it won’t get in the way</a:t>
            </a:r>
          </a:p>
        </p:txBody>
      </p:sp>
    </p:spTree>
    <p:extLst>
      <p:ext uri="{BB962C8B-B14F-4D97-AF65-F5344CB8AC3E}">
        <p14:creationId xmlns:p14="http://schemas.microsoft.com/office/powerpoint/2010/main" val="84928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9" y="457200"/>
            <a:ext cx="3310878"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demo-project</a:t>
            </a:r>
          </a:p>
          <a:p>
            <a:pPr marL="0" indent="0">
              <a:buNone/>
            </a:pPr>
            <a:r>
              <a:rPr lang="en-US" sz="1800" dirty="0" err="1">
                <a:latin typeface="Cousine" panose="02070409020205020404" pitchFamily="49" charset="0"/>
                <a:cs typeface="Cousine" panose="02070409020205020404" pitchFamily="49" charset="0"/>
              </a:rPr>
              <a:t>env_file</a:t>
            </a: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keys:</a:t>
            </a:r>
          </a:p>
          <a:p>
            <a:pPr marL="0" indent="0">
              <a:buNone/>
            </a:pPr>
            <a:r>
              <a:rPr lang="en-US" sz="1800" dirty="0">
                <a:latin typeface="Cousine" panose="02070409020205020404" pitchFamily="49" charset="0"/>
                <a:cs typeface="Cousine" panose="02070409020205020404" pitchFamily="49" charset="0"/>
              </a:rPr>
              <a:t>services:</a:t>
            </a:r>
          </a:p>
          <a:p>
            <a:pPr marL="0" indent="0">
              <a:buNone/>
            </a:pPr>
            <a:r>
              <a:rPr lang="en-US" sz="1800" b="1"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appserver</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ruby:2.5</a:t>
            </a:r>
          </a:p>
          <a:p>
            <a:pPr marL="0" indent="0">
              <a:buNone/>
            </a:pPr>
            <a:r>
              <a:rPr lang="en-US" sz="1800" dirty="0">
                <a:latin typeface="Cousine" panose="02070409020205020404" pitchFamily="49" charset="0"/>
                <a:cs typeface="Cousine" panose="02070409020205020404" pitchFamily="49" charset="0"/>
              </a:rPr>
              <a:t>    volumes:</a:t>
            </a:r>
          </a:p>
          <a:p>
            <a:pPr marL="0" indent="0">
              <a:buNone/>
            </a:pPr>
            <a:r>
              <a:rPr lang="en-US" sz="1800" dirty="0">
                <a:latin typeface="Cousine" panose="02070409020205020404" pitchFamily="49" charset="0"/>
                <a:cs typeface="Cousine" panose="02070409020205020404" pitchFamily="49" charset="0"/>
              </a:rPr>
              <a:t>    ports:</a:t>
            </a:r>
          </a:p>
          <a:p>
            <a:pPr marL="0" indent="0">
              <a:buNone/>
            </a:pPr>
            <a:r>
              <a:rPr lang="en-US" sz="1800" dirty="0">
                <a:latin typeface="Cousine" panose="02070409020205020404" pitchFamily="49" charset="0"/>
                <a:cs typeface="Cousine" panose="02070409020205020404" pitchFamily="49" charset="0"/>
              </a:rPr>
              <a:t>      - ‘3000:3000’</a:t>
            </a:r>
          </a:p>
          <a:p>
            <a:pPr marL="0" indent="0">
              <a:buNone/>
            </a:pPr>
            <a:r>
              <a:rPr lang="en-US" sz="1800" dirty="0">
                <a:latin typeface="Cousine" panose="02070409020205020404" pitchFamily="49" charset="0"/>
                <a:cs typeface="Cousine" panose="02070409020205020404" pitchFamily="49" charset="0"/>
              </a:rPr>
              <a:t>    overrides:</a:t>
            </a:r>
          </a:p>
          <a:p>
            <a:pPr marL="0" indent="0">
              <a:buNone/>
            </a:pPr>
            <a:r>
              <a:rPr lang="en-US" sz="1800" dirty="0">
                <a:latin typeface="Cousine" panose="02070409020205020404" pitchFamily="49" charset="0"/>
                <a:cs typeface="Cousine" panose="02070409020205020404" pitchFamily="49" charset="0"/>
              </a:rPr>
              <a:t>    command:</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build_as_root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p:txBody>
      </p:sp>
      <p:sp>
        <p:nvSpPr>
          <p:cNvPr id="4" name="Content Placeholder 2">
            <a:extLst>
              <a:ext uri="{FF2B5EF4-FFF2-40B4-BE49-F238E27FC236}">
                <a16:creationId xmlns:a16="http://schemas.microsoft.com/office/drawing/2014/main" id="{AC7FED8F-060B-EE4C-8178-4423B24FAA4F}"/>
              </a:ext>
            </a:extLst>
          </p:cNvPr>
          <p:cNvSpPr txBox="1">
            <a:spLocks/>
          </p:cNvSpPr>
          <p:nvPr/>
        </p:nvSpPr>
        <p:spPr>
          <a:xfrm>
            <a:off x="4023124" y="457200"/>
            <a:ext cx="3310878" cy="5225143"/>
          </a:xfrm>
          <a:prstGeom prst="rect">
            <a:avLst/>
          </a:prstGeom>
          <a:ln>
            <a:solidFill>
              <a:schemeClr val="accent1"/>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Cousine" panose="02070409020205020404" pitchFamily="49" charset="0"/>
                <a:cs typeface="Cousine" panose="02070409020205020404" pitchFamily="49" charset="0"/>
              </a:rPr>
              <a:t>    build:</a:t>
            </a:r>
          </a:p>
          <a:p>
            <a:pPr marL="0" indent="0">
              <a:buNone/>
            </a:pPr>
            <a:r>
              <a:rPr lang="en-US" sz="1800" dirty="0">
                <a:latin typeface="Cousine" panose="02070409020205020404" pitchFamily="49" charset="0"/>
                <a:cs typeface="Cousine" panose="02070409020205020404" pitchFamily="49" charset="0"/>
              </a:rPr>
              <a:t>    run:</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run_as_root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db</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a:t>
            </a:r>
            <a:r>
              <a:rPr lang="en-US" sz="1800" dirty="0" err="1">
                <a:latin typeface="Cousine" panose="02070409020205020404" pitchFamily="49" charset="0"/>
                <a:cs typeface="Cousine" panose="02070409020205020404" pitchFamily="49" charset="0"/>
              </a:rPr>
              <a:t>mysql</a:t>
            </a: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portforward</a:t>
            </a:r>
            <a:r>
              <a:rPr lang="en-US" sz="1800" dirty="0">
                <a:latin typeface="Cousine" panose="02070409020205020404" pitchFamily="49" charset="0"/>
                <a:cs typeface="Cousine" panose="02070409020205020404" pitchFamily="49" charset="0"/>
              </a:rPr>
              <a:t>: true</a:t>
            </a:r>
          </a:p>
          <a:p>
            <a:pPr marL="0" indent="0">
              <a:buNone/>
            </a:pPr>
            <a:r>
              <a:rPr lang="en-US" sz="1800" dirty="0">
                <a:latin typeface="Cousine" panose="02070409020205020404" pitchFamily="49" charset="0"/>
                <a:cs typeface="Cousine" panose="02070409020205020404" pitchFamily="49" charset="0"/>
              </a:rPr>
              <a:t>    creds:</a:t>
            </a:r>
          </a:p>
          <a:p>
            <a:pPr marL="0" indent="0">
              <a:buNone/>
            </a:pPr>
            <a:r>
              <a:rPr lang="en-US" sz="1800" dirty="0">
                <a:latin typeface="Cousine" panose="02070409020205020404" pitchFamily="49" charset="0"/>
                <a:cs typeface="Cousine" panose="02070409020205020404" pitchFamily="49" charset="0"/>
              </a:rPr>
              <a:t>      user: dba</a:t>
            </a:r>
          </a:p>
          <a:p>
            <a:pPr marL="0" indent="0">
              <a:buNone/>
            </a:pPr>
            <a:r>
              <a:rPr lang="en-US" sz="1800" dirty="0">
                <a:latin typeface="Cousine" panose="02070409020205020404" pitchFamily="49" charset="0"/>
                <a:cs typeface="Cousine" panose="02070409020205020404" pitchFamily="49" charset="0"/>
              </a:rPr>
              <a:t>      password: random</a:t>
            </a:r>
          </a:p>
          <a:p>
            <a:pPr marL="0" indent="0">
              <a:buNone/>
            </a:pPr>
            <a:r>
              <a:rPr lang="en-US" sz="1800" dirty="0">
                <a:latin typeface="Cousine" panose="02070409020205020404" pitchFamily="49" charset="0"/>
                <a:cs typeface="Cousine" panose="02070409020205020404" pitchFamily="49" charset="0"/>
              </a:rPr>
              <a:t>      database: sample</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tooling:</a:t>
            </a:r>
          </a:p>
          <a:p>
            <a:pPr marL="0" indent="0">
              <a:buNone/>
            </a:pPr>
            <a:r>
              <a:rPr lang="en-US" sz="1800" dirty="0">
                <a:latin typeface="Cousine" panose="02070409020205020404" pitchFamily="49" charset="0"/>
                <a:cs typeface="Cousine" panose="02070409020205020404" pitchFamily="49" charset="0"/>
              </a:rPr>
              <a:t>  ruby:</a:t>
            </a:r>
          </a:p>
          <a:p>
            <a:pPr marL="0" indent="0">
              <a:buNone/>
            </a:pPr>
            <a:r>
              <a:rPr lang="en-US" sz="1800" dirty="0">
                <a:latin typeface="Cousine" panose="02070409020205020404" pitchFamily="49" charset="0"/>
                <a:cs typeface="Cousine" panose="02070409020205020404" pitchFamily="49" charset="0"/>
              </a:rPr>
              <a:t>    service: </a:t>
            </a:r>
            <a:r>
              <a:rPr lang="en-US" sz="1800" dirty="0" err="1">
                <a:latin typeface="Cousine" panose="02070409020205020404" pitchFamily="49" charset="0"/>
                <a:cs typeface="Cousine" panose="02070409020205020404" pitchFamily="49" charset="0"/>
              </a:rPr>
              <a:t>appserver</a:t>
            </a:r>
            <a:endParaRPr lang="en-US" sz="1800" dirty="0">
              <a:latin typeface="Cousine" panose="02070409020205020404" pitchFamily="49" charset="0"/>
              <a:cs typeface="Cousine" panose="02070409020205020404" pitchFamily="49" charset="0"/>
            </a:endParaRPr>
          </a:p>
          <a:p>
            <a:pPr marL="0" indent="0">
              <a:buNone/>
            </a:pPr>
            <a:endParaRPr lang="en-US" sz="1800" dirty="0">
              <a:latin typeface="Cousine" panose="02070409020205020404" pitchFamily="49" charset="0"/>
              <a:cs typeface="Cousine" panose="020704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4EC4CB13-D089-C846-8A4D-2E5C97AABB61}"/>
                  </a:ext>
                </a:extLst>
              </p14:cNvPr>
              <p14:cNvContentPartPr/>
              <p14:nvPr/>
            </p14:nvContentPartPr>
            <p14:xfrm>
              <a:off x="1776502" y="393753"/>
              <a:ext cx="2526120" cy="5136120"/>
            </p14:xfrm>
          </p:contentPart>
        </mc:Choice>
        <mc:Fallback xmlns="">
          <p:pic>
            <p:nvPicPr>
              <p:cNvPr id="7" name="Ink 6">
                <a:extLst>
                  <a:ext uri="{FF2B5EF4-FFF2-40B4-BE49-F238E27FC236}">
                    <a16:creationId xmlns:a16="http://schemas.microsoft.com/office/drawing/2014/main" id="{4EC4CB13-D089-C846-8A4D-2E5C97AABB61}"/>
                  </a:ext>
                </a:extLst>
              </p:cNvPr>
              <p:cNvPicPr/>
              <p:nvPr/>
            </p:nvPicPr>
            <p:blipFill>
              <a:blip r:embed="rId4"/>
              <a:stretch>
                <a:fillRect/>
              </a:stretch>
            </p:blipFill>
            <p:spPr>
              <a:xfrm>
                <a:off x="1767502" y="385113"/>
                <a:ext cx="2543760" cy="515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FDF10748-9291-AC40-A14D-68CDF75E1CE8}"/>
                  </a:ext>
                </a:extLst>
              </p14:cNvPr>
              <p14:cNvContentPartPr/>
              <p14:nvPr/>
            </p14:nvContentPartPr>
            <p14:xfrm>
              <a:off x="4178422" y="366393"/>
              <a:ext cx="209880" cy="249840"/>
            </p14:xfrm>
          </p:contentPart>
        </mc:Choice>
        <mc:Fallback xmlns="">
          <p:pic>
            <p:nvPicPr>
              <p:cNvPr id="8" name="Ink 7">
                <a:extLst>
                  <a:ext uri="{FF2B5EF4-FFF2-40B4-BE49-F238E27FC236}">
                    <a16:creationId xmlns:a16="http://schemas.microsoft.com/office/drawing/2014/main" id="{FDF10748-9291-AC40-A14D-68CDF75E1CE8}"/>
                  </a:ext>
                </a:extLst>
              </p:cNvPr>
              <p:cNvPicPr/>
              <p:nvPr/>
            </p:nvPicPr>
            <p:blipFill>
              <a:blip r:embed="rId6"/>
              <a:stretch>
                <a:fillRect/>
              </a:stretch>
            </p:blipFill>
            <p:spPr>
              <a:xfrm>
                <a:off x="4169422" y="357393"/>
                <a:ext cx="227520" cy="267480"/>
              </a:xfrm>
              <a:prstGeom prst="rect">
                <a:avLst/>
              </a:prstGeom>
            </p:spPr>
          </p:pic>
        </mc:Fallback>
      </mc:AlternateContent>
      <p:sp>
        <p:nvSpPr>
          <p:cNvPr id="9" name="TextBox 8">
            <a:extLst>
              <a:ext uri="{FF2B5EF4-FFF2-40B4-BE49-F238E27FC236}">
                <a16:creationId xmlns:a16="http://schemas.microsoft.com/office/drawing/2014/main" id="{9BB809E7-6D25-1540-BB25-FFE6776FC2E0}"/>
              </a:ext>
            </a:extLst>
          </p:cNvPr>
          <p:cNvSpPr txBox="1"/>
          <p:nvPr/>
        </p:nvSpPr>
        <p:spPr>
          <a:xfrm>
            <a:off x="8361921" y="874455"/>
            <a:ext cx="3310878" cy="1323439"/>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p:txBody>
      </p:sp>
    </p:spTree>
    <p:extLst>
      <p:ext uri="{BB962C8B-B14F-4D97-AF65-F5344CB8AC3E}">
        <p14:creationId xmlns:p14="http://schemas.microsoft.com/office/powerpoint/2010/main" val="2004258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8" y="457200"/>
            <a:ext cx="3558065"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demo-lamp-project</a:t>
            </a:r>
          </a:p>
          <a:p>
            <a:pPr marL="0" indent="0">
              <a:buNone/>
            </a:pPr>
            <a:r>
              <a:rPr lang="en-US" sz="1800" dirty="0">
                <a:latin typeface="Cousine" panose="02070409020205020404" pitchFamily="49" charset="0"/>
                <a:cs typeface="Cousine" panose="02070409020205020404" pitchFamily="49" charset="0"/>
              </a:rPr>
              <a:t>recipe: lamp</a:t>
            </a:r>
          </a:p>
          <a:p>
            <a:pPr marL="0" indent="0">
              <a:buNone/>
            </a:pPr>
            <a:r>
              <a:rPr lang="en-US" sz="1800" dirty="0">
                <a:latin typeface="Cousine" panose="02070409020205020404" pitchFamily="49" charset="0"/>
                <a:cs typeface="Cousine" panose="02070409020205020404" pitchFamily="49" charset="0"/>
              </a:rPr>
              <a:t>config:</a:t>
            </a:r>
            <a:br>
              <a:rPr lang="en-US" sz="1800" dirty="0">
                <a:latin typeface="Cousine" panose="02070409020205020404" pitchFamily="49" charset="0"/>
                <a:cs typeface="Cousine" panose="02070409020205020404" pitchFamily="49" charset="0"/>
              </a:rPr>
            </a:br>
            <a:r>
              <a:rPr lang="en-US" sz="1800" dirty="0">
                <a:latin typeface="Cousine" panose="02070409020205020404" pitchFamily="49" charset="0"/>
                <a:cs typeface="Cousine" panose="02070409020205020404" pitchFamily="49" charset="0"/>
              </a:rPr>
              <a:t>  php: 5.6</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webroot</a:t>
            </a:r>
            <a:r>
              <a:rPr lang="en-US" sz="1800" dirty="0">
                <a:latin typeface="Cousine" panose="02070409020205020404" pitchFamily="49" charset="0"/>
                <a:cs typeface="Cousine" panose="02070409020205020404" pitchFamily="49" charset="0"/>
              </a:rPr>
              <a:t>: web</a:t>
            </a:r>
          </a:p>
          <a:p>
            <a:pPr marL="0" indent="0">
              <a:buNone/>
            </a:pPr>
            <a:r>
              <a:rPr lang="en-US" sz="1800" dirty="0">
                <a:latin typeface="Cousine" panose="02070409020205020404" pitchFamily="49" charset="0"/>
                <a:cs typeface="Cousine" panose="02070409020205020404" pitchFamily="49" charset="0"/>
              </a:rPr>
              <a:t>  database: mysql:5.7</a:t>
            </a:r>
          </a:p>
        </p:txBody>
      </p:sp>
      <p:sp>
        <p:nvSpPr>
          <p:cNvPr id="9" name="TextBox 8">
            <a:extLst>
              <a:ext uri="{FF2B5EF4-FFF2-40B4-BE49-F238E27FC236}">
                <a16:creationId xmlns:a16="http://schemas.microsoft.com/office/drawing/2014/main" id="{9BB809E7-6D25-1540-BB25-FFE6776FC2E0}"/>
              </a:ext>
            </a:extLst>
          </p:cNvPr>
          <p:cNvSpPr txBox="1"/>
          <p:nvPr/>
        </p:nvSpPr>
        <p:spPr>
          <a:xfrm>
            <a:off x="7854043" y="874455"/>
            <a:ext cx="3818756" cy="1938992"/>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a:p>
            <a:pPr algn="r"/>
            <a:r>
              <a:rPr lang="en-US" sz="4000" dirty="0"/>
              <a:t>(recipe version)</a:t>
            </a:r>
          </a:p>
        </p:txBody>
      </p:sp>
    </p:spTree>
    <p:extLst>
      <p:ext uri="{BB962C8B-B14F-4D97-AF65-F5344CB8AC3E}">
        <p14:creationId xmlns:p14="http://schemas.microsoft.com/office/powerpoint/2010/main" val="3002616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720E-D38B-334C-900E-B39AB7B77FD9}"/>
              </a:ext>
            </a:extLst>
          </p:cNvPr>
          <p:cNvSpPr>
            <a:spLocks noGrp="1"/>
          </p:cNvSpPr>
          <p:nvPr>
            <p:ph type="title"/>
          </p:nvPr>
        </p:nvSpPr>
        <p:spPr/>
        <p:txBody>
          <a:bodyPr/>
          <a:lstStyle/>
          <a:p>
            <a:r>
              <a:rPr lang="en-US" dirty="0"/>
              <a:t>Lando Cheat Sheet: https://</a:t>
            </a:r>
            <a:r>
              <a:rPr lang="en-US" dirty="0" err="1"/>
              <a:t>git.io</a:t>
            </a:r>
            <a:r>
              <a:rPr lang="en-US" dirty="0"/>
              <a:t>/</a:t>
            </a:r>
            <a:r>
              <a:rPr lang="en-US" dirty="0" err="1"/>
              <a:t>JqLaI</a:t>
            </a:r>
            <a:endParaRPr lang="en-US" dirty="0"/>
          </a:p>
        </p:txBody>
      </p:sp>
      <p:pic>
        <p:nvPicPr>
          <p:cNvPr id="5" name="Content Placeholder 4">
            <a:extLst>
              <a:ext uri="{FF2B5EF4-FFF2-40B4-BE49-F238E27FC236}">
                <a16:creationId xmlns:a16="http://schemas.microsoft.com/office/drawing/2014/main" id="{7C59A9DB-44B7-1844-A01A-D10EFA710E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05943" y="1690688"/>
            <a:ext cx="4592916" cy="3659191"/>
          </a:xfrm>
        </p:spPr>
      </p:pic>
    </p:spTree>
    <p:extLst>
      <p:ext uri="{BB962C8B-B14F-4D97-AF65-F5344CB8AC3E}">
        <p14:creationId xmlns:p14="http://schemas.microsoft.com/office/powerpoint/2010/main" val="161680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D758-AA9C-C843-AFC4-DF20E3877D2B}"/>
              </a:ext>
            </a:extLst>
          </p:cNvPr>
          <p:cNvSpPr>
            <a:spLocks noGrp="1"/>
          </p:cNvSpPr>
          <p:nvPr>
            <p:ph type="title"/>
          </p:nvPr>
        </p:nvSpPr>
        <p:spPr/>
        <p:txBody>
          <a:bodyPr/>
          <a:lstStyle/>
          <a:p>
            <a:r>
              <a:rPr lang="en-US" dirty="0"/>
              <a:t>Decomposition: “Bringing Order to Chaos”</a:t>
            </a:r>
          </a:p>
        </p:txBody>
      </p:sp>
      <p:sp>
        <p:nvSpPr>
          <p:cNvPr id="3" name="Content Placeholder 2">
            <a:extLst>
              <a:ext uri="{FF2B5EF4-FFF2-40B4-BE49-F238E27FC236}">
                <a16:creationId xmlns:a16="http://schemas.microsoft.com/office/drawing/2014/main" id="{7E14E8A3-5EC0-334B-A804-8ECAEA96EB44}"/>
              </a:ext>
            </a:extLst>
          </p:cNvPr>
          <p:cNvSpPr>
            <a:spLocks noGrp="1"/>
          </p:cNvSpPr>
          <p:nvPr>
            <p:ph idx="1"/>
          </p:nvPr>
        </p:nvSpPr>
        <p:spPr>
          <a:xfrm>
            <a:off x="379379" y="1470991"/>
            <a:ext cx="10437778" cy="3859766"/>
          </a:xfrm>
        </p:spPr>
        <p:txBody>
          <a:bodyPr/>
          <a:lstStyle/>
          <a:p>
            <a:pPr marL="0" indent="0">
              <a:buNone/>
            </a:pPr>
            <a:r>
              <a:rPr lang="en-US" dirty="0"/>
              <a:t>“When designing a complex software system, it is essential to </a:t>
            </a:r>
            <a:r>
              <a:rPr lang="en-US" sz="4000" dirty="0"/>
              <a:t>decompose it into smaller and smaller parts, </a:t>
            </a:r>
            <a:br>
              <a:rPr lang="en-US" dirty="0"/>
            </a:br>
            <a:r>
              <a:rPr lang="en-US" dirty="0"/>
              <a:t>each of which we may then refine independently...</a:t>
            </a:r>
            <a:br>
              <a:rPr lang="en-US" dirty="0"/>
            </a:br>
            <a:br>
              <a:rPr lang="en-US" dirty="0"/>
            </a:br>
            <a:r>
              <a:rPr lang="en-US" dirty="0"/>
              <a:t>...to understand any given level of a system, we need only comprehend a few parts (rather than all parts) at once.”</a:t>
            </a:r>
          </a:p>
          <a:p>
            <a:pPr marL="0" indent="0">
              <a:buNone/>
            </a:pPr>
            <a:endParaRPr lang="en-US" dirty="0"/>
          </a:p>
          <a:p>
            <a:pPr marL="0" indent="0">
              <a:buNone/>
            </a:pPr>
            <a:r>
              <a:rPr lang="en-US" i="1" dirty="0"/>
              <a:t>-- </a:t>
            </a:r>
            <a:r>
              <a:rPr lang="en-US" dirty="0"/>
              <a:t>Grady </a:t>
            </a:r>
            <a:r>
              <a:rPr lang="en-US" dirty="0" err="1"/>
              <a:t>Booch</a:t>
            </a:r>
            <a:r>
              <a:rPr lang="en-US" dirty="0"/>
              <a:t>, </a:t>
            </a:r>
            <a:r>
              <a:rPr lang="en-US" i="1" dirty="0"/>
              <a:t>Object-Oriented Analysis and Design 2</a:t>
            </a:r>
            <a:r>
              <a:rPr lang="en-US" i="1" baseline="30000" dirty="0"/>
              <a:t>nd</a:t>
            </a:r>
            <a:r>
              <a:rPr lang="en-US" i="1" dirty="0"/>
              <a:t> Edition, </a:t>
            </a:r>
            <a:r>
              <a:rPr lang="en-US" dirty="0" err="1"/>
              <a:t>pg</a:t>
            </a:r>
            <a:r>
              <a:rPr lang="en-US" dirty="0"/>
              <a:t> 14</a:t>
            </a:r>
          </a:p>
        </p:txBody>
      </p:sp>
    </p:spTree>
    <p:extLst>
      <p:ext uri="{BB962C8B-B14F-4D97-AF65-F5344CB8AC3E}">
        <p14:creationId xmlns:p14="http://schemas.microsoft.com/office/powerpoint/2010/main" val="60286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A028-782F-6741-8EA0-AC75EE2741E7}"/>
              </a:ext>
            </a:extLst>
          </p:cNvPr>
          <p:cNvSpPr>
            <a:spLocks noGrp="1"/>
          </p:cNvSpPr>
          <p:nvPr>
            <p:ph type="title"/>
          </p:nvPr>
        </p:nvSpPr>
        <p:spPr/>
        <p:txBody>
          <a:bodyPr/>
          <a:lstStyle/>
          <a:p>
            <a:r>
              <a:rPr lang="en-US" dirty="0"/>
              <a:t>Is this even real? Who even uses Lando?</a:t>
            </a:r>
          </a:p>
        </p:txBody>
      </p:sp>
      <p:sp>
        <p:nvSpPr>
          <p:cNvPr id="3" name="Content Placeholder 2">
            <a:extLst>
              <a:ext uri="{FF2B5EF4-FFF2-40B4-BE49-F238E27FC236}">
                <a16:creationId xmlns:a16="http://schemas.microsoft.com/office/drawing/2014/main" id="{AB415FE1-1A92-2045-8C98-C594573AFBAC}"/>
              </a:ext>
            </a:extLst>
          </p:cNvPr>
          <p:cNvSpPr>
            <a:spLocks noGrp="1"/>
          </p:cNvSpPr>
          <p:nvPr>
            <p:ph idx="1"/>
          </p:nvPr>
        </p:nvSpPr>
        <p:spPr>
          <a:xfrm>
            <a:off x="379379" y="1393902"/>
            <a:ext cx="10437778" cy="3936855"/>
          </a:xfrm>
        </p:spPr>
        <p:txBody>
          <a:bodyPr>
            <a:normAutofit fontScale="92500" lnSpcReduction="10000"/>
          </a:bodyPr>
          <a:lstStyle/>
          <a:p>
            <a:r>
              <a:rPr lang="en-US" b="1" dirty="0"/>
              <a:t>CDL</a:t>
            </a:r>
            <a:br>
              <a:rPr lang="en-US" dirty="0"/>
            </a:br>
            <a:r>
              <a:rPr lang="en-US" dirty="0">
                <a:hlinkClick r:id="rId3"/>
              </a:rPr>
              <a:t>https://github.com/eScholarship/jschol/blob/master/.lando.yml</a:t>
            </a:r>
            <a:endParaRPr lang="en-US" dirty="0"/>
          </a:p>
          <a:p>
            <a:r>
              <a:rPr lang="en-US" b="1" dirty="0"/>
              <a:t>Janeway</a:t>
            </a:r>
            <a:br>
              <a:rPr lang="en-US" dirty="0"/>
            </a:br>
            <a:r>
              <a:rPr lang="en-US" dirty="0">
                <a:hlinkClick r:id="rId4"/>
              </a:rPr>
              <a:t>https://github.com/BirkbeckCTP/janeway/blob/master/.lando.yml</a:t>
            </a:r>
            <a:endParaRPr lang="en-US" dirty="0"/>
          </a:p>
          <a:p>
            <a:r>
              <a:rPr lang="en-US" b="1" dirty="0"/>
              <a:t>Princeton</a:t>
            </a:r>
            <a:br>
              <a:rPr lang="en-US" dirty="0"/>
            </a:br>
            <a:r>
              <a:rPr lang="en-US" dirty="0">
                <a:hlinkClick r:id="rId5"/>
              </a:rPr>
              <a:t>https://github.com/pulibrary/pulfalight/blob/main/.lando.yml</a:t>
            </a:r>
            <a:endParaRPr lang="en-US" dirty="0"/>
          </a:p>
          <a:p>
            <a:r>
              <a:rPr lang="en-US" b="1" dirty="0"/>
              <a:t>Valkyrie</a:t>
            </a:r>
            <a:br>
              <a:rPr lang="en-US" dirty="0"/>
            </a:br>
            <a:r>
              <a:rPr lang="en-US" dirty="0">
                <a:hlinkClick r:id="rId6"/>
              </a:rPr>
              <a:t>https://github.com/samvera/valkyrie/blob/master/.lando.yml</a:t>
            </a:r>
            <a:endParaRPr lang="en-US" dirty="0"/>
          </a:p>
          <a:p>
            <a:r>
              <a:rPr lang="en-US" b="1" dirty="0"/>
              <a:t>Every </a:t>
            </a:r>
            <a:r>
              <a:rPr lang="en-US" b="1" dirty="0" err="1"/>
              <a:t>Landofile</a:t>
            </a:r>
            <a:r>
              <a:rPr lang="en-US" b="1" dirty="0"/>
              <a:t> in GitHub</a:t>
            </a:r>
            <a:br>
              <a:rPr lang="en-US" dirty="0"/>
            </a:br>
            <a:r>
              <a:rPr lang="en-US" dirty="0">
                <a:hlinkClick r:id="rId7"/>
              </a:rPr>
              <a:t>https://github.com/search?q=filename%3A.lando.yml&amp;type=Code</a:t>
            </a:r>
            <a:endParaRPr lang="en-US" dirty="0"/>
          </a:p>
          <a:p>
            <a:endParaRPr lang="en-US" dirty="0"/>
          </a:p>
        </p:txBody>
      </p:sp>
    </p:spTree>
    <p:extLst>
      <p:ext uri="{BB962C8B-B14F-4D97-AF65-F5344CB8AC3E}">
        <p14:creationId xmlns:p14="http://schemas.microsoft.com/office/powerpoint/2010/main" val="45294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81146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AC91-6098-F144-B508-084DE48E6304}"/>
              </a:ext>
            </a:extLst>
          </p:cNvPr>
          <p:cNvSpPr>
            <a:spLocks noGrp="1"/>
          </p:cNvSpPr>
          <p:nvPr>
            <p:ph type="title"/>
          </p:nvPr>
        </p:nvSpPr>
        <p:spPr/>
        <p:txBody>
          <a:bodyPr/>
          <a:lstStyle/>
          <a:p>
            <a:r>
              <a:rPr lang="en-US" dirty="0"/>
              <a:t>Demo: Using Lando</a:t>
            </a:r>
          </a:p>
        </p:txBody>
      </p:sp>
      <p:sp>
        <p:nvSpPr>
          <p:cNvPr id="3" name="Text Placeholder 2">
            <a:extLst>
              <a:ext uri="{FF2B5EF4-FFF2-40B4-BE49-F238E27FC236}">
                <a16:creationId xmlns:a16="http://schemas.microsoft.com/office/drawing/2014/main" id="{97CB21E6-C5B0-F84F-B2AF-ABADE9B408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97285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1549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320C-BD32-E446-9725-A512D62FCF0C}"/>
              </a:ext>
            </a:extLst>
          </p:cNvPr>
          <p:cNvSpPr>
            <a:spLocks noGrp="1"/>
          </p:cNvSpPr>
          <p:nvPr>
            <p:ph type="title"/>
          </p:nvPr>
        </p:nvSpPr>
        <p:spPr/>
        <p:txBody>
          <a:bodyPr/>
          <a:lstStyle/>
          <a:p>
            <a:r>
              <a:rPr lang="en-US" dirty="0"/>
              <a:t>Exercise 1: MySQL</a:t>
            </a:r>
            <a:br>
              <a:rPr lang="en-US" dirty="0"/>
            </a:br>
            <a:r>
              <a:rPr lang="en-US" sz="4000" dirty="0"/>
              <a:t>https://</a:t>
            </a:r>
            <a:r>
              <a:rPr lang="en-US" sz="4000" dirty="0" err="1"/>
              <a:t>git.io</a:t>
            </a:r>
            <a:r>
              <a:rPr lang="en-US" sz="4000" dirty="0"/>
              <a:t>/Jm1Uv</a:t>
            </a:r>
          </a:p>
        </p:txBody>
      </p:sp>
      <p:sp>
        <p:nvSpPr>
          <p:cNvPr id="3" name="Text Placeholder 2">
            <a:extLst>
              <a:ext uri="{FF2B5EF4-FFF2-40B4-BE49-F238E27FC236}">
                <a16:creationId xmlns:a16="http://schemas.microsoft.com/office/drawing/2014/main" id="{992759C3-BABA-6C41-B22B-A7AE3FE06478}"/>
              </a:ext>
            </a:extLst>
          </p:cNvPr>
          <p:cNvSpPr>
            <a:spLocks noGrp="1"/>
          </p:cNvSpPr>
          <p:nvPr>
            <p:ph type="body" idx="1"/>
          </p:nvPr>
        </p:nvSpPr>
        <p:spPr/>
        <p:txBody>
          <a:bodyPr/>
          <a:lstStyle/>
          <a:p>
            <a:r>
              <a:rPr lang="en-US" dirty="0"/>
              <a:t>Let’s make a database and import a backup from prod.</a:t>
            </a:r>
          </a:p>
        </p:txBody>
      </p:sp>
    </p:spTree>
    <p:extLst>
      <p:ext uri="{BB962C8B-B14F-4D97-AF65-F5344CB8AC3E}">
        <p14:creationId xmlns:p14="http://schemas.microsoft.com/office/powerpoint/2010/main" val="2456542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03502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E4E5-06EA-104B-B43C-12D360F7E4BF}"/>
              </a:ext>
            </a:extLst>
          </p:cNvPr>
          <p:cNvSpPr>
            <a:spLocks noGrp="1"/>
          </p:cNvSpPr>
          <p:nvPr>
            <p:ph type="title"/>
          </p:nvPr>
        </p:nvSpPr>
        <p:spPr/>
        <p:txBody>
          <a:bodyPr/>
          <a:lstStyle/>
          <a:p>
            <a:r>
              <a:rPr lang="en-US" dirty="0"/>
              <a:t>Exercise 2: Omeka-S </a:t>
            </a:r>
            <a:r>
              <a:rPr lang="en-US" sz="4000" dirty="0"/>
              <a:t>https://</a:t>
            </a:r>
            <a:r>
              <a:rPr lang="en-US" sz="4000" dirty="0" err="1"/>
              <a:t>git.io</a:t>
            </a:r>
            <a:r>
              <a:rPr lang="en-US" sz="4000" dirty="0"/>
              <a:t>/Jm1Ub</a:t>
            </a:r>
          </a:p>
        </p:txBody>
      </p:sp>
      <p:sp>
        <p:nvSpPr>
          <p:cNvPr id="3" name="Text Placeholder 2">
            <a:extLst>
              <a:ext uri="{FF2B5EF4-FFF2-40B4-BE49-F238E27FC236}">
                <a16:creationId xmlns:a16="http://schemas.microsoft.com/office/drawing/2014/main" id="{18F9F21A-B712-4A4F-A15A-B12D3FE26E8C}"/>
              </a:ext>
            </a:extLst>
          </p:cNvPr>
          <p:cNvSpPr>
            <a:spLocks noGrp="1"/>
          </p:cNvSpPr>
          <p:nvPr>
            <p:ph type="body" idx="1"/>
          </p:nvPr>
        </p:nvSpPr>
        <p:spPr/>
        <p:txBody>
          <a:bodyPr/>
          <a:lstStyle/>
          <a:p>
            <a:r>
              <a:rPr lang="en-US" dirty="0"/>
              <a:t>OK, fine, it’s a LAMP application. Let’s use a recipe.</a:t>
            </a:r>
          </a:p>
        </p:txBody>
      </p:sp>
    </p:spTree>
    <p:extLst>
      <p:ext uri="{BB962C8B-B14F-4D97-AF65-F5344CB8AC3E}">
        <p14:creationId xmlns:p14="http://schemas.microsoft.com/office/powerpoint/2010/main" val="3688702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9508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D4C0-1DF3-D144-A6A0-6C6646F28DDB}"/>
              </a:ext>
            </a:extLst>
          </p:cNvPr>
          <p:cNvSpPr>
            <a:spLocks noGrp="1"/>
          </p:cNvSpPr>
          <p:nvPr>
            <p:ph type="title"/>
          </p:nvPr>
        </p:nvSpPr>
        <p:spPr/>
        <p:txBody>
          <a:bodyPr/>
          <a:lstStyle/>
          <a:p>
            <a:r>
              <a:rPr lang="en-US" dirty="0"/>
              <a:t>Exercise 3: Django</a:t>
            </a:r>
            <a:br>
              <a:rPr lang="en-US" dirty="0"/>
            </a:br>
            <a:r>
              <a:rPr lang="en-US" sz="4000" dirty="0"/>
              <a:t>https://</a:t>
            </a:r>
            <a:r>
              <a:rPr lang="en-US" sz="4000" dirty="0" err="1"/>
              <a:t>git.io</a:t>
            </a:r>
            <a:r>
              <a:rPr lang="en-US" sz="4000" dirty="0"/>
              <a:t>/Jm1T0</a:t>
            </a:r>
          </a:p>
        </p:txBody>
      </p:sp>
      <p:sp>
        <p:nvSpPr>
          <p:cNvPr id="3" name="Text Placeholder 2">
            <a:extLst>
              <a:ext uri="{FF2B5EF4-FFF2-40B4-BE49-F238E27FC236}">
                <a16:creationId xmlns:a16="http://schemas.microsoft.com/office/drawing/2014/main" id="{67DDA928-AC23-F646-A723-A962FC9890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0178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985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B9C8-852A-A442-8BFE-7222F628F362}"/>
              </a:ext>
            </a:extLst>
          </p:cNvPr>
          <p:cNvSpPr>
            <a:spLocks noGrp="1"/>
          </p:cNvSpPr>
          <p:nvPr>
            <p:ph type="title"/>
          </p:nvPr>
        </p:nvSpPr>
        <p:spPr/>
        <p:txBody>
          <a:bodyPr/>
          <a:lstStyle/>
          <a:p>
            <a:r>
              <a:rPr lang="en-US"/>
              <a:t>Dev Environment Chaos</a:t>
            </a:r>
            <a:endParaRPr lang="en-US" dirty="0"/>
          </a:p>
        </p:txBody>
      </p:sp>
      <p:pic>
        <p:nvPicPr>
          <p:cNvPr id="1026" name="Picture 2" descr="tangle">
            <a:extLst>
              <a:ext uri="{FF2B5EF4-FFF2-40B4-BE49-F238E27FC236}">
                <a16:creationId xmlns:a16="http://schemas.microsoft.com/office/drawing/2014/main" id="{97B989D4-3128-864F-A951-40088B509F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34154" y="1587539"/>
            <a:ext cx="4923692" cy="36829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AD1A7C-3E82-2742-9520-20F90E6AE8FB}"/>
              </a:ext>
            </a:extLst>
          </p:cNvPr>
          <p:cNvSpPr txBox="1"/>
          <p:nvPr/>
        </p:nvSpPr>
        <p:spPr>
          <a:xfrm rot="1205870">
            <a:off x="8792308" y="1805354"/>
            <a:ext cx="1704313" cy="369332"/>
          </a:xfrm>
          <a:prstGeom prst="rect">
            <a:avLst/>
          </a:prstGeom>
          <a:noFill/>
        </p:spPr>
        <p:txBody>
          <a:bodyPr wrap="none" rtlCol="0">
            <a:spAutoFit/>
          </a:bodyPr>
          <a:lstStyle/>
          <a:p>
            <a:r>
              <a:rPr lang="en-US" dirty="0"/>
              <a:t>“Good luck, kid”</a:t>
            </a:r>
          </a:p>
        </p:txBody>
      </p:sp>
      <p:sp>
        <p:nvSpPr>
          <p:cNvPr id="5" name="TextBox 4">
            <a:extLst>
              <a:ext uri="{FF2B5EF4-FFF2-40B4-BE49-F238E27FC236}">
                <a16:creationId xmlns:a16="http://schemas.microsoft.com/office/drawing/2014/main" id="{C3E1750B-F397-2B41-9F1B-BB708AABB415}"/>
              </a:ext>
            </a:extLst>
          </p:cNvPr>
          <p:cNvSpPr txBox="1"/>
          <p:nvPr/>
        </p:nvSpPr>
        <p:spPr>
          <a:xfrm rot="21202979">
            <a:off x="150950" y="1724648"/>
            <a:ext cx="3523728" cy="646331"/>
          </a:xfrm>
          <a:prstGeom prst="rect">
            <a:avLst/>
          </a:prstGeom>
          <a:noFill/>
        </p:spPr>
        <p:txBody>
          <a:bodyPr wrap="square" rtlCol="0">
            <a:spAutoFit/>
          </a:bodyPr>
          <a:lstStyle/>
          <a:p>
            <a:r>
              <a:rPr lang="en-US" dirty="0"/>
              <a:t>Wiki page of detailed instructions,</a:t>
            </a:r>
          </a:p>
          <a:p>
            <a:r>
              <a:rPr lang="en-US" dirty="0"/>
              <a:t>Was working at time of writing</a:t>
            </a:r>
          </a:p>
        </p:txBody>
      </p:sp>
      <p:sp>
        <p:nvSpPr>
          <p:cNvPr id="12" name="TextBox 11">
            <a:extLst>
              <a:ext uri="{FF2B5EF4-FFF2-40B4-BE49-F238E27FC236}">
                <a16:creationId xmlns:a16="http://schemas.microsoft.com/office/drawing/2014/main" id="{C63794A7-2D90-644C-B5B7-C33D6AFA0A95}"/>
              </a:ext>
            </a:extLst>
          </p:cNvPr>
          <p:cNvSpPr txBox="1"/>
          <p:nvPr/>
        </p:nvSpPr>
        <p:spPr>
          <a:xfrm rot="21202979">
            <a:off x="8567390" y="2384490"/>
            <a:ext cx="3523728" cy="646331"/>
          </a:xfrm>
          <a:prstGeom prst="rect">
            <a:avLst/>
          </a:prstGeom>
          <a:noFill/>
        </p:spPr>
        <p:txBody>
          <a:bodyPr wrap="square" rtlCol="0">
            <a:spAutoFit/>
          </a:bodyPr>
          <a:lstStyle/>
          <a:p>
            <a:r>
              <a:rPr lang="en-US" dirty="0"/>
              <a:t>Wiki page of steps hastily written from memory, as yet untested</a:t>
            </a:r>
          </a:p>
        </p:txBody>
      </p:sp>
      <p:sp>
        <p:nvSpPr>
          <p:cNvPr id="6" name="TextBox 5">
            <a:extLst>
              <a:ext uri="{FF2B5EF4-FFF2-40B4-BE49-F238E27FC236}">
                <a16:creationId xmlns:a16="http://schemas.microsoft.com/office/drawing/2014/main" id="{00BF2F62-D0CE-144D-AD32-87C4B1C08930}"/>
              </a:ext>
            </a:extLst>
          </p:cNvPr>
          <p:cNvSpPr txBox="1"/>
          <p:nvPr/>
        </p:nvSpPr>
        <p:spPr>
          <a:xfrm>
            <a:off x="1879800" y="2583196"/>
            <a:ext cx="905569" cy="369332"/>
          </a:xfrm>
          <a:prstGeom prst="rect">
            <a:avLst/>
          </a:prstGeom>
          <a:noFill/>
        </p:spPr>
        <p:txBody>
          <a:bodyPr wrap="none" rtlCol="0">
            <a:spAutoFit/>
          </a:bodyPr>
          <a:lstStyle/>
          <a:p>
            <a:r>
              <a:rPr lang="en-US" dirty="0"/>
              <a:t>Vagrant</a:t>
            </a:r>
          </a:p>
        </p:txBody>
      </p:sp>
      <p:sp>
        <p:nvSpPr>
          <p:cNvPr id="7" name="TextBox 6">
            <a:extLst>
              <a:ext uri="{FF2B5EF4-FFF2-40B4-BE49-F238E27FC236}">
                <a16:creationId xmlns:a16="http://schemas.microsoft.com/office/drawing/2014/main" id="{648929F9-6222-DD48-AD04-BEEFC3A717E1}"/>
              </a:ext>
            </a:extLst>
          </p:cNvPr>
          <p:cNvSpPr txBox="1"/>
          <p:nvPr/>
        </p:nvSpPr>
        <p:spPr>
          <a:xfrm>
            <a:off x="628621" y="3584625"/>
            <a:ext cx="1781513" cy="369332"/>
          </a:xfrm>
          <a:prstGeom prst="rect">
            <a:avLst/>
          </a:prstGeom>
          <a:noFill/>
        </p:spPr>
        <p:txBody>
          <a:bodyPr wrap="none" rtlCol="0">
            <a:spAutoFit/>
          </a:bodyPr>
          <a:lstStyle/>
          <a:p>
            <a:r>
              <a:rPr lang="en-US" dirty="0"/>
              <a:t>Docker-Compose</a:t>
            </a:r>
          </a:p>
        </p:txBody>
      </p:sp>
      <p:sp>
        <p:nvSpPr>
          <p:cNvPr id="8" name="TextBox 7">
            <a:extLst>
              <a:ext uri="{FF2B5EF4-FFF2-40B4-BE49-F238E27FC236}">
                <a16:creationId xmlns:a16="http://schemas.microsoft.com/office/drawing/2014/main" id="{B37F588E-0160-AE46-9530-3C0D34B684B3}"/>
              </a:ext>
            </a:extLst>
          </p:cNvPr>
          <p:cNvSpPr txBox="1"/>
          <p:nvPr/>
        </p:nvSpPr>
        <p:spPr>
          <a:xfrm>
            <a:off x="1248225" y="4303791"/>
            <a:ext cx="1327608" cy="646331"/>
          </a:xfrm>
          <a:prstGeom prst="rect">
            <a:avLst/>
          </a:prstGeom>
          <a:noFill/>
        </p:spPr>
        <p:txBody>
          <a:bodyPr wrap="none" rtlCol="0">
            <a:spAutoFit/>
          </a:bodyPr>
          <a:lstStyle/>
          <a:p>
            <a:r>
              <a:rPr lang="en-US" sz="3600" dirty="0"/>
              <a:t>Lando</a:t>
            </a:r>
          </a:p>
        </p:txBody>
      </p:sp>
      <p:sp>
        <p:nvSpPr>
          <p:cNvPr id="9" name="TextBox 8">
            <a:extLst>
              <a:ext uri="{FF2B5EF4-FFF2-40B4-BE49-F238E27FC236}">
                <a16:creationId xmlns:a16="http://schemas.microsoft.com/office/drawing/2014/main" id="{727756EC-FC72-A246-BB22-98910333E3E9}"/>
              </a:ext>
            </a:extLst>
          </p:cNvPr>
          <p:cNvSpPr txBox="1"/>
          <p:nvPr/>
        </p:nvSpPr>
        <p:spPr>
          <a:xfrm>
            <a:off x="1460166" y="3106350"/>
            <a:ext cx="839269" cy="369332"/>
          </a:xfrm>
          <a:prstGeom prst="rect">
            <a:avLst/>
          </a:prstGeom>
          <a:noFill/>
        </p:spPr>
        <p:txBody>
          <a:bodyPr wrap="none" rtlCol="0">
            <a:spAutoFit/>
          </a:bodyPr>
          <a:lstStyle/>
          <a:p>
            <a:r>
              <a:rPr lang="en-US" dirty="0"/>
              <a:t>Docker</a:t>
            </a:r>
          </a:p>
        </p:txBody>
      </p:sp>
    </p:spTree>
    <p:extLst>
      <p:ext uri="{BB962C8B-B14F-4D97-AF65-F5344CB8AC3E}">
        <p14:creationId xmlns:p14="http://schemas.microsoft.com/office/powerpoint/2010/main" val="2351934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9154-3B32-1846-A1CD-CD5E07F4F549}"/>
              </a:ext>
            </a:extLst>
          </p:cNvPr>
          <p:cNvSpPr>
            <a:spLocks noGrp="1"/>
          </p:cNvSpPr>
          <p:nvPr>
            <p:ph type="title"/>
          </p:nvPr>
        </p:nvSpPr>
        <p:spPr/>
        <p:txBody>
          <a:bodyPr/>
          <a:lstStyle/>
          <a:p>
            <a:r>
              <a:rPr lang="en-US" dirty="0"/>
              <a:t>Exercise 4: Live Coding!</a:t>
            </a:r>
          </a:p>
        </p:txBody>
      </p:sp>
      <p:sp>
        <p:nvSpPr>
          <p:cNvPr id="3" name="Text Placeholder 2">
            <a:extLst>
              <a:ext uri="{FF2B5EF4-FFF2-40B4-BE49-F238E27FC236}">
                <a16:creationId xmlns:a16="http://schemas.microsoft.com/office/drawing/2014/main" id="{E9274D72-C8F7-F44A-BF2E-8A71860CB5C8}"/>
              </a:ext>
            </a:extLst>
          </p:cNvPr>
          <p:cNvSpPr>
            <a:spLocks noGrp="1"/>
          </p:cNvSpPr>
          <p:nvPr>
            <p:ph type="body" idx="1"/>
          </p:nvPr>
        </p:nvSpPr>
        <p:spPr/>
        <p:txBody>
          <a:bodyPr/>
          <a:lstStyle/>
          <a:p>
            <a:r>
              <a:rPr lang="en-US" dirty="0"/>
              <a:t>Let’s build a dev environment together!</a:t>
            </a:r>
          </a:p>
        </p:txBody>
      </p:sp>
    </p:spTree>
    <p:extLst>
      <p:ext uri="{BB962C8B-B14F-4D97-AF65-F5344CB8AC3E}">
        <p14:creationId xmlns:p14="http://schemas.microsoft.com/office/powerpoint/2010/main" val="2344388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7D4E-BCBE-B841-9D9D-4B7686B11008}"/>
              </a:ext>
            </a:extLst>
          </p:cNvPr>
          <p:cNvSpPr>
            <a:spLocks noGrp="1"/>
          </p:cNvSpPr>
          <p:nvPr>
            <p:ph type="title"/>
          </p:nvPr>
        </p:nvSpPr>
        <p:spPr/>
        <p:txBody>
          <a:bodyPr/>
          <a:lstStyle/>
          <a:p>
            <a:r>
              <a:rPr lang="en-US" dirty="0"/>
              <a:t>Extra Credit</a:t>
            </a:r>
          </a:p>
        </p:txBody>
      </p:sp>
      <p:sp>
        <p:nvSpPr>
          <p:cNvPr id="3" name="Content Placeholder 2">
            <a:extLst>
              <a:ext uri="{FF2B5EF4-FFF2-40B4-BE49-F238E27FC236}">
                <a16:creationId xmlns:a16="http://schemas.microsoft.com/office/drawing/2014/main" id="{B0E1A122-A783-F14B-8B2E-F1E8176A675C}"/>
              </a:ext>
            </a:extLst>
          </p:cNvPr>
          <p:cNvSpPr>
            <a:spLocks noGrp="1"/>
          </p:cNvSpPr>
          <p:nvPr>
            <p:ph idx="1"/>
          </p:nvPr>
        </p:nvSpPr>
        <p:spPr/>
        <p:txBody>
          <a:bodyPr/>
          <a:lstStyle/>
          <a:p>
            <a:r>
              <a:rPr lang="en-US" dirty="0">
                <a:hlinkClick r:id="rId3"/>
              </a:rPr>
              <a:t>https://docs.lando.dev/guides/frontend.html</a:t>
            </a:r>
            <a:br>
              <a:rPr lang="en-US" dirty="0"/>
            </a:br>
            <a:r>
              <a:rPr lang="en-US" dirty="0"/>
              <a:t>Need grunt, gulp, </a:t>
            </a:r>
            <a:r>
              <a:rPr lang="en-US" dirty="0" err="1"/>
              <a:t>etc</a:t>
            </a:r>
            <a:r>
              <a:rPr lang="en-US" dirty="0"/>
              <a:t>? You can </a:t>
            </a:r>
            <a:r>
              <a:rPr lang="en-US" dirty="0" err="1"/>
              <a:t>haz</a:t>
            </a:r>
            <a:r>
              <a:rPr lang="en-US" dirty="0"/>
              <a:t>.</a:t>
            </a:r>
          </a:p>
          <a:p>
            <a:r>
              <a:rPr lang="en-US" dirty="0">
                <a:hlinkClick r:id="rId4"/>
              </a:rPr>
              <a:t>https://docs.lando.dev/guides/lando-101/lando-overview.html</a:t>
            </a:r>
            <a:br>
              <a:rPr lang="en-US" dirty="0"/>
            </a:br>
            <a:r>
              <a:rPr lang="en-US" dirty="0"/>
              <a:t>More Lando learning.</a:t>
            </a:r>
          </a:p>
          <a:p>
            <a:r>
              <a:rPr lang="en-US" dirty="0"/>
              <a:t>Interesting topics</a:t>
            </a:r>
          </a:p>
          <a:p>
            <a:pPr lvl="1"/>
            <a:r>
              <a:rPr lang="en-US" dirty="0">
                <a:hlinkClick r:id="rId5"/>
              </a:rPr>
              <a:t>Proxy</a:t>
            </a:r>
            <a:r>
              <a:rPr lang="en-US" dirty="0"/>
              <a:t> (pick a domain name, or work offline)</a:t>
            </a:r>
          </a:p>
          <a:p>
            <a:pPr lvl="1"/>
            <a:r>
              <a:rPr lang="en-US" dirty="0">
                <a:hlinkClick r:id="rId6"/>
              </a:rPr>
              <a:t>Events</a:t>
            </a:r>
            <a:r>
              <a:rPr lang="en-US" dirty="0"/>
              <a:t> (more automation)</a:t>
            </a:r>
          </a:p>
          <a:p>
            <a:pPr lvl="1"/>
            <a:r>
              <a:rPr lang="en-US" dirty="0">
                <a:hlinkClick r:id="rId7"/>
              </a:rPr>
              <a:t>Compose (custom) service</a:t>
            </a:r>
            <a:r>
              <a:rPr lang="en-US" dirty="0"/>
              <a:t> (make your own service)</a:t>
            </a:r>
          </a:p>
        </p:txBody>
      </p:sp>
    </p:spTree>
    <p:extLst>
      <p:ext uri="{BB962C8B-B14F-4D97-AF65-F5344CB8AC3E}">
        <p14:creationId xmlns:p14="http://schemas.microsoft.com/office/powerpoint/2010/main" val="2947634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3732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2B0B-0898-1449-B993-588DF5BFA788}"/>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50DFB50B-FAB5-0044-A950-DBB3364F1887}"/>
              </a:ext>
            </a:extLst>
          </p:cNvPr>
          <p:cNvSpPr>
            <a:spLocks noGrp="1"/>
          </p:cNvSpPr>
          <p:nvPr>
            <p:ph idx="1"/>
          </p:nvPr>
        </p:nvSpPr>
        <p:spPr/>
        <p:txBody>
          <a:bodyPr>
            <a:normAutofit lnSpcReduction="10000"/>
          </a:bodyPr>
          <a:lstStyle/>
          <a:p>
            <a:r>
              <a:rPr lang="en-US" i="1" dirty="0"/>
              <a:t>tangle</a:t>
            </a:r>
            <a:r>
              <a:rPr lang="en-US" dirty="0"/>
              <a:t> </a:t>
            </a:r>
            <a:r>
              <a:rPr lang="en-US" sz="1900" dirty="0"/>
              <a:t>by Trinity </a:t>
            </a:r>
          </a:p>
          <a:p>
            <a:r>
              <a:rPr lang="en-US" i="1" dirty="0"/>
              <a:t>sagrada </a:t>
            </a:r>
            <a:r>
              <a:rPr lang="en-US" i="1" dirty="0" err="1"/>
              <a:t>família</a:t>
            </a:r>
            <a:r>
              <a:rPr lang="en-US" i="1" dirty="0"/>
              <a:t>: more cranes </a:t>
            </a:r>
            <a:r>
              <a:rPr lang="en-US" sz="1900" dirty="0"/>
              <a:t>by </a:t>
            </a:r>
            <a:r>
              <a:rPr lang="en-US" sz="1900" dirty="0" err="1"/>
              <a:t>cygnoir</a:t>
            </a:r>
            <a:r>
              <a:rPr lang="en-US" sz="1900" dirty="0"/>
              <a:t> </a:t>
            </a:r>
          </a:p>
          <a:p>
            <a:r>
              <a:rPr lang="en-US" i="1" dirty="0"/>
              <a:t>Temple </a:t>
            </a:r>
            <a:r>
              <a:rPr lang="en-US" i="1" dirty="0" err="1"/>
              <a:t>Expiatori</a:t>
            </a:r>
            <a:r>
              <a:rPr lang="en-US" i="1" dirty="0"/>
              <a:t> de la Sagrada </a:t>
            </a:r>
            <a:r>
              <a:rPr lang="en-US" i="1" dirty="0" err="1"/>
              <a:t>Família</a:t>
            </a:r>
            <a:r>
              <a:rPr lang="en-US" i="1" dirty="0"/>
              <a:t> </a:t>
            </a:r>
            <a:r>
              <a:rPr lang="en-US" sz="1900" dirty="0"/>
              <a:t>by </a:t>
            </a:r>
            <a:r>
              <a:rPr lang="en-US" sz="1900" dirty="0" err="1"/>
              <a:t>PHOTOGRAPHRdotNET</a:t>
            </a:r>
            <a:r>
              <a:rPr lang="en-US" sz="1900" dirty="0"/>
              <a:t> </a:t>
            </a:r>
          </a:p>
          <a:p>
            <a:r>
              <a:rPr lang="en-US" i="1" dirty="0"/>
              <a:t>Computer</a:t>
            </a:r>
            <a:r>
              <a:rPr lang="en-US" dirty="0"/>
              <a:t> </a:t>
            </a:r>
            <a:r>
              <a:rPr lang="en-US" sz="1900" dirty="0"/>
              <a:t>created by Med </a:t>
            </a:r>
            <a:r>
              <a:rPr lang="en-US" sz="1900" dirty="0" err="1"/>
              <a:t>Marki</a:t>
            </a:r>
            <a:r>
              <a:rPr lang="en-US" sz="1900" dirty="0"/>
              <a:t> from the Noun Project</a:t>
            </a:r>
          </a:p>
          <a:p>
            <a:r>
              <a:rPr lang="en-US" i="1" dirty="0"/>
              <a:t>Container</a:t>
            </a:r>
            <a:r>
              <a:rPr lang="en-US" dirty="0"/>
              <a:t> </a:t>
            </a:r>
            <a:r>
              <a:rPr lang="en-US" sz="1900" dirty="0"/>
              <a:t>created by </a:t>
            </a:r>
            <a:r>
              <a:rPr lang="en-US" sz="1900" dirty="0" err="1"/>
              <a:t>ProSymbols</a:t>
            </a:r>
            <a:r>
              <a:rPr lang="en-US" sz="1900" dirty="0"/>
              <a:t> from the Noun Project</a:t>
            </a:r>
          </a:p>
          <a:p>
            <a:r>
              <a:rPr lang="en-US" i="1" dirty="0"/>
              <a:t>Folder</a:t>
            </a:r>
            <a:r>
              <a:rPr lang="en-US" dirty="0"/>
              <a:t> </a:t>
            </a:r>
            <a:r>
              <a:rPr lang="en-US" sz="1900" dirty="0"/>
              <a:t>created by Landon Lloyd from the Noun Project</a:t>
            </a:r>
          </a:p>
          <a:p>
            <a:r>
              <a:rPr lang="en-US" i="1" dirty="0"/>
              <a:t>File</a:t>
            </a:r>
            <a:r>
              <a:rPr lang="en-US" dirty="0"/>
              <a:t> </a:t>
            </a:r>
            <a:r>
              <a:rPr lang="en-US" sz="1900" dirty="0"/>
              <a:t>created by </a:t>
            </a:r>
            <a:r>
              <a:rPr lang="en-US" sz="1900" dirty="0" err="1"/>
              <a:t>Ranah</a:t>
            </a:r>
            <a:r>
              <a:rPr lang="en-US" sz="1900" dirty="0"/>
              <a:t> Pixel Studio from the Noun Project</a:t>
            </a:r>
          </a:p>
          <a:p>
            <a:endParaRPr lang="en-US" sz="2000" dirty="0"/>
          </a:p>
        </p:txBody>
      </p:sp>
    </p:spTree>
    <p:extLst>
      <p:ext uri="{BB962C8B-B14F-4D97-AF65-F5344CB8AC3E}">
        <p14:creationId xmlns:p14="http://schemas.microsoft.com/office/powerpoint/2010/main" val="82264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B8F-DA26-494B-ABDF-77559D842E2A}"/>
              </a:ext>
            </a:extLst>
          </p:cNvPr>
          <p:cNvSpPr>
            <a:spLocks noGrp="1"/>
          </p:cNvSpPr>
          <p:nvPr>
            <p:ph type="title"/>
          </p:nvPr>
        </p:nvSpPr>
        <p:spPr/>
        <p:txBody>
          <a:bodyPr/>
          <a:lstStyle/>
          <a:p>
            <a:r>
              <a:rPr lang="en-US" dirty="0"/>
              <a:t>Parts: today’s agenda</a:t>
            </a:r>
          </a:p>
        </p:txBody>
      </p:sp>
      <p:sp>
        <p:nvSpPr>
          <p:cNvPr id="3" name="Content Placeholder 2">
            <a:extLst>
              <a:ext uri="{FF2B5EF4-FFF2-40B4-BE49-F238E27FC236}">
                <a16:creationId xmlns:a16="http://schemas.microsoft.com/office/drawing/2014/main" id="{CDAC335D-EA63-C148-AD98-E2C6C66711FA}"/>
              </a:ext>
            </a:extLst>
          </p:cNvPr>
          <p:cNvSpPr>
            <a:spLocks noGrp="1"/>
          </p:cNvSpPr>
          <p:nvPr>
            <p:ph idx="1"/>
          </p:nvPr>
        </p:nvSpPr>
        <p:spPr>
          <a:xfrm>
            <a:off x="379379" y="1430215"/>
            <a:ext cx="10437778" cy="3900542"/>
          </a:xfrm>
        </p:spPr>
        <p:txBody>
          <a:bodyPr>
            <a:normAutofit/>
          </a:bodyPr>
          <a:lstStyle/>
          <a:p>
            <a:r>
              <a:rPr lang="en-US" dirty="0"/>
              <a:t>Docker</a:t>
            </a:r>
          </a:p>
          <a:p>
            <a:r>
              <a:rPr lang="en-US" dirty="0"/>
              <a:t>The Perils of Cathedrals</a:t>
            </a:r>
          </a:p>
          <a:p>
            <a:r>
              <a:rPr lang="en-US" dirty="0"/>
              <a:t>Introducing Lando</a:t>
            </a:r>
          </a:p>
          <a:p>
            <a:pPr marL="514350" indent="-514350">
              <a:buFont typeface="+mj-lt"/>
              <a:buAutoNum type="arabicPeriod"/>
            </a:pPr>
            <a:r>
              <a:rPr lang="en-US" dirty="0"/>
              <a:t>Start Small, just a database</a:t>
            </a:r>
          </a:p>
          <a:p>
            <a:pPr marL="514350" indent="-514350">
              <a:buFont typeface="+mj-lt"/>
              <a:buAutoNum type="arabicPeriod"/>
            </a:pPr>
            <a:r>
              <a:rPr lang="en-US" dirty="0"/>
              <a:t>Let’s build: </a:t>
            </a:r>
            <a:r>
              <a:rPr lang="en-US" dirty="0" err="1"/>
              <a:t>Omeka</a:t>
            </a:r>
            <a:r>
              <a:rPr lang="en-US" dirty="0"/>
              <a:t>-S</a:t>
            </a:r>
          </a:p>
          <a:p>
            <a:pPr marL="514350" indent="-514350">
              <a:buFont typeface="+mj-lt"/>
              <a:buAutoNum type="arabicPeriod"/>
            </a:pPr>
            <a:r>
              <a:rPr lang="en-US" dirty="0"/>
              <a:t>Let’s build: Django</a:t>
            </a:r>
          </a:p>
          <a:p>
            <a:pPr marL="514350" indent="-514350">
              <a:buFont typeface="+mj-lt"/>
              <a:buAutoNum type="arabicPeriod"/>
            </a:pPr>
            <a:r>
              <a:rPr lang="en-US" dirty="0"/>
              <a:t>Let’s build something together!</a:t>
            </a:r>
          </a:p>
        </p:txBody>
      </p:sp>
      <p:sp>
        <p:nvSpPr>
          <p:cNvPr id="4" name="Right Brace 3">
            <a:extLst>
              <a:ext uri="{FF2B5EF4-FFF2-40B4-BE49-F238E27FC236}">
                <a16:creationId xmlns:a16="http://schemas.microsoft.com/office/drawing/2014/main" id="{198072E7-3950-E949-BFA0-26BFFDDC5B9F}"/>
              </a:ext>
            </a:extLst>
          </p:cNvPr>
          <p:cNvSpPr/>
          <p:nvPr/>
        </p:nvSpPr>
        <p:spPr>
          <a:xfrm>
            <a:off x="5603631" y="2977661"/>
            <a:ext cx="492369" cy="1934307"/>
          </a:xfrm>
          <a:prstGeom prst="rightBrace">
            <a:avLst/>
          </a:prstGeom>
          <a:ln w="38100">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F79A535D-870A-894D-A827-BAF4C2DB8E99}"/>
              </a:ext>
            </a:extLst>
          </p:cNvPr>
          <p:cNvSpPr/>
          <p:nvPr/>
        </p:nvSpPr>
        <p:spPr>
          <a:xfrm>
            <a:off x="5598268" y="1541673"/>
            <a:ext cx="492369" cy="1325563"/>
          </a:xfrm>
          <a:prstGeom prst="rightBrace">
            <a:avLst/>
          </a:prstGeom>
          <a:ln w="38100">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chemeClr val="bg2"/>
              </a:solidFill>
              <a:highlight>
                <a:srgbClr val="808080"/>
              </a:highlight>
            </a:endParaRPr>
          </a:p>
        </p:txBody>
      </p:sp>
      <p:sp>
        <p:nvSpPr>
          <p:cNvPr id="6" name="TextBox 5">
            <a:extLst>
              <a:ext uri="{FF2B5EF4-FFF2-40B4-BE49-F238E27FC236}">
                <a16:creationId xmlns:a16="http://schemas.microsoft.com/office/drawing/2014/main" id="{30C41B50-3C88-F44A-B2FA-03953955240D}"/>
              </a:ext>
            </a:extLst>
          </p:cNvPr>
          <p:cNvSpPr txBox="1"/>
          <p:nvPr/>
        </p:nvSpPr>
        <p:spPr>
          <a:xfrm>
            <a:off x="6090637" y="2019788"/>
            <a:ext cx="2584041" cy="369332"/>
          </a:xfrm>
          <a:prstGeom prst="rect">
            <a:avLst/>
          </a:prstGeom>
          <a:noFill/>
        </p:spPr>
        <p:txBody>
          <a:bodyPr wrap="none" rtlCol="0">
            <a:spAutoFit/>
          </a:bodyPr>
          <a:lstStyle/>
          <a:p>
            <a:r>
              <a:rPr lang="en-US" dirty="0"/>
              <a:t>about 30 minutes of intro</a:t>
            </a:r>
          </a:p>
        </p:txBody>
      </p:sp>
      <p:sp>
        <p:nvSpPr>
          <p:cNvPr id="7" name="TextBox 6">
            <a:extLst>
              <a:ext uri="{FF2B5EF4-FFF2-40B4-BE49-F238E27FC236}">
                <a16:creationId xmlns:a16="http://schemas.microsoft.com/office/drawing/2014/main" id="{500A6AC1-308A-474C-85AB-B24A788525A6}"/>
              </a:ext>
            </a:extLst>
          </p:cNvPr>
          <p:cNvSpPr txBox="1"/>
          <p:nvPr/>
        </p:nvSpPr>
        <p:spPr>
          <a:xfrm>
            <a:off x="6090637" y="3747660"/>
            <a:ext cx="3485954" cy="369332"/>
          </a:xfrm>
          <a:prstGeom prst="rect">
            <a:avLst/>
          </a:prstGeom>
          <a:noFill/>
        </p:spPr>
        <p:txBody>
          <a:bodyPr wrap="none" rtlCol="0">
            <a:spAutoFit/>
          </a:bodyPr>
          <a:lstStyle/>
          <a:p>
            <a:r>
              <a:rPr lang="en-US" dirty="0"/>
              <a:t>about 140 minutes of building stuff</a:t>
            </a:r>
          </a:p>
        </p:txBody>
      </p:sp>
    </p:spTree>
    <p:extLst>
      <p:ext uri="{BB962C8B-B14F-4D97-AF65-F5344CB8AC3E}">
        <p14:creationId xmlns:p14="http://schemas.microsoft.com/office/powerpoint/2010/main" val="347750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F10F-192A-0443-9452-C0C140DB9022}"/>
              </a:ext>
            </a:extLst>
          </p:cNvPr>
          <p:cNvSpPr>
            <a:spLocks noGrp="1"/>
          </p:cNvSpPr>
          <p:nvPr>
            <p:ph type="title"/>
          </p:nvPr>
        </p:nvSpPr>
        <p:spPr/>
        <p:txBody>
          <a:bodyPr/>
          <a:lstStyle/>
          <a:p>
            <a:r>
              <a:rPr lang="en-US" dirty="0"/>
              <a:t>Docker: containers are handy</a:t>
            </a:r>
          </a:p>
        </p:txBody>
      </p:sp>
      <p:sp>
        <p:nvSpPr>
          <p:cNvPr id="3" name="Content Placeholder 2">
            <a:extLst>
              <a:ext uri="{FF2B5EF4-FFF2-40B4-BE49-F238E27FC236}">
                <a16:creationId xmlns:a16="http://schemas.microsoft.com/office/drawing/2014/main" id="{8E48D23D-26E7-9043-A72B-067A4D708518}"/>
              </a:ext>
            </a:extLst>
          </p:cNvPr>
          <p:cNvSpPr>
            <a:spLocks noGrp="1"/>
          </p:cNvSpPr>
          <p:nvPr>
            <p:ph idx="1"/>
          </p:nvPr>
        </p:nvSpPr>
        <p:spPr/>
        <p:txBody>
          <a:bodyPr/>
          <a:lstStyle/>
          <a:p>
            <a:r>
              <a:rPr lang="en-US" dirty="0"/>
              <a:t>Docker is a collection of products that work together to deliver software in packages called </a:t>
            </a:r>
            <a:r>
              <a:rPr lang="en-US" sz="3600" dirty="0"/>
              <a:t>containers</a:t>
            </a:r>
          </a:p>
          <a:p>
            <a:r>
              <a:rPr lang="en-US" dirty="0"/>
              <a:t>Containers allow us to decompose a development environment into the parts we require</a:t>
            </a:r>
          </a:p>
          <a:p>
            <a:pPr lvl="1"/>
            <a:r>
              <a:rPr lang="en-US" dirty="0"/>
              <a:t>A Database</a:t>
            </a:r>
          </a:p>
          <a:p>
            <a:pPr lvl="1"/>
            <a:r>
              <a:rPr lang="en-US" dirty="0"/>
              <a:t>A Job Queue</a:t>
            </a:r>
          </a:p>
          <a:p>
            <a:pPr lvl="1"/>
            <a:r>
              <a:rPr lang="en-US" dirty="0"/>
              <a:t>A Search Index</a:t>
            </a:r>
          </a:p>
          <a:p>
            <a:pPr lvl="1"/>
            <a:r>
              <a:rPr lang="en-US" dirty="0"/>
              <a:t>An Application server</a:t>
            </a:r>
          </a:p>
        </p:txBody>
      </p:sp>
      <p:pic>
        <p:nvPicPr>
          <p:cNvPr id="2050" name="Picture 2">
            <a:extLst>
              <a:ext uri="{FF2B5EF4-FFF2-40B4-BE49-F238E27FC236}">
                <a16:creationId xmlns:a16="http://schemas.microsoft.com/office/drawing/2014/main" id="{01547638-1905-BA4D-BB5F-9200B8E04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697706"/>
            <a:ext cx="2794000" cy="66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28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7862-D7FB-C345-9E47-2B06190BBCE1}"/>
              </a:ext>
            </a:extLst>
          </p:cNvPr>
          <p:cNvSpPr>
            <a:spLocks noGrp="1"/>
          </p:cNvSpPr>
          <p:nvPr>
            <p:ph type="title"/>
          </p:nvPr>
        </p:nvSpPr>
        <p:spPr/>
        <p:txBody>
          <a:bodyPr/>
          <a:lstStyle/>
          <a:p>
            <a:r>
              <a:rPr lang="en-US" dirty="0"/>
              <a:t>Docker is both awesome, and awful</a:t>
            </a:r>
          </a:p>
        </p:txBody>
      </p:sp>
      <p:sp>
        <p:nvSpPr>
          <p:cNvPr id="3" name="Content Placeholder 2">
            <a:extLst>
              <a:ext uri="{FF2B5EF4-FFF2-40B4-BE49-F238E27FC236}">
                <a16:creationId xmlns:a16="http://schemas.microsoft.com/office/drawing/2014/main" id="{7F027494-1996-984D-88E2-3665A9A6616E}"/>
              </a:ext>
            </a:extLst>
          </p:cNvPr>
          <p:cNvSpPr>
            <a:spLocks noGrp="1"/>
          </p:cNvSpPr>
          <p:nvPr>
            <p:ph idx="1"/>
          </p:nvPr>
        </p:nvSpPr>
        <p:spPr>
          <a:xfrm>
            <a:off x="379378" y="1825625"/>
            <a:ext cx="4122283" cy="3505132"/>
          </a:xfrm>
        </p:spPr>
        <p:txBody>
          <a:bodyPr>
            <a:normAutofit/>
          </a:bodyPr>
          <a:lstStyle/>
          <a:p>
            <a:pPr marL="0" indent="0" algn="ctr">
              <a:buNone/>
            </a:pPr>
            <a:r>
              <a:rPr lang="en-US" b="1" dirty="0"/>
              <a:t>Awesome</a:t>
            </a:r>
          </a:p>
          <a:p>
            <a:r>
              <a:rPr lang="en-US" dirty="0"/>
              <a:t>it gives you the building blocks for a development environment</a:t>
            </a:r>
          </a:p>
          <a:p>
            <a:r>
              <a:rPr lang="en-US" dirty="0"/>
              <a:t>it can run on modest hardware</a:t>
            </a:r>
          </a:p>
        </p:txBody>
      </p:sp>
      <p:sp>
        <p:nvSpPr>
          <p:cNvPr id="4" name="TextBox 3">
            <a:extLst>
              <a:ext uri="{FF2B5EF4-FFF2-40B4-BE49-F238E27FC236}">
                <a16:creationId xmlns:a16="http://schemas.microsoft.com/office/drawing/2014/main" id="{E9386C57-1FBE-1D4D-8C2C-6453B7AD73FD}"/>
              </a:ext>
            </a:extLst>
          </p:cNvPr>
          <p:cNvSpPr txBox="1"/>
          <p:nvPr/>
        </p:nvSpPr>
        <p:spPr>
          <a:xfrm>
            <a:off x="5791200" y="1690688"/>
            <a:ext cx="5025957" cy="3539430"/>
          </a:xfrm>
          <a:prstGeom prst="rect">
            <a:avLst/>
          </a:prstGeom>
          <a:noFill/>
        </p:spPr>
        <p:txBody>
          <a:bodyPr wrap="square" rtlCol="0">
            <a:spAutoFit/>
          </a:bodyPr>
          <a:lstStyle/>
          <a:p>
            <a:pPr algn="ctr"/>
            <a:r>
              <a:rPr lang="en-US" sz="2800" b="1" dirty="0"/>
              <a:t>Awful</a:t>
            </a:r>
          </a:p>
          <a:p>
            <a:pPr marL="457200" indent="-457200">
              <a:buFont typeface="Arial" panose="020B0604020202020204" pitchFamily="34" charset="0"/>
              <a:buChar char="•"/>
            </a:pPr>
            <a:r>
              <a:rPr lang="en-US" sz="2800" dirty="0"/>
              <a:t>the commands required to do useful things with it are complicated</a:t>
            </a:r>
          </a:p>
          <a:p>
            <a:pPr marL="457200" indent="-457200">
              <a:buFont typeface="Arial" panose="020B0604020202020204" pitchFamily="34" charset="0"/>
              <a:buChar char="•"/>
            </a:pPr>
            <a:r>
              <a:rPr lang="en-US" sz="2800" dirty="0"/>
              <a:t>getting details right is hard, and requires deep knowledge of the system</a:t>
            </a:r>
          </a:p>
          <a:p>
            <a:endParaRPr lang="en-US" sz="2800" dirty="0"/>
          </a:p>
        </p:txBody>
      </p:sp>
    </p:spTree>
    <p:extLst>
      <p:ext uri="{BB962C8B-B14F-4D97-AF65-F5344CB8AC3E}">
        <p14:creationId xmlns:p14="http://schemas.microsoft.com/office/powerpoint/2010/main" val="195134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8C24-8A0C-B046-91D4-CA232B31F256}"/>
              </a:ext>
            </a:extLst>
          </p:cNvPr>
          <p:cNvSpPr>
            <a:spLocks noGrp="1"/>
          </p:cNvSpPr>
          <p:nvPr>
            <p:ph type="title"/>
          </p:nvPr>
        </p:nvSpPr>
        <p:spPr/>
        <p:txBody>
          <a:bodyPr/>
          <a:lstStyle/>
          <a:p>
            <a:r>
              <a:rPr lang="en-US" dirty="0"/>
              <a:t>The Peril of Cathedrals</a:t>
            </a:r>
          </a:p>
        </p:txBody>
      </p:sp>
      <p:pic>
        <p:nvPicPr>
          <p:cNvPr id="3074" name="Picture 2" descr="sagrada família: more cranes">
            <a:extLst>
              <a:ext uri="{FF2B5EF4-FFF2-40B4-BE49-F238E27FC236}">
                <a16:creationId xmlns:a16="http://schemas.microsoft.com/office/drawing/2014/main" id="{E28320A9-F4BE-954C-B367-840DC8A40D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84985" y="365125"/>
            <a:ext cx="6307015" cy="47302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1A6B2F-EB5B-1142-B5E2-F1021E9B0B81}"/>
              </a:ext>
            </a:extLst>
          </p:cNvPr>
          <p:cNvSpPr txBox="1"/>
          <p:nvPr/>
        </p:nvSpPr>
        <p:spPr>
          <a:xfrm>
            <a:off x="379379" y="1690688"/>
            <a:ext cx="529459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“Perfect” may not be attainable</a:t>
            </a:r>
          </a:p>
          <a:p>
            <a:pPr marL="285750" indent="-285750">
              <a:buFont typeface="Arial" panose="020B0604020202020204" pitchFamily="34" charset="0"/>
              <a:buChar char="•"/>
            </a:pPr>
            <a:r>
              <a:rPr lang="en-US" sz="2400" dirty="0"/>
              <a:t>Searching for perfection has a cost</a:t>
            </a:r>
          </a:p>
          <a:p>
            <a:pPr marL="285750" indent="-285750">
              <a:buFont typeface="Arial" panose="020B0604020202020204" pitchFamily="34" charset="0"/>
              <a:buChar char="•"/>
            </a:pPr>
            <a:r>
              <a:rPr lang="en-US" sz="2400" dirty="0"/>
              <a:t>Docker can be used to build cathedrals</a:t>
            </a:r>
          </a:p>
          <a:p>
            <a:pPr marL="285750" indent="-285750">
              <a:buFont typeface="Arial" panose="020B0604020202020204" pitchFamily="34" charset="0"/>
              <a:buChar char="•"/>
            </a:pPr>
            <a:r>
              <a:rPr lang="en-US" sz="2400" dirty="0"/>
              <a:t>We will not be building cathedrals</a:t>
            </a:r>
          </a:p>
          <a:p>
            <a:pPr marL="285750" indent="-285750">
              <a:buFont typeface="Arial" panose="020B0604020202020204" pitchFamily="34" charset="0"/>
              <a:buChar char="•"/>
            </a:pPr>
            <a:r>
              <a:rPr lang="en-US" sz="2400" dirty="0"/>
              <a:t>We will be building dev environments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0657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E0D1-0FFB-1346-9302-A841E874D811}"/>
              </a:ext>
            </a:extLst>
          </p:cNvPr>
          <p:cNvSpPr>
            <a:spLocks noGrp="1"/>
          </p:cNvSpPr>
          <p:nvPr>
            <p:ph type="title"/>
          </p:nvPr>
        </p:nvSpPr>
        <p:spPr/>
        <p:txBody>
          <a:bodyPr/>
          <a:lstStyle/>
          <a:p>
            <a:r>
              <a:rPr lang="en-US" dirty="0"/>
              <a:t>Docker Cathedrals</a:t>
            </a:r>
          </a:p>
        </p:txBody>
      </p:sp>
      <p:sp>
        <p:nvSpPr>
          <p:cNvPr id="3" name="Content Placeholder 2">
            <a:extLst>
              <a:ext uri="{FF2B5EF4-FFF2-40B4-BE49-F238E27FC236}">
                <a16:creationId xmlns:a16="http://schemas.microsoft.com/office/drawing/2014/main" id="{8745FFFC-A9B7-A84C-B0AB-1BBF69B0431C}"/>
              </a:ext>
            </a:extLst>
          </p:cNvPr>
          <p:cNvSpPr>
            <a:spLocks noGrp="1"/>
          </p:cNvSpPr>
          <p:nvPr>
            <p:ph idx="1"/>
          </p:nvPr>
        </p:nvSpPr>
        <p:spPr>
          <a:xfrm>
            <a:off x="379379" y="1825625"/>
            <a:ext cx="8389483" cy="3505132"/>
          </a:xfrm>
        </p:spPr>
        <p:txBody>
          <a:bodyPr>
            <a:normAutofit fontScale="92500" lnSpcReduction="10000"/>
          </a:bodyPr>
          <a:lstStyle/>
          <a:p>
            <a:r>
              <a:rPr lang="en-US" dirty="0"/>
              <a:t>You </a:t>
            </a:r>
            <a:r>
              <a:rPr lang="en-US" i="1" dirty="0"/>
              <a:t>can</a:t>
            </a:r>
            <a:r>
              <a:rPr lang="en-US" dirty="0"/>
              <a:t> use the same docker image...</a:t>
            </a:r>
          </a:p>
          <a:p>
            <a:pPr lvl="1"/>
            <a:r>
              <a:rPr lang="en-US" dirty="0"/>
              <a:t>in a development environment </a:t>
            </a:r>
          </a:p>
          <a:p>
            <a:pPr lvl="1"/>
            <a:r>
              <a:rPr lang="en-US" dirty="0"/>
              <a:t>in staging</a:t>
            </a:r>
          </a:p>
          <a:p>
            <a:pPr lvl="1"/>
            <a:r>
              <a:rPr lang="en-US" dirty="0"/>
              <a:t>in prod</a:t>
            </a:r>
            <a:br>
              <a:rPr lang="en-US" dirty="0"/>
            </a:br>
            <a:endParaRPr lang="en-US" dirty="0"/>
          </a:p>
          <a:p>
            <a:r>
              <a:rPr lang="en-US" dirty="0"/>
              <a:t>We will not be building production-ready containers</a:t>
            </a:r>
          </a:p>
          <a:p>
            <a:r>
              <a:rPr lang="en-US" sz="3500" dirty="0"/>
              <a:t>Please do not try to use Lando in production</a:t>
            </a:r>
          </a:p>
          <a:p>
            <a:r>
              <a:rPr lang="en-US" dirty="0"/>
              <a:t>If you want this, Lando is probably the wrong tool for you, but there are options</a:t>
            </a:r>
          </a:p>
        </p:txBody>
      </p:sp>
      <p:pic>
        <p:nvPicPr>
          <p:cNvPr id="4098" name="Picture 2" descr="Temple Expiatori de la Sagrada Família">
            <a:extLst>
              <a:ext uri="{FF2B5EF4-FFF2-40B4-BE49-F238E27FC236}">
                <a16:creationId xmlns:a16="http://schemas.microsoft.com/office/drawing/2014/main" id="{94DADFD1-68FA-8940-9DB6-9C32B1D991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371" r="31082"/>
          <a:stretch/>
        </p:blipFill>
        <p:spPr bwMode="auto">
          <a:xfrm>
            <a:off x="9073661" y="365125"/>
            <a:ext cx="1743495" cy="478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5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6BB1-9F17-5544-930F-075FB1EB4527}"/>
              </a:ext>
            </a:extLst>
          </p:cNvPr>
          <p:cNvSpPr>
            <a:spLocks noGrp="1"/>
          </p:cNvSpPr>
          <p:nvPr>
            <p:ph type="title"/>
          </p:nvPr>
        </p:nvSpPr>
        <p:spPr/>
        <p:txBody>
          <a:bodyPr/>
          <a:lstStyle/>
          <a:p>
            <a:r>
              <a:rPr lang="en-US" dirty="0"/>
              <a:t>What’s the point?</a:t>
            </a:r>
          </a:p>
        </p:txBody>
      </p:sp>
      <p:sp>
        <p:nvSpPr>
          <p:cNvPr id="3" name="Content Placeholder 2">
            <a:extLst>
              <a:ext uri="{FF2B5EF4-FFF2-40B4-BE49-F238E27FC236}">
                <a16:creationId xmlns:a16="http://schemas.microsoft.com/office/drawing/2014/main" id="{02ECD303-5EF3-7E4F-AAF2-BCE30F2A2B38}"/>
              </a:ext>
            </a:extLst>
          </p:cNvPr>
          <p:cNvSpPr>
            <a:spLocks noGrp="1"/>
          </p:cNvSpPr>
          <p:nvPr>
            <p:ph idx="1"/>
          </p:nvPr>
        </p:nvSpPr>
        <p:spPr/>
        <p:txBody>
          <a:bodyPr/>
          <a:lstStyle/>
          <a:p>
            <a:r>
              <a:rPr lang="en-US" dirty="0"/>
              <a:t>Wanting a container you can run in production and in development is </a:t>
            </a:r>
            <a:r>
              <a:rPr lang="en-US" i="1" dirty="0"/>
              <a:t>scope creep</a:t>
            </a:r>
          </a:p>
          <a:p>
            <a:r>
              <a:rPr lang="en-US" dirty="0"/>
              <a:t>We’re here to build development environments</a:t>
            </a:r>
          </a:p>
          <a:p>
            <a:r>
              <a:rPr lang="en-US" dirty="0"/>
              <a:t>We should get to work</a:t>
            </a:r>
          </a:p>
        </p:txBody>
      </p:sp>
    </p:spTree>
    <p:extLst>
      <p:ext uri="{BB962C8B-B14F-4D97-AF65-F5344CB8AC3E}">
        <p14:creationId xmlns:p14="http://schemas.microsoft.com/office/powerpoint/2010/main" val="3360953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TotalTime>
  <Words>3316</Words>
  <Application>Microsoft Macintosh PowerPoint</Application>
  <PresentationFormat>Widescreen</PresentationFormat>
  <Paragraphs>274</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Cousine</vt:lpstr>
      <vt:lpstr>Office Theme</vt:lpstr>
      <vt:lpstr>Learning as We Go</vt:lpstr>
      <vt:lpstr>Decomposition: “Bringing Order to Chaos”</vt:lpstr>
      <vt:lpstr>Dev Environment Chaos</vt:lpstr>
      <vt:lpstr>Parts: today’s agenda</vt:lpstr>
      <vt:lpstr>Docker: containers are handy</vt:lpstr>
      <vt:lpstr>Docker is both awesome, and awful</vt:lpstr>
      <vt:lpstr>The Peril of Cathedrals</vt:lpstr>
      <vt:lpstr>Docker Cathedrals</vt:lpstr>
      <vt:lpstr>What’s the point?</vt:lpstr>
      <vt:lpstr>Lando is</vt:lpstr>
      <vt:lpstr>Stacks on Stacks on Racks (docs.lando.dev)</vt:lpstr>
      <vt:lpstr>Core services/languages supported</vt:lpstr>
      <vt:lpstr>More Services! (configurable and swappable)</vt:lpstr>
      <vt:lpstr>Pre-baked recipe start states</vt:lpstr>
      <vt:lpstr>Installing Lando: one-click installers for Windows, OSX, Linux</vt:lpstr>
      <vt:lpstr>.lando.yml (The Landofile)</vt:lpstr>
      <vt:lpstr>PowerPoint Presentation</vt:lpstr>
      <vt:lpstr>PowerPoint Presentation</vt:lpstr>
      <vt:lpstr>Lando Cheat Sheet: https://git.io/JqLaI</vt:lpstr>
      <vt:lpstr>Is this even real? Who even uses Lando?</vt:lpstr>
      <vt:lpstr>Questions?</vt:lpstr>
      <vt:lpstr>Demo: Using Lando</vt:lpstr>
      <vt:lpstr>Questions?</vt:lpstr>
      <vt:lpstr>Exercise 1: MySQL https://git.io/Jm1Uv</vt:lpstr>
      <vt:lpstr>Questions?</vt:lpstr>
      <vt:lpstr>Exercise 2: Omeka-S https://git.io/Jm1Ub</vt:lpstr>
      <vt:lpstr>Questions?</vt:lpstr>
      <vt:lpstr>Exercise 3: Django https://git.io/Jm1T0</vt:lpstr>
      <vt:lpstr>Questions?</vt:lpstr>
      <vt:lpstr>Exercise 4: Live Coding!</vt:lpstr>
      <vt:lpstr>Extra Credit</vt:lpstr>
      <vt:lpstr>Questions?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 Krahmer</dc:creator>
  <cp:lastModifiedBy>Hardy Pottinger</cp:lastModifiedBy>
  <cp:revision>68</cp:revision>
  <dcterms:created xsi:type="dcterms:W3CDTF">2021-01-25T14:21:59Z</dcterms:created>
  <dcterms:modified xsi:type="dcterms:W3CDTF">2021-03-25T16:33:59Z</dcterms:modified>
</cp:coreProperties>
</file>