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88" r:id="rId20"/>
    <p:sldId id="282" r:id="rId21"/>
    <p:sldId id="275" r:id="rId22"/>
    <p:sldId id="283" r:id="rId23"/>
    <p:sldId id="277" r:id="rId24"/>
    <p:sldId id="284" r:id="rId25"/>
    <p:sldId id="278" r:id="rId26"/>
    <p:sldId id="285" r:id="rId27"/>
    <p:sldId id="279" r:id="rId28"/>
    <p:sldId id="286" r:id="rId29"/>
    <p:sldId id="280" r:id="rId30"/>
    <p:sldId id="276" r:id="rId31"/>
    <p:sldId id="287" r:id="rId32"/>
    <p:sldId id="2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36" autoAdjust="0"/>
    <p:restoredTop sz="70572"/>
  </p:normalViewPr>
  <p:slideViewPr>
    <p:cSldViewPr snapToGrid="0">
      <p:cViewPr varScale="1">
        <p:scale>
          <a:sx n="66" d="100"/>
          <a:sy n="66" d="100"/>
        </p:scale>
        <p:origin x="208"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[read quote]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lando.yml</a:t>
            </a:r>
            <a:r>
              <a:rPr lang="en-US" dirty="0"/>
              <a:t> file,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Oh, if you’ve used Lando before or you’ve been keeping notes, you’ll probably be wondering if I’ve missed something here, and you’d be right, I’m intentionally skipping RECIPES for now. Mostly because as a library developer, none of the recipes will be a good fit. And recipes are too much magic. I’ve skipped other things as well, we’ll talk about them later, if we have time.</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3778597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19</a:t>
            </a:fld>
            <a:endParaRPr lang="en-US"/>
          </a:p>
        </p:txBody>
      </p:sp>
    </p:spTree>
    <p:extLst>
      <p:ext uri="{BB962C8B-B14F-4D97-AF65-F5344CB8AC3E}">
        <p14:creationId xmlns:p14="http://schemas.microsoft.com/office/powerpoint/2010/main" val="10229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is often the heart of our applications, and this is a great way to get a feel for how Lando works. You also end up with something you can use: a copy of your production data, running locally on your notebook. Where you can run whatever unsafe query or update your heart might desire.</a:t>
            </a:r>
          </a:p>
        </p:txBody>
      </p:sp>
      <p:sp>
        <p:nvSpPr>
          <p:cNvPr id="4" name="Slide Number Placeholder 3"/>
          <p:cNvSpPr>
            <a:spLocks noGrp="1"/>
          </p:cNvSpPr>
          <p:nvPr>
            <p:ph type="sldNum" sz="quarter" idx="5"/>
          </p:nvPr>
        </p:nvSpPr>
        <p:spPr/>
        <p:txBody>
          <a:bodyPr/>
          <a:lstStyle/>
          <a:p>
            <a:fld id="{07F65287-0258-BC43-8221-F86E5F96768A}" type="slidenum">
              <a:rPr lang="en-US" smtClean="0"/>
              <a:t>23</a:t>
            </a:fld>
            <a:endParaRPr lang="en-US"/>
          </a:p>
        </p:txBody>
      </p:sp>
    </p:spTree>
    <p:extLst>
      <p:ext uri="{BB962C8B-B14F-4D97-AF65-F5344CB8AC3E}">
        <p14:creationId xmlns:p14="http://schemas.microsoft.com/office/powerpoint/2010/main" val="1904307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28</a:t>
            </a:fld>
            <a:endParaRPr lang="en-US"/>
          </a:p>
        </p:txBody>
      </p:sp>
    </p:spTree>
    <p:extLst>
      <p:ext uri="{BB962C8B-B14F-4D97-AF65-F5344CB8AC3E}">
        <p14:creationId xmlns:p14="http://schemas.microsoft.com/office/powerpoint/2010/main" val="925748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29</a:t>
            </a:fld>
            <a:endParaRPr lang="en-US"/>
          </a:p>
        </p:txBody>
      </p:sp>
    </p:spTree>
    <p:extLst>
      <p:ext uri="{BB962C8B-B14F-4D97-AF65-F5344CB8AC3E}">
        <p14:creationId xmlns:p14="http://schemas.microsoft.com/office/powerpoint/2010/main" val="3304442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30</a:t>
            </a:fld>
            <a:endParaRPr lang="en-US"/>
          </a:p>
        </p:txBody>
      </p:sp>
    </p:spTree>
    <p:extLst>
      <p:ext uri="{BB962C8B-B14F-4D97-AF65-F5344CB8AC3E}">
        <p14:creationId xmlns:p14="http://schemas.microsoft.com/office/powerpoint/2010/main" val="130925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31</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32</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chaos are we talking about? With dev environments, these are the options I’ve seen in use for various projects. On the left of the yarn, we have more ordered options, on the right, less so. I’m biased, so I put Lando at the base of the ordered side.</a:t>
            </a:r>
          </a:p>
        </p:txBody>
      </p:sp>
      <p:sp>
        <p:nvSpPr>
          <p:cNvPr id="4" name="Slide Number Placeholder 3"/>
          <p:cNvSpPr>
            <a:spLocks noGrp="1"/>
          </p:cNvSpPr>
          <p:nvPr>
            <p:ph type="sldNum" sz="quarter" idx="5"/>
          </p:nvPr>
        </p:nvSpPr>
        <p:spPr/>
        <p:txBody>
          <a:bodyPr/>
          <a:lstStyle/>
          <a:p>
            <a:fld id="{07F65287-0258-BC43-8221-F86E5F96768A}" type="slidenum">
              <a:rPr lang="en-US" smtClean="0"/>
              <a:t>3</a:t>
            </a:fld>
            <a:endParaRPr lang="en-US"/>
          </a:p>
        </p:txBody>
      </p:sp>
    </p:spTree>
    <p:extLst>
      <p:ext uri="{BB962C8B-B14F-4D97-AF65-F5344CB8AC3E}">
        <p14:creationId xmlns:p14="http://schemas.microsoft.com/office/powerpoint/2010/main" val="189284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parts of this workshop. For the first 30 minutes, we’ll go through this introduction, then we’ll take a quick break, and come back for 4 exercises. Don’t panic, you don’t need to follow along with any of the typing, you can just kick back and watch. I hope you’ll still get something out of this without typing commands.</a:t>
            </a:r>
          </a:p>
        </p:txBody>
      </p:sp>
      <p:sp>
        <p:nvSpPr>
          <p:cNvPr id="4" name="Slide Number Placeholder 3"/>
          <p:cNvSpPr>
            <a:spLocks noGrp="1"/>
          </p:cNvSpPr>
          <p:nvPr>
            <p:ph type="sldNum" sz="quarter" idx="5"/>
          </p:nvPr>
        </p:nvSpPr>
        <p:spPr/>
        <p:txBody>
          <a:bodyPr/>
          <a:lstStyle/>
          <a:p>
            <a:fld id="{07F65287-0258-BC43-8221-F86E5F96768A}" type="slidenum">
              <a:rPr lang="en-US" smtClean="0"/>
              <a:t>4</a:t>
            </a:fld>
            <a:endParaRPr lang="en-US"/>
          </a:p>
        </p:txBody>
      </p:sp>
    </p:spTree>
    <p:extLst>
      <p:ext uri="{BB962C8B-B14F-4D97-AF65-F5344CB8AC3E}">
        <p14:creationId xmlns:p14="http://schemas.microsoft.com/office/powerpoint/2010/main" val="1174533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 The most important part to know is that Docker is software that helps us organize our project environments into the parts we need. Like a database and an app server.</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 I have a picture of this cathedral on my office wall, as a reminder that Perfect may not be attainable, and as a visual reminder of what the quest for perfection can look like.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have this picture in these slides as a way to say, Docker can be used to build huge and beautiful </a:t>
            </a:r>
            <a:r>
              <a:rPr lang="en-US" sz="1200" b="0" i="0" kern="1200" dirty="0" err="1">
                <a:solidFill>
                  <a:schemeClr val="tx1"/>
                </a:solidFill>
                <a:effectLst/>
                <a:latin typeface="+mn-lt"/>
                <a:ea typeface="+mn-ea"/>
                <a:cs typeface="+mn-cs"/>
              </a:rPr>
              <a:t>worklfows</a:t>
            </a:r>
            <a:r>
              <a:rPr lang="en-US" sz="1200" b="0" i="0" kern="1200" dirty="0">
                <a:solidFill>
                  <a:schemeClr val="tx1"/>
                </a:solidFill>
                <a:effectLst/>
                <a:latin typeface="+mn-lt"/>
                <a:ea typeface="+mn-ea"/>
                <a:cs typeface="+mn-cs"/>
              </a:rPr>
              <a:t>. We won’t be doing anything like that today. We are going to be building dev environments, so we can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just what Lando is.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32629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We *will* use the LAMP recipe for </a:t>
            </a:r>
            <a:r>
              <a:rPr lang="en-US" dirty="0" err="1"/>
              <a:t>Omeka</a:t>
            </a:r>
            <a:r>
              <a:rPr lang="en-US" dirty="0"/>
              <a:t>, and if you have a PHP app like </a:t>
            </a:r>
            <a:r>
              <a:rPr lang="en-US" dirty="0" err="1"/>
              <a:t>Omeka</a:t>
            </a:r>
            <a:r>
              <a:rPr lang="en-US" dirty="0"/>
              <a:t> or OJS, it’s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141383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p:txBody>
          <a:bodyPr/>
          <a:lstStyle/>
          <a:p>
            <a:fld id="{DC542904-3975-4E3E-BBB9-A828B1A3FA3D}" type="datetimeFigureOut">
              <a:rPr lang="en-US" smtClean="0"/>
              <a:t>3/8/21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68393-C129-4F89-B9BE-37E63D3E1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42904-3975-4E3E-BBB9-A828B1A3FA3D}" type="datetimeFigureOut">
              <a:rPr lang="en-US" smtClean="0"/>
              <a:t>3/8/21</a:t>
            </a:fld>
            <a:endParaRPr lang="en-US"/>
          </a:p>
        </p:txBody>
      </p:sp>
      <p:sp>
        <p:nvSpPr>
          <p:cNvPr id="5" name="Footer Placeholder 4">
            <a:extLst>
              <a:ext uri="{FF2B5EF4-FFF2-40B4-BE49-F238E27FC236}">
                <a16:creationId xmlns:a16="http://schemas.microsoft.com/office/drawing/2014/main" id="{FCBB8A81-149E-46B5-AE5A-5AE09558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884C2-0EAB-46DB-A383-0595436F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29216-85E7-42AF-A7EF-4D9814B906B3}" type="slidenum">
              <a:rPr lang="en-US" smtClean="0"/>
              <a:t>‹#›</a:t>
            </a:fld>
            <a:endParaRPr lang="en-US"/>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mailto:hardy.pottinger@ucop.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lando.dev/basics/installation.html" TargetMode="External"/><Relationship Id="rId2" Type="http://schemas.openxmlformats.org/officeDocument/2006/relationships/hyperlink" Target="https://github.com/lando/lando/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lando.dev/guides/frontend.html" TargetMode="External"/><Relationship Id="rId7" Type="http://schemas.openxmlformats.org/officeDocument/2006/relationships/hyperlink" Target="https://docs.lando.dev/config/compose.html#configur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lando.dev/config/events.html#discovering-events" TargetMode="External"/><Relationship Id="rId5" Type="http://schemas.openxmlformats.org/officeDocument/2006/relationships/hyperlink" Target="https://docs.lando.dev/config/proxy.html" TargetMode="External"/><Relationship Id="rId4" Type="http://schemas.openxmlformats.org/officeDocument/2006/relationships/hyperlink" Target="https://docs.lando.dev/guides/lando-101/lando-overview.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a:xfrm>
            <a:off x="1524000" y="519249"/>
            <a:ext cx="9144000" cy="2387600"/>
          </a:xfrm>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2825886"/>
            <a:ext cx="9144000" cy="1828800"/>
          </a:xfrm>
        </p:spPr>
        <p:txBody>
          <a:bodyPr>
            <a:noAutofit/>
          </a:bodyPr>
          <a:lstStyle/>
          <a:p>
            <a:r>
              <a:rPr lang="en-US" dirty="0"/>
              <a:t>Decomposing Dev Environments with Lando</a:t>
            </a:r>
          </a:p>
          <a:p>
            <a:r>
              <a:rPr lang="en-US" dirty="0">
                <a:hlinkClick r:id="rId2"/>
              </a:rPr>
              <a:t>hardy.pottinger@ucop.edu</a:t>
            </a:r>
            <a:r>
              <a:rPr lang="en-US" dirty="0"/>
              <a:t>          </a:t>
            </a:r>
            <a:r>
              <a:rPr lang="en-US" dirty="0" err="1"/>
              <a:t>HardyPottinger</a:t>
            </a:r>
            <a:br>
              <a:rPr lang="en-US" dirty="0"/>
            </a:br>
            <a:br>
              <a:rPr lang="en-US" sz="800" dirty="0"/>
            </a:br>
            <a:r>
              <a:rPr lang="en-US" dirty="0"/>
              <a:t>post-conference workshop</a:t>
            </a:r>
            <a:br>
              <a:rPr lang="en-US" dirty="0"/>
            </a:br>
            <a:r>
              <a:rPr lang="en-US" dirty="0"/>
              <a:t>Friday March 26, 2021</a:t>
            </a:r>
          </a:p>
          <a:p>
            <a:r>
              <a:rPr lang="en-US" dirty="0"/>
              <a:t>https://</a:t>
            </a:r>
            <a:r>
              <a:rPr lang="en-US" dirty="0" err="1"/>
              <a:t>git.io</a:t>
            </a:r>
            <a:r>
              <a:rPr lang="en-US" dirty="0"/>
              <a:t>/</a:t>
            </a:r>
            <a:r>
              <a:rPr lang="en-US" dirty="0" err="1"/>
              <a:t>JqLaG</a:t>
            </a:r>
            <a:endParaRPr lang="en-US" dirty="0"/>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3"/>
          <a:stretch>
            <a:fillRect/>
          </a:stretch>
        </p:blipFill>
        <p:spPr>
          <a:xfrm>
            <a:off x="6800850" y="3304162"/>
            <a:ext cx="304800" cy="304800"/>
          </a:xfrm>
          <a:prstGeom prst="rect">
            <a:avLst/>
          </a:prstGeom>
        </p:spPr>
      </p:pic>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2"/>
              </a:rPr>
              <a:t>https://github.com/lando/lando/releases</a:t>
            </a:r>
            <a:endParaRPr lang="en-US" dirty="0"/>
          </a:p>
          <a:p>
            <a:r>
              <a:rPr lang="en-US" dirty="0"/>
              <a:t>Docs: </a:t>
            </a:r>
            <a:r>
              <a:rPr lang="en-US" dirty="0">
                <a:hlinkClick r:id="rId3"/>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endParaRPr lang="en-US" dirty="0"/>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xmlns="">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xmlns="">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720E-D38B-334C-900E-B39AB7B77FD9}"/>
              </a:ext>
            </a:extLst>
          </p:cNvPr>
          <p:cNvSpPr>
            <a:spLocks noGrp="1"/>
          </p:cNvSpPr>
          <p:nvPr>
            <p:ph type="title"/>
          </p:nvPr>
        </p:nvSpPr>
        <p:spPr/>
        <p:txBody>
          <a:bodyPr/>
          <a:lstStyle/>
          <a:p>
            <a:r>
              <a:rPr lang="en-US" dirty="0"/>
              <a:t>Lando Cheat Sheet: https://</a:t>
            </a:r>
            <a:r>
              <a:rPr lang="en-US" dirty="0" err="1"/>
              <a:t>git.io</a:t>
            </a:r>
            <a:r>
              <a:rPr lang="en-US" dirty="0"/>
              <a:t>/</a:t>
            </a:r>
            <a:r>
              <a:rPr lang="en-US" dirty="0" err="1"/>
              <a:t>JqLaI</a:t>
            </a:r>
            <a:endParaRPr lang="en-US" dirty="0"/>
          </a:p>
        </p:txBody>
      </p:sp>
      <p:pic>
        <p:nvPicPr>
          <p:cNvPr id="5" name="Content Placeholder 4">
            <a:extLst>
              <a:ext uri="{FF2B5EF4-FFF2-40B4-BE49-F238E27FC236}">
                <a16:creationId xmlns:a16="http://schemas.microsoft.com/office/drawing/2014/main" id="{7C59A9DB-44B7-1844-A01A-D10EFA710E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5943" y="1690688"/>
            <a:ext cx="4592916" cy="3659191"/>
          </a:xfrm>
        </p:spPr>
      </p:pic>
    </p:spTree>
    <p:extLst>
      <p:ext uri="{BB962C8B-B14F-4D97-AF65-F5344CB8AC3E}">
        <p14:creationId xmlns:p14="http://schemas.microsoft.com/office/powerpoint/2010/main" val="16168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146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Demo: Using Lando</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7285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49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320C-BD32-E446-9725-A512D62FCF0C}"/>
              </a:ext>
            </a:extLst>
          </p:cNvPr>
          <p:cNvSpPr>
            <a:spLocks noGrp="1"/>
          </p:cNvSpPr>
          <p:nvPr>
            <p:ph type="title"/>
          </p:nvPr>
        </p:nvSpPr>
        <p:spPr/>
        <p:txBody>
          <a:bodyPr/>
          <a:lstStyle/>
          <a:p>
            <a:r>
              <a:rPr lang="en-US" dirty="0"/>
              <a:t>Exercise 1: MySQL</a:t>
            </a:r>
          </a:p>
        </p:txBody>
      </p:sp>
      <p:sp>
        <p:nvSpPr>
          <p:cNvPr id="3" name="Text Placeholder 2">
            <a:extLst>
              <a:ext uri="{FF2B5EF4-FFF2-40B4-BE49-F238E27FC236}">
                <a16:creationId xmlns:a16="http://schemas.microsoft.com/office/drawing/2014/main" id="{992759C3-BABA-6C41-B22B-A7AE3FE06478}"/>
              </a:ext>
            </a:extLst>
          </p:cNvPr>
          <p:cNvSpPr>
            <a:spLocks noGrp="1"/>
          </p:cNvSpPr>
          <p:nvPr>
            <p:ph type="body" idx="1"/>
          </p:nvPr>
        </p:nvSpPr>
        <p:spPr/>
        <p:txBody>
          <a:bodyPr/>
          <a:lstStyle/>
          <a:p>
            <a:r>
              <a:rPr lang="en-US" dirty="0"/>
              <a:t>Let’s make a database and import a backup from prod.</a:t>
            </a:r>
          </a:p>
        </p:txBody>
      </p:sp>
    </p:spTree>
    <p:extLst>
      <p:ext uri="{BB962C8B-B14F-4D97-AF65-F5344CB8AC3E}">
        <p14:creationId xmlns:p14="http://schemas.microsoft.com/office/powerpoint/2010/main" val="2456542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350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E4E5-06EA-104B-B43C-12D360F7E4BF}"/>
              </a:ext>
            </a:extLst>
          </p:cNvPr>
          <p:cNvSpPr>
            <a:spLocks noGrp="1"/>
          </p:cNvSpPr>
          <p:nvPr>
            <p:ph type="title"/>
          </p:nvPr>
        </p:nvSpPr>
        <p:spPr/>
        <p:txBody>
          <a:bodyPr/>
          <a:lstStyle/>
          <a:p>
            <a:r>
              <a:rPr lang="en-US" dirty="0"/>
              <a:t>Exercise 2: </a:t>
            </a:r>
            <a:r>
              <a:rPr lang="en-US" dirty="0" err="1"/>
              <a:t>Omeka</a:t>
            </a:r>
            <a:r>
              <a:rPr lang="en-US" dirty="0"/>
              <a:t>-S</a:t>
            </a:r>
          </a:p>
        </p:txBody>
      </p:sp>
      <p:sp>
        <p:nvSpPr>
          <p:cNvPr id="3" name="Text Placeholder 2">
            <a:extLst>
              <a:ext uri="{FF2B5EF4-FFF2-40B4-BE49-F238E27FC236}">
                <a16:creationId xmlns:a16="http://schemas.microsoft.com/office/drawing/2014/main" id="{18F9F21A-B712-4A4F-A15A-B12D3FE26E8C}"/>
              </a:ext>
            </a:extLst>
          </p:cNvPr>
          <p:cNvSpPr>
            <a:spLocks noGrp="1"/>
          </p:cNvSpPr>
          <p:nvPr>
            <p:ph type="body" idx="1"/>
          </p:nvPr>
        </p:nvSpPr>
        <p:spPr/>
        <p:txBody>
          <a:bodyPr/>
          <a:lstStyle/>
          <a:p>
            <a:r>
              <a:rPr lang="en-US" dirty="0"/>
              <a:t>OK, fine, it’s a LAMP application. Let’s use a recipe.</a:t>
            </a:r>
          </a:p>
        </p:txBody>
      </p:sp>
    </p:spTree>
    <p:extLst>
      <p:ext uri="{BB962C8B-B14F-4D97-AF65-F5344CB8AC3E}">
        <p14:creationId xmlns:p14="http://schemas.microsoft.com/office/powerpoint/2010/main" val="3688702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9508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4C0-1DF3-D144-A6A0-6C6646F28DDB}"/>
              </a:ext>
            </a:extLst>
          </p:cNvPr>
          <p:cNvSpPr>
            <a:spLocks noGrp="1"/>
          </p:cNvSpPr>
          <p:nvPr>
            <p:ph type="title"/>
          </p:nvPr>
        </p:nvSpPr>
        <p:spPr/>
        <p:txBody>
          <a:bodyPr/>
          <a:lstStyle/>
          <a:p>
            <a:r>
              <a:rPr lang="en-US" dirty="0"/>
              <a:t>Exercise 3: Django</a:t>
            </a:r>
          </a:p>
        </p:txBody>
      </p:sp>
      <p:sp>
        <p:nvSpPr>
          <p:cNvPr id="3" name="Text Placeholder 2">
            <a:extLst>
              <a:ext uri="{FF2B5EF4-FFF2-40B4-BE49-F238E27FC236}">
                <a16:creationId xmlns:a16="http://schemas.microsoft.com/office/drawing/2014/main" id="{67DDA928-AC23-F646-A723-A962FC9890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0178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856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154-3B32-1846-A1CD-CD5E07F4F549}"/>
              </a:ext>
            </a:extLst>
          </p:cNvPr>
          <p:cNvSpPr>
            <a:spLocks noGrp="1"/>
          </p:cNvSpPr>
          <p:nvPr>
            <p:ph type="title"/>
          </p:nvPr>
        </p:nvSpPr>
        <p:spPr/>
        <p:txBody>
          <a:bodyPr/>
          <a:lstStyle/>
          <a:p>
            <a:r>
              <a:rPr lang="en-US" dirty="0"/>
              <a:t>Exercise 4: Live Coding!</a:t>
            </a:r>
          </a:p>
        </p:txBody>
      </p:sp>
      <p:sp>
        <p:nvSpPr>
          <p:cNvPr id="3" name="Text Placeholder 2">
            <a:extLst>
              <a:ext uri="{FF2B5EF4-FFF2-40B4-BE49-F238E27FC236}">
                <a16:creationId xmlns:a16="http://schemas.microsoft.com/office/drawing/2014/main" id="{E9274D72-C8F7-F44A-BF2E-8A71860CB5C8}"/>
              </a:ext>
            </a:extLst>
          </p:cNvPr>
          <p:cNvSpPr>
            <a:spLocks noGrp="1"/>
          </p:cNvSpPr>
          <p:nvPr>
            <p:ph type="body" idx="1"/>
          </p:nvPr>
        </p:nvSpPr>
        <p:spPr/>
        <p:txBody>
          <a:bodyPr/>
          <a:lstStyle/>
          <a:p>
            <a:r>
              <a:rPr lang="en-US" dirty="0"/>
              <a:t>Let’s build a dev environment together!</a:t>
            </a:r>
          </a:p>
        </p:txBody>
      </p:sp>
    </p:spTree>
    <p:extLst>
      <p:ext uri="{BB962C8B-B14F-4D97-AF65-F5344CB8AC3E}">
        <p14:creationId xmlns:p14="http://schemas.microsoft.com/office/powerpoint/2010/main" val="234438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D4E-BCBE-B841-9D9D-4B7686B11008}"/>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B0E1A122-A783-F14B-8B2E-F1E8176A675C}"/>
              </a:ext>
            </a:extLst>
          </p:cNvPr>
          <p:cNvSpPr>
            <a:spLocks noGrp="1"/>
          </p:cNvSpPr>
          <p:nvPr>
            <p:ph idx="1"/>
          </p:nvPr>
        </p:nvSpPr>
        <p:spPr/>
        <p:txBody>
          <a:bodyPr/>
          <a:lstStyle/>
          <a:p>
            <a:r>
              <a:rPr lang="en-US" dirty="0">
                <a:hlinkClick r:id="rId3"/>
              </a:rPr>
              <a:t>https://docs.lando.dev/guides/frontend.html</a:t>
            </a:r>
            <a:br>
              <a:rPr lang="en-US" dirty="0"/>
            </a:br>
            <a:r>
              <a:rPr lang="en-US" dirty="0"/>
              <a:t>Need grunt, gulp, </a:t>
            </a:r>
            <a:r>
              <a:rPr lang="en-US" dirty="0" err="1"/>
              <a:t>etc</a:t>
            </a:r>
            <a:r>
              <a:rPr lang="en-US" dirty="0"/>
              <a:t>? You can </a:t>
            </a:r>
            <a:r>
              <a:rPr lang="en-US" dirty="0" err="1"/>
              <a:t>haz</a:t>
            </a:r>
            <a:r>
              <a:rPr lang="en-US" dirty="0"/>
              <a:t>.</a:t>
            </a:r>
          </a:p>
          <a:p>
            <a:r>
              <a:rPr lang="en-US" dirty="0">
                <a:hlinkClick r:id="rId4"/>
              </a:rPr>
              <a:t>https://docs.lando.dev/guides/lando-101/lando-overview.html</a:t>
            </a:r>
            <a:br>
              <a:rPr lang="en-US" dirty="0"/>
            </a:br>
            <a:r>
              <a:rPr lang="en-US" dirty="0"/>
              <a:t>More Lando learning.</a:t>
            </a:r>
          </a:p>
          <a:p>
            <a:r>
              <a:rPr lang="en-US" dirty="0"/>
              <a:t>Interesting topics</a:t>
            </a:r>
          </a:p>
          <a:p>
            <a:pPr lvl="1"/>
            <a:r>
              <a:rPr lang="en-US" dirty="0">
                <a:hlinkClick r:id="rId5"/>
              </a:rPr>
              <a:t>Proxy</a:t>
            </a:r>
            <a:r>
              <a:rPr lang="en-US" dirty="0"/>
              <a:t> (pick a domain name, or work offline)</a:t>
            </a:r>
          </a:p>
          <a:p>
            <a:pPr lvl="1"/>
            <a:r>
              <a:rPr lang="en-US" dirty="0">
                <a:hlinkClick r:id="rId6"/>
              </a:rPr>
              <a:t>Events</a:t>
            </a:r>
            <a:r>
              <a:rPr lang="en-US" dirty="0"/>
              <a:t> (more automation)</a:t>
            </a:r>
          </a:p>
          <a:p>
            <a:pPr lvl="1"/>
            <a:r>
              <a:rPr lang="en-US" dirty="0">
                <a:hlinkClick r:id="rId7"/>
              </a:rPr>
              <a:t>Compose (custom) service</a:t>
            </a:r>
            <a:r>
              <a:rPr lang="en-US" dirty="0"/>
              <a:t> (make your own service)</a:t>
            </a:r>
          </a:p>
        </p:txBody>
      </p:sp>
    </p:spTree>
    <p:extLst>
      <p:ext uri="{BB962C8B-B14F-4D97-AF65-F5344CB8AC3E}">
        <p14:creationId xmlns:p14="http://schemas.microsoft.com/office/powerpoint/2010/main" val="2947634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a:bodyPr>
          <a:lstStyle/>
          <a:p>
            <a:r>
              <a:rPr lang="en-US" dirty="0"/>
              <a:t>“tangle” </a:t>
            </a:r>
            <a:r>
              <a:rPr lang="en-US" sz="2000" dirty="0"/>
              <a:t>by Trinity is licensed with CC BY-SA 2.0. </a:t>
            </a:r>
            <a:br>
              <a:rPr lang="en-US" sz="2000" dirty="0"/>
            </a:br>
            <a:r>
              <a:rPr lang="en-US" sz="2000" dirty="0"/>
              <a:t>https://</a:t>
            </a:r>
            <a:r>
              <a:rPr lang="en-US" sz="2000" dirty="0" err="1"/>
              <a:t>search.creativecommons.org</a:t>
            </a:r>
            <a:r>
              <a:rPr lang="en-US" sz="2000" dirty="0"/>
              <a:t>/photos/c574d90e-753d-4be0-8658-ae1ff4109717</a:t>
            </a:r>
            <a:br>
              <a:rPr lang="en-US" dirty="0"/>
            </a:br>
            <a:endParaRPr lang="en-US" dirty="0"/>
          </a:p>
          <a:p>
            <a:r>
              <a:rPr lang="en-US" dirty="0"/>
              <a:t>“sagrada </a:t>
            </a:r>
            <a:r>
              <a:rPr lang="en-US" dirty="0" err="1"/>
              <a:t>família</a:t>
            </a:r>
            <a:r>
              <a:rPr lang="en-US" dirty="0"/>
              <a:t>: more cranes” </a:t>
            </a:r>
            <a:r>
              <a:rPr lang="en-US" sz="2000" dirty="0"/>
              <a:t>by </a:t>
            </a:r>
            <a:r>
              <a:rPr lang="en-US" sz="2000" dirty="0" err="1"/>
              <a:t>cygnoir</a:t>
            </a:r>
            <a:r>
              <a:rPr lang="en-US" sz="2000" dirty="0"/>
              <a:t> is licensed with CC BY-NC-ND 2.0.</a:t>
            </a:r>
            <a:br>
              <a:rPr lang="en-US" sz="2000" dirty="0"/>
            </a:br>
            <a:r>
              <a:rPr lang="en-US" sz="2000" dirty="0"/>
              <a:t>https://</a:t>
            </a:r>
            <a:r>
              <a:rPr lang="en-US" sz="2000" dirty="0" err="1"/>
              <a:t>search.creativecommons.org</a:t>
            </a:r>
            <a:r>
              <a:rPr lang="en-US" sz="2000" dirty="0"/>
              <a:t>/photos/c7d00256-b165-462c-837f-2c5f0cfb5ff9 </a:t>
            </a:r>
          </a:p>
          <a:p>
            <a:r>
              <a:rPr lang="en-US" dirty="0"/>
              <a:t>“Temple </a:t>
            </a:r>
            <a:r>
              <a:rPr lang="en-US" dirty="0" err="1"/>
              <a:t>Expiatori</a:t>
            </a:r>
            <a:r>
              <a:rPr lang="en-US" dirty="0"/>
              <a:t> de la Sagrada </a:t>
            </a:r>
            <a:r>
              <a:rPr lang="en-US" dirty="0" err="1"/>
              <a:t>Família</a:t>
            </a:r>
            <a:r>
              <a:rPr lang="en-US" dirty="0"/>
              <a:t>” </a:t>
            </a:r>
            <a:r>
              <a:rPr lang="en-US" sz="2000" dirty="0"/>
              <a:t>by </a:t>
            </a:r>
            <a:r>
              <a:rPr lang="en-US" sz="2000" dirty="0" err="1"/>
              <a:t>PHOTOGRAPHRdotNET</a:t>
            </a:r>
            <a:r>
              <a:rPr lang="en-US" sz="2000" dirty="0"/>
              <a:t> is licensed with CC BY-ND 2.0.</a:t>
            </a:r>
          </a:p>
        </p:txBody>
      </p:sp>
    </p:spTree>
    <p:extLst>
      <p:ext uri="{BB962C8B-B14F-4D97-AF65-F5344CB8AC3E}">
        <p14:creationId xmlns:p14="http://schemas.microsoft.com/office/powerpoint/2010/main" val="82264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B8F-DA26-494B-ABDF-77559D842E2A}"/>
              </a:ext>
            </a:extLst>
          </p:cNvPr>
          <p:cNvSpPr>
            <a:spLocks noGrp="1"/>
          </p:cNvSpPr>
          <p:nvPr>
            <p:ph type="title"/>
          </p:nvPr>
        </p:nvSpPr>
        <p:spPr/>
        <p:txBody>
          <a:bodyPr/>
          <a:lstStyle/>
          <a:p>
            <a:r>
              <a:rPr lang="en-US" dirty="0"/>
              <a:t>Parts: today’s agenda</a:t>
            </a:r>
          </a:p>
        </p:txBody>
      </p:sp>
      <p:sp>
        <p:nvSpPr>
          <p:cNvPr id="3" name="Content Placeholder 2">
            <a:extLst>
              <a:ext uri="{FF2B5EF4-FFF2-40B4-BE49-F238E27FC236}">
                <a16:creationId xmlns:a16="http://schemas.microsoft.com/office/drawing/2014/main" id="{CDAC335D-EA63-C148-AD98-E2C6C66711FA}"/>
              </a:ext>
            </a:extLst>
          </p:cNvPr>
          <p:cNvSpPr>
            <a:spLocks noGrp="1"/>
          </p:cNvSpPr>
          <p:nvPr>
            <p:ph idx="1"/>
          </p:nvPr>
        </p:nvSpPr>
        <p:spPr>
          <a:xfrm>
            <a:off x="379379" y="1430215"/>
            <a:ext cx="10437778" cy="3900542"/>
          </a:xfrm>
        </p:spPr>
        <p:txBody>
          <a:bodyPr>
            <a:normAutofit/>
          </a:bodyPr>
          <a:lstStyle/>
          <a:p>
            <a:r>
              <a:rPr lang="en-US" dirty="0"/>
              <a:t>Docker</a:t>
            </a:r>
          </a:p>
          <a:p>
            <a:r>
              <a:rPr lang="en-US" dirty="0"/>
              <a:t>The Perils of Cathedrals</a:t>
            </a:r>
          </a:p>
          <a:p>
            <a:r>
              <a:rPr lang="en-US" dirty="0"/>
              <a:t>Introducing Lando</a:t>
            </a:r>
          </a:p>
          <a:p>
            <a:r>
              <a:rPr lang="en-US" dirty="0"/>
              <a:t>Start Small, just a database</a:t>
            </a:r>
          </a:p>
          <a:p>
            <a:r>
              <a:rPr lang="en-US" dirty="0"/>
              <a:t>Let’s build: </a:t>
            </a:r>
            <a:r>
              <a:rPr lang="en-US" dirty="0" err="1"/>
              <a:t>Omeka</a:t>
            </a:r>
            <a:r>
              <a:rPr lang="en-US" dirty="0"/>
              <a:t>-S</a:t>
            </a:r>
          </a:p>
          <a:p>
            <a:r>
              <a:rPr lang="en-US" dirty="0"/>
              <a:t>Let’s build: Django</a:t>
            </a:r>
          </a:p>
          <a:p>
            <a:r>
              <a:rPr lang="en-US" dirty="0"/>
              <a:t>Let’s build something together!</a:t>
            </a:r>
          </a:p>
        </p:txBody>
      </p:sp>
      <p:sp>
        <p:nvSpPr>
          <p:cNvPr id="4" name="Right Brace 3">
            <a:extLst>
              <a:ext uri="{FF2B5EF4-FFF2-40B4-BE49-F238E27FC236}">
                <a16:creationId xmlns:a16="http://schemas.microsoft.com/office/drawing/2014/main" id="{198072E7-3950-E949-BFA0-26BFFDDC5B9F}"/>
              </a:ext>
            </a:extLst>
          </p:cNvPr>
          <p:cNvSpPr/>
          <p:nvPr/>
        </p:nvSpPr>
        <p:spPr>
          <a:xfrm>
            <a:off x="5603631" y="2977661"/>
            <a:ext cx="492369" cy="1934307"/>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F79A535D-870A-894D-A827-BAF4C2DB8E99}"/>
              </a:ext>
            </a:extLst>
          </p:cNvPr>
          <p:cNvSpPr/>
          <p:nvPr/>
        </p:nvSpPr>
        <p:spPr>
          <a:xfrm>
            <a:off x="5598268" y="1541673"/>
            <a:ext cx="492369" cy="1325563"/>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bg2"/>
              </a:solidFill>
              <a:highlight>
                <a:srgbClr val="808080"/>
              </a:highlight>
            </a:endParaRPr>
          </a:p>
        </p:txBody>
      </p:sp>
      <p:sp>
        <p:nvSpPr>
          <p:cNvPr id="6" name="TextBox 5">
            <a:extLst>
              <a:ext uri="{FF2B5EF4-FFF2-40B4-BE49-F238E27FC236}">
                <a16:creationId xmlns:a16="http://schemas.microsoft.com/office/drawing/2014/main" id="{30C41B50-3C88-F44A-B2FA-03953955240D}"/>
              </a:ext>
            </a:extLst>
          </p:cNvPr>
          <p:cNvSpPr txBox="1"/>
          <p:nvPr/>
        </p:nvSpPr>
        <p:spPr>
          <a:xfrm>
            <a:off x="6090637" y="2019788"/>
            <a:ext cx="2584041" cy="369332"/>
          </a:xfrm>
          <a:prstGeom prst="rect">
            <a:avLst/>
          </a:prstGeom>
          <a:noFill/>
        </p:spPr>
        <p:txBody>
          <a:bodyPr wrap="none" rtlCol="0">
            <a:spAutoFit/>
          </a:bodyPr>
          <a:lstStyle/>
          <a:p>
            <a:r>
              <a:rPr lang="en-US" dirty="0"/>
              <a:t>about 30 minutes of intro</a:t>
            </a:r>
          </a:p>
        </p:txBody>
      </p:sp>
      <p:sp>
        <p:nvSpPr>
          <p:cNvPr id="7" name="TextBox 6">
            <a:extLst>
              <a:ext uri="{FF2B5EF4-FFF2-40B4-BE49-F238E27FC236}">
                <a16:creationId xmlns:a16="http://schemas.microsoft.com/office/drawing/2014/main" id="{500A6AC1-308A-474C-85AB-B24A788525A6}"/>
              </a:ext>
            </a:extLst>
          </p:cNvPr>
          <p:cNvSpPr txBox="1"/>
          <p:nvPr/>
        </p:nvSpPr>
        <p:spPr>
          <a:xfrm>
            <a:off x="6090637" y="3747660"/>
            <a:ext cx="3485954" cy="369332"/>
          </a:xfrm>
          <a:prstGeom prst="rect">
            <a:avLst/>
          </a:prstGeom>
          <a:noFill/>
        </p:spPr>
        <p:txBody>
          <a:bodyPr wrap="none" rtlCol="0">
            <a:spAutoFit/>
          </a:bodyPr>
          <a:lstStyle/>
          <a:p>
            <a:r>
              <a:rPr lang="en-US" dirty="0"/>
              <a:t>about 140 minutes of building stuff</a:t>
            </a:r>
          </a:p>
        </p:txBody>
      </p:sp>
    </p:spTree>
    <p:extLst>
      <p:ext uri="{BB962C8B-B14F-4D97-AF65-F5344CB8AC3E}">
        <p14:creationId xmlns:p14="http://schemas.microsoft.com/office/powerpoint/2010/main" val="347750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2082</Words>
  <Application>Microsoft Macintosh PowerPoint</Application>
  <PresentationFormat>Widescreen</PresentationFormat>
  <Paragraphs>213</Paragraphs>
  <Slides>32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Cousine</vt:lpstr>
      <vt:lpstr>Office Theme</vt:lpstr>
      <vt:lpstr>Learning as We Go</vt:lpstr>
      <vt:lpstr>Decomposition: “Bringing Order to Chaos”</vt:lpstr>
      <vt:lpstr>Dev Environment Chaos</vt:lpstr>
      <vt:lpstr>Parts: today’s agenda</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vt:lpstr>
      <vt:lpstr>PowerPoint Presentation</vt:lpstr>
      <vt:lpstr>PowerPoint Presentation</vt:lpstr>
      <vt:lpstr>Lando Cheat Sheet: https://git.io/JqLaI</vt:lpstr>
      <vt:lpstr>Questions?</vt:lpstr>
      <vt:lpstr>Demo: Using Lando</vt:lpstr>
      <vt:lpstr>Questions?</vt:lpstr>
      <vt:lpstr>Exercise 1: MySQL</vt:lpstr>
      <vt:lpstr>Questions?</vt:lpstr>
      <vt:lpstr>Exercise 2: Omeka-S</vt:lpstr>
      <vt:lpstr>Questions?</vt:lpstr>
      <vt:lpstr>Exercise 3: Django</vt:lpstr>
      <vt:lpstr>Questions?</vt:lpstr>
      <vt:lpstr>Exercise 4: Live Coding!</vt:lpstr>
      <vt:lpstr>Extra Credit</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48</cp:revision>
  <dcterms:created xsi:type="dcterms:W3CDTF">2021-01-25T14:21:59Z</dcterms:created>
  <dcterms:modified xsi:type="dcterms:W3CDTF">2021-03-09T00:37:00Z</dcterms:modified>
</cp:coreProperties>
</file>