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5357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 txBox="1"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  <a:ln>
            <a:noFill/>
          </a:ln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5183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81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573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004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81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78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6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6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36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13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4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35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3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39184" y="1268413"/>
            <a:ext cx="11176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17" y="1"/>
            <a:ext cx="12194117" cy="110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643564"/>
            <a:ext cx="12192000" cy="121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824384" y="304801"/>
            <a:ext cx="2859616" cy="416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9184" y="304801"/>
            <a:ext cx="8382000" cy="416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9184" y="1268413"/>
            <a:ext cx="11176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39184" y="1268413"/>
            <a:ext cx="5486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928784" y="1268413"/>
            <a:ext cx="5486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389717" y="612775"/>
            <a:ext cx="731520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2389717" y="5367338"/>
            <a:ext cx="7315201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2117" y="1"/>
            <a:ext cx="12194117" cy="110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643564"/>
            <a:ext cx="12192000" cy="12144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/>
            </a:lvl1pPr>
          </a:lstStyle>
          <a:p>
            <a:pPr lvl="0"/>
            <a:r>
              <a:t>Click to edit Master subtitle style</a:t>
            </a:r>
          </a:p>
        </p:txBody>
      </p:sp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lvl="0"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69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39184" y="1268413"/>
            <a:ext cx="11176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2117" y="1"/>
            <a:ext cx="12194117" cy="110966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5643564"/>
            <a:ext cx="12192000" cy="12144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2275" y="1341486"/>
            <a:ext cx="9195487" cy="2525934"/>
          </a:xfrm>
          <a:prstGeom prst="rect">
            <a:avLst/>
          </a:prstGeom>
          <a:noFill/>
        </p:spPr>
        <p:txBody>
          <a:bodyPr wrap="square"/>
          <a:lstStyle>
            <a:lvl1pPr lvl="0">
              <a:defRPr/>
            </a:lvl1pPr>
          </a:lstStyle>
          <a:p>
            <a:pPr lvl="0" algn="ctr"/>
            <a:r>
              <a:rPr lang="en-GB" sz="3200" b="1" dirty="0">
                <a:solidFill>
                  <a:srgbClr val="000000"/>
                </a:solidFill>
              </a:rPr>
              <a:t>Interrelationship between sensor data </a:t>
            </a:r>
            <a:r>
              <a:rPr lang="en-GB" sz="3200" b="1" dirty="0" smtClean="0">
                <a:solidFill>
                  <a:srgbClr val="000000"/>
                </a:solidFill>
              </a:rPr>
              <a:t>series using GAA data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ctrTitle"/>
          </p:nvPr>
        </p:nvSpPr>
        <p:spPr>
          <a:xfrm>
            <a:off x="2486578" y="254901"/>
            <a:ext cx="8750172" cy="7207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/>
            <a:r>
              <a:rPr sz="2800" b="1" dirty="0">
                <a:solidFill>
                  <a:schemeClr val="bg1"/>
                </a:solidFill>
              </a:rPr>
              <a:t>Data Analytics and Data Mining </a:t>
            </a:r>
            <a:r>
              <a:rPr lang="en-US" sz="2800" b="1" dirty="0" smtClean="0">
                <a:solidFill>
                  <a:schemeClr val="bg1"/>
                </a:solidFill>
              </a:rPr>
              <a:t>Project (Group 6)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1"/>
          </p:nvPr>
        </p:nvSpPr>
        <p:spPr>
          <a:xfrm>
            <a:off x="3434691" y="4735947"/>
            <a:ext cx="8534400" cy="142915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r"/>
            <a:r>
              <a:rPr sz="1800" dirty="0" err="1"/>
              <a:t>Haree</a:t>
            </a:r>
            <a:r>
              <a:rPr sz="1800" dirty="0"/>
              <a:t> </a:t>
            </a:r>
            <a:r>
              <a:rPr sz="1800" dirty="0" err="1"/>
              <a:t>Varshan</a:t>
            </a:r>
            <a:r>
              <a:rPr sz="1800" dirty="0"/>
              <a:t> </a:t>
            </a:r>
            <a:r>
              <a:rPr sz="1800" dirty="0" err="1"/>
              <a:t>Jeyaram</a:t>
            </a:r>
            <a:r>
              <a:rPr sz="1800" dirty="0"/>
              <a:t> - 17211965</a:t>
            </a:r>
          </a:p>
          <a:p>
            <a:pPr lvl="0" algn="r"/>
            <a:r>
              <a:rPr sz="1800" dirty="0"/>
              <a:t>Mithra Devi </a:t>
            </a:r>
            <a:r>
              <a:rPr sz="1800" dirty="0" err="1"/>
              <a:t>Veeramohan</a:t>
            </a:r>
            <a:r>
              <a:rPr sz="1800" dirty="0"/>
              <a:t> - 17210404</a:t>
            </a:r>
          </a:p>
          <a:p>
            <a:pPr lvl="0" algn="r"/>
            <a:r>
              <a:rPr sz="1800" dirty="0"/>
              <a:t>Sai</a:t>
            </a:r>
            <a:r>
              <a:rPr lang="en-GB" sz="1800" dirty="0"/>
              <a:t> </a:t>
            </a:r>
            <a:r>
              <a:rPr lang="en-GB" sz="1800" dirty="0" err="1"/>
              <a:t>Shre</a:t>
            </a:r>
            <a:r>
              <a:rPr sz="1800" dirty="0"/>
              <a:t>e Malepati Ravikumar - 17210622</a:t>
            </a:r>
          </a:p>
          <a:p>
            <a:pPr lvl="0" algn="r"/>
            <a:r>
              <a:rPr sz="1800" dirty="0"/>
              <a:t>Viswanathan </a:t>
            </a:r>
            <a:r>
              <a:rPr sz="1800" dirty="0" err="1"/>
              <a:t>Umamaheswaran</a:t>
            </a:r>
            <a:r>
              <a:rPr sz="1800" dirty="0"/>
              <a:t> - 17211729</a:t>
            </a:r>
          </a:p>
        </p:txBody>
      </p:sp>
      <p:pic>
        <p:nvPicPr>
          <p:cNvPr id="9" name="Picture 8" descr="A picture containing grass, person, outdoor, building&#10;&#10;Description generated with very high confidence">
            <a:extLst>
              <a:ext uri="{FF2B5EF4-FFF2-40B4-BE49-F238E27FC236}">
                <a16:creationId xmlns:a16="http://schemas.microsoft.com/office/drawing/2014/main" xmlns="" id="{EED37364-BB92-4CA1-941B-D0741DA9D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95" y="2547891"/>
            <a:ext cx="3518079" cy="24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4 - Modeling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239184" y="1268413"/>
            <a:ext cx="11176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Regression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predict value of RPE using decision rules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 significant variables used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36610" y="5527227"/>
            <a:ext cx="3930977" cy="633281"/>
            <a:chOff x="8135335" y="5558754"/>
            <a:chExt cx="3874413" cy="52322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135335" y="5712643"/>
              <a:ext cx="31460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427563" y="5558754"/>
              <a:ext cx="358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Actual Test Data of RPE values</a:t>
              </a:r>
            </a:p>
            <a:p>
              <a:r>
                <a:rPr lang="en-US" dirty="0" smtClean="0"/>
                <a:t>Predicted RPE values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267311" y="588232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2552661"/>
            <a:ext cx="11547835" cy="2902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5 - Evaluation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89894" y="1072470"/>
            <a:ext cx="11176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Model comparison table</a:t>
            </a:r>
          </a:p>
          <a:p>
            <a:pPr marL="76200" indent="0"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75E4B3AC-32D0-498D-AC87-78EFF3E2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98385"/>
              </p:ext>
            </p:extLst>
          </p:nvPr>
        </p:nvGraphicFramePr>
        <p:xfrm>
          <a:off x="1820215" y="1810521"/>
          <a:ext cx="8686800" cy="237744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="" xmlns:a16="http://schemas.microsoft.com/office/drawing/2014/main" val="2597275913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2353359449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3097918345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145032463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IE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 Regression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Artificial Neural Network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 Regression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874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Squared Error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759774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Explained Variance Score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9756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Absolute Error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  <a:endParaRPr lang="en-IE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13257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C592FECF-8439-4C40-8F2E-2ACD56EB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215" y="18102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4EEBFC8-61FE-499D-BF5E-F26C2311DD3F}"/>
              </a:ext>
            </a:extLst>
          </p:cNvPr>
          <p:cNvSpPr/>
          <p:nvPr/>
        </p:nvSpPr>
        <p:spPr>
          <a:xfrm>
            <a:off x="1820214" y="4566681"/>
            <a:ext cx="8686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60"/>
              </a:spcBef>
            </a:pPr>
            <a:r>
              <a:rPr lang="en-GB" dirty="0">
                <a:latin typeface="Arial" panose="020B0604020202020204" pitchFamily="34" charset="0"/>
              </a:rPr>
              <a:t>MSE - 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measures the average of the squares of the errors.</a:t>
            </a:r>
            <a:endParaRPr lang="en-GB" dirty="0"/>
          </a:p>
          <a:p>
            <a:pPr>
              <a:spcBef>
                <a:spcPts val="560"/>
              </a:spcBef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EVS - </a:t>
            </a:r>
            <a:r>
              <a:rPr lang="en-GB" dirty="0">
                <a:solidFill>
                  <a:srgbClr val="545454"/>
                </a:solidFill>
                <a:latin typeface="Arial" panose="020B0604020202020204" pitchFamily="34" charset="0"/>
              </a:rPr>
              <a:t>measures the proportion to which a model accounts for the </a:t>
            </a:r>
            <a:r>
              <a:rPr lang="en-GB" dirty="0">
                <a:solidFill>
                  <a:srgbClr val="6A6A6A"/>
                </a:solidFill>
                <a:latin typeface="Arial" panose="020B0604020202020204" pitchFamily="34" charset="0"/>
              </a:rPr>
              <a:t>variation</a:t>
            </a:r>
            <a:r>
              <a:rPr lang="en-GB" dirty="0">
                <a:solidFill>
                  <a:srgbClr val="545454"/>
                </a:solidFill>
                <a:latin typeface="Arial" panose="020B0604020202020204" pitchFamily="34" charset="0"/>
              </a:rPr>
              <a:t> of a given data set.</a:t>
            </a:r>
            <a:endParaRPr lang="en-GB" dirty="0"/>
          </a:p>
          <a:p>
            <a:pPr>
              <a:spcBef>
                <a:spcPts val="560"/>
              </a:spcBef>
            </a:pPr>
            <a:r>
              <a:rPr lang="en-GB" dirty="0">
                <a:solidFill>
                  <a:srgbClr val="545454"/>
                </a:solidFill>
                <a:latin typeface="Arial" panose="020B0604020202020204" pitchFamily="34" charset="0"/>
              </a:rPr>
              <a:t>MAE - 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measure of difference between two continuous variables.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56571" y="1046641"/>
            <a:ext cx="11176000" cy="307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600" dirty="0"/>
              <a:t>Plotting &amp; Visualizing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/>
              <a:t>numerous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 variables 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Integrating tables (duplicate username anomalies)</a:t>
            </a:r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Ensemble approach: unsuccessful - ANN (keras) not supported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en-IN" sz="1600" dirty="0"/>
              <a:t>R</a:t>
            </a:r>
            <a:r>
              <a:rPr lang="en-US" sz="1600" dirty="0" err="1"/>
              <a:t>esults</a:t>
            </a:r>
            <a:r>
              <a:rPr lang="en-US" sz="1600" dirty="0"/>
              <a:t> similar to </a:t>
            </a:r>
            <a:r>
              <a:rPr lang="en-US" sz="1600" dirty="0" smtClean="0"/>
              <a:t>Decision Tree Regression</a:t>
            </a:r>
            <a:endParaRPr lang="en-US" sz="1600" dirty="0"/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Steps…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 implementation on the sessions start and end timestamps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/>
              <a:t>Implement Hybrid model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/>
              <a:t>Increasing complexity in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by </a:t>
            </a:r>
            <a:r>
              <a:rPr lang="en-US" sz="1600" dirty="0" smtClean="0"/>
              <a:t>increasing the number of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ubTitle" idx="1"/>
          </p:nvPr>
        </p:nvSpPr>
        <p:spPr>
          <a:xfrm>
            <a:off x="1516682" y="3351210"/>
            <a:ext cx="10134600" cy="166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F7FC"/>
              </a:buClr>
              <a:buSzPts val="48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F5F7FC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sz="6000" b="1" i="0" u="none" strike="noStrike" cap="none" dirty="0">
              <a:solidFill>
                <a:srgbClr val="F5F7F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 Question ?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31261" y="1533895"/>
            <a:ext cx="11379199" cy="178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8738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what variables determine the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Perceived Exertion (RPE) </a:t>
            </a:r>
            <a:endParaRPr lang="en-US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738" lvl="1" indent="0" algn="ctr">
              <a:spcBef>
                <a:spcPts val="0"/>
              </a:spcBef>
              <a:buSzPts val="2160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key attributes like session, duration, load, RTT, distance, speed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/>
              <a:t>heart rate, </a:t>
            </a:r>
            <a:r>
              <a:rPr lang="en-US" sz="2400" dirty="0" smtClean="0"/>
              <a:t>sprints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dirty="0"/>
          </a:p>
          <a:p>
            <a:pPr marL="742950" marR="0" lvl="1" indent="-171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4607" y="2888903"/>
            <a:ext cx="3497727" cy="27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1 - Business Understanding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0" y="1395367"/>
            <a:ext cx="62109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RPE ? 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intensity of a physical activity</a:t>
            </a:r>
            <a:endParaRPr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Ranges from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– 10</a:t>
            </a:r>
            <a:endParaRPr b="1" dirty="0"/>
          </a:p>
          <a:p>
            <a:pPr marL="927100" lvl="1" indent="-342900"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onitors stress and progress of physical strength</a:t>
            </a:r>
            <a:endParaRPr dirty="0"/>
          </a:p>
          <a:p>
            <a:pPr marL="927100" lvl="1" indent="-342900"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Modifies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training process before the outcome, thus optimizing soccer performance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 descr="Related image"/>
          <p:cNvPicPr preferRelativeResize="0"/>
          <p:nvPr/>
        </p:nvPicPr>
        <p:blipFill rotWithShape="1">
          <a:blip r:embed="rId3">
            <a:alphaModFix/>
          </a:blip>
          <a:srcRect b="13542"/>
          <a:stretch/>
        </p:blipFill>
        <p:spPr>
          <a:xfrm>
            <a:off x="6155199" y="2086584"/>
            <a:ext cx="5703899" cy="331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2 - Data Understanding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02109" y="1215009"/>
            <a:ext cx="10670331" cy="442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source: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(Gaelic Athletic Association)</a:t>
            </a:r>
            <a:endParaRPr dirty="0"/>
          </a:p>
          <a:p>
            <a:pPr marL="800100" lvl="1" indent="-342900">
              <a:buSzPts val="18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 consists of the following tables: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 &amp; RPE Project Database.xlsx → 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Training_Database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RPE, RTT, Load etc.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derivedkpi.csv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distance, speed,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bodyload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players.csv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64 players</a:t>
            </a: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sessions.csv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319 sessions</a:t>
            </a: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database_name.csv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player details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573507" y="251435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3 - Data Preparation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82475" y="1383700"/>
            <a:ext cx="11550300" cy="3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Construction and Integration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1"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training_database.csv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database_names.csv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“username” ➔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Training_db_with_PlayerId</a:t>
            </a: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i="1"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Training_db_with_PlayerId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sessions.csv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“date” ➔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Training_db_with_PlayerId_Sessions</a:t>
            </a: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Training_db_with_PlayerId_Sessions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derivedkpi.csv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“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player_id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session_id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➔ 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Final_Training_db.csv</a:t>
            </a: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Format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1"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Converted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percentage values RTT, RTT-1, RTT+1 to </a:t>
            </a:r>
            <a:r>
              <a:rPr lang="en-US" sz="1800" dirty="0"/>
              <a:t>float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37950" y="1385675"/>
            <a:ext cx="11516100" cy="4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values :RPE - 142, RTT – 3736, RTT_Min_1 – 3228, RTT_Plus_1 - 3569 and Load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as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Imputed based on mean value of variables for each player 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key: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Player_id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Removed null value columns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(112) 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abel encoding &amp; one hot encoding </a:t>
            </a:r>
            <a:r>
              <a:rPr lang="en-US" dirty="0"/>
              <a:t>-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computing categorical variable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session_type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544323" y="252919"/>
            <a:ext cx="9042400" cy="58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3 - Data Preparation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4 - Modeling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55798" y="1272589"/>
            <a:ext cx="12106437" cy="4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as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problem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implemented between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RPE and all other independent variables (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121 variables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Test Design</a:t>
            </a:r>
            <a:endParaRPr sz="24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Backward Elimination for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goodness-of-fit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 Elimination using p-value* </a:t>
            </a:r>
            <a:r>
              <a:rPr lang="en-US" sz="1800" b="1" dirty="0">
                <a:solidFill>
                  <a:schemeClr val="dk1"/>
                </a:solidFill>
              </a:rPr>
              <a:t>62 variables 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5943600" lvl="0" indent="457200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5943600" lvl="0" indent="45720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*(</a:t>
            </a:r>
            <a:r>
              <a:rPr lang="en-US" sz="1600" dirty="0">
                <a:solidFill>
                  <a:schemeClr val="dk1"/>
                </a:solidFill>
              </a:rPr>
              <a:t>a probability value used </a:t>
            </a:r>
            <a:r>
              <a:rPr lang="en-US" sz="1600" dirty="0" smtClean="0">
                <a:solidFill>
                  <a:schemeClr val="dk1"/>
                </a:solidFill>
              </a:rPr>
              <a:t>for </a:t>
            </a:r>
            <a:r>
              <a:rPr lang="en-US" sz="1600" dirty="0">
                <a:solidFill>
                  <a:schemeClr val="dk1"/>
                </a:solidFill>
              </a:rPr>
              <a:t>statistical </a:t>
            </a:r>
            <a:r>
              <a:rPr lang="en-US" sz="1600" dirty="0" smtClean="0">
                <a:solidFill>
                  <a:schemeClr val="dk1"/>
                </a:solidFill>
              </a:rPr>
              <a:t>significance)</a:t>
            </a:r>
            <a:endParaRPr sz="1600" b="1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4 - Modeling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20736" y="1142777"/>
            <a:ext cx="10912272" cy="166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Model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F96C296E-DCB7-4F03-ABE8-0E33A5BA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09429"/>
              </p:ext>
            </p:extLst>
          </p:nvPr>
        </p:nvGraphicFramePr>
        <p:xfrm>
          <a:off x="1812844" y="1684245"/>
          <a:ext cx="8329533" cy="792480"/>
        </p:xfrm>
        <a:graphic>
          <a:graphicData uri="http://schemas.openxmlformats.org/drawingml/2006/table">
            <a:tbl>
              <a:tblPr/>
              <a:tblGrid>
                <a:gridCol w="2776511">
                  <a:extLst>
                    <a:ext uri="{9D8B030D-6E8A-4147-A177-3AD203B41FA5}">
                      <a16:colId xmlns="" xmlns:a16="http://schemas.microsoft.com/office/drawing/2014/main" val="1498300085"/>
                    </a:ext>
                  </a:extLst>
                </a:gridCol>
                <a:gridCol w="2776511">
                  <a:extLst>
                    <a:ext uri="{9D8B030D-6E8A-4147-A177-3AD203B41FA5}">
                      <a16:colId xmlns="" xmlns:a16="http://schemas.microsoft.com/office/drawing/2014/main" val="269589681"/>
                    </a:ext>
                  </a:extLst>
                </a:gridCol>
                <a:gridCol w="2776511">
                  <a:extLst>
                    <a:ext uri="{9D8B030D-6E8A-4147-A177-3AD203B41FA5}">
                      <a16:colId xmlns="" xmlns:a16="http://schemas.microsoft.com/office/drawing/2014/main" val="318554294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fontAlgn="t"/>
                      <a:r>
                        <a:rPr lang="en-IE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 variables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P-value(62 variables)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8714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 Squared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E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241270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5B2E464-2ECD-4B40-8F96-9CD1A9DCD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2228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8955464" y="5589427"/>
            <a:ext cx="3930977" cy="633281"/>
            <a:chOff x="8135335" y="5558754"/>
            <a:chExt cx="3874413" cy="5232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135335" y="5712643"/>
              <a:ext cx="31460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427563" y="5558754"/>
              <a:ext cx="358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Actual Test Data of RPE values</a:t>
              </a:r>
            </a:p>
            <a:p>
              <a:r>
                <a:rPr lang="en-US" dirty="0" smtClean="0"/>
                <a:t>Predicted RPE values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267311" y="588232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9" y="2718082"/>
            <a:ext cx="11684000" cy="2852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641600" y="304800"/>
            <a:ext cx="904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4 - Modeling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239184" y="1268413"/>
            <a:ext cx="11176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Neural Network (ANN)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predict values of RPE using computational neurons 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significant variables used 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dirty="0"/>
              <a:t>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hree layers : Input, Hidden, Output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851769" y="5561814"/>
            <a:ext cx="3930977" cy="633281"/>
            <a:chOff x="8135335" y="5558754"/>
            <a:chExt cx="3874413" cy="52322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135335" y="5712643"/>
              <a:ext cx="31460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427563" y="5558754"/>
              <a:ext cx="358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Actual Test Data of RPE values</a:t>
              </a:r>
            </a:p>
            <a:p>
              <a:r>
                <a:rPr lang="en-US" dirty="0" smtClean="0"/>
                <a:t>Predicted RPE values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267311" y="588232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5" y="2790334"/>
            <a:ext cx="11280371" cy="277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529</Words>
  <Application>Microsoft Office PowerPoint</Application>
  <PresentationFormat>Widescreen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Office Theme</vt:lpstr>
      <vt:lpstr>Blank Presentation</vt:lpstr>
      <vt:lpstr>Data Analytics and Data Mining Project (Group 6)</vt:lpstr>
      <vt:lpstr>Research Question ?</vt:lpstr>
      <vt:lpstr>Phase 1 - Business Understanding</vt:lpstr>
      <vt:lpstr>Phase 2 - Data Understanding</vt:lpstr>
      <vt:lpstr>Phase 3 - Data Preparation</vt:lpstr>
      <vt:lpstr>Phase 3 - Data Preparation</vt:lpstr>
      <vt:lpstr>Phase 4 - Modeling</vt:lpstr>
      <vt:lpstr>Phase 4 - Modeling</vt:lpstr>
      <vt:lpstr>Phase 4 - Modeling</vt:lpstr>
      <vt:lpstr>Phase 4 - Modeling</vt:lpstr>
      <vt:lpstr>Phase 5 - Evaluation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Mithradevi Veeramohan</cp:lastModifiedBy>
  <cp:revision>13</cp:revision>
  <dcterms:modified xsi:type="dcterms:W3CDTF">2018-04-17T14:11:27Z</dcterms:modified>
</cp:coreProperties>
</file>