
<file path=[Content_Types].xml><?xml version="1.0" encoding="utf-8"?>
<Types xmlns="http://schemas.openxmlformats.org/package/2006/content-types">
  <Override PartName="/_rels/.rels" ContentType="application/vnd.openxmlformats-package.relationships+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25.xml.rels" ContentType="application/vnd.openxmlformats-package.relationships+xml"/>
  <Override PartName="/ppt/slideLayouts/_rels/slideLayout27.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4.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entation.xml" ContentType="application/vnd.openxmlformats-officedocument.presentationml.presentation.main+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10.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8" name="PlaceHolder 3"/>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9" name="" descr=""/>
          <p:cNvPicPr/>
          <p:nvPr/>
        </p:nvPicPr>
        <p:blipFill>
          <a:blip r:embed="rId2"/>
          <a:stretch/>
        </p:blipFill>
        <p:spPr>
          <a:xfrm>
            <a:off x="3603240" y="1604160"/>
            <a:ext cx="4984200" cy="3976920"/>
          </a:xfrm>
          <a:prstGeom prst="rect">
            <a:avLst/>
          </a:prstGeom>
          <a:ln>
            <a:noFill/>
          </a:ln>
        </p:spPr>
      </p:pic>
      <p:pic>
        <p:nvPicPr>
          <p:cNvPr id="40" name="" descr=""/>
          <p:cNvPicPr/>
          <p:nvPr/>
        </p:nvPicPr>
        <p:blipFill>
          <a:blip r:embed="rId3"/>
          <a:stretch/>
        </p:blipFill>
        <p:spPr>
          <a:xfrm>
            <a:off x="3603240" y="1604160"/>
            <a:ext cx="4984200" cy="3976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576000" y="729720"/>
            <a:ext cx="11028960" cy="27432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9" name="PlaceHolder 4"/>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8" name="PlaceHolder 3"/>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9" name="" descr=""/>
          <p:cNvPicPr/>
          <p:nvPr/>
        </p:nvPicPr>
        <p:blipFill>
          <a:blip r:embed="rId2"/>
          <a:stretch/>
        </p:blipFill>
        <p:spPr>
          <a:xfrm>
            <a:off x="3603240" y="1604160"/>
            <a:ext cx="4984200" cy="3976920"/>
          </a:xfrm>
          <a:prstGeom prst="rect">
            <a:avLst/>
          </a:prstGeom>
          <a:ln>
            <a:noFill/>
          </a:ln>
        </p:spPr>
      </p:pic>
      <p:pic>
        <p:nvPicPr>
          <p:cNvPr id="80" name="" descr=""/>
          <p:cNvPicPr/>
          <p:nvPr/>
        </p:nvPicPr>
        <p:blipFill>
          <a:blip r:embed="rId3"/>
          <a:stretch/>
        </p:blipFill>
        <p:spPr>
          <a:xfrm>
            <a:off x="3603240" y="1604160"/>
            <a:ext cx="4984200" cy="39769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8"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0"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76000" y="729720"/>
            <a:ext cx="11028960" cy="27432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9" name="PlaceHolder 4"/>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1"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7"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8" name="PlaceHolder 3"/>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19" name="" descr=""/>
          <p:cNvPicPr/>
          <p:nvPr/>
        </p:nvPicPr>
        <p:blipFill>
          <a:blip r:embed="rId2"/>
          <a:stretch/>
        </p:blipFill>
        <p:spPr>
          <a:xfrm>
            <a:off x="3603240" y="1604160"/>
            <a:ext cx="4984200" cy="3976920"/>
          </a:xfrm>
          <a:prstGeom prst="rect">
            <a:avLst/>
          </a:prstGeom>
          <a:ln>
            <a:noFill/>
          </a:ln>
        </p:spPr>
      </p:pic>
      <p:pic>
        <p:nvPicPr>
          <p:cNvPr id="120" name="" descr=""/>
          <p:cNvPicPr/>
          <p:nvPr/>
        </p:nvPicPr>
        <p:blipFill>
          <a:blip r:embed="rId3"/>
          <a:stretch/>
        </p:blipFill>
        <p:spPr>
          <a:xfrm>
            <a:off x="3603240" y="1604160"/>
            <a:ext cx="4984200" cy="397692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729720"/>
            <a:ext cx="11028960" cy="27432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600" cy="943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600" cy="9792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600" cy="9072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
          <p:cNvPicPr/>
          <p:nvPr/>
        </p:nvPicPr>
        <p:blipFill>
          <a:blip r:embed="rId2"/>
          <a:stretch/>
        </p:blipFill>
        <p:spPr>
          <a:xfrm>
            <a:off x="10485000" y="6437880"/>
            <a:ext cx="1125000" cy="364320"/>
          </a:xfrm>
          <a:prstGeom prst="rect">
            <a:avLst/>
          </a:prstGeom>
          <a:ln>
            <a:noFill/>
          </a:ln>
        </p:spPr>
      </p:pic>
      <p:sp>
        <p:nvSpPr>
          <p:cNvPr id="4" name="CustomShape 4"/>
          <p:cNvSpPr/>
          <p:nvPr/>
        </p:nvSpPr>
        <p:spPr>
          <a:xfrm>
            <a:off x="446400" y="3085920"/>
            <a:ext cx="11298240" cy="333756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76000" y="729720"/>
            <a:ext cx="11028960" cy="5914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 name="PlaceHolder 6"/>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446400" y="457200"/>
            <a:ext cx="3702600" cy="943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2" name="CustomShape 2"/>
          <p:cNvSpPr/>
          <p:nvPr/>
        </p:nvSpPr>
        <p:spPr>
          <a:xfrm>
            <a:off x="8042040" y="453600"/>
            <a:ext cx="3702600" cy="9792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3" name="CustomShape 3"/>
          <p:cNvSpPr/>
          <p:nvPr/>
        </p:nvSpPr>
        <p:spPr>
          <a:xfrm>
            <a:off x="4241880" y="457200"/>
            <a:ext cx="3702600" cy="9072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4" name="Picture 7" descr=""/>
          <p:cNvPicPr/>
          <p:nvPr/>
        </p:nvPicPr>
        <p:blipFill>
          <a:blip r:embed="rId2"/>
          <a:stretch/>
        </p:blipFill>
        <p:spPr>
          <a:xfrm>
            <a:off x="10485000" y="6437880"/>
            <a:ext cx="1125000" cy="364320"/>
          </a:xfrm>
          <a:prstGeom prst="rect">
            <a:avLst/>
          </a:prstGeom>
          <a:ln>
            <a:noFill/>
          </a:ln>
        </p:spPr>
      </p:pic>
      <p:sp>
        <p:nvSpPr>
          <p:cNvPr id="45" name="PlaceHolder 4"/>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46" name="PlaceHolder 5"/>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CustomShape 1"/>
          <p:cNvSpPr/>
          <p:nvPr/>
        </p:nvSpPr>
        <p:spPr>
          <a:xfrm>
            <a:off x="446400" y="457200"/>
            <a:ext cx="3702600" cy="943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2" name="CustomShape 2"/>
          <p:cNvSpPr/>
          <p:nvPr/>
        </p:nvSpPr>
        <p:spPr>
          <a:xfrm>
            <a:off x="8042040" y="453600"/>
            <a:ext cx="3702600" cy="9792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3" name="CustomShape 3"/>
          <p:cNvSpPr/>
          <p:nvPr/>
        </p:nvSpPr>
        <p:spPr>
          <a:xfrm>
            <a:off x="4241880" y="457200"/>
            <a:ext cx="3702600" cy="9072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4" name="Picture 7" descr=""/>
          <p:cNvPicPr/>
          <p:nvPr/>
        </p:nvPicPr>
        <p:blipFill>
          <a:blip r:embed="rId2"/>
          <a:stretch/>
        </p:blipFill>
        <p:spPr>
          <a:xfrm>
            <a:off x="10485000" y="6437880"/>
            <a:ext cx="1125000" cy="364320"/>
          </a:xfrm>
          <a:prstGeom prst="rect">
            <a:avLst/>
          </a:prstGeom>
          <a:ln>
            <a:noFill/>
          </a:ln>
        </p:spPr>
      </p:pic>
      <p:sp>
        <p:nvSpPr>
          <p:cNvPr id="85" name="PlaceHolder 4"/>
          <p:cNvSpPr>
            <a:spLocks noGrp="1"/>
          </p:cNvSpPr>
          <p:nvPr>
            <p:ph type="title"/>
          </p:nvPr>
        </p:nvSpPr>
        <p:spPr>
          <a:xfrm>
            <a:off x="576000" y="729720"/>
            <a:ext cx="11028960" cy="5914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6" name="PlaceHolder 5"/>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www.nist.gov/cyberframework" TargetMode="External"/><Relationship Id="rId2" Type="http://schemas.openxmlformats.org/officeDocument/2006/relationships/hyperlink" Target="https://www.cisa.gov/shields-up" TargetMode="External"/><Relationship Id="rId3" Type="http://schemas.openxmlformats.org/officeDocument/2006/relationships/hyperlink" Target="https://www.kaspersky.com/resource-center/definitions/keylogger" TargetMode="External"/><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359000" y="1821600"/>
            <a:ext cx="9143280" cy="97704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IN" sz="3600" spc="-1" strike="noStrike" cap="all">
                <a:solidFill>
                  <a:srgbClr val="1cade4"/>
                </a:solidFill>
                <a:uFill>
                  <a:solidFill>
                    <a:srgbClr val="ffffff"/>
                  </a:solidFill>
                </a:uFill>
                <a:latin typeface="Arial"/>
              </a:rPr>
              <a:t>PROJECT TITLE</a:t>
            </a:r>
            <a:endParaRPr b="0" lang="en-IN" sz="1800" spc="-1" strike="noStrike">
              <a:solidFill>
                <a:srgbClr val="000000"/>
              </a:solidFill>
              <a:uFill>
                <a:solidFill>
                  <a:srgbClr val="ffffff"/>
                </a:solidFill>
              </a:uFill>
              <a:latin typeface="Arial"/>
            </a:endParaRPr>
          </a:p>
        </p:txBody>
      </p:sp>
      <p:sp>
        <p:nvSpPr>
          <p:cNvPr id="122" name="CustomShape 2"/>
          <p:cNvSpPr/>
          <p:nvPr/>
        </p:nvSpPr>
        <p:spPr>
          <a:xfrm>
            <a:off x="-329760" y="1034280"/>
            <a:ext cx="12726000" cy="5788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200" spc="-1" strike="noStrike">
                <a:solidFill>
                  <a:srgbClr val="1482ac"/>
                </a:solidFill>
                <a:uFill>
                  <a:solidFill>
                    <a:srgbClr val="ffffff"/>
                  </a:solidFill>
                </a:uFill>
                <a:latin typeface="Arial"/>
                <a:ea typeface="DejaVu Sans"/>
              </a:rPr>
              <a:t>CAPSTONE PROJECT</a:t>
            </a:r>
            <a:endParaRPr b="0" lang="en-IN" sz="1800" spc="-1" strike="noStrike">
              <a:solidFill>
                <a:srgbClr val="000000"/>
              </a:solidFill>
              <a:uFill>
                <a:solidFill>
                  <a:srgbClr val="ffffff"/>
                </a:solidFill>
              </a:uFill>
              <a:latin typeface="Arial"/>
            </a:endParaRPr>
          </a:p>
        </p:txBody>
      </p:sp>
      <p:sp>
        <p:nvSpPr>
          <p:cNvPr id="123" name="CustomShape 3"/>
          <p:cNvSpPr/>
          <p:nvPr/>
        </p:nvSpPr>
        <p:spPr>
          <a:xfrm>
            <a:off x="3117600" y="4586400"/>
            <a:ext cx="7979400" cy="1311120"/>
          </a:xfrm>
          <a:prstGeom prst="rect">
            <a:avLst/>
          </a:prstGeom>
          <a:noFill/>
          <a:ln>
            <a:noFill/>
          </a:ln>
        </p:spPr>
        <p:style>
          <a:lnRef idx="0"/>
          <a:fillRef idx="0"/>
          <a:effectRef idx="0"/>
          <a:fontRef idx="minor"/>
        </p:style>
        <p:txBody>
          <a:bodyPr lIns="90000" rIns="90000" tIns="45000" bIns="45000"/>
          <a:p>
            <a:pPr>
              <a:lnSpc>
                <a:spcPct val="100000"/>
              </a:lnSpc>
            </a:pPr>
            <a:r>
              <a:rPr b="1" lang="en-IN" sz="2000" spc="-1" strike="noStrike">
                <a:solidFill>
                  <a:srgbClr val="1482ac"/>
                </a:solidFill>
                <a:uFill>
                  <a:solidFill>
                    <a:srgbClr val="ffffff"/>
                  </a:solidFill>
                </a:uFill>
                <a:latin typeface="Arial"/>
                <a:ea typeface="DejaVu Sans"/>
              </a:rPr>
              <a:t>Presented By:</a:t>
            </a:r>
            <a:endParaRPr b="0" lang="en-IN" sz="1800" spc="-1" strike="noStrike">
              <a:solidFill>
                <a:srgbClr val="000000"/>
              </a:solidFill>
              <a:uFill>
                <a:solidFill>
                  <a:srgbClr val="ffffff"/>
                </a:solidFill>
              </a:uFill>
              <a:latin typeface="Arial"/>
            </a:endParaRPr>
          </a:p>
          <a:p>
            <a:pPr marL="457200" indent="-45648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ea typeface="DejaVu Sans"/>
              </a:rPr>
              <a:t>Student Name-HARIHARAN R</a:t>
            </a:r>
            <a:endParaRPr b="0" lang="en-IN" sz="1800" spc="-1" strike="noStrike">
              <a:solidFill>
                <a:srgbClr val="000000"/>
              </a:solidFill>
              <a:uFill>
                <a:solidFill>
                  <a:srgbClr val="ffffff"/>
                </a:solidFill>
              </a:uFill>
              <a:latin typeface="Arial"/>
            </a:endParaRPr>
          </a:p>
          <a:p>
            <a:pPr marL="457200" indent="-45648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ea typeface="DejaVu Sans"/>
              </a:rPr>
              <a:t>College Name-A.V.C College of Engineering</a:t>
            </a:r>
            <a:endParaRPr b="0" lang="en-IN" sz="1800" spc="-1" strike="noStrike">
              <a:solidFill>
                <a:srgbClr val="000000"/>
              </a:solidFill>
              <a:uFill>
                <a:solidFill>
                  <a:srgbClr val="ffffff"/>
                </a:solidFill>
              </a:uFill>
              <a:latin typeface="Arial"/>
            </a:endParaRPr>
          </a:p>
          <a:p>
            <a:pPr marL="457200" indent="-45648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ea typeface="DejaVu Sans"/>
              </a:rPr>
              <a:t>Department- CSE</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1463040" y="2766240"/>
            <a:ext cx="9298080" cy="132480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IN" sz="2800" spc="-1" strike="noStrike" cap="all">
                <a:solidFill>
                  <a:srgbClr val="002060"/>
                </a:solidFill>
                <a:uFill>
                  <a:solidFill>
                    <a:srgbClr val="ffffff"/>
                  </a:solidFill>
                </a:uFill>
                <a:latin typeface="Arial"/>
              </a:rPr>
              <a:t>THANK YOU</a:t>
            </a:r>
            <a:endParaRPr b="0" lang="en-IN" sz="18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849600" y="558360"/>
            <a:ext cx="10514880" cy="13248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2800" spc="-1" strike="noStrike" cap="all">
                <a:solidFill>
                  <a:srgbClr val="002060"/>
                </a:solidFill>
                <a:uFill>
                  <a:solidFill>
                    <a:srgbClr val="ffffff"/>
                  </a:solidFill>
                </a:uFill>
                <a:latin typeface="Arial"/>
              </a:rPr>
              <a:t>OUTLINE</a:t>
            </a:r>
            <a:endParaRPr b="0" lang="en-IN" sz="1800" spc="-1" strike="noStrike">
              <a:solidFill>
                <a:srgbClr val="000000"/>
              </a:solidFill>
              <a:uFill>
                <a:solidFill>
                  <a:srgbClr val="ffffff"/>
                </a:solidFill>
              </a:uFill>
              <a:latin typeface="Arial"/>
            </a:endParaRPr>
          </a:p>
        </p:txBody>
      </p:sp>
      <p:sp>
        <p:nvSpPr>
          <p:cNvPr id="125" name="CustomShape 2"/>
          <p:cNvSpPr/>
          <p:nvPr/>
        </p:nvSpPr>
        <p:spPr>
          <a:xfrm>
            <a:off x="838080" y="1618920"/>
            <a:ext cx="11018160" cy="5238360"/>
          </a:xfrm>
          <a:prstGeom prst="rect">
            <a:avLst/>
          </a:prstGeom>
          <a:noFill/>
          <a:ln>
            <a:noFill/>
          </a:ln>
        </p:spPr>
        <p:style>
          <a:lnRef idx="0"/>
          <a:fillRef idx="0"/>
          <a:effectRef idx="0"/>
          <a:fontRef idx="minor"/>
        </p:style>
        <p:txBody>
          <a:bodyPr lIns="90000" rIns="90000" tIns="45000" bIns="45000"/>
          <a:p>
            <a:pPr>
              <a:lnSpc>
                <a:spcPct val="100000"/>
              </a:lnSpc>
            </a:pPr>
            <a:r>
              <a:rPr b="1" lang="en-IN" sz="2000" spc="-1" strike="noStrike">
                <a:solidFill>
                  <a:srgbClr val="404040"/>
                </a:solidFill>
                <a:uFill>
                  <a:solidFill>
                    <a:srgbClr val="ffffff"/>
                  </a:solidFill>
                </a:uFill>
                <a:latin typeface="Arial"/>
                <a:ea typeface="Franklin Gothic Book"/>
              </a:rPr>
              <a:t>  </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Problem Statement </a:t>
            </a:r>
            <a:r>
              <a:rPr b="0" lang="en-IN" sz="2000" spc="-1" strike="noStrike">
                <a:solidFill>
                  <a:srgbClr val="404040"/>
                </a:solidFill>
                <a:uFill>
                  <a:solidFill>
                    <a:srgbClr val="ffffff"/>
                  </a:solidFill>
                </a:uFill>
                <a:latin typeface="Arial"/>
                <a:ea typeface="Franklin Gothic Book"/>
              </a:rPr>
              <a:t>(Should not include solution)</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Proposed System/Solution</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System Development Approach </a:t>
            </a:r>
            <a:r>
              <a:rPr b="0" lang="en-IN" sz="2000" spc="-1" strike="noStrike">
                <a:solidFill>
                  <a:srgbClr val="404040"/>
                </a:solidFill>
                <a:uFill>
                  <a:solidFill>
                    <a:srgbClr val="ffffff"/>
                  </a:solidFill>
                </a:uFill>
                <a:latin typeface="Arial"/>
                <a:ea typeface="Franklin Gothic Book"/>
              </a:rPr>
              <a:t>(Technology Used) </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Algorithm &amp; Deployment  </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Result (Output Image)</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Conclusion</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References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rPr>
              <a:t>Problem Statement</a:t>
            </a:r>
            <a:endParaRPr b="0" lang="en-IN" sz="1800" spc="-1" strike="noStrike">
              <a:solidFill>
                <a:srgbClr val="000000"/>
              </a:solidFill>
              <a:uFill>
                <a:solidFill>
                  <a:srgbClr val="ffffff"/>
                </a:solidFill>
              </a:uFill>
              <a:latin typeface="Arial"/>
            </a:endParaRPr>
          </a:p>
        </p:txBody>
      </p:sp>
      <p:sp>
        <p:nvSpPr>
          <p:cNvPr id="127" name="CustomShape 2"/>
          <p:cNvSpPr/>
          <p:nvPr/>
        </p:nvSpPr>
        <p:spPr>
          <a:xfrm>
            <a:off x="452520" y="1237680"/>
            <a:ext cx="11028960" cy="4672440"/>
          </a:xfrm>
          <a:prstGeom prst="rect">
            <a:avLst/>
          </a:prstGeom>
          <a:noFill/>
          <a:ln>
            <a:noFill/>
          </a:ln>
        </p:spPr>
        <p:style>
          <a:lnRef idx="0"/>
          <a:fillRef idx="0"/>
          <a:effectRef idx="0"/>
          <a:fontRef idx="minor"/>
        </p:style>
        <p:txBody>
          <a:bodyPr lIns="90000" rIns="90000" tIns="45000" bIns="45000" anchor="ctr"/>
          <a:p>
            <a:pPr marL="306000" indent="-305280">
              <a:lnSpc>
                <a:spcPct val="100000"/>
              </a:lnSpc>
            </a:pP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2400" spc="-1" strike="noStrike">
                <a:solidFill>
                  <a:srgbClr val="0e5772"/>
                </a:solidFill>
                <a:uFill>
                  <a:solidFill>
                    <a:srgbClr val="ffffff"/>
                  </a:solidFill>
                </a:uFill>
                <a:latin typeface="Franklin Gothic Book"/>
              </a:rPr>
              <a:t> </a:t>
            </a:r>
            <a:r>
              <a:rPr b="1" lang="en-IN" sz="2400" spc="-1" strike="noStrike">
                <a:solidFill>
                  <a:srgbClr val="0e5772"/>
                </a:solidFill>
                <a:uFill>
                  <a:solidFill>
                    <a:srgbClr val="ffffff"/>
                  </a:solidFill>
                </a:uFill>
                <a:latin typeface="Franklin Gothic Book"/>
              </a:rPr>
              <a:t>Project problem statement for keylogger Problem Statement</a:t>
            </a:r>
            <a:r>
              <a:rPr b="0" lang="en-IN" sz="2400" spc="-1" strike="noStrike">
                <a:solidFill>
                  <a:srgbClr val="0e5772"/>
                </a:solidFill>
                <a:uFill>
                  <a:solidFill>
                    <a:srgbClr val="ffffff"/>
                  </a:solidFill>
                </a:uFill>
                <a:latin typeface="Franklin Gothic Book"/>
              </a:rPr>
              <a:t>:</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2400" spc="-1" strike="noStrike">
                <a:solidFill>
                  <a:srgbClr val="0e5772"/>
                </a:solidFill>
                <a:uFill>
                  <a:solidFill>
                    <a:srgbClr val="ffffff"/>
                  </a:solidFill>
                </a:uFill>
                <a:latin typeface="Franklin Gothic Book"/>
              </a:rPr>
              <a:t> </a:t>
            </a:r>
            <a:r>
              <a:rPr b="0" lang="en-IN" sz="2400" spc="-1" strike="noStrike">
                <a:solidFill>
                  <a:srgbClr val="0e5772"/>
                </a:solidFill>
                <a:uFill>
                  <a:solidFill>
                    <a:srgbClr val="ffffff"/>
                  </a:solidFill>
                </a:uFill>
                <a:latin typeface="Franklin Gothic Book"/>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2400" spc="-1" strike="noStrike">
                <a:solidFill>
                  <a:srgbClr val="0e5772"/>
                </a:solidFill>
                <a:uFill>
                  <a:solidFill>
                    <a:srgbClr val="ffffff"/>
                  </a:solidFill>
                </a:uFill>
                <a:latin typeface="Franklin Gothic Book"/>
              </a:rPr>
              <a:t> </a:t>
            </a: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rPr>
              <a:t>Proposed Solution</a:t>
            </a:r>
            <a:endParaRPr b="0" lang="en-IN" sz="1800" spc="-1" strike="noStrike">
              <a:solidFill>
                <a:srgbClr val="000000"/>
              </a:solidFill>
              <a:uFill>
                <a:solidFill>
                  <a:srgbClr val="ffffff"/>
                </a:solidFill>
              </a:uFill>
              <a:latin typeface="Arial"/>
            </a:endParaRPr>
          </a:p>
        </p:txBody>
      </p:sp>
      <p:sp>
        <p:nvSpPr>
          <p:cNvPr id="129" name="CustomShape 2"/>
          <p:cNvSpPr/>
          <p:nvPr/>
        </p:nvSpPr>
        <p:spPr>
          <a:xfrm>
            <a:off x="441720" y="1796040"/>
            <a:ext cx="11612880" cy="4854600"/>
          </a:xfrm>
          <a:prstGeom prst="rect">
            <a:avLst/>
          </a:prstGeom>
          <a:noFill/>
          <a:ln>
            <a:noFill/>
          </a:ln>
        </p:spPr>
        <p:style>
          <a:lnRef idx="0"/>
          <a:fillRef idx="0"/>
          <a:effectRef idx="0"/>
          <a:fontRef idx="minor"/>
        </p:style>
        <p:txBody>
          <a:bodyPr lIns="90000" rIns="90000" tIns="45000" bIns="45000" anchor="ctr"/>
          <a:p>
            <a:pPr marL="306000" indent="-305280">
              <a:lnSpc>
                <a:spcPct val="110000"/>
              </a:lnSpc>
              <a:buClr>
                <a:srgbClr val="1cade4"/>
              </a:buClr>
              <a:buSzPct val="92000"/>
              <a:buFont typeface="Wingdings 2" charset="2"/>
              <a:buChar char=""/>
            </a:pPr>
            <a:r>
              <a:rPr b="0" lang="en-IN" sz="1200" spc="-1" strike="noStrike">
                <a:solidFill>
                  <a:srgbClr val="404040"/>
                </a:solidFill>
                <a:uFill>
                  <a:solidFill>
                    <a:srgbClr val="ffffff"/>
                  </a:solidFill>
                </a:uFill>
                <a:latin typeface="Franklin Gothic Book"/>
              </a:rPr>
              <a:t>Keyloggers are malicious software that can be a serious threat. Here are some proposed solutions to protect yourself from keyloggers: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Prevention:</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Anti-virus and Anti-malware software:</a:t>
            </a:r>
            <a:r>
              <a:rPr b="0" lang="en-IN" sz="1200" spc="-1" strike="noStrike">
                <a:solidFill>
                  <a:srgbClr val="404040"/>
                </a:solidFill>
                <a:uFill>
                  <a:solidFill>
                    <a:srgbClr val="ffffff"/>
                  </a:solidFill>
                </a:uFill>
                <a:latin typeface="Franklin Gothic Book"/>
              </a:rPr>
              <a:t> Install and keep up-to-date reputable antivirus and anti-malware software that can detect and remove keyloggers.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Be cautious with downloads and attachments:</a:t>
            </a:r>
            <a:r>
              <a:rPr b="0" lang="en-IN" sz="1200" spc="-1" strike="noStrike">
                <a:solidFill>
                  <a:srgbClr val="404040"/>
                </a:solidFill>
                <a:uFill>
                  <a:solidFill>
                    <a:srgbClr val="ffffff"/>
                  </a:solidFill>
                </a:uFill>
                <a:latin typeface="Franklin Gothic Book"/>
              </a:rPr>
              <a:t> Only download files and open attachments from trusted sources. Be wary of clicking on links in emails, even if they appear to be from someone you know..</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Detection:</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System behavior changes:</a:t>
            </a:r>
            <a:r>
              <a:rPr b="0" lang="en-IN" sz="1200" spc="-1" strike="noStrike">
                <a:solidFill>
                  <a:srgbClr val="404040"/>
                </a:solidFill>
                <a:uFill>
                  <a:solidFill>
                    <a:srgbClr val="ffffff"/>
                  </a:solidFill>
                </a:uFill>
                <a:latin typeface="Franklin Gothic Book"/>
              </a:rPr>
              <a:t> Unusual slowdowns, new programs running in the background, or unexplained browser activity can be signs of a keylogger infection.</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Anti-keylogging software:</a:t>
            </a:r>
            <a:r>
              <a:rPr b="0" lang="en-IN" sz="1200" spc="-1" strike="noStrike">
                <a:solidFill>
                  <a:srgbClr val="404040"/>
                </a:solidFill>
                <a:uFill>
                  <a:solidFill>
                    <a:srgbClr val="ffffff"/>
                  </a:solidFill>
                </a:uFill>
                <a:latin typeface="Franklin Gothic Book"/>
              </a:rPr>
              <a:t> There are specific anti-keylogging programs that can detect and block keyloggers.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Regular security scans:</a:t>
            </a:r>
            <a:r>
              <a:rPr b="0" lang="en-IN" sz="1200" spc="-1" strike="noStrike">
                <a:solidFill>
                  <a:srgbClr val="404040"/>
                </a:solidFill>
                <a:uFill>
                  <a:solidFill>
                    <a:srgbClr val="ffffff"/>
                  </a:solidFill>
                </a:uFill>
                <a:latin typeface="Franklin Gothic Book"/>
              </a:rPr>
              <a:t> Regularly scan your system with your antivirus and anti-malware software to detect any potential threats.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Recovery:</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Boot into Safe Mode:</a:t>
            </a:r>
            <a:r>
              <a:rPr b="0" lang="en-IN" sz="1200" spc="-1" strike="noStrike">
                <a:solidFill>
                  <a:srgbClr val="404040"/>
                </a:solidFill>
                <a:uFill>
                  <a:solidFill>
                    <a:srgbClr val="ffffff"/>
                  </a:solidFill>
                </a:uFill>
                <a:latin typeface="Franklin Gothic Book"/>
              </a:rPr>
              <a:t> If you suspect a keylogger infection, boot your computer into Safe Mode. This will only load the essential programs needed to run your system, making it easier to identify and remove the keylogger.</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Security software scan:</a:t>
            </a:r>
            <a:r>
              <a:rPr b="0" lang="en-IN" sz="1200" spc="-1" strike="noStrike">
                <a:solidFill>
                  <a:srgbClr val="404040"/>
                </a:solidFill>
                <a:uFill>
                  <a:solidFill>
                    <a:srgbClr val="ffffff"/>
                  </a:solidFill>
                </a:uFill>
                <a:latin typeface="Franklin Gothic Book"/>
              </a:rPr>
              <a:t> Run a full scan with your antivirus and anti-malware software in Safe Mode.</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Change passwords:</a:t>
            </a:r>
            <a:r>
              <a:rPr b="0" lang="en-IN" sz="1200" spc="-1" strike="noStrike">
                <a:solidFill>
                  <a:srgbClr val="404040"/>
                </a:solidFill>
                <a:uFill>
                  <a:solidFill>
                    <a:srgbClr val="ffffff"/>
                  </a:solidFill>
                </a:uFill>
                <a:latin typeface="Franklin Gothic Book"/>
              </a:rPr>
              <a:t> Once you've removed the keylogger, change all your passwords for online accounts, especially financial accounts and email.</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Additional Tips: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Be mindful of public computers:</a:t>
            </a:r>
            <a:r>
              <a:rPr b="0" lang="en-IN" sz="1200" spc="-1" strike="noStrike">
                <a:solidFill>
                  <a:srgbClr val="404040"/>
                </a:solidFill>
                <a:uFill>
                  <a:solidFill>
                    <a:srgbClr val="ffffff"/>
                  </a:solidFill>
                </a:uFill>
                <a:latin typeface="Franklin Gothic Book"/>
              </a:rPr>
              <a:t> Avoid entering sensitive information on public computers, as they may be infected with keyloggers.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Keep your software updated:</a:t>
            </a:r>
            <a:r>
              <a:rPr b="0" lang="en-IN" sz="1200" spc="-1" strike="noStrike">
                <a:solidFill>
                  <a:srgbClr val="404040"/>
                </a:solidFill>
                <a:uFill>
                  <a:solidFill>
                    <a:srgbClr val="ffffff"/>
                  </a:solidFill>
                </a:uFill>
                <a:latin typeface="Franklin Gothic Book"/>
              </a:rPr>
              <a:t> Always update your operating system, applications, and web browser to the latest versions to patch security vulnerabilities that keyloggers might exploit.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581040" y="6624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System  Approach</a:t>
            </a:r>
            <a:endParaRPr b="0" lang="en-IN" sz="1800" spc="-1" strike="noStrike">
              <a:solidFill>
                <a:srgbClr val="000000"/>
              </a:solidFill>
              <a:uFill>
                <a:solidFill>
                  <a:srgbClr val="ffffff"/>
                </a:solidFill>
              </a:uFill>
              <a:latin typeface="Arial"/>
            </a:endParaRPr>
          </a:p>
        </p:txBody>
      </p:sp>
      <p:sp>
        <p:nvSpPr>
          <p:cNvPr id="131"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1800" spc="-1" strike="noStrike">
                <a:solidFill>
                  <a:srgbClr val="0f0f0f"/>
                </a:solidFill>
                <a:uFill>
                  <a:solidFill>
                    <a:srgbClr val="ffffff"/>
                  </a:solidFill>
                </a:u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System requirements:</a:t>
            </a:r>
            <a:r>
              <a:rPr b="1" lang="en-IN" sz="1800" spc="-1" strike="noStrike">
                <a:solidFill>
                  <a:srgbClr val="404040"/>
                </a:solidFill>
                <a:uFill>
                  <a:solidFill>
                    <a:srgbClr val="ffffff"/>
                  </a:solidFill>
                </a:uFill>
                <a:latin typeface="Franklin Gothic Book"/>
                <a:ea typeface="Franklin Gothic Book"/>
              </a:rPr>
              <a:t>100 МВ free disk space. Pentium II processor or higher. 512 MB RAM.</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Library required to build the model:</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 </a:t>
            </a:r>
            <a:r>
              <a:rPr b="1" lang="en-IN" sz="1800" spc="-1" strike="noStrike">
                <a:solidFill>
                  <a:srgbClr val="404040"/>
                </a:solidFill>
                <a:uFill>
                  <a:solidFill>
                    <a:srgbClr val="ffffff"/>
                  </a:solidFill>
                </a:uFill>
                <a:latin typeface="Franklin Gothic Book"/>
                <a:ea typeface="Franklin Gothic Book"/>
              </a:rPr>
              <a:t> </a:t>
            </a:r>
            <a:r>
              <a:rPr b="1" lang="en-IN" sz="1800" spc="-1" strike="noStrike">
                <a:solidFill>
                  <a:srgbClr val="000000"/>
                </a:solidFill>
                <a:uFill>
                  <a:solidFill>
                    <a:srgbClr val="ffffff"/>
                  </a:solidFill>
                </a:uFill>
                <a:latin typeface="Franklin Gothic Book"/>
                <a:ea typeface="Franklin Gothic Book"/>
              </a:rPr>
              <a:t>pynput</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404040"/>
                </a:solidFill>
                <a:uFill>
                  <a:solidFill>
                    <a:srgbClr val="ffffff"/>
                  </a:solidFill>
                </a:uFill>
                <a:latin typeface="Franklin Gothic Book"/>
                <a:ea typeface="Franklin Gothic Book"/>
              </a:rPr>
              <a:t>  </a:t>
            </a:r>
            <a:r>
              <a:rPr b="1" lang="en-IN" sz="1800" spc="-1" strike="noStrike">
                <a:solidFill>
                  <a:srgbClr val="000000"/>
                </a:solidFill>
                <a:uFill>
                  <a:solidFill>
                    <a:srgbClr val="ffffff"/>
                  </a:solidFill>
                </a:uFill>
                <a:latin typeface="Franklin Gothic Book"/>
                <a:ea typeface="Franklin Gothic Book"/>
              </a:rPr>
              <a:t>mSpy</a:t>
            </a:r>
            <a:r>
              <a:rPr b="0" lang="en-IN" sz="1800" spc="-1" strike="noStrike">
                <a:solidFill>
                  <a:srgbClr val="000000"/>
                </a:solidFill>
                <a:uFill>
                  <a:solidFill>
                    <a:srgbClr val="ffffff"/>
                  </a:solidFill>
                </a:uFill>
                <a:latin typeface="Franklin Gothic Book"/>
                <a:ea typeface="Franklin Gothic Book"/>
              </a:rPr>
              <a:t> </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000000"/>
                </a:solidFill>
                <a:uFill>
                  <a:solidFill>
                    <a:srgbClr val="ffffff"/>
                  </a:solidFill>
                </a:uFill>
                <a:latin typeface="Franklin Gothic Book"/>
                <a:ea typeface="Franklin Gothic Book"/>
              </a:rPr>
              <a:t> </a:t>
            </a:r>
            <a:r>
              <a:rPr b="1" lang="en-IN" sz="1800" spc="-1" strike="noStrike">
                <a:solidFill>
                  <a:srgbClr val="000000"/>
                </a:solidFill>
                <a:uFill>
                  <a:solidFill>
                    <a:srgbClr val="ffffff"/>
                  </a:solidFill>
                </a:uFill>
                <a:latin typeface="Franklin Gothic Book"/>
                <a:ea typeface="Franklin Gothic Book"/>
              </a:rPr>
              <a:t>Tkinter</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000000"/>
                </a:solidFill>
                <a:uFill>
                  <a:solidFill>
                    <a:srgbClr val="ffffff"/>
                  </a:solidFill>
                </a:uFill>
                <a:latin typeface="Franklin Gothic Book"/>
                <a:ea typeface="Franklin Gothic Book"/>
              </a:rPr>
              <a:t> </a:t>
            </a:r>
            <a:r>
              <a:rPr b="1" lang="en-IN" sz="1800" spc="-1" strike="noStrike">
                <a:solidFill>
                  <a:srgbClr val="000000"/>
                </a:solidFill>
                <a:uFill>
                  <a:solidFill>
                    <a:srgbClr val="ffffff"/>
                  </a:solidFill>
                </a:uFill>
                <a:latin typeface="Franklin Gothic Book"/>
                <a:ea typeface="Franklin Gothic Book"/>
              </a:rPr>
              <a:t>jsonlib</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Algorithm &amp; Deployment</a:t>
            </a:r>
            <a:endParaRPr b="0" lang="en-IN" sz="1800" spc="-1" strike="noStrike">
              <a:solidFill>
                <a:srgbClr val="000000"/>
              </a:solidFill>
              <a:uFill>
                <a:solidFill>
                  <a:srgbClr val="ffffff"/>
                </a:solidFill>
              </a:uFill>
              <a:latin typeface="Arial"/>
            </a:endParaRPr>
          </a:p>
        </p:txBody>
      </p:sp>
      <p:sp>
        <p:nvSpPr>
          <p:cNvPr id="133" name="CustomShape 2"/>
          <p:cNvSpPr/>
          <p:nvPr/>
        </p:nvSpPr>
        <p:spPr>
          <a:xfrm>
            <a:off x="581040" y="2013840"/>
            <a:ext cx="11028960" cy="5365800"/>
          </a:xfrm>
          <a:prstGeom prst="rect">
            <a:avLst/>
          </a:prstGeom>
          <a:noFill/>
          <a:ln>
            <a:noFill/>
          </a:ln>
        </p:spPr>
        <p:style>
          <a:lnRef idx="0"/>
          <a:fillRef idx="0"/>
          <a:effectRef idx="0"/>
          <a:fontRef idx="minor"/>
        </p:style>
        <p:txBody>
          <a:bodyPr lIns="90000" rIns="90000" tIns="45000" bIns="45000" anchor="ctr"/>
          <a:p>
            <a:pPr marL="306000" indent="-305280">
              <a:lnSpc>
                <a:spcPct val="100000"/>
              </a:lnSpc>
            </a:pPr>
            <a:r>
              <a:rPr b="1" lang="en-IN" sz="1700" spc="-1" strike="noStrike">
                <a:solidFill>
                  <a:srgbClr val="404040"/>
                </a:solidFill>
                <a:uFill>
                  <a:solidFill>
                    <a:srgbClr val="ffffff"/>
                  </a:solidFill>
                </a:uFill>
                <a:latin typeface="Franklin Gothic Book"/>
              </a:rPr>
              <a:t> </a:t>
            </a:r>
            <a:r>
              <a:rPr b="1" lang="en-IN" sz="2000" spc="-1" strike="noStrike">
                <a:solidFill>
                  <a:srgbClr val="404040"/>
                </a:solidFill>
                <a:uFill>
                  <a:solidFill>
                    <a:srgbClr val="ffffff"/>
                  </a:solidFill>
                </a:uFill>
                <a:latin typeface="Franklin Gothic Book"/>
              </a:rPr>
              <a:t>Step 1: Install the Required Library</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Ensure that you have the keyboard library installed in your Python environment. Open your command prompt or terminal and execute the following command</a:t>
            </a:r>
            <a:endParaRPr b="0" lang="en-IN" sz="1800" spc="-1" strike="noStrike">
              <a:solidFill>
                <a:srgbClr val="000000"/>
              </a:solidFill>
              <a:uFill>
                <a:solidFill>
                  <a:srgbClr val="ffffff"/>
                </a:solidFill>
              </a:uFill>
              <a:latin typeface="Arial"/>
            </a:endParaRPr>
          </a:p>
          <a:p>
            <a:pPr marL="306000" indent="-305280">
              <a:lnSpc>
                <a:spcPct val="100000"/>
              </a:lnSpc>
            </a:pPr>
            <a:r>
              <a:rPr b="1" lang="en-IN" sz="2100" spc="-1" strike="noStrike">
                <a:solidFill>
                  <a:srgbClr val="404040"/>
                </a:solidFill>
                <a:uFill>
                  <a:solidFill>
                    <a:srgbClr val="ffffff"/>
                  </a:solidFill>
                </a:uFill>
                <a:latin typeface="Franklin Gothic Book"/>
              </a:rPr>
              <a:t>Step 2: Importing the Necessary Libraries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Begin by importing the keyboard library at the beginning of your Python script. This library will enable us to work with keyboard inputs. Insert the following line of code</a:t>
            </a:r>
            <a:endParaRPr b="0" lang="en-IN" sz="1800" spc="-1" strike="noStrike">
              <a:solidFill>
                <a:srgbClr val="000000"/>
              </a:solidFill>
              <a:uFill>
                <a:solidFill>
                  <a:srgbClr val="ffffff"/>
                </a:solidFill>
              </a:uFill>
              <a:latin typeface="Arial"/>
            </a:endParaRPr>
          </a:p>
          <a:p>
            <a:pPr marL="306000" indent="-305280">
              <a:lnSpc>
                <a:spcPct val="100000"/>
              </a:lnSpc>
            </a:pPr>
            <a:r>
              <a:rPr b="1" lang="en-IN" sz="2100" spc="-1" strike="noStrike">
                <a:solidFill>
                  <a:srgbClr val="404040"/>
                </a:solidFill>
                <a:uFill>
                  <a:solidFill>
                    <a:srgbClr val="ffffff"/>
                  </a:solidFill>
                </a:uFill>
                <a:latin typeface="Franklin Gothic Book"/>
              </a:rPr>
              <a:t>Step 3: Define the Log File</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Specify the name and location of the log file where the keystrokes will be saved. In this example, we’ll use ‘keystrokes.txt’ as the file name. Feel free to modify it as desired. Add the following line of code</a:t>
            </a:r>
            <a:endParaRPr b="0" lang="en-IN" sz="1800" spc="-1" strike="noStrike">
              <a:solidFill>
                <a:srgbClr val="000000"/>
              </a:solidFill>
              <a:uFill>
                <a:solidFill>
                  <a:srgbClr val="ffffff"/>
                </a:solidFill>
              </a:uFill>
              <a:latin typeface="Arial"/>
            </a:endParaRPr>
          </a:p>
          <a:p>
            <a:pPr marL="306000" indent="-305280">
              <a:lnSpc>
                <a:spcPct val="100000"/>
              </a:lnSpc>
            </a:pPr>
            <a:r>
              <a:rPr b="1" lang="en-IN" sz="2100" spc="-1" strike="noStrike">
                <a:solidFill>
                  <a:srgbClr val="404040"/>
                </a:solidFill>
                <a:uFill>
                  <a:solidFill>
                    <a:srgbClr val="ffffff"/>
                  </a:solidFill>
                </a:uFill>
                <a:latin typeface="Franklin Gothic Book"/>
              </a:rPr>
              <a:t>Step 4: Create the Key Press Event Function</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Define a function that will handle the key press events. This function will be called whenever a key is pressed.</a:t>
            </a:r>
            <a:endParaRPr b="0" lang="en-IN" sz="1800" spc="-1" strike="noStrike">
              <a:solidFill>
                <a:srgbClr val="000000"/>
              </a:solidFill>
              <a:uFill>
                <a:solidFill>
                  <a:srgbClr val="ffffff"/>
                </a:solidFill>
              </a:uFill>
              <a:latin typeface="Arial"/>
            </a:endParaRPr>
          </a:p>
          <a:p>
            <a:pPr marL="306000" indent="-305280">
              <a:lnSpc>
                <a:spcPct val="100000"/>
              </a:lnSpc>
            </a:pPr>
            <a:r>
              <a:rPr b="1" lang="en-IN" sz="2100" spc="-1" strike="noStrike">
                <a:solidFill>
                  <a:srgbClr val="404040"/>
                </a:solidFill>
                <a:uFill>
                  <a:solidFill>
                    <a:srgbClr val="ffffff"/>
                  </a:solidFill>
                </a:uFill>
                <a:latin typeface="Franklin Gothic Book"/>
              </a:rPr>
              <a:t>Step 5: Register the Key Press Event</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Register the ‘on_key_press’ function to be called whenever a key is pressed. This will enable our code to capture the keystrokes. Add the following line:</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keyboard.on_press(on_key_press)</a:t>
            </a:r>
            <a:endParaRPr b="0" lang="en-IN" sz="1800" spc="-1" strike="noStrike">
              <a:solidFill>
                <a:srgbClr val="000000"/>
              </a:solidFill>
              <a:uFill>
                <a:solidFill>
                  <a:srgbClr val="ffffff"/>
                </a:solidFill>
              </a:uFill>
              <a:latin typeface="Arial"/>
            </a:endParaRPr>
          </a:p>
          <a:p>
            <a:pPr marL="306000" indent="-305280">
              <a:lnSpc>
                <a:spcPct val="100000"/>
              </a:lnSpc>
            </a:pPr>
            <a:r>
              <a:rPr b="1" lang="en-IN" sz="1900" spc="-1" strike="noStrike">
                <a:solidFill>
                  <a:srgbClr val="404040"/>
                </a:solidFill>
                <a:uFill>
                  <a:solidFill>
                    <a:srgbClr val="ffffff"/>
                  </a:solidFill>
                </a:uFill>
                <a:latin typeface="Franklin Gothic Book"/>
              </a:rPr>
              <a:t>Step 6: Run the Code</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Save your Python script with a ‘.py’ extension (e.g., ‘keylogger.py’). Open your command prompt or terminal, navigate to the directory where the script is located, and execute the command:</a:t>
            </a:r>
            <a:endParaRPr b="0" lang="en-IN" sz="1800" spc="-1" strike="noStrike">
              <a:solidFill>
                <a:srgbClr val="000000"/>
              </a:solidFill>
              <a:uFill>
                <a:solidFill>
                  <a:srgbClr val="ffffff"/>
                </a:solidFill>
              </a:uFill>
              <a:latin typeface="Arial"/>
            </a:endParaRPr>
          </a:p>
          <a:p>
            <a:pPr>
              <a:lnSpc>
                <a:spcPct val="110000"/>
              </a:lnSpc>
            </a:pPr>
            <a:endParaRPr b="0" lang="en-IN" sz="1800" spc="-1" strike="noStrike">
              <a:solidFill>
                <a:srgbClr val="000000"/>
              </a:solidFill>
              <a:uFill>
                <a:solidFill>
                  <a:srgbClr val="ffffff"/>
                </a:solidFill>
              </a:uFill>
              <a:latin typeface="Arial"/>
            </a:endParaRPr>
          </a:p>
          <a:p>
            <a:pPr>
              <a:lnSpc>
                <a:spcPct val="110000"/>
              </a:lnSpc>
            </a:pPr>
            <a:endParaRPr b="0" lang="en-IN" sz="1800" spc="-1" strike="noStrike">
              <a:solidFill>
                <a:srgbClr val="000000"/>
              </a:solidFill>
              <a:uFill>
                <a:solidFill>
                  <a:srgbClr val="ffffff"/>
                </a:solidFill>
              </a:uFill>
              <a:latin typeface="Arial"/>
            </a:endParaRPr>
          </a:p>
          <a:p>
            <a:pPr>
              <a:lnSpc>
                <a:spcPct val="110000"/>
              </a:lnSpc>
            </a:pPr>
            <a:endParaRPr b="0" lang="en-IN" sz="1800" spc="-1" strike="noStrike">
              <a:solidFill>
                <a:srgbClr val="000000"/>
              </a:solidFill>
              <a:uFill>
                <a:solidFill>
                  <a:srgbClr val="ffffff"/>
                </a:solidFill>
              </a:uFill>
              <a:latin typeface="Arial"/>
            </a:endParaRPr>
          </a:p>
          <a:p>
            <a:pPr>
              <a:lnSpc>
                <a:spcPct val="11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Result</a:t>
            </a:r>
            <a:endParaRPr b="0" lang="en-IN" sz="1800" spc="-1" strike="noStrike">
              <a:solidFill>
                <a:srgbClr val="000000"/>
              </a:solidFill>
              <a:uFill>
                <a:solidFill>
                  <a:srgbClr val="ffffff"/>
                </a:solidFill>
              </a:uFill>
              <a:latin typeface="Arial"/>
            </a:endParaRPr>
          </a:p>
        </p:txBody>
      </p:sp>
      <p:pic>
        <p:nvPicPr>
          <p:cNvPr id="135" name="Picture 5" descr=""/>
          <p:cNvPicPr/>
          <p:nvPr/>
        </p:nvPicPr>
        <p:blipFill>
          <a:blip r:embed="rId1"/>
          <a:stretch/>
        </p:blipFill>
        <p:spPr>
          <a:xfrm>
            <a:off x="1496160" y="1385640"/>
            <a:ext cx="8833680" cy="4949280"/>
          </a:xfrm>
          <a:prstGeom prst="rect">
            <a:avLst/>
          </a:prstGeom>
          <a:ln>
            <a:noFill/>
          </a:ln>
        </p:spPr>
      </p:pic>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Conclusion</a:t>
            </a:r>
            <a:endParaRPr b="0" lang="en-IN" sz="1800" spc="-1" strike="noStrike">
              <a:solidFill>
                <a:srgbClr val="000000"/>
              </a:solidFill>
              <a:uFill>
                <a:solidFill>
                  <a:srgbClr val="ffffff"/>
                </a:solidFill>
              </a:uFill>
              <a:latin typeface="Arial"/>
            </a:endParaRPr>
          </a:p>
        </p:txBody>
      </p:sp>
      <p:sp>
        <p:nvSpPr>
          <p:cNvPr id="137"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marL="305280" indent="-304560">
              <a:lnSpc>
                <a:spcPct val="100000"/>
              </a:lnSpc>
              <a:buClr>
                <a:srgbClr val="1cade4"/>
              </a:buClr>
              <a:buSzPct val="92000"/>
              <a:buFont typeface="Wingdings 2" charset="2"/>
              <a:buChar char=""/>
            </a:pPr>
            <a:r>
              <a:rPr b="0" lang="en-IN" sz="2000" spc="-1" strike="noStrike">
                <a:solidFill>
                  <a:srgbClr val="404040"/>
                </a:solidFill>
                <a:uFill>
                  <a:solidFill>
                    <a:srgbClr val="ffffff"/>
                  </a:solidFill>
                </a:uFill>
                <a:latin typeface="Franklin Gothic Book"/>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b="0" lang="en-IN" sz="1800" spc="-1" strike="noStrike">
              <a:solidFill>
                <a:srgbClr val="000000"/>
              </a:solidFill>
              <a:uFill>
                <a:solidFill>
                  <a:srgbClr val="ffffff"/>
                </a:solidFill>
              </a:uFill>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References</a:t>
            </a:r>
            <a:endParaRPr b="0" lang="en-IN" sz="1800" spc="-1" strike="noStrike">
              <a:solidFill>
                <a:srgbClr val="000000"/>
              </a:solidFill>
              <a:uFill>
                <a:solidFill>
                  <a:srgbClr val="ffffff"/>
                </a:solidFill>
              </a:uFill>
              <a:latin typeface="Arial"/>
            </a:endParaRPr>
          </a:p>
        </p:txBody>
      </p:sp>
      <p:sp>
        <p:nvSpPr>
          <p:cNvPr id="139"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marL="306000" indent="-305280">
              <a:lnSpc>
                <a:spcPct val="110000"/>
              </a:lnSpc>
              <a:buClr>
                <a:srgbClr val="1cade4"/>
              </a:buClr>
              <a:buSzPct val="92000"/>
              <a:buFont typeface="Wingdings 2" charset="2"/>
              <a:buChar char=""/>
            </a:pPr>
            <a:r>
              <a:rPr b="0" lang="en-IN" sz="2400" spc="-1" strike="noStrike">
                <a:solidFill>
                  <a:srgbClr val="404040"/>
                </a:solidFill>
                <a:uFill>
                  <a:solidFill>
                    <a:srgbClr val="ffffff"/>
                  </a:solidFill>
                </a:uFill>
                <a:latin typeface="Franklin Gothic Book"/>
              </a:rPr>
              <a:t> </a:t>
            </a:r>
            <a:r>
              <a:rPr b="0" lang="en-IN" sz="2400" spc="-1" strike="noStrike">
                <a:solidFill>
                  <a:srgbClr val="404040"/>
                </a:solidFill>
                <a:uFill>
                  <a:solidFill>
                    <a:srgbClr val="ffffff"/>
                  </a:solidFill>
                </a:uFill>
                <a:latin typeface="Franklin Gothic Book"/>
              </a:rPr>
              <a:t>Here are some general references on online security that you can consult for more details: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2400" spc="-1" strike="noStrike">
                <a:solidFill>
                  <a:srgbClr val="404040"/>
                </a:solidFill>
                <a:uFill>
                  <a:solidFill>
                    <a:srgbClr val="ffffff"/>
                  </a:solidFill>
                </a:uFill>
                <a:latin typeface="Franklin Gothic Book"/>
              </a:rPr>
              <a:t>National Institute of Standards and Technology (NIST) Cybersecurity Framework: </a:t>
            </a:r>
            <a:r>
              <a:rPr b="0" lang="en-IN" sz="2400" spc="-1" strike="noStrike" u="sng">
                <a:solidFill>
                  <a:srgbClr val="0000ff"/>
                </a:solidFill>
                <a:uFill>
                  <a:solidFill>
                    <a:srgbClr val="ffffff"/>
                  </a:solidFill>
                </a:uFill>
                <a:latin typeface="Franklin Gothic Book"/>
                <a:hlinkClick r:id="rId1"/>
              </a:rPr>
              <a:t>https://www.nist.gov/cyberframework</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2400" spc="-1" strike="noStrike">
                <a:solidFill>
                  <a:srgbClr val="404040"/>
                </a:solidFill>
                <a:uFill>
                  <a:solidFill>
                    <a:srgbClr val="ffffff"/>
                  </a:solidFill>
                </a:uFill>
                <a:latin typeface="Franklin Gothic Book"/>
              </a:rPr>
              <a:t>Cybersecurity &amp; Infrastructure Security Agency (CISA) Shields Up program: </a:t>
            </a:r>
            <a:r>
              <a:rPr b="0" lang="en-IN" sz="2400" spc="-1" strike="noStrike" u="sng">
                <a:solidFill>
                  <a:srgbClr val="0000ff"/>
                </a:solidFill>
                <a:uFill>
                  <a:solidFill>
                    <a:srgbClr val="ffffff"/>
                  </a:solidFill>
                </a:uFill>
                <a:latin typeface="Franklin Gothic Book"/>
                <a:hlinkClick r:id="rId2"/>
              </a:rPr>
              <a:t>https://www.cisa.gov/shields-up</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2400" spc="-1" strike="noStrike">
                <a:solidFill>
                  <a:srgbClr val="404040"/>
                </a:solidFill>
                <a:uFill>
                  <a:solidFill>
                    <a:srgbClr val="ffffff"/>
                  </a:solidFill>
                </a:uFill>
                <a:latin typeface="Franklin Gothic Book"/>
              </a:rPr>
              <a:t>Kaspersky Lab - What is Keystroke Logging and Keyloggers?: </a:t>
            </a:r>
            <a:r>
              <a:rPr b="0" lang="en-IN" sz="2400" spc="-1" strike="noStrike" u="sng">
                <a:solidFill>
                  <a:srgbClr val="0000ff"/>
                </a:solidFill>
                <a:uFill>
                  <a:solidFill>
                    <a:srgbClr val="ffffff"/>
                  </a:solidFill>
                </a:uFill>
                <a:latin typeface="Franklin Gothic Book"/>
                <a:hlinkClick r:id="rId3"/>
              </a:rPr>
              <a:t>https://www.kaspersky.com/resource-center/definitions/keylogger</a:t>
            </a:r>
            <a:endParaRPr b="0" lang="en-IN" sz="1800" spc="-1" strike="noStrike">
              <a:solidFill>
                <a:srgbClr val="000000"/>
              </a:solidFill>
              <a:uFill>
                <a:solidFill>
                  <a:srgbClr val="ffffff"/>
                </a:solidFill>
              </a:uFill>
              <a:latin typeface="Arial"/>
            </a:endParaRPr>
          </a:p>
          <a:p>
            <a:pPr marL="305280" indent="-304560">
              <a:lnSpc>
                <a:spcPct val="100000"/>
              </a:lnSpc>
            </a:pPr>
            <a:endParaRPr b="0" lang="en-IN" sz="18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41</TotalTime>
  <Application>LibreOffice/5.1.6.2$Linux_x86 LibreOffice_project/10m0$Build-2</Application>
  <Words>561</Words>
  <Paragraphs>69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2024-04-04T13:54:05Z</dcterms:modified>
  <cp:revision>31</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10</vt:i4>
  </property>
</Properties>
</file>