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1" r:id="rId3"/>
    <p:sldId id="303" r:id="rId4"/>
    <p:sldId id="305" r:id="rId5"/>
    <p:sldId id="306" r:id="rId6"/>
    <p:sldId id="308" r:id="rId7"/>
    <p:sldId id="309" r:id="rId8"/>
    <p:sldId id="310" r:id="rId9"/>
    <p:sldId id="311" r:id="rId10"/>
    <p:sldId id="312" r:id="rId11"/>
    <p:sldId id="314" r:id="rId12"/>
    <p:sldId id="316" r:id="rId13"/>
    <p:sldId id="317" r:id="rId14"/>
    <p:sldId id="318" r:id="rId15"/>
    <p:sldId id="319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59" autoAdjust="0"/>
    <p:restoredTop sz="85281" autoAdjust="0"/>
  </p:normalViewPr>
  <p:slideViewPr>
    <p:cSldViewPr snapToGrid="0">
      <p:cViewPr varScale="1">
        <p:scale>
          <a:sx n="65" d="100"/>
          <a:sy n="65" d="100"/>
        </p:scale>
        <p:origin x="744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https://answergarden.ch/2214334</a:t>
            </a:r>
            <a:endParaRPr dirty="0"/>
          </a:p>
        </p:txBody>
      </p:sp>
      <p:sp>
        <p:nvSpPr>
          <p:cNvPr id="151" name="Google Shape;15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61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C7C1C7"/>
          </a:solidFill>
          <a:ln>
            <a:noFill/>
          </a:ln>
        </p:spPr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native.com/python-exercises-with-solutions/" TargetMode="External"/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sdope.com/practice/practice_pytho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dirty="0"/>
              <a:t>Program Flow Control-</a:t>
            </a:r>
            <a:br>
              <a:rPr lang="en-US" dirty="0"/>
            </a:br>
            <a:r>
              <a:rPr lang="en-US" sz="4800" dirty="0"/>
              <a:t>Conditionals</a:t>
            </a:r>
            <a:endParaRPr sz="4800" dirty="0"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241505" y="442531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DR. HAREEM NISAR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Hareem.nisar94@gmail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76A8-6018-1BAF-0F73-A85A5D85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are an Array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F80D1-43E2-B15C-F13A-89FA4D10C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14" y="1845735"/>
            <a:ext cx="7276012" cy="402336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endParaRPr lang="en-US" sz="3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“KABOOM”</a:t>
            </a:r>
            <a:br>
              <a:rPr lang="en-US" sz="3200" dirty="0"/>
            </a:br>
            <a:endParaRPr lang="en-US" sz="3200" dirty="0"/>
          </a:p>
          <a:p>
            <a:pPr marL="114300" indent="0">
              <a:buNone/>
            </a:pPr>
            <a:r>
              <a:rPr lang="en-US" sz="28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indexing = location = each character has a number/index associated with it.</a:t>
            </a:r>
          </a:p>
          <a:p>
            <a:pPr marL="114300" indent="0">
              <a:buNone/>
            </a:pPr>
            <a:r>
              <a:rPr lang="en-US" sz="28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slicing = getting a part of the original string.</a:t>
            </a:r>
          </a:p>
          <a:p>
            <a:pPr marL="114300" indent="0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What is “K” ?? a[0] or a[1]</a:t>
            </a:r>
          </a:p>
          <a:p>
            <a:pPr marL="11430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what’s “M” ?</a:t>
            </a:r>
          </a:p>
          <a:p>
            <a:pPr marL="114300" indent="0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length_a</a:t>
            </a:r>
            <a:r>
              <a:rPr lang="en-US" sz="3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len</a:t>
            </a:r>
            <a:r>
              <a:rPr lang="en-US" sz="3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(a)</a:t>
            </a:r>
          </a:p>
          <a:p>
            <a:pPr marL="114300" indent="0">
              <a:buNone/>
            </a:pPr>
            <a:endParaRPr lang="en-CA" sz="3200" dirty="0"/>
          </a:p>
        </p:txBody>
      </p:sp>
      <p:pic>
        <p:nvPicPr>
          <p:cNvPr id="2050" name="Picture 2" descr="3 Quick and Uncomplicated Ways to Cut a Round Cake">
            <a:extLst>
              <a:ext uri="{FF2B5EF4-FFF2-40B4-BE49-F238E27FC236}">
                <a16:creationId xmlns:a16="http://schemas.microsoft.com/office/drawing/2014/main" id="{AE83079F-F384-0FFD-03AE-E8A2CD040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234"/>
          <a:stretch/>
        </p:blipFill>
        <p:spPr bwMode="auto">
          <a:xfrm>
            <a:off x="7455626" y="1952415"/>
            <a:ext cx="4736374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00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E395-256A-B064-F224-019C82CE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Loop through a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440D-FC71-921F-D694-92EE950A3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CA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CA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CA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“kaboom"</a:t>
            </a:r>
            <a:r>
              <a:rPr lang="en-CA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CA" sz="3600" dirty="0"/>
            </a:br>
            <a:r>
              <a:rPr lang="en-CA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303206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4884-82E7-161D-51B0-CA41FFD8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a word exists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E1A04-1B7C-23E5-17EC-1D07642DD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“Kitty cats are the best!"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“cats"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txt)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288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4884-82E7-161D-51B0-CA41FFD8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a word exists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E1A04-1B7C-23E5-17EC-1D07642DD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“Kitty cats are the best!"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“cats"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txt)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“cats"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txt: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"Yes, cats are the best."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4884-82E7-161D-51B0-CA41FFD8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a word exists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E1A04-1B7C-23E5-17EC-1D07642DD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“Kitty cats are the best!"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“cats"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txt)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“cats"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txt: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"Yes, cats are the best."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What if not?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405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A237-9BA9-7A72-B153-1B9FD0A5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Strings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AFF05-E72B-129E-3CF8-4D62329E8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.upper()</a:t>
            </a:r>
          </a:p>
          <a:p>
            <a:r>
              <a:rPr lang="en-US" sz="3200" dirty="0"/>
              <a:t>.lower()</a:t>
            </a:r>
          </a:p>
          <a:p>
            <a:r>
              <a:rPr lang="en-US" sz="3200" dirty="0"/>
              <a:t>.split()</a:t>
            </a:r>
          </a:p>
          <a:p>
            <a:r>
              <a:rPr lang="en-US" sz="3200" dirty="0"/>
              <a:t>.reverse()</a:t>
            </a:r>
          </a:p>
          <a:p>
            <a:r>
              <a:rPr lang="en-US" sz="3200" dirty="0"/>
              <a:t>.replace()</a:t>
            </a:r>
          </a:p>
          <a:p>
            <a:r>
              <a:rPr lang="en-US" sz="3200" dirty="0"/>
              <a:t>.strip()</a:t>
            </a:r>
          </a:p>
          <a:p>
            <a:endParaRPr lang="en-US" sz="3200" dirty="0"/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99327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800" dirty="0"/>
              <a:t> </a:t>
            </a:r>
            <a:endParaRPr sz="2800"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800" dirty="0"/>
              <a:t>1. Understand </a:t>
            </a:r>
            <a:r>
              <a:rPr lang="en-US" sz="2800" b="1" dirty="0"/>
              <a:t>conditional statements </a:t>
            </a:r>
            <a:r>
              <a:rPr lang="en-US" sz="2800" dirty="0"/>
              <a:t>and their usage</a:t>
            </a: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lang="en-US" sz="2800"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800" dirty="0"/>
              <a:t>2. Practice programming tasks using conditions</a:t>
            </a: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lang="en-US" sz="2800"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800" dirty="0"/>
              <a:t>3. Get familiar with using built-in functions for </a:t>
            </a:r>
            <a:r>
              <a:rPr lang="en-US" sz="2800" b="1" dirty="0"/>
              <a:t>Strings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F6EE-D5F9-AF92-285E-05443A1F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control flow statements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55BFF-41B6-02D6-57B3-BBE34F44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11788" y="5388428"/>
            <a:ext cx="1743891" cy="4806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© </a:t>
            </a:r>
            <a:r>
              <a:rPr lang="en-US" dirty="0" err="1"/>
              <a:t>PyNative</a:t>
            </a:r>
            <a:endParaRPr lang="en-CA" dirty="0"/>
          </a:p>
        </p:txBody>
      </p:sp>
      <p:pic>
        <p:nvPicPr>
          <p:cNvPr id="1026" name="Picture 2" descr="Python control flow statements">
            <a:extLst>
              <a:ext uri="{FF2B5EF4-FFF2-40B4-BE49-F238E27FC236}">
                <a16:creationId xmlns:a16="http://schemas.microsoft.com/office/drawing/2014/main" id="{8AAB515C-C2B2-DC11-B2F3-F80441CF8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718" y="1845734"/>
            <a:ext cx="5236980" cy="443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75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849F-2544-2B60-EDF2-733E4D00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9BF0-CFEF-6878-8DFD-EE13A230F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here is True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CA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code line 1</a:t>
            </a:r>
          </a:p>
          <a:p>
            <a:r>
              <a:rPr lang="en-CA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code line 2</a:t>
            </a:r>
          </a:p>
          <a:p>
            <a:r>
              <a:rPr lang="en-CA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code line …</a:t>
            </a:r>
          </a:p>
        </p:txBody>
      </p:sp>
    </p:spTree>
    <p:extLst>
      <p:ext uri="{BB962C8B-B14F-4D97-AF65-F5344CB8AC3E}">
        <p14:creationId xmlns:p14="http://schemas.microsoft.com/office/powerpoint/2010/main" val="216701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C652-ED1B-816A-016D-7C4D750E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AF3D-7FBA-3588-4792-02301A278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D84C6"/>
              </a:buClr>
              <a:buSzPts val="1800"/>
              <a:buFont typeface="Calibri"/>
              <a:buChar char=" "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if (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condition here is True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):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D84C6"/>
              </a:buClr>
              <a:buSzPts val="1800"/>
              <a:buFont typeface="Calibri"/>
              <a:buChar char=" "/>
              <a:tabLst/>
              <a:defRPr/>
            </a:pPr>
            <a:r>
              <a:rPr kumimoji="0" lang="en-CA" sz="36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 code line 1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D84C6"/>
              </a:buClr>
              <a:buSzPts val="1800"/>
              <a:buFont typeface="Calibri"/>
              <a:buChar char=" "/>
              <a:tabLst/>
              <a:defRPr/>
            </a:pPr>
            <a:r>
              <a:rPr kumimoji="0" lang="en-CA" sz="36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 code line 2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D84C6"/>
              </a:buClr>
              <a:buSzPts val="1800"/>
              <a:buFont typeface="Calibri"/>
              <a:buChar char=" "/>
              <a:tabLst/>
              <a:defRPr/>
            </a:pPr>
            <a:r>
              <a:rPr kumimoji="0" lang="en-CA" sz="36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 code line …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D84C6"/>
              </a:buClr>
              <a:buSzPts val="1800"/>
              <a:buFont typeface="Calibri"/>
              <a:buChar char=" "/>
              <a:tabLst/>
              <a:defRPr/>
            </a:pPr>
            <a:r>
              <a:rPr lang="en-CA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 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D84C6"/>
              </a:buClr>
              <a:buSzPts val="1800"/>
              <a:buFont typeface="Calibri"/>
              <a:buChar char=" "/>
              <a:tabLst/>
              <a:defRPr/>
            </a:pPr>
            <a:r>
              <a:rPr lang="en-CA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code line 1 </a:t>
            </a:r>
            <a:endParaRPr kumimoji="0" lang="en-CA" sz="3600" b="1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956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4F9F-0DEB-000A-51DC-35EA12A9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– </a:t>
            </a:r>
            <a:r>
              <a:rPr lang="en-US" dirty="0" err="1"/>
              <a:t>elif</a:t>
            </a:r>
            <a:r>
              <a:rPr lang="en-US" dirty="0"/>
              <a:t> - else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91255-47E0-8D07-8378-8884F6EAF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condition-1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statement 1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condition-2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statement 2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condition-3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statement 3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    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statement 4 </a:t>
            </a: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5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EF44-FBA6-1B3D-F6A6-30493D83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DC898-E29B-3B85-BD22-DBA65D2C8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5733"/>
            <a:ext cx="10058400" cy="431340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conditon_outer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condition_inner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statement of inner if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statement of inner else: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 of outer if</a:t>
            </a:r>
          </a:p>
          <a:p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Outer else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outside if block</a:t>
            </a: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51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207F-2304-888B-6AD1-CF9B546C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FDABB-1CF2-39E0-37C8-0AB4B6845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 syntax and learning commands: </a:t>
            </a:r>
            <a:r>
              <a:rPr lang="en-US" sz="3200" dirty="0">
                <a:hlinkClick r:id="rId2"/>
              </a:rPr>
              <a:t>https://www.w3schools.com/python/default.asp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For practice questions with solutions: </a:t>
            </a:r>
          </a:p>
          <a:p>
            <a:r>
              <a:rPr lang="en-US" sz="3200" dirty="0">
                <a:hlinkClick r:id="rId3"/>
              </a:rPr>
              <a:t>https://pynative.com/python-exercises-with-solutions/</a:t>
            </a:r>
            <a:endParaRPr lang="en-US" sz="3200" dirty="0"/>
          </a:p>
          <a:p>
            <a:r>
              <a:rPr lang="en-US" sz="3200" dirty="0">
                <a:hlinkClick r:id="rId4"/>
              </a:rPr>
              <a:t>https://www.codesdope.com/practice/practice_python/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67556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B680-9D00-814B-C81C-FAE8BFE1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assignment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26B38-7FFC-DA4C-1421-276538FF8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CA" dirty="0"/>
              <a:t>X  = ‘Hey’</a:t>
            </a:r>
          </a:p>
          <a:p>
            <a:endParaRPr lang="en-CA" dirty="0"/>
          </a:p>
          <a:p>
            <a:r>
              <a:rPr lang="en-CA" dirty="0"/>
              <a:t>Y = “Hello Pumpkin”</a:t>
            </a:r>
          </a:p>
          <a:p>
            <a:endParaRPr lang="en-CA" dirty="0"/>
          </a:p>
          <a:p>
            <a:r>
              <a:rPr lang="en-CA" dirty="0"/>
              <a:t>Z = “““ My dearly and utterly beloved, </a:t>
            </a:r>
          </a:p>
          <a:p>
            <a:r>
              <a:rPr lang="en-CA" dirty="0"/>
              <a:t>        the love of my life, </a:t>
            </a:r>
          </a:p>
          <a:p>
            <a:r>
              <a:rPr lang="en-CA" dirty="0"/>
              <a:t>       the fire inside my heart”””</a:t>
            </a:r>
          </a:p>
        </p:txBody>
      </p:sp>
    </p:spTree>
    <p:extLst>
      <p:ext uri="{BB962C8B-B14F-4D97-AF65-F5344CB8AC3E}">
        <p14:creationId xmlns:p14="http://schemas.microsoft.com/office/powerpoint/2010/main" val="35755139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465</Words>
  <Application>Microsoft Office PowerPoint</Application>
  <PresentationFormat>Widescreen</PresentationFormat>
  <Paragraphs>98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Consolas</vt:lpstr>
      <vt:lpstr>Courier New</vt:lpstr>
      <vt:lpstr>Arial</vt:lpstr>
      <vt:lpstr>Retrospect</vt:lpstr>
      <vt:lpstr>Program Flow Control- Conditionals</vt:lpstr>
      <vt:lpstr>Learning Objectives</vt:lpstr>
      <vt:lpstr>Python control flow statements</vt:lpstr>
      <vt:lpstr>if</vt:lpstr>
      <vt:lpstr>If else</vt:lpstr>
      <vt:lpstr>If – elif - else</vt:lpstr>
      <vt:lpstr>Nesting</vt:lpstr>
      <vt:lpstr>Resources</vt:lpstr>
      <vt:lpstr>Strings - assignment</vt:lpstr>
      <vt:lpstr>Strings are an Array</vt:lpstr>
      <vt:lpstr>Loop through a string</vt:lpstr>
      <vt:lpstr>Check if a word exists</vt:lpstr>
      <vt:lpstr>Check if a word exists</vt:lpstr>
      <vt:lpstr>Check if a word exists</vt:lpstr>
      <vt:lpstr>Modify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 - Getting Started with Coding </dc:title>
  <cp:lastModifiedBy>Hareem Nisar</cp:lastModifiedBy>
  <cp:revision>41</cp:revision>
  <dcterms:modified xsi:type="dcterms:W3CDTF">2022-10-12T13:12:24Z</dcterms:modified>
</cp:coreProperties>
</file>