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3" r:id="rId4"/>
    <p:sldId id="321" r:id="rId5"/>
    <p:sldId id="320" r:id="rId6"/>
    <p:sldId id="324" r:id="rId7"/>
    <p:sldId id="322" r:id="rId8"/>
    <p:sldId id="325" r:id="rId9"/>
    <p:sldId id="328" r:id="rId10"/>
    <p:sldId id="327" r:id="rId11"/>
    <p:sldId id="326" r:id="rId12"/>
    <p:sldId id="310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B591A-BB6E-458A-9BB1-D8173BA082AC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A8BB53-64B0-4292-BE7F-4A0506CFA5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Pre-assessment</a:t>
          </a:r>
        </a:p>
      </dgm:t>
    </dgm:pt>
    <dgm:pt modelId="{0B7BF16E-F73F-4FB0-96F8-B9536BBA70DE}" type="parTrans" cxnId="{733C0F6A-ECA4-4CBF-B169-24F2BF4D8B26}">
      <dgm:prSet/>
      <dgm:spPr/>
      <dgm:t>
        <a:bodyPr/>
        <a:lstStyle/>
        <a:p>
          <a:endParaRPr lang="en-US"/>
        </a:p>
      </dgm:t>
    </dgm:pt>
    <dgm:pt modelId="{8CE23922-C5DF-421C-A336-2D5679A65E05}" type="sibTrans" cxnId="{733C0F6A-ECA4-4CBF-B169-24F2BF4D8B26}">
      <dgm:prSet/>
      <dgm:spPr/>
      <dgm:t>
        <a:bodyPr/>
        <a:lstStyle/>
        <a:p>
          <a:endParaRPr lang="en-US"/>
        </a:p>
      </dgm:t>
    </dgm:pt>
    <dgm:pt modelId="{41989957-447D-40F2-9715-7C7092277B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QUIZ</a:t>
          </a:r>
        </a:p>
      </dgm:t>
    </dgm:pt>
    <dgm:pt modelId="{7E61F38B-AE25-4643-9926-880035C5E077}" type="parTrans" cxnId="{8856B059-B10D-45B0-9B80-6A46B096224B}">
      <dgm:prSet/>
      <dgm:spPr/>
      <dgm:t>
        <a:bodyPr/>
        <a:lstStyle/>
        <a:p>
          <a:endParaRPr lang="en-US"/>
        </a:p>
      </dgm:t>
    </dgm:pt>
    <dgm:pt modelId="{4EDEAEC2-D249-4472-9A01-DC30351BC824}" type="sibTrans" cxnId="{8856B059-B10D-45B0-9B80-6A46B096224B}">
      <dgm:prSet/>
      <dgm:spPr/>
      <dgm:t>
        <a:bodyPr/>
        <a:lstStyle/>
        <a:p>
          <a:endParaRPr lang="en-US"/>
        </a:p>
      </dgm:t>
    </dgm:pt>
    <dgm:pt modelId="{176DED90-F834-4A6A-A681-CB8269E796E4}" type="pres">
      <dgm:prSet presAssocID="{14DB591A-BB6E-458A-9BB1-D8173BA082AC}" presName="root" presStyleCnt="0">
        <dgm:presLayoutVars>
          <dgm:dir/>
          <dgm:resizeHandles val="exact"/>
        </dgm:presLayoutVars>
      </dgm:prSet>
      <dgm:spPr/>
    </dgm:pt>
    <dgm:pt modelId="{0B894705-2243-4287-B2FB-46789ECFE454}" type="pres">
      <dgm:prSet presAssocID="{26A8BB53-64B0-4292-BE7F-4A0506CFA5B1}" presName="compNode" presStyleCnt="0"/>
      <dgm:spPr/>
    </dgm:pt>
    <dgm:pt modelId="{8AE4C531-107C-4CBA-9BDF-8063B4E604D4}" type="pres">
      <dgm:prSet presAssocID="{26A8BB53-64B0-4292-BE7F-4A0506CFA5B1}" presName="iconBgRect" presStyleLbl="bgShp" presStyleIdx="0" presStyleCnt="2"/>
      <dgm:spPr/>
    </dgm:pt>
    <dgm:pt modelId="{ACD03E35-4CE4-4A12-AD0A-FC10522C7CEE}" type="pres">
      <dgm:prSet presAssocID="{26A8BB53-64B0-4292-BE7F-4A0506CFA5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ACA986C-2517-4FD6-BFA4-1EB18C5D90D7}" type="pres">
      <dgm:prSet presAssocID="{26A8BB53-64B0-4292-BE7F-4A0506CFA5B1}" presName="spaceRect" presStyleCnt="0"/>
      <dgm:spPr/>
    </dgm:pt>
    <dgm:pt modelId="{0C4E7D43-674A-4186-BF61-3400A3F413C2}" type="pres">
      <dgm:prSet presAssocID="{26A8BB53-64B0-4292-BE7F-4A0506CFA5B1}" presName="textRect" presStyleLbl="revTx" presStyleIdx="0" presStyleCnt="2">
        <dgm:presLayoutVars>
          <dgm:chMax val="1"/>
          <dgm:chPref val="1"/>
        </dgm:presLayoutVars>
      </dgm:prSet>
      <dgm:spPr/>
    </dgm:pt>
    <dgm:pt modelId="{7B7F0862-29B3-4F42-86F3-7951CCF08453}" type="pres">
      <dgm:prSet presAssocID="{8CE23922-C5DF-421C-A336-2D5679A65E05}" presName="sibTrans" presStyleCnt="0"/>
      <dgm:spPr/>
    </dgm:pt>
    <dgm:pt modelId="{6C28F2EB-B8FE-46F5-B24A-53A0DDB3A8B3}" type="pres">
      <dgm:prSet presAssocID="{41989957-447D-40F2-9715-7C7092277B36}" presName="compNode" presStyleCnt="0"/>
      <dgm:spPr/>
    </dgm:pt>
    <dgm:pt modelId="{C89836F0-7A98-43F0-8C21-F74DFF400AEF}" type="pres">
      <dgm:prSet presAssocID="{41989957-447D-40F2-9715-7C7092277B36}" presName="iconBgRect" presStyleLbl="bgShp" presStyleIdx="1" presStyleCnt="2" custLinFactNeighborX="-3102" custLinFactNeighborY="19096"/>
      <dgm:spPr>
        <a:solidFill>
          <a:schemeClr val="accent4"/>
        </a:solidFill>
      </dgm:spPr>
    </dgm:pt>
    <dgm:pt modelId="{A179CF39-8836-446D-AC8F-B6D7437C7F84}" type="pres">
      <dgm:prSet presAssocID="{41989957-447D-40F2-9715-7C7092277B36}" presName="iconRect" presStyleLbl="node1" presStyleIdx="1" presStyleCnt="2" custLinFactNeighborX="1065" custLinFactNeighborY="3697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666722-AF7A-4BC7-BAF4-9D8BACD6EB44}" type="pres">
      <dgm:prSet presAssocID="{41989957-447D-40F2-9715-7C7092277B36}" presName="spaceRect" presStyleCnt="0"/>
      <dgm:spPr/>
    </dgm:pt>
    <dgm:pt modelId="{A80CC25F-1DC2-44F0-B5E0-D2812EC42BF4}" type="pres">
      <dgm:prSet presAssocID="{41989957-447D-40F2-9715-7C7092277B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29C7409-A98A-4949-9E2A-B353F20B7201}" type="presOf" srcId="{26A8BB53-64B0-4292-BE7F-4A0506CFA5B1}" destId="{0C4E7D43-674A-4186-BF61-3400A3F413C2}" srcOrd="0" destOrd="0" presId="urn:microsoft.com/office/officeart/2018/5/layout/IconCircleLabelList"/>
    <dgm:cxn modelId="{733C0F6A-ECA4-4CBF-B169-24F2BF4D8B26}" srcId="{14DB591A-BB6E-458A-9BB1-D8173BA082AC}" destId="{26A8BB53-64B0-4292-BE7F-4A0506CFA5B1}" srcOrd="0" destOrd="0" parTransId="{0B7BF16E-F73F-4FB0-96F8-B9536BBA70DE}" sibTransId="{8CE23922-C5DF-421C-A336-2D5679A65E05}"/>
    <dgm:cxn modelId="{8856B059-B10D-45B0-9B80-6A46B096224B}" srcId="{14DB591A-BB6E-458A-9BB1-D8173BA082AC}" destId="{41989957-447D-40F2-9715-7C7092277B36}" srcOrd="1" destOrd="0" parTransId="{7E61F38B-AE25-4643-9926-880035C5E077}" sibTransId="{4EDEAEC2-D249-4472-9A01-DC30351BC824}"/>
    <dgm:cxn modelId="{E28F8DEA-1FA2-41F7-B05A-7A2A95C82903}" type="presOf" srcId="{14DB591A-BB6E-458A-9BB1-D8173BA082AC}" destId="{176DED90-F834-4A6A-A681-CB8269E796E4}" srcOrd="0" destOrd="0" presId="urn:microsoft.com/office/officeart/2018/5/layout/IconCircleLabelList"/>
    <dgm:cxn modelId="{709406F7-8E07-4DE4-BE58-BA4B56D47CE2}" type="presOf" srcId="{41989957-447D-40F2-9715-7C7092277B36}" destId="{A80CC25F-1DC2-44F0-B5E0-D2812EC42BF4}" srcOrd="0" destOrd="0" presId="urn:microsoft.com/office/officeart/2018/5/layout/IconCircleLabelList"/>
    <dgm:cxn modelId="{2D05266B-C7A2-4A5A-B081-2A8D7A55C309}" type="presParOf" srcId="{176DED90-F834-4A6A-A681-CB8269E796E4}" destId="{0B894705-2243-4287-B2FB-46789ECFE454}" srcOrd="0" destOrd="0" presId="urn:microsoft.com/office/officeart/2018/5/layout/IconCircleLabelList"/>
    <dgm:cxn modelId="{C1F2E21F-56F8-48B2-BC55-AE4307A703C1}" type="presParOf" srcId="{0B894705-2243-4287-B2FB-46789ECFE454}" destId="{8AE4C531-107C-4CBA-9BDF-8063B4E604D4}" srcOrd="0" destOrd="0" presId="urn:microsoft.com/office/officeart/2018/5/layout/IconCircleLabelList"/>
    <dgm:cxn modelId="{35072ABC-2E38-41B3-9A98-332CC51666EC}" type="presParOf" srcId="{0B894705-2243-4287-B2FB-46789ECFE454}" destId="{ACD03E35-4CE4-4A12-AD0A-FC10522C7CEE}" srcOrd="1" destOrd="0" presId="urn:microsoft.com/office/officeart/2018/5/layout/IconCircleLabelList"/>
    <dgm:cxn modelId="{60CEDEEE-1802-4FCD-9BBB-79F9B3888422}" type="presParOf" srcId="{0B894705-2243-4287-B2FB-46789ECFE454}" destId="{1ACA986C-2517-4FD6-BFA4-1EB18C5D90D7}" srcOrd="2" destOrd="0" presId="urn:microsoft.com/office/officeart/2018/5/layout/IconCircleLabelList"/>
    <dgm:cxn modelId="{985C49E1-295F-41C8-8F12-B3C1D03D3071}" type="presParOf" srcId="{0B894705-2243-4287-B2FB-46789ECFE454}" destId="{0C4E7D43-674A-4186-BF61-3400A3F413C2}" srcOrd="3" destOrd="0" presId="urn:microsoft.com/office/officeart/2018/5/layout/IconCircleLabelList"/>
    <dgm:cxn modelId="{F577A3F9-181F-4721-A610-D59D4D4C6739}" type="presParOf" srcId="{176DED90-F834-4A6A-A681-CB8269E796E4}" destId="{7B7F0862-29B3-4F42-86F3-7951CCF08453}" srcOrd="1" destOrd="0" presId="urn:microsoft.com/office/officeart/2018/5/layout/IconCircleLabelList"/>
    <dgm:cxn modelId="{F36CFCE3-E34B-434C-870F-377F5F0A6823}" type="presParOf" srcId="{176DED90-F834-4A6A-A681-CB8269E796E4}" destId="{6C28F2EB-B8FE-46F5-B24A-53A0DDB3A8B3}" srcOrd="2" destOrd="0" presId="urn:microsoft.com/office/officeart/2018/5/layout/IconCircleLabelList"/>
    <dgm:cxn modelId="{C8078A1A-A2E4-4B83-9E88-B51DB14EF564}" type="presParOf" srcId="{6C28F2EB-B8FE-46F5-B24A-53A0DDB3A8B3}" destId="{C89836F0-7A98-43F0-8C21-F74DFF400AEF}" srcOrd="0" destOrd="0" presId="urn:microsoft.com/office/officeart/2018/5/layout/IconCircleLabelList"/>
    <dgm:cxn modelId="{E5E7BE30-0C50-411C-BB38-2768CCA804DA}" type="presParOf" srcId="{6C28F2EB-B8FE-46F5-B24A-53A0DDB3A8B3}" destId="{A179CF39-8836-446D-AC8F-B6D7437C7F84}" srcOrd="1" destOrd="0" presId="urn:microsoft.com/office/officeart/2018/5/layout/IconCircleLabelList"/>
    <dgm:cxn modelId="{1E2E27F9-7792-4B2E-AD6D-C9184941A2DD}" type="presParOf" srcId="{6C28F2EB-B8FE-46F5-B24A-53A0DDB3A8B3}" destId="{B5666722-AF7A-4BC7-BAF4-9D8BACD6EB44}" srcOrd="2" destOrd="0" presId="urn:microsoft.com/office/officeart/2018/5/layout/IconCircleLabelList"/>
    <dgm:cxn modelId="{CF0E2602-C11C-49D5-879A-0EAD3634A855}" type="presParOf" srcId="{6C28F2EB-B8FE-46F5-B24A-53A0DDB3A8B3}" destId="{A80CC25F-1DC2-44F0-B5E0-D2812EC42BF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4C531-107C-4CBA-9BDF-8063B4E604D4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D03E35-4CE4-4A12-AD0A-FC10522C7CEE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4E7D43-674A-4186-BF61-3400A3F413C2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/>
            <a:t>Pre-assessment</a:t>
          </a:r>
        </a:p>
      </dsp:txBody>
      <dsp:txXfrm>
        <a:off x="1114199" y="2973040"/>
        <a:ext cx="3600000" cy="720000"/>
      </dsp:txXfrm>
    </dsp:sp>
    <dsp:sp modelId="{C89836F0-7A98-43F0-8C21-F74DFF400AEF}">
      <dsp:nvSpPr>
        <dsp:cNvPr id="0" name=""/>
        <dsp:cNvSpPr/>
      </dsp:nvSpPr>
      <dsp:spPr>
        <a:xfrm>
          <a:off x="5978080" y="512388"/>
          <a:ext cx="2196000" cy="2196000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79CF39-8836-446D-AC8F-B6D7437C7F84}">
      <dsp:nvSpPr>
        <dsp:cNvPr id="0" name=""/>
        <dsp:cNvSpPr/>
      </dsp:nvSpPr>
      <dsp:spPr>
        <a:xfrm>
          <a:off x="6527618" y="102697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0CC25F-1DC2-44F0-B5E0-D2812EC42BF4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/>
            <a:t>QUIZ</a:t>
          </a:r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B5883-578C-463F-B113-808B2BFD0249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5127B-5F6C-48F2-9974-EAF2654F3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45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mboard.google.com/d/1vOgfdp7mjzv_KnOV7S-scFQVeM_8BGZJ_5FLB6h3e9A/edit?usp=shar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82E9-8C78-4D67-A852-E92EC02097B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78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82E9-8C78-4D67-A852-E92EC02097B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15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you see Image processing?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82E9-8C78-4D67-A852-E92EC02097B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24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https://jamboard.google.com/d/1vOgfdp7mjzv_KnOV7S-scFQVeM_8BGZJ_5FLB6h3e9A/edit?usp=sharing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82E9-8C78-4D67-A852-E92EC02097B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6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82E9-8C78-4D67-A852-E92EC02097B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15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that number come from? 8 bits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82E9-8C78-4D67-A852-E92EC02097B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61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1.What is the location of monster’s eye?</a:t>
            </a:r>
          </a:p>
          <a:p>
            <a:pPr marL="0" indent="0">
              <a:buNone/>
            </a:pPr>
            <a:r>
              <a:rPr lang="en-US" dirty="0"/>
              <a:t>(5,4) (4,5) (5,2) (2,5)</a:t>
            </a:r>
          </a:p>
          <a:p>
            <a:pPr marL="0" indent="0">
              <a:buNone/>
            </a:pPr>
            <a:r>
              <a:rPr lang="en-US" sz="1200" dirty="0"/>
              <a:t>2. What type of image is this?</a:t>
            </a:r>
            <a:endParaRPr lang="en-US" dirty="0"/>
          </a:p>
          <a:p>
            <a:r>
              <a:rPr lang="en-US" dirty="0"/>
              <a:t>Black and white, Binary, Grayscale, RGB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82E9-8C78-4D67-A852-E92EC02097B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91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F82E9-8C78-4D67-A852-E92EC02097B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54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FFB8-559E-388A-3E7A-71896435B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B3E02-62E6-3ACB-939C-E24BD97BB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7062-4865-D630-AADA-17E49389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59C-364F-4710-8640-78269B68869E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D89A-4318-5E5C-787E-A5AE1CB1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1F61-3EB9-B506-0F12-1ECE80F5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C06-F82D-4F16-8E9E-9EF911F99C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5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95CB-FD73-51CB-E67F-C83C93EA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9F6F-8B93-BA45-BE4D-FE95442E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202BD-1A91-E698-375D-AE0330B9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59C-364F-4710-8640-78269B68869E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8DB6-EF9A-36BD-380E-E6AE701F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64E0-A5FD-2DB7-E23A-423ACB79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C06-F82D-4F16-8E9E-9EF911F99C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3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074EA-BF87-31FC-0467-EBA167203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C3B0D-0026-E042-20BE-B8DF9F295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57B64-8AA3-1E80-6F77-A636975D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59C-364F-4710-8640-78269B68869E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5C57-7046-2E4E-F03D-7238DE65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3983-140B-9E46-A30A-9995EED6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C06-F82D-4F16-8E9E-9EF911F99C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08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F701-C53F-55A6-8D25-8EAF0546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9621-9B24-FB27-5C2A-C9C7C168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DB2E-3FB5-22DD-21EE-578DB109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59C-364F-4710-8640-78269B68869E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BABF4-A31E-5436-404F-102532A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B7BD-3CE3-37B9-C812-3A92092E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C06-F82D-4F16-8E9E-9EF911F99C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90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3B4C-103E-14A6-41BF-C93751EC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F9C9-52DF-79E5-539F-5A94059A7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8EDA7-E444-19B1-7034-22E6D521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59C-364F-4710-8640-78269B68869E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133A-295A-71F3-35FC-548AB67F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1A8B-99EE-CF0F-DB64-9A24D9F1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C06-F82D-4F16-8E9E-9EF911F99C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7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B4E8-B8C9-1986-F615-0BBA451B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00-3200-1C4F-F41E-F8B1B28B2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5D8FC-8A43-D0F0-D649-2A3BE5B0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658D3-E3EA-1C48-9AC5-F353D7EF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59C-364F-4710-8640-78269B68869E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672C5-E42B-EF05-4D3E-4F6EAA17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8C9D-2729-17A1-55B1-FEF77C2A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C06-F82D-4F16-8E9E-9EF911F99C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44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C5DD-4D89-3287-7E60-D4A04BAA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31A5-2364-4421-3C66-A8AA34D5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473A-F587-BF86-FF70-A134D5FE4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C8F6B-D7CF-FA15-DCEE-A75E10E49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81510-0B21-884E-C294-3056EA51B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944FD-85C7-4099-90D7-05D43954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59C-364F-4710-8640-78269B68869E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B0540-0195-A05D-8E11-9E87A6FA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03F95-D807-C483-75CE-A6954B95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C06-F82D-4F16-8E9E-9EF911F99C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16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ACCB-E18E-B77B-1FF3-BE29FA94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1B22C-D12E-D446-960D-FE159650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59C-364F-4710-8640-78269B68869E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71DC9-5EFB-7C17-1E74-527748CE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D9806-CC2F-05EE-35AA-1BFC1F8B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C06-F82D-4F16-8E9E-9EF911F99C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F2FA0-7440-7697-51DD-0BC0F77D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59C-364F-4710-8640-78269B68869E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1EF1E-63F3-2176-529C-45858894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E8E1E-C5BB-D291-2006-7C7D33A4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C06-F82D-4F16-8E9E-9EF911F99C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46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6957-435D-BECB-2CBF-C40BC2FE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2282-6AC7-9397-4481-C52E3452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A6C37-7C61-6F7A-8AE2-A304EACCD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2DB25-912D-161D-96AD-FC489390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59C-364F-4710-8640-78269B68869E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3E775-0D2E-EB08-AE1A-18CB9911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52E81-7258-61C2-AD76-52405920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C06-F82D-4F16-8E9E-9EF911F99C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0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5765-2374-387A-C3E3-57D0B2F3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63159-B77C-4973-BA3B-147ED7769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D1DB4-91B5-F3DB-36DB-47EADD6B2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9C22B-DF60-02B7-58C2-2CF35D24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59C-364F-4710-8640-78269B68869E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ECAE5-40B0-7931-2A89-66D7EE29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215D-B2AE-320C-96A9-B4D549D6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5C06-F82D-4F16-8E9E-9EF911F99C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55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DF093-57DB-BA90-F4ED-3808E7D5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84421-3A66-651B-14E8-1B243DEB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53F9-D3DE-26F7-9AB2-A7589DFE7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059C-364F-4710-8640-78269B68869E}" type="datetimeFigureOut">
              <a:rPr lang="en-CA" smtClean="0"/>
              <a:t>2022-11-20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8CE5-5999-1434-C23D-B355CF4F0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18E1-BEFA-D565-FA28-FE46F6644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5C06-F82D-4F16-8E9E-9EF911F99C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29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2.wdp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7" Type="http://schemas.openxmlformats.org/officeDocument/2006/relationships/hyperlink" Target="https://nurseryrhymesandfuntimes.blogspot.com/2011/05/e-is-for-elf.html" TargetMode="External"/><Relationship Id="rId2" Type="http://schemas.openxmlformats.org/officeDocument/2006/relationships/notesSlide" Target="../notesSlides/notesSlide1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McDonald%27s" TargetMode="External"/><Relationship Id="rId11" Type="http://schemas.openxmlformats.org/officeDocument/2006/relationships/hyperlink" Target="https://en.m.wikipedia.org/wiki/File:Google_%22G%22_Logo.svg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hyperlink" Target="https://www.flickr.com/photos/lwr/6338027" TargetMode="External"/><Relationship Id="rId9" Type="http://schemas.openxmlformats.org/officeDocument/2006/relationships/hyperlink" Target="https://www.publicdomainpictures.net/view-image.php?image=44147&amp;picture=letter-a-in-colors" TargetMode="External"/><Relationship Id="rId14" Type="http://schemas.openxmlformats.org/officeDocument/2006/relationships/hyperlink" Target="https://www.publicdomainpictures.net/view-image.php?image=95468&amp;picture=&amp;jazyk=F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828D-1C3D-FF17-EA66-EAFAD2C9D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Image Processing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B9609-A0A1-C524-72EA-E5C4FF6E9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Module 7 – Libraries</a:t>
            </a:r>
          </a:p>
          <a:p>
            <a:endParaRPr lang="en-US" dirty="0"/>
          </a:p>
          <a:p>
            <a:r>
              <a:rPr lang="en-US" b="1" dirty="0"/>
              <a:t>Instructor: Dr. Hareem Nisar</a:t>
            </a:r>
          </a:p>
          <a:p>
            <a:r>
              <a:rPr lang="en-US" b="1" dirty="0"/>
              <a:t>Contact: hareem.nisar94@gmail.com</a:t>
            </a:r>
          </a:p>
          <a:p>
            <a:endParaRPr lang="en-CA" dirty="0"/>
          </a:p>
        </p:txBody>
      </p:sp>
      <p:pic>
        <p:nvPicPr>
          <p:cNvPr id="1026" name="Picture 2" descr="Walking together with newcomers since 1983 – MNLCT">
            <a:extLst>
              <a:ext uri="{FF2B5EF4-FFF2-40B4-BE49-F238E27FC236}">
                <a16:creationId xmlns:a16="http://schemas.microsoft.com/office/drawing/2014/main" id="{FADB1984-68AC-E857-39E0-B2BE63A52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57"/>
            <a:ext cx="4280790" cy="15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NLCT Announces Two New Career Bridging Programs for Immigrant  Professionals in Ontario – MNLCT">
            <a:extLst>
              <a:ext uri="{FF2B5EF4-FFF2-40B4-BE49-F238E27FC236}">
                <a16:creationId xmlns:a16="http://schemas.microsoft.com/office/drawing/2014/main" id="{74C0EDE5-4689-B527-D0DA-7543B8C1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285" y="117357"/>
            <a:ext cx="5002991" cy="13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Tech Effect | The Top Digital Marketing Community">
            <a:extLst>
              <a:ext uri="{FF2B5EF4-FFF2-40B4-BE49-F238E27FC236}">
                <a16:creationId xmlns:a16="http://schemas.microsoft.com/office/drawing/2014/main" id="{AEBEF2BB-C3CF-CA3A-F5D0-D16CCED2C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168" y="306894"/>
            <a:ext cx="2304959" cy="104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1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C1F3-F3E4-42B7-A8D0-9A9EDD0E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GrayScale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1B833-F149-475F-9713-3BFEEAC9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Intensity Range: 0-255</a:t>
            </a:r>
          </a:p>
          <a:p>
            <a:endParaRPr lang="en-CA" dirty="0"/>
          </a:p>
        </p:txBody>
      </p:sp>
      <p:pic>
        <p:nvPicPr>
          <p:cNvPr id="5" name="Picture 4" descr="1000+ Great Monochrome Photography Photos · Pexels · Free Stock Photos">
            <a:extLst>
              <a:ext uri="{FF2B5EF4-FFF2-40B4-BE49-F238E27FC236}">
                <a16:creationId xmlns:a16="http://schemas.microsoft.com/office/drawing/2014/main" id="{31F12EE7-AC55-4266-9C21-F7B7E9F6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66" y="485680"/>
            <a:ext cx="5521994" cy="552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Pixel Intensity Histogram Characteristics: Basics of Image Processing and  Machine Vision - Technical Articles">
            <a:extLst>
              <a:ext uri="{FF2B5EF4-FFF2-40B4-BE49-F238E27FC236}">
                <a16:creationId xmlns:a16="http://schemas.microsoft.com/office/drawing/2014/main" id="{B755E3DD-5AB9-4E43-B6E1-9A0C90B6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5" y="4445211"/>
            <a:ext cx="6202432" cy="151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olor \ Processing.org">
            <a:extLst>
              <a:ext uri="{FF2B5EF4-FFF2-40B4-BE49-F238E27FC236}">
                <a16:creationId xmlns:a16="http://schemas.microsoft.com/office/drawing/2014/main" id="{9BE4DC55-CA19-4BBC-9AE4-871048EC1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02" y="2344928"/>
            <a:ext cx="4948876" cy="153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57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C393-4F25-4865-87B4-F0898D84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images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88B5-45C2-41BF-8AEB-F2EEB699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001" y="1950505"/>
            <a:ext cx="2899225" cy="3867287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12290" name="Picture 2" descr="How to Convert an RGB Image to Grayscale">
            <a:extLst>
              <a:ext uri="{FF2B5EF4-FFF2-40B4-BE49-F238E27FC236}">
                <a16:creationId xmlns:a16="http://schemas.microsoft.com/office/drawing/2014/main" id="{3D79F86E-3E7C-4F59-BB3A-A67CF3564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12" y="1852315"/>
            <a:ext cx="4453087" cy="427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Van Gogh Petrol Pixel - Officiële IXXI ® store">
            <a:extLst>
              <a:ext uri="{FF2B5EF4-FFF2-40B4-BE49-F238E27FC236}">
                <a16:creationId xmlns:a16="http://schemas.microsoft.com/office/drawing/2014/main" id="{D9A95D34-3BE3-4A36-8AA4-94A30AE4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65" y="1852315"/>
            <a:ext cx="4453086" cy="44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671BF-86F0-4AB1-9231-8C2528D62548}"/>
              </a:ext>
            </a:extLst>
          </p:cNvPr>
          <p:cNvSpPr txBox="1"/>
          <p:nvPr/>
        </p:nvSpPr>
        <p:spPr>
          <a:xfrm>
            <a:off x="4941947" y="1859340"/>
            <a:ext cx="1931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Intensity </a:t>
            </a:r>
          </a:p>
          <a:p>
            <a:r>
              <a:rPr lang="en-US" sz="2400" dirty="0"/>
              <a:t>   = 30%red</a:t>
            </a:r>
          </a:p>
          <a:p>
            <a:r>
              <a:rPr lang="en-US" sz="2400" dirty="0"/>
              <a:t>   + 30%green </a:t>
            </a:r>
          </a:p>
          <a:p>
            <a:r>
              <a:rPr lang="en-US" sz="2400" dirty="0"/>
              <a:t>   + 40% blue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0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7B03-545A-4CCF-93AC-1897520E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48026"/>
            <a:ext cx="10929523" cy="1450757"/>
          </a:xfrm>
        </p:spPr>
        <p:txBody>
          <a:bodyPr>
            <a:normAutofit/>
          </a:bodyPr>
          <a:lstStyle/>
          <a:p>
            <a:r>
              <a:rPr lang="en-US" sz="3600" dirty="0"/>
              <a:t>1. What is the location of monster’s eye?</a:t>
            </a:r>
            <a:br>
              <a:rPr lang="en-US" sz="3600" dirty="0"/>
            </a:br>
            <a:r>
              <a:rPr lang="en-US" sz="3600" dirty="0"/>
              <a:t>2. What type of image is this?</a:t>
            </a:r>
            <a:endParaRPr lang="en-CA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9A956D-4451-4CC8-835B-9D046DE9E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7937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BFF0C44-0EFF-4AF6-B9F6-81F597EB537E}"/>
              </a:ext>
            </a:extLst>
          </p:cNvPr>
          <p:cNvSpPr/>
          <p:nvPr/>
        </p:nvSpPr>
        <p:spPr>
          <a:xfrm>
            <a:off x="6203748" y="2170717"/>
            <a:ext cx="4101662" cy="40400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2" descr="Compression Using Run Length Encoding">
            <a:extLst>
              <a:ext uri="{FF2B5EF4-FFF2-40B4-BE49-F238E27FC236}">
                <a16:creationId xmlns:a16="http://schemas.microsoft.com/office/drawing/2014/main" id="{D540ADB0-7405-4C3B-BC1F-4AF0DB04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44" y="1844566"/>
            <a:ext cx="4533563" cy="43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72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48A1-F8C6-4AE8-B24E-6D93F3DD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9863-5381-4028-8ED5-4BCED71F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7382"/>
            <a:ext cx="4323825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Image Processing is all around us!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Images are a collection of pixels. </a:t>
            </a:r>
          </a:p>
          <a:p>
            <a:pPr marL="0" indent="0">
              <a:buNone/>
            </a:pPr>
            <a:r>
              <a:rPr lang="en-US" sz="2400" dirty="0"/>
              <a:t>Each have has a POSITION (</a:t>
            </a:r>
            <a:r>
              <a:rPr lang="en-US" sz="2400" dirty="0" err="1"/>
              <a:t>x,y</a:t>
            </a:r>
            <a:r>
              <a:rPr lang="en-US" sz="2400" dirty="0"/>
              <a:t>) and INTENSITY value (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types of images are Binary, Grayscale and RGB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CA" sz="2400" dirty="0"/>
          </a:p>
        </p:txBody>
      </p:sp>
      <p:pic>
        <p:nvPicPr>
          <p:cNvPr id="15362" name="Picture 2" descr="Math + Pixel Art = Engaging Activity – Dad Does Tech">
            <a:extLst>
              <a:ext uri="{FF2B5EF4-FFF2-40B4-BE49-F238E27FC236}">
                <a16:creationId xmlns:a16="http://schemas.microsoft.com/office/drawing/2014/main" id="{DD72A34E-B9E4-4B98-9D31-27FCDAF5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105" y="1298672"/>
            <a:ext cx="6242729" cy="470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51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193-E95B-43D8-8E37-2A3B71C89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522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sz="60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Introduction to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2800" dirty="0"/>
              <a:t>Digital Image Processing</a:t>
            </a:r>
            <a:endParaRPr lang="en-CA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A27B2C-C4FC-963E-C895-08E4F8F112AC}"/>
              </a:ext>
            </a:extLst>
          </p:cNvPr>
          <p:cNvGrpSpPr/>
          <p:nvPr/>
        </p:nvGrpSpPr>
        <p:grpSpPr>
          <a:xfrm>
            <a:off x="1154154" y="1384166"/>
            <a:ext cx="11094843" cy="4063128"/>
            <a:chOff x="1154154" y="859984"/>
            <a:chExt cx="11094843" cy="4063128"/>
          </a:xfrm>
        </p:grpSpPr>
        <p:pic>
          <p:nvPicPr>
            <p:cNvPr id="5" name="Picture 4" descr="A picture containing light, sign&#10;&#10;Description automatically generated">
              <a:extLst>
                <a:ext uri="{FF2B5EF4-FFF2-40B4-BE49-F238E27FC236}">
                  <a16:creationId xmlns:a16="http://schemas.microsoft.com/office/drawing/2014/main" id="{BE71238A-17CC-4F0F-B43A-DF48F23FD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154154" y="1827718"/>
              <a:ext cx="1828800" cy="1828800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FAC8786B-8F56-4EAA-B55E-0636DAEB2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007744" y="1808920"/>
              <a:ext cx="2088069" cy="1828800"/>
            </a:xfrm>
            <a:prstGeom prst="rect">
              <a:avLst/>
            </a:prstGeom>
          </p:spPr>
        </p:pic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415F191A-9DFF-4E59-B043-38E261E12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5120603" y="1780751"/>
              <a:ext cx="1828800" cy="1828800"/>
            </a:xfrm>
            <a:prstGeom prst="rect">
              <a:avLst/>
            </a:prstGeom>
          </p:spPr>
        </p:pic>
        <p:pic>
          <p:nvPicPr>
            <p:cNvPr id="16" name="Picture 15" descr="Logo, icon&#10;&#10;Description automatically generated">
              <a:extLst>
                <a:ext uri="{FF2B5EF4-FFF2-40B4-BE49-F238E27FC236}">
                  <a16:creationId xmlns:a16="http://schemas.microsoft.com/office/drawing/2014/main" id="{405810F5-1839-4D10-81B0-B7A0EF14A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974193" y="1835317"/>
              <a:ext cx="1795876" cy="1828800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78A4684C-F791-4C94-BCDE-1269FAB82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9367870" y="859984"/>
              <a:ext cx="2881127" cy="4063128"/>
            </a:xfrm>
            <a:prstGeom prst="rect">
              <a:avLst/>
            </a:prstGeom>
          </p:spPr>
        </p:pic>
        <p:pic>
          <p:nvPicPr>
            <p:cNvPr id="19" name="Picture 1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F2E56BA-ECC4-4F33-9B19-EE79409CC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3175" b="96190" l="9896" r="89974">
                          <a14:foregroundMark x1="35026" y1="6825" x2="62891" y2="3175"/>
                          <a14:foregroundMark x1="62891" y1="3175" x2="74219" y2="4286"/>
                          <a14:foregroundMark x1="72135" y1="95714" x2="37891" y2="96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8282587" y="1755274"/>
              <a:ext cx="2294791" cy="1882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96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CF7C-C0B3-4C33-AE50-5266F032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1B88-AFC7-4824-AE83-E55B0346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</a:p>
          <a:p>
            <a:r>
              <a:rPr lang="en-US" dirty="0"/>
              <a:t>By the end of this lesson, students should be able to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Recognize the importance of image processing in the real world.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and distinguish between different types of images.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79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437B-0EBF-4394-8D01-557C19A3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0466"/>
            <a:ext cx="9998258" cy="787357"/>
          </a:xfrm>
        </p:spPr>
        <p:txBody>
          <a:bodyPr/>
          <a:lstStyle/>
          <a:p>
            <a:r>
              <a:rPr lang="en-US" dirty="0"/>
              <a:t>Where is Image Processing?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1AC9-9D9C-4ECB-82D5-91523E13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78226"/>
            <a:ext cx="10783783" cy="46287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Art</a:t>
            </a:r>
          </a:p>
          <a:p>
            <a:r>
              <a:rPr lang="en-US" dirty="0"/>
              <a:t>Robots</a:t>
            </a:r>
          </a:p>
          <a:p>
            <a:r>
              <a:rPr lang="en-US" dirty="0"/>
              <a:t>Multimedia</a:t>
            </a:r>
          </a:p>
          <a:p>
            <a:r>
              <a:rPr lang="en-US" dirty="0"/>
              <a:t>Business?</a:t>
            </a:r>
          </a:p>
          <a:p>
            <a:r>
              <a:rPr lang="en-CA" dirty="0"/>
              <a:t>Social media </a:t>
            </a:r>
          </a:p>
          <a:p>
            <a:r>
              <a:rPr lang="en-CA" dirty="0"/>
              <a:t>On the road?</a:t>
            </a:r>
          </a:p>
          <a:p>
            <a:r>
              <a:rPr lang="en-CA" dirty="0"/>
              <a:t>In your home?</a:t>
            </a:r>
          </a:p>
          <a:p>
            <a:r>
              <a:rPr lang="en-CA" dirty="0"/>
              <a:t>Your work or office?</a:t>
            </a:r>
          </a:p>
          <a:p>
            <a:r>
              <a:rPr lang="en-CA" dirty="0"/>
              <a:t>Space! </a:t>
            </a:r>
          </a:p>
          <a:p>
            <a:r>
              <a:rPr lang="en-CA" dirty="0"/>
              <a:t>Medicine</a:t>
            </a:r>
          </a:p>
          <a:p>
            <a:r>
              <a:rPr lang="en-CA" dirty="0"/>
              <a:t>Security systems</a:t>
            </a:r>
          </a:p>
          <a:p>
            <a:r>
              <a:rPr lang="en-CA" dirty="0"/>
              <a:t>Forensics</a:t>
            </a:r>
          </a:p>
          <a:p>
            <a:r>
              <a:rPr lang="en-US" dirty="0"/>
              <a:t>Factories!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9218" name="Picture 2" descr="X, X Everywhere | Know Your Meme">
            <a:extLst>
              <a:ext uri="{FF2B5EF4-FFF2-40B4-BE49-F238E27FC236}">
                <a16:creationId xmlns:a16="http://schemas.microsoft.com/office/drawing/2014/main" id="{F92A1060-1518-415F-BB0A-D4283E98E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2" y="1009243"/>
            <a:ext cx="10310832" cy="579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7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3799-0A9C-43F0-A200-6B1C0C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spy with my eye…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E109-5553-4D63-822E-B00082D9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788157" cy="4023360"/>
          </a:xfrm>
        </p:spPr>
        <p:txBody>
          <a:bodyPr>
            <a:normAutofit/>
          </a:bodyPr>
          <a:lstStyle/>
          <a:p>
            <a:r>
              <a:rPr lang="en-US" dirty="0"/>
              <a:t>Give examples where images or image processing is taking place around you. </a:t>
            </a:r>
          </a:p>
          <a:p>
            <a:r>
              <a:rPr lang="en-US" b="1" dirty="0"/>
              <a:t>Hints:</a:t>
            </a:r>
          </a:p>
          <a:p>
            <a:r>
              <a:rPr lang="en-US" dirty="0"/>
              <a:t>- Images may be modified</a:t>
            </a:r>
          </a:p>
          <a:p>
            <a:r>
              <a:rPr lang="en-US" dirty="0"/>
              <a:t>- Something might be read / scanned</a:t>
            </a:r>
          </a:p>
          <a:p>
            <a:r>
              <a:rPr lang="en-CA" dirty="0"/>
              <a:t>- Actions taken based on images</a:t>
            </a:r>
          </a:p>
          <a:p>
            <a:r>
              <a:rPr lang="en-CA" dirty="0"/>
              <a:t>- Images taken based on actions</a:t>
            </a:r>
          </a:p>
          <a:p>
            <a:r>
              <a:rPr lang="en-CA" dirty="0"/>
              <a:t>- Consider your work or workspace</a:t>
            </a:r>
          </a:p>
        </p:txBody>
      </p:sp>
    </p:spTree>
    <p:extLst>
      <p:ext uri="{BB962C8B-B14F-4D97-AF65-F5344CB8AC3E}">
        <p14:creationId xmlns:p14="http://schemas.microsoft.com/office/powerpoint/2010/main" val="380678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437B-0EBF-4394-8D01-557C19A3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1AC9-9D9C-4ECB-82D5-91523E13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78226"/>
            <a:ext cx="10783783" cy="46287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Art</a:t>
            </a:r>
          </a:p>
          <a:p>
            <a:r>
              <a:rPr lang="en-US" dirty="0"/>
              <a:t>Robots</a:t>
            </a:r>
          </a:p>
          <a:p>
            <a:r>
              <a:rPr lang="en-US" dirty="0"/>
              <a:t>Multimedia</a:t>
            </a:r>
          </a:p>
          <a:p>
            <a:r>
              <a:rPr lang="en-US" dirty="0"/>
              <a:t>Business?</a:t>
            </a:r>
          </a:p>
          <a:p>
            <a:r>
              <a:rPr lang="en-CA" dirty="0"/>
              <a:t>Social media </a:t>
            </a:r>
          </a:p>
          <a:p>
            <a:r>
              <a:rPr lang="en-CA" dirty="0"/>
              <a:t>On the road?</a:t>
            </a:r>
          </a:p>
          <a:p>
            <a:r>
              <a:rPr lang="en-CA" dirty="0"/>
              <a:t>In your home?</a:t>
            </a:r>
          </a:p>
          <a:p>
            <a:r>
              <a:rPr lang="en-CA" dirty="0"/>
              <a:t>Your work or office?</a:t>
            </a:r>
          </a:p>
          <a:p>
            <a:r>
              <a:rPr lang="en-CA" dirty="0"/>
              <a:t>Space! </a:t>
            </a:r>
          </a:p>
          <a:p>
            <a:r>
              <a:rPr lang="en-CA" dirty="0"/>
              <a:t>Medicine</a:t>
            </a:r>
          </a:p>
          <a:p>
            <a:r>
              <a:rPr lang="en-CA" dirty="0"/>
              <a:t>Security systems</a:t>
            </a:r>
          </a:p>
          <a:p>
            <a:r>
              <a:rPr lang="en-CA" dirty="0"/>
              <a:t>Forensics</a:t>
            </a:r>
          </a:p>
          <a:p>
            <a:r>
              <a:rPr lang="en-US" dirty="0"/>
              <a:t>Factories!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9218" name="Picture 2" descr="X, X Everywhere | Know Your Meme">
            <a:extLst>
              <a:ext uri="{FF2B5EF4-FFF2-40B4-BE49-F238E27FC236}">
                <a16:creationId xmlns:a16="http://schemas.microsoft.com/office/drawing/2014/main" id="{F92A1060-1518-415F-BB0A-D4283E98E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606" y="1792593"/>
            <a:ext cx="7941438" cy="446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0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91C1-B90A-4614-A62A-53C17094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0A0D-CFD9-411E-83A0-DA9E2B964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168507" cy="4023360"/>
          </a:xfrm>
        </p:spPr>
        <p:txBody>
          <a:bodyPr/>
          <a:lstStyle/>
          <a:p>
            <a:r>
              <a:rPr lang="en-CA" sz="2800" dirty="0"/>
              <a:t>Image is a form 2D data with </a:t>
            </a:r>
          </a:p>
          <a:p>
            <a:pPr lvl="1"/>
            <a:r>
              <a:rPr lang="en-CA" sz="2600" dirty="0"/>
              <a:t>a) Spatial information</a:t>
            </a:r>
          </a:p>
          <a:p>
            <a:pPr lvl="1"/>
            <a:r>
              <a:rPr lang="en-CA" sz="2600" dirty="0"/>
              <a:t>b) Intensity information  </a:t>
            </a:r>
          </a:p>
          <a:p>
            <a:pPr lvl="1"/>
            <a:endParaRPr lang="en-CA" sz="2600" dirty="0"/>
          </a:p>
          <a:p>
            <a:pPr marL="201168" lvl="1" indent="0">
              <a:buNone/>
            </a:pPr>
            <a:endParaRPr lang="en-CA" sz="2600" dirty="0"/>
          </a:p>
          <a:p>
            <a:pPr marL="201168" lvl="1" indent="0">
              <a:buNone/>
            </a:pPr>
            <a:endParaRPr lang="en-CA" sz="2600" dirty="0"/>
          </a:p>
          <a:p>
            <a:pPr marL="201168" lvl="1" indent="0">
              <a:buNone/>
            </a:pPr>
            <a:r>
              <a:rPr lang="en-CA" sz="2600" dirty="0"/>
              <a:t>Each pixel has (</a:t>
            </a:r>
            <a:r>
              <a:rPr lang="en-CA" sz="2600" dirty="0" err="1"/>
              <a:t>x,y</a:t>
            </a:r>
            <a:r>
              <a:rPr lang="en-CA" sz="2600" dirty="0"/>
              <a:t>) coordinate to define location</a:t>
            </a:r>
          </a:p>
          <a:p>
            <a:pPr marL="201168" lvl="1" indent="0">
              <a:buNone/>
            </a:pPr>
            <a:r>
              <a:rPr lang="en-CA" sz="2600" dirty="0"/>
              <a:t>And an intensity value I</a:t>
            </a:r>
          </a:p>
        </p:txBody>
      </p:sp>
      <p:pic>
        <p:nvPicPr>
          <p:cNvPr id="10246" name="Picture 6" descr="Pixel aspect ratio - Wikipedia">
            <a:extLst>
              <a:ext uri="{FF2B5EF4-FFF2-40B4-BE49-F238E27FC236}">
                <a16:creationId xmlns:a16="http://schemas.microsoft.com/office/drawing/2014/main" id="{5388CE4B-16F3-4B2A-AFEC-7D9CAF72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18" y="2102175"/>
            <a:ext cx="3876483" cy="387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9E9C2-26AB-4535-9D3D-B2A3B9A4D25F}"/>
              </a:ext>
            </a:extLst>
          </p:cNvPr>
          <p:cNvCxnSpPr/>
          <p:nvPr/>
        </p:nvCxnSpPr>
        <p:spPr>
          <a:xfrm>
            <a:off x="6707646" y="1845733"/>
            <a:ext cx="45597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288A32-2B06-44D0-97EA-F2D9E0F7ACC2}"/>
              </a:ext>
            </a:extLst>
          </p:cNvPr>
          <p:cNvCxnSpPr>
            <a:cxnSpLocks/>
          </p:cNvCxnSpPr>
          <p:nvPr/>
        </p:nvCxnSpPr>
        <p:spPr>
          <a:xfrm>
            <a:off x="6707646" y="1845732"/>
            <a:ext cx="0" cy="43893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A2700E-58B3-4B8D-977A-4A152C28DB95}"/>
              </a:ext>
            </a:extLst>
          </p:cNvPr>
          <p:cNvSpPr txBox="1"/>
          <p:nvPr/>
        </p:nvSpPr>
        <p:spPr>
          <a:xfrm>
            <a:off x="11398292" y="1576817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x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77BF8-4150-4921-8131-51DF5B9D42E3}"/>
              </a:ext>
            </a:extLst>
          </p:cNvPr>
          <p:cNvSpPr txBox="1"/>
          <p:nvPr/>
        </p:nvSpPr>
        <p:spPr>
          <a:xfrm>
            <a:off x="6149181" y="5414738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y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06706A-3E85-47A4-BD33-8FA166C9EFB3}"/>
              </a:ext>
            </a:extLst>
          </p:cNvPr>
          <p:cNvSpPr txBox="1"/>
          <p:nvPr/>
        </p:nvSpPr>
        <p:spPr>
          <a:xfrm>
            <a:off x="6349716" y="1145214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0,0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785C9A-238B-4C19-9127-0D36955BA633}"/>
              </a:ext>
            </a:extLst>
          </p:cNvPr>
          <p:cNvSpPr txBox="1"/>
          <p:nvPr/>
        </p:nvSpPr>
        <p:spPr>
          <a:xfrm>
            <a:off x="8960651" y="3534247"/>
            <a:ext cx="290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i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A343-E1A4-4884-A4F4-3927B299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Intensity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0F5B-8C21-4455-9450-BABCD2F4F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2" descr="Understanding Images with skimage-Python | by Mathanraj Sharma | Towards  Data Science">
            <a:extLst>
              <a:ext uri="{FF2B5EF4-FFF2-40B4-BE49-F238E27FC236}">
                <a16:creationId xmlns:a16="http://schemas.microsoft.com/office/drawing/2014/main" id="{15321743-AEDE-43B4-9F09-F72BCC8A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2" y="1604737"/>
            <a:ext cx="10859045" cy="471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9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3A5D-C6CE-419B-A43D-22720803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E741-A712-42EA-86A0-68CDED5A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1s and 0s</a:t>
            </a:r>
          </a:p>
          <a:p>
            <a:r>
              <a:rPr lang="en-US" sz="3600" dirty="0"/>
              <a:t>0 = black</a:t>
            </a:r>
          </a:p>
          <a:p>
            <a:r>
              <a:rPr lang="en-US" sz="3600" dirty="0"/>
              <a:t>1 = white</a:t>
            </a:r>
          </a:p>
          <a:p>
            <a:endParaRPr lang="en-US" sz="3600" dirty="0"/>
          </a:p>
          <a:p>
            <a:r>
              <a:rPr lang="en-US" sz="3600" dirty="0"/>
              <a:t>First white pixel location</a:t>
            </a:r>
          </a:p>
          <a:p>
            <a:r>
              <a:rPr lang="en-CA" sz="3600" dirty="0"/>
              <a:t>(5,2)</a:t>
            </a:r>
          </a:p>
        </p:txBody>
      </p:sp>
      <p:pic>
        <p:nvPicPr>
          <p:cNvPr id="14338" name="Picture 2" descr="Compression Using Run Length Encoding">
            <a:extLst>
              <a:ext uri="{FF2B5EF4-FFF2-40B4-BE49-F238E27FC236}">
                <a16:creationId xmlns:a16="http://schemas.microsoft.com/office/drawing/2014/main" id="{0FE97F69-B784-498D-A173-E47FAE8A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715" y="1737360"/>
            <a:ext cx="4533563" cy="43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28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423</Words>
  <Application>Microsoft Office PowerPoint</Application>
  <PresentationFormat>Widescreen</PresentationFormat>
  <Paragraphs>105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Image Processing</vt:lpstr>
      <vt:lpstr> Introduction to     Digital Image Processing</vt:lpstr>
      <vt:lpstr>Learning Objectives</vt:lpstr>
      <vt:lpstr>Where is Image Processing?</vt:lpstr>
      <vt:lpstr>I spy with my eye… </vt:lpstr>
      <vt:lpstr>Image Processing</vt:lpstr>
      <vt:lpstr>What is an image?</vt:lpstr>
      <vt:lpstr>Pixel Intensity</vt:lpstr>
      <vt:lpstr>Binary</vt:lpstr>
      <vt:lpstr>GrayScale </vt:lpstr>
      <vt:lpstr>RGB images</vt:lpstr>
      <vt:lpstr>1. What is the location of monster’s eye? 2. What type of image is this?</vt:lpstr>
      <vt:lpstr>In a Nutshell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Hareem Nisar</dc:creator>
  <cp:lastModifiedBy>Hareem Nisar</cp:lastModifiedBy>
  <cp:revision>2</cp:revision>
  <dcterms:created xsi:type="dcterms:W3CDTF">2022-11-20T03:12:13Z</dcterms:created>
  <dcterms:modified xsi:type="dcterms:W3CDTF">2022-11-21T14:01:11Z</dcterms:modified>
</cp:coreProperties>
</file>