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5.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6.xml"/><Relationship Id="rId33" Type="http://schemas.openxmlformats.org/officeDocument/2006/relationships/slide" Target="slides/slide29.xml"/><Relationship Id="rId10" Type="http://schemas.openxmlformats.org/officeDocument/2006/relationships/slide" Target="slides/slide5.xml"/><Relationship Id="rId32" Type="http://schemas.openxmlformats.org/officeDocument/2006/relationships/slide" Target="slides/slide28.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30.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09e2398d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09e2398d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09e2398d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09e2398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09e2398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09e2398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09e2398d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09e2398d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09e2398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09e2398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09e2398d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09e2398d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09e2398d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09e2398d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09e2398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09e2398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09e2398d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09e2398d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09e2398d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09e2398d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09e2398d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09e2398d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09e2398d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09e2398d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09e2398d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09e2398d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09e2398d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09e2398d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09e2398d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09e2398d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09e2398d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09e2398d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09e2398d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09e2398d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09e2398d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09e2398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09e2398d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09e2398d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09e239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09e239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09e2398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09e2398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09e2398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09e2398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09e2398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09e2398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09e2398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09e2398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
          <p:cNvSpPr txBox="1"/>
          <p:nvPr>
            <p:ph type="ctrTitle"/>
          </p:nvPr>
        </p:nvSpPr>
        <p:spPr>
          <a:xfrm>
            <a:off x="2371725" y="630225"/>
            <a:ext cx="6331500" cy="269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Salary Predictions of Data Professions</a:t>
            </a:r>
            <a:endParaRPr/>
          </a:p>
        </p:txBody>
      </p:sp>
      <p:sp>
        <p:nvSpPr>
          <p:cNvPr id="260" name="Google Shape;260;p1"/>
          <p:cNvSpPr txBox="1"/>
          <p:nvPr>
            <p:ph idx="1" type="subTitle"/>
          </p:nvPr>
        </p:nvSpPr>
        <p:spPr>
          <a:xfrm>
            <a:off x="2390275" y="2857500"/>
            <a:ext cx="6331500" cy="162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ML Internship </a:t>
            </a:r>
            <a:endParaRPr/>
          </a:p>
          <a:p>
            <a:pPr indent="0" lvl="0" marL="0" rtl="0" algn="l">
              <a:lnSpc>
                <a:spcPct val="100000"/>
              </a:lnSpc>
              <a:spcBef>
                <a:spcPts val="0"/>
              </a:spcBef>
              <a:spcAft>
                <a:spcPts val="0"/>
              </a:spcAft>
              <a:buSzPts val="1800"/>
              <a:buNone/>
            </a:pPr>
            <a:r>
              <a:rPr lang="en"/>
              <a:t>Batch 3 </a:t>
            </a:r>
            <a:endParaRPr/>
          </a:p>
          <a:p>
            <a:pPr indent="0" lvl="0" marL="0" rtl="0" algn="l">
              <a:lnSpc>
                <a:spcPct val="100000"/>
              </a:lnSpc>
              <a:spcBef>
                <a:spcPts val="0"/>
              </a:spcBef>
              <a:spcAft>
                <a:spcPts val="0"/>
              </a:spcAft>
              <a:buSzPts val="1800"/>
              <a:buNone/>
            </a:pPr>
            <a:r>
              <a:rPr lang="en"/>
              <a:t>Task 3 </a:t>
            </a:r>
            <a:endParaRPr sz="2100"/>
          </a:p>
          <a:p>
            <a:pPr indent="0" lvl="0" marL="0" rtl="0" algn="l">
              <a:lnSpc>
                <a:spcPct val="100000"/>
              </a:lnSpc>
              <a:spcBef>
                <a:spcPts val="0"/>
              </a:spcBef>
              <a:spcAft>
                <a:spcPts val="0"/>
              </a:spcAft>
              <a:buSzPts val="1800"/>
              <a:buNone/>
            </a:pPr>
            <a:r>
              <a:rPr lang="en"/>
              <a:t>Made By Hareem Fatima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28" name="Google Shape;128;p22"/>
          <p:cNvPicPr preferRelativeResize="0"/>
          <p:nvPr/>
        </p:nvPicPr>
        <p:blipFill>
          <a:blip r:embed="rId3">
            <a:alphaModFix/>
          </a:blip>
          <a:stretch>
            <a:fillRect/>
          </a:stretch>
        </p:blipFill>
        <p:spPr>
          <a:xfrm>
            <a:off x="1204500" y="738900"/>
            <a:ext cx="7108974"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34" name="Google Shape;134;p23"/>
          <p:cNvPicPr preferRelativeResize="0"/>
          <p:nvPr/>
        </p:nvPicPr>
        <p:blipFill>
          <a:blip r:embed="rId3">
            <a:alphaModFix/>
          </a:blip>
          <a:stretch>
            <a:fillRect/>
          </a:stretch>
        </p:blipFill>
        <p:spPr>
          <a:xfrm>
            <a:off x="1714500" y="738900"/>
            <a:ext cx="5611600"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40" name="Google Shape;140;p24"/>
          <p:cNvPicPr preferRelativeResize="0"/>
          <p:nvPr/>
        </p:nvPicPr>
        <p:blipFill rotWithShape="1">
          <a:blip r:embed="rId3">
            <a:alphaModFix/>
          </a:blip>
          <a:srcRect b="0" l="0" r="11055" t="0"/>
          <a:stretch/>
        </p:blipFill>
        <p:spPr>
          <a:xfrm>
            <a:off x="1386325" y="738900"/>
            <a:ext cx="6761401"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52" name="Google Shape;152;p26"/>
          <p:cNvPicPr preferRelativeResize="0"/>
          <p:nvPr/>
        </p:nvPicPr>
        <p:blipFill>
          <a:blip r:embed="rId3">
            <a:alphaModFix/>
          </a:blip>
          <a:stretch>
            <a:fillRect/>
          </a:stretch>
        </p:blipFill>
        <p:spPr>
          <a:xfrm>
            <a:off x="1191475" y="852325"/>
            <a:ext cx="6915906"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58" name="Google Shape;158;p27"/>
          <p:cNvPicPr preferRelativeResize="0"/>
          <p:nvPr/>
        </p:nvPicPr>
        <p:blipFill>
          <a:blip r:embed="rId3">
            <a:alphaModFix/>
          </a:blip>
          <a:stretch>
            <a:fillRect/>
          </a:stretch>
        </p:blipFill>
        <p:spPr>
          <a:xfrm>
            <a:off x="1376800" y="891300"/>
            <a:ext cx="6121274"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64" name="Google Shape;164;p28"/>
          <p:cNvPicPr preferRelativeResize="0"/>
          <p:nvPr/>
        </p:nvPicPr>
        <p:blipFill>
          <a:blip r:embed="rId3">
            <a:alphaModFix/>
          </a:blip>
          <a:stretch>
            <a:fillRect/>
          </a:stretch>
        </p:blipFill>
        <p:spPr>
          <a:xfrm>
            <a:off x="1259899" y="865300"/>
            <a:ext cx="6491550" cy="40998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70" name="Google Shape;170;p29"/>
          <p:cNvPicPr preferRelativeResize="0"/>
          <p:nvPr/>
        </p:nvPicPr>
        <p:blipFill>
          <a:blip r:embed="rId3">
            <a:alphaModFix/>
          </a:blip>
          <a:stretch>
            <a:fillRect/>
          </a:stretch>
        </p:blipFill>
        <p:spPr>
          <a:xfrm>
            <a:off x="712638" y="1332900"/>
            <a:ext cx="7718725" cy="344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76" name="Google Shape;176;p30"/>
          <p:cNvPicPr preferRelativeResize="0"/>
          <p:nvPr/>
        </p:nvPicPr>
        <p:blipFill>
          <a:blip r:embed="rId3">
            <a:alphaModFix/>
          </a:blip>
          <a:stretch>
            <a:fillRect/>
          </a:stretch>
        </p:blipFill>
        <p:spPr>
          <a:xfrm>
            <a:off x="2165650" y="826350"/>
            <a:ext cx="4669867"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82" name="Google Shape;182;p31"/>
          <p:cNvPicPr preferRelativeResize="0"/>
          <p:nvPr/>
        </p:nvPicPr>
        <p:blipFill>
          <a:blip r:embed="rId3">
            <a:alphaModFix/>
          </a:blip>
          <a:stretch>
            <a:fillRect/>
          </a:stretch>
        </p:blipFill>
        <p:spPr>
          <a:xfrm>
            <a:off x="1100550" y="917275"/>
            <a:ext cx="7069275" cy="3867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847625" y="712150"/>
            <a:ext cx="5197200" cy="7680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lt1"/>
                </a:solidFill>
              </a:rPr>
              <a:t>Problem Statement</a:t>
            </a:r>
            <a:endParaRPr sz="3400">
              <a:solidFill>
                <a:schemeClr val="lt1"/>
              </a:solidFill>
            </a:endParaRPr>
          </a:p>
        </p:txBody>
      </p:sp>
      <p:sp>
        <p:nvSpPr>
          <p:cNvPr id="79" name="Google Shape;79;p14"/>
          <p:cNvSpPr txBox="1"/>
          <p:nvPr>
            <p:ph idx="4294967295" type="title"/>
          </p:nvPr>
        </p:nvSpPr>
        <p:spPr>
          <a:xfrm>
            <a:off x="1973400" y="1480150"/>
            <a:ext cx="5197200" cy="3067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Salaries in the field of data professions vary widely based on factors such as experience, job role, and performance. Accurately predicting salaries for data professionals is essential for both job seekers and employers. </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88" name="Google Shape;188;p32"/>
          <p:cNvPicPr preferRelativeResize="0"/>
          <p:nvPr/>
        </p:nvPicPr>
        <p:blipFill>
          <a:blip r:embed="rId3">
            <a:alphaModFix/>
          </a:blip>
          <a:stretch>
            <a:fillRect/>
          </a:stretch>
        </p:blipFill>
        <p:spPr>
          <a:xfrm>
            <a:off x="511325" y="1246900"/>
            <a:ext cx="8121349" cy="3429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94" name="Google Shape;194;p33"/>
          <p:cNvPicPr preferRelativeResize="0"/>
          <p:nvPr/>
        </p:nvPicPr>
        <p:blipFill>
          <a:blip r:embed="rId3">
            <a:alphaModFix/>
          </a:blip>
          <a:stretch>
            <a:fillRect/>
          </a:stretch>
        </p:blipFill>
        <p:spPr>
          <a:xfrm>
            <a:off x="412150" y="891300"/>
            <a:ext cx="3817939" cy="4099800"/>
          </a:xfrm>
          <a:prstGeom prst="rect">
            <a:avLst/>
          </a:prstGeom>
          <a:noFill/>
          <a:ln cap="flat" cmpd="sng" w="19050">
            <a:solidFill>
              <a:schemeClr val="dk2"/>
            </a:solidFill>
            <a:prstDash val="solid"/>
            <a:round/>
            <a:headEnd len="sm" w="sm" type="none"/>
            <a:tailEnd len="sm" w="sm" type="none"/>
          </a:ln>
        </p:spPr>
      </p:pic>
      <p:pic>
        <p:nvPicPr>
          <p:cNvPr id="195" name="Google Shape;195;p33"/>
          <p:cNvPicPr preferRelativeResize="0"/>
          <p:nvPr/>
        </p:nvPicPr>
        <p:blipFill>
          <a:blip r:embed="rId4">
            <a:alphaModFix/>
          </a:blip>
          <a:stretch>
            <a:fillRect/>
          </a:stretch>
        </p:blipFill>
        <p:spPr>
          <a:xfrm>
            <a:off x="4668250" y="891300"/>
            <a:ext cx="3891249"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a:t>
            </a:r>
            <a:r>
              <a:rPr lang="en">
                <a:solidFill>
                  <a:schemeClr val="lt2"/>
                </a:solidFill>
              </a:rPr>
              <a:t>.    Machine Learning Models</a:t>
            </a:r>
            <a:endParaRPr>
              <a:solidFill>
                <a:schemeClr val="lt2"/>
              </a:solidFill>
            </a:endParaRPr>
          </a:p>
        </p:txBody>
      </p:sp>
      <p:pic>
        <p:nvPicPr>
          <p:cNvPr id="201" name="Google Shape;201;p34"/>
          <p:cNvPicPr preferRelativeResize="0"/>
          <p:nvPr/>
        </p:nvPicPr>
        <p:blipFill>
          <a:blip r:embed="rId3">
            <a:alphaModFix/>
          </a:blip>
          <a:stretch>
            <a:fillRect/>
          </a:stretch>
        </p:blipFill>
        <p:spPr>
          <a:xfrm>
            <a:off x="1100575" y="1246900"/>
            <a:ext cx="6810375" cy="35459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35"/>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07" name="Google Shape;207;p35"/>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Linear Regression</a:t>
            </a:r>
            <a:endParaRPr b="1" sz="1800">
              <a:solidFill>
                <a:schemeClr val="dk2"/>
              </a:solidFill>
              <a:latin typeface="Lato"/>
              <a:ea typeface="Lato"/>
              <a:cs typeface="Lato"/>
              <a:sym typeface="Lato"/>
            </a:endParaRPr>
          </a:p>
        </p:txBody>
      </p:sp>
      <p:pic>
        <p:nvPicPr>
          <p:cNvPr id="208" name="Google Shape;208;p35"/>
          <p:cNvPicPr preferRelativeResize="0"/>
          <p:nvPr/>
        </p:nvPicPr>
        <p:blipFill>
          <a:blip r:embed="rId3">
            <a:alphaModFix/>
          </a:blip>
          <a:stretch>
            <a:fillRect/>
          </a:stretch>
        </p:blipFill>
        <p:spPr>
          <a:xfrm>
            <a:off x="1360350" y="1610650"/>
            <a:ext cx="6631538" cy="3228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36"/>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14" name="Google Shape;214;p36"/>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Linear Regression</a:t>
            </a:r>
            <a:endParaRPr b="1" sz="1800">
              <a:solidFill>
                <a:schemeClr val="dk2"/>
              </a:solidFill>
              <a:latin typeface="Lato"/>
              <a:ea typeface="Lato"/>
              <a:cs typeface="Lato"/>
              <a:sym typeface="Lato"/>
            </a:endParaRPr>
          </a:p>
        </p:txBody>
      </p:sp>
      <p:pic>
        <p:nvPicPr>
          <p:cNvPr id="215" name="Google Shape;215;p36"/>
          <p:cNvPicPr preferRelativeResize="0"/>
          <p:nvPr/>
        </p:nvPicPr>
        <p:blipFill>
          <a:blip r:embed="rId3">
            <a:alphaModFix/>
          </a:blip>
          <a:stretch>
            <a:fillRect/>
          </a:stretch>
        </p:blipFill>
        <p:spPr>
          <a:xfrm>
            <a:off x="2311975" y="1338334"/>
            <a:ext cx="4449425" cy="35003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37"/>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21" name="Google Shape;221;p37"/>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Linear Regression</a:t>
            </a:r>
            <a:endParaRPr b="1" sz="1800">
              <a:solidFill>
                <a:schemeClr val="dk2"/>
              </a:solidFill>
              <a:latin typeface="Lato"/>
              <a:ea typeface="Lato"/>
              <a:cs typeface="Lato"/>
              <a:sym typeface="Lato"/>
            </a:endParaRPr>
          </a:p>
        </p:txBody>
      </p:sp>
      <p:pic>
        <p:nvPicPr>
          <p:cNvPr id="222" name="Google Shape;222;p37"/>
          <p:cNvPicPr preferRelativeResize="0"/>
          <p:nvPr/>
        </p:nvPicPr>
        <p:blipFill>
          <a:blip r:embed="rId3">
            <a:alphaModFix/>
          </a:blip>
          <a:stretch>
            <a:fillRect/>
          </a:stretch>
        </p:blipFill>
        <p:spPr>
          <a:xfrm>
            <a:off x="1425275" y="1844375"/>
            <a:ext cx="6419850" cy="28964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28" name="Google Shape;228;p38"/>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Random Forest</a:t>
            </a:r>
            <a:r>
              <a:rPr b="1" lang="en" sz="1800">
                <a:solidFill>
                  <a:schemeClr val="dk2"/>
                </a:solidFill>
                <a:latin typeface="Lato"/>
                <a:ea typeface="Lato"/>
                <a:cs typeface="Lato"/>
                <a:sym typeface="Lato"/>
              </a:rPr>
              <a:t> Regression Model</a:t>
            </a:r>
            <a:endParaRPr b="1" sz="1800">
              <a:solidFill>
                <a:schemeClr val="dk2"/>
              </a:solidFill>
              <a:latin typeface="Lato"/>
              <a:ea typeface="Lato"/>
              <a:cs typeface="Lato"/>
              <a:sym typeface="Lato"/>
            </a:endParaRPr>
          </a:p>
        </p:txBody>
      </p:sp>
      <p:pic>
        <p:nvPicPr>
          <p:cNvPr id="229" name="Google Shape;229;p38"/>
          <p:cNvPicPr preferRelativeResize="0"/>
          <p:nvPr/>
        </p:nvPicPr>
        <p:blipFill>
          <a:blip r:embed="rId3">
            <a:alphaModFix/>
          </a:blip>
          <a:stretch>
            <a:fillRect/>
          </a:stretch>
        </p:blipFill>
        <p:spPr>
          <a:xfrm>
            <a:off x="1833650" y="1610650"/>
            <a:ext cx="5180235" cy="3393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9"/>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35" name="Google Shape;235;p39"/>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Random Forest Regression Model</a:t>
            </a:r>
            <a:endParaRPr b="1" sz="1800">
              <a:solidFill>
                <a:schemeClr val="dk2"/>
              </a:solidFill>
              <a:latin typeface="Lato"/>
              <a:ea typeface="Lato"/>
              <a:cs typeface="Lato"/>
              <a:sym typeface="Lato"/>
            </a:endParaRPr>
          </a:p>
        </p:txBody>
      </p:sp>
      <p:pic>
        <p:nvPicPr>
          <p:cNvPr id="236" name="Google Shape;236;p39"/>
          <p:cNvPicPr preferRelativeResize="0"/>
          <p:nvPr/>
        </p:nvPicPr>
        <p:blipFill>
          <a:blip r:embed="rId3">
            <a:alphaModFix/>
          </a:blip>
          <a:stretch>
            <a:fillRect/>
          </a:stretch>
        </p:blipFill>
        <p:spPr>
          <a:xfrm>
            <a:off x="2805550" y="1402775"/>
            <a:ext cx="3584849" cy="34974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40"/>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42" name="Google Shape;242;p40"/>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Ridge Regression Model</a:t>
            </a:r>
            <a:endParaRPr b="1" sz="1800">
              <a:solidFill>
                <a:schemeClr val="dk2"/>
              </a:solidFill>
              <a:latin typeface="Lato"/>
              <a:ea typeface="Lato"/>
              <a:cs typeface="Lato"/>
              <a:sym typeface="Lato"/>
            </a:endParaRPr>
          </a:p>
        </p:txBody>
      </p:sp>
      <p:pic>
        <p:nvPicPr>
          <p:cNvPr id="243" name="Google Shape;243;p40"/>
          <p:cNvPicPr preferRelativeResize="0"/>
          <p:nvPr/>
        </p:nvPicPr>
        <p:blipFill>
          <a:blip r:embed="rId3">
            <a:alphaModFix/>
          </a:blip>
          <a:stretch>
            <a:fillRect/>
          </a:stretch>
        </p:blipFill>
        <p:spPr>
          <a:xfrm>
            <a:off x="2087725" y="1470260"/>
            <a:ext cx="5650200" cy="346889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41"/>
          <p:cNvSpPr txBox="1"/>
          <p:nvPr>
            <p:ph type="title"/>
          </p:nvPr>
        </p:nvSpPr>
        <p:spPr>
          <a:xfrm>
            <a:off x="0" y="0"/>
            <a:ext cx="6761400" cy="1293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3.    Machine Learning Models</a:t>
            </a:r>
            <a:endParaRPr>
              <a:solidFill>
                <a:schemeClr val="lt2"/>
              </a:solidFill>
            </a:endParaRPr>
          </a:p>
          <a:p>
            <a:pPr indent="0" lvl="0" marL="457200" rtl="0" algn="l">
              <a:spcBef>
                <a:spcPts val="0"/>
              </a:spcBef>
              <a:spcAft>
                <a:spcPts val="0"/>
              </a:spcAft>
              <a:buNone/>
            </a:pPr>
            <a:r>
              <a:t/>
            </a:r>
            <a:endParaRPr>
              <a:solidFill>
                <a:schemeClr val="lt2"/>
              </a:solidFill>
            </a:endParaRPr>
          </a:p>
        </p:txBody>
      </p:sp>
      <p:sp>
        <p:nvSpPr>
          <p:cNvPr id="249" name="Google Shape;249;p41"/>
          <p:cNvSpPr txBox="1"/>
          <p:nvPr/>
        </p:nvSpPr>
        <p:spPr>
          <a:xfrm>
            <a:off x="467600" y="961150"/>
            <a:ext cx="5650200" cy="64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Ridge Regression Model</a:t>
            </a:r>
            <a:endParaRPr b="1" sz="1800">
              <a:solidFill>
                <a:schemeClr val="dk2"/>
              </a:solidFill>
              <a:latin typeface="Lato"/>
              <a:ea typeface="Lato"/>
              <a:cs typeface="Lato"/>
              <a:sym typeface="Lato"/>
            </a:endParaRPr>
          </a:p>
        </p:txBody>
      </p:sp>
      <p:pic>
        <p:nvPicPr>
          <p:cNvPr id="250" name="Google Shape;250;p41"/>
          <p:cNvPicPr preferRelativeResize="0"/>
          <p:nvPr/>
        </p:nvPicPr>
        <p:blipFill>
          <a:blip r:embed="rId3">
            <a:alphaModFix/>
          </a:blip>
          <a:stretch>
            <a:fillRect/>
          </a:stretch>
        </p:blipFill>
        <p:spPr>
          <a:xfrm>
            <a:off x="3022875" y="1376200"/>
            <a:ext cx="3939026" cy="36278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5" name="Google Shape;85;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Approach :</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Exploring Data</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Data PreProcessing</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Splitting Data</a:t>
            </a:r>
            <a:endParaRPr sz="14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ML Models</a:t>
            </a:r>
            <a:endParaRPr b="1" sz="14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sp>
        <p:nvSpPr>
          <p:cNvPr id="255" name="Google Shape;255;p42"/>
          <p:cNvSpPr txBox="1"/>
          <p:nvPr/>
        </p:nvSpPr>
        <p:spPr>
          <a:xfrm>
            <a:off x="127925" y="163975"/>
            <a:ext cx="5132400" cy="133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700">
                <a:solidFill>
                  <a:schemeClr val="dk2"/>
                </a:solidFill>
                <a:latin typeface="Raleway"/>
                <a:ea typeface="Raleway"/>
                <a:cs typeface="Raleway"/>
                <a:sym typeface="Raleway"/>
              </a:rPr>
              <a:t>    </a:t>
            </a:r>
            <a:r>
              <a:rPr b="1" lang="en" sz="4500">
                <a:solidFill>
                  <a:schemeClr val="dk2"/>
                </a:solidFill>
                <a:latin typeface="Raleway"/>
                <a:ea typeface="Raleway"/>
                <a:cs typeface="Raleway"/>
                <a:sym typeface="Raleway"/>
              </a:rPr>
              <a:t>   THE  END</a:t>
            </a:r>
            <a:r>
              <a:rPr b="1" lang="en" sz="3800">
                <a:solidFill>
                  <a:schemeClr val="lt2"/>
                </a:solidFill>
                <a:latin typeface="Raleway"/>
                <a:ea typeface="Raleway"/>
                <a:cs typeface="Raleway"/>
                <a:sym typeface="Raleway"/>
              </a:rPr>
              <a:t> </a:t>
            </a:r>
            <a:endParaRPr b="1" sz="3800">
              <a:solidFill>
                <a:schemeClr val="lt2"/>
              </a:solidFill>
              <a:latin typeface="Raleway"/>
              <a:ea typeface="Raleway"/>
              <a:cs typeface="Raleway"/>
              <a:sym typeface="Raleway"/>
            </a:endParaRPr>
          </a:p>
        </p:txBody>
      </p:sp>
      <p:sp>
        <p:nvSpPr>
          <p:cNvPr id="256" name="Google Shape;256;p42"/>
          <p:cNvSpPr txBox="1"/>
          <p:nvPr/>
        </p:nvSpPr>
        <p:spPr>
          <a:xfrm>
            <a:off x="2701500" y="2935425"/>
            <a:ext cx="6442500" cy="20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2"/>
                </a:solidFill>
                <a:latin typeface="Lato"/>
                <a:ea typeface="Lato"/>
                <a:cs typeface="Lato"/>
                <a:sym typeface="Lato"/>
              </a:rPr>
              <a:t>PRESENTED BY </a:t>
            </a:r>
            <a:endParaRPr b="1" sz="2300">
              <a:solidFill>
                <a:schemeClr val="dk2"/>
              </a:solidFill>
              <a:latin typeface="Lato"/>
              <a:ea typeface="Lato"/>
              <a:cs typeface="Lato"/>
              <a:sym typeface="Lato"/>
            </a:endParaRPr>
          </a:p>
          <a:p>
            <a:pPr indent="0" lvl="0" marL="0" rtl="0" algn="l">
              <a:spcBef>
                <a:spcPts val="0"/>
              </a:spcBef>
              <a:spcAft>
                <a:spcPts val="0"/>
              </a:spcAft>
              <a:buNone/>
            </a:pPr>
            <a:r>
              <a:rPr b="1" lang="en" sz="2300">
                <a:solidFill>
                  <a:schemeClr val="dk2"/>
                </a:solidFill>
                <a:latin typeface="Lato"/>
                <a:ea typeface="Lato"/>
                <a:cs typeface="Lato"/>
                <a:sym typeface="Lato"/>
              </a:rPr>
              <a:t>HAREEM FATIMA</a:t>
            </a:r>
            <a:endParaRPr b="1" sz="23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135600" y="0"/>
            <a:ext cx="4995000" cy="738900"/>
          </a:xfrm>
          <a:prstGeom prst="rect">
            <a:avLst/>
          </a:prstGeom>
        </p:spPr>
        <p:txBody>
          <a:bodyPr anchorCtr="0" anchor="ctr" bIns="91425" lIns="91425" spcFirstLastPara="1" rIns="91425" wrap="square" tIns="91425">
            <a:spAutoFit/>
          </a:bodyPr>
          <a:lstStyle/>
          <a:p>
            <a:pPr indent="-457200" lvl="0" marL="457200" rtl="0" algn="l">
              <a:spcBef>
                <a:spcPts val="0"/>
              </a:spcBef>
              <a:spcAft>
                <a:spcPts val="0"/>
              </a:spcAft>
              <a:buClr>
                <a:schemeClr val="lt2"/>
              </a:buClr>
              <a:buSzPts val="3600"/>
              <a:buAutoNum type="arabicPeriod"/>
            </a:pPr>
            <a:r>
              <a:rPr lang="en">
                <a:solidFill>
                  <a:schemeClr val="lt2"/>
                </a:solidFill>
              </a:rPr>
              <a:t>Exploring DataSet</a:t>
            </a:r>
            <a:endParaRPr>
              <a:solidFill>
                <a:schemeClr val="lt2"/>
              </a:solidFill>
            </a:endParaRPr>
          </a:p>
        </p:txBody>
      </p:sp>
      <p:pic>
        <p:nvPicPr>
          <p:cNvPr id="92" name="Google Shape;92;p16"/>
          <p:cNvPicPr preferRelativeResize="0"/>
          <p:nvPr/>
        </p:nvPicPr>
        <p:blipFill>
          <a:blip r:embed="rId3">
            <a:alphaModFix/>
          </a:blip>
          <a:stretch>
            <a:fillRect/>
          </a:stretch>
        </p:blipFill>
        <p:spPr>
          <a:xfrm>
            <a:off x="674775" y="829350"/>
            <a:ext cx="7988650" cy="3262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135600" y="0"/>
            <a:ext cx="4995000" cy="738900"/>
          </a:xfrm>
          <a:prstGeom prst="rect">
            <a:avLst/>
          </a:prstGeom>
        </p:spPr>
        <p:txBody>
          <a:bodyPr anchorCtr="0" anchor="ctr" bIns="91425" lIns="91425" spcFirstLastPara="1" rIns="91425" wrap="square" tIns="91425">
            <a:spAutoFit/>
          </a:bodyPr>
          <a:lstStyle/>
          <a:p>
            <a:pPr indent="-457200" lvl="0" marL="457200" rtl="0" algn="l">
              <a:spcBef>
                <a:spcPts val="0"/>
              </a:spcBef>
              <a:spcAft>
                <a:spcPts val="0"/>
              </a:spcAft>
              <a:buClr>
                <a:schemeClr val="lt2"/>
              </a:buClr>
              <a:buSzPts val="3600"/>
              <a:buAutoNum type="arabicPeriod"/>
            </a:pPr>
            <a:r>
              <a:rPr lang="en">
                <a:solidFill>
                  <a:schemeClr val="lt2"/>
                </a:solidFill>
              </a:rPr>
              <a:t>Exploring DataSet</a:t>
            </a:r>
            <a:endParaRPr>
              <a:solidFill>
                <a:schemeClr val="lt2"/>
              </a:solidFill>
            </a:endParaRPr>
          </a:p>
        </p:txBody>
      </p:sp>
      <p:pic>
        <p:nvPicPr>
          <p:cNvPr id="98" name="Google Shape;98;p17"/>
          <p:cNvPicPr preferRelativeResize="0"/>
          <p:nvPr/>
        </p:nvPicPr>
        <p:blipFill>
          <a:blip r:embed="rId3">
            <a:alphaModFix/>
          </a:blip>
          <a:stretch>
            <a:fillRect/>
          </a:stretch>
        </p:blipFill>
        <p:spPr>
          <a:xfrm>
            <a:off x="1414025" y="738900"/>
            <a:ext cx="6315950"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135600" y="0"/>
            <a:ext cx="4995000" cy="738900"/>
          </a:xfrm>
          <a:prstGeom prst="rect">
            <a:avLst/>
          </a:prstGeom>
        </p:spPr>
        <p:txBody>
          <a:bodyPr anchorCtr="0" anchor="ctr" bIns="91425" lIns="91425" spcFirstLastPara="1" rIns="91425" wrap="square" tIns="91425">
            <a:spAutoFit/>
          </a:bodyPr>
          <a:lstStyle/>
          <a:p>
            <a:pPr indent="-457200" lvl="0" marL="457200" rtl="0" algn="l">
              <a:spcBef>
                <a:spcPts val="0"/>
              </a:spcBef>
              <a:spcAft>
                <a:spcPts val="0"/>
              </a:spcAft>
              <a:buClr>
                <a:schemeClr val="lt2"/>
              </a:buClr>
              <a:buSzPts val="3600"/>
              <a:buAutoNum type="arabicPeriod"/>
            </a:pPr>
            <a:r>
              <a:rPr lang="en">
                <a:solidFill>
                  <a:schemeClr val="lt2"/>
                </a:solidFill>
              </a:rPr>
              <a:t>Exploring DataSet</a:t>
            </a:r>
            <a:endParaRPr>
              <a:solidFill>
                <a:schemeClr val="lt2"/>
              </a:solidFill>
            </a:endParaRPr>
          </a:p>
        </p:txBody>
      </p:sp>
      <p:pic>
        <p:nvPicPr>
          <p:cNvPr id="104" name="Google Shape;104;p18"/>
          <p:cNvPicPr preferRelativeResize="0"/>
          <p:nvPr/>
        </p:nvPicPr>
        <p:blipFill>
          <a:blip r:embed="rId3">
            <a:alphaModFix/>
          </a:blip>
          <a:stretch>
            <a:fillRect/>
          </a:stretch>
        </p:blipFill>
        <p:spPr>
          <a:xfrm>
            <a:off x="1152525" y="738900"/>
            <a:ext cx="7008124"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a:t>
            </a:r>
            <a:r>
              <a:rPr lang="en">
                <a:solidFill>
                  <a:schemeClr val="lt2"/>
                </a:solidFill>
              </a:rPr>
              <a:t>Data Preprocessing</a:t>
            </a:r>
            <a:endParaRPr>
              <a:solidFill>
                <a:schemeClr val="lt2"/>
              </a:solidFill>
            </a:endParaRPr>
          </a:p>
        </p:txBody>
      </p:sp>
      <p:pic>
        <p:nvPicPr>
          <p:cNvPr id="110" name="Google Shape;110;p19"/>
          <p:cNvPicPr preferRelativeResize="0"/>
          <p:nvPr/>
        </p:nvPicPr>
        <p:blipFill>
          <a:blip r:embed="rId3">
            <a:alphaModFix/>
          </a:blip>
          <a:stretch>
            <a:fillRect/>
          </a:stretch>
        </p:blipFill>
        <p:spPr>
          <a:xfrm>
            <a:off x="996675" y="738900"/>
            <a:ext cx="7549850"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16" name="Google Shape;116;p20"/>
          <p:cNvPicPr preferRelativeResize="0"/>
          <p:nvPr/>
        </p:nvPicPr>
        <p:blipFill>
          <a:blip r:embed="rId3">
            <a:alphaModFix/>
          </a:blip>
          <a:stretch>
            <a:fillRect/>
          </a:stretch>
        </p:blipFill>
        <p:spPr>
          <a:xfrm>
            <a:off x="1287889" y="738900"/>
            <a:ext cx="6568225" cy="40997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0" y="0"/>
            <a:ext cx="6761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lt2"/>
                </a:solidFill>
              </a:rPr>
              <a:t>2.    Data Preprocessing</a:t>
            </a:r>
            <a:endParaRPr>
              <a:solidFill>
                <a:schemeClr val="lt2"/>
              </a:solidFill>
            </a:endParaRPr>
          </a:p>
        </p:txBody>
      </p:sp>
      <p:pic>
        <p:nvPicPr>
          <p:cNvPr id="122" name="Google Shape;122;p21"/>
          <p:cNvPicPr preferRelativeResize="0"/>
          <p:nvPr/>
        </p:nvPicPr>
        <p:blipFill>
          <a:blip r:embed="rId3">
            <a:alphaModFix/>
          </a:blip>
          <a:stretch>
            <a:fillRect/>
          </a:stretch>
        </p:blipFill>
        <p:spPr>
          <a:xfrm>
            <a:off x="896225" y="738900"/>
            <a:ext cx="7712051" cy="409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