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sldIdLst>
    <p:sldId id="256" r:id="rId2"/>
    <p:sldId id="257" r:id="rId3"/>
    <p:sldId id="269" r:id="rId4"/>
    <p:sldId id="258" r:id="rId5"/>
    <p:sldId id="259" r:id="rId6"/>
    <p:sldId id="260" r:id="rId7"/>
    <p:sldId id="262" r:id="rId8"/>
    <p:sldId id="267" r:id="rId9"/>
    <p:sldId id="263" r:id="rId10"/>
    <p:sldId id="264" r:id="rId11"/>
    <p:sldId id="265" r:id="rId12"/>
    <p:sldId id="266"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58" d="100"/>
          <a:sy n="58" d="100"/>
        </p:scale>
        <p:origin x="1520"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28492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29888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36870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57896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37427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424225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31818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02457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58442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4131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07704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90867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6/25/2025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24425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32089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27305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6362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6/25/2025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47166205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go.microsoft.com/fwlink/p/?LinkId=25514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ultralytics/yolov7" TargetMode="External"/><Relationship Id="rId2" Type="http://schemas.openxmlformats.org/officeDocument/2006/relationships/hyperlink" Target="https://github.com/qubvel/segmentation_models.pytorch"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dirty="0"/>
              <a:t>Automating </a:t>
            </a:r>
            <a:r>
              <a:rPr dirty="0" err="1"/>
              <a:t>SvH</a:t>
            </a:r>
            <a:r>
              <a:rPr dirty="0"/>
              <a:t> Scoring in Rheumatoid Arthritis</a:t>
            </a:r>
          </a:p>
        </p:txBody>
      </p:sp>
      <p:sp>
        <p:nvSpPr>
          <p:cNvPr id="3" name="Subtitle 2"/>
          <p:cNvSpPr>
            <a:spLocks noGrp="1"/>
          </p:cNvSpPr>
          <p:nvPr>
            <p:ph type="subTitle" idx="1"/>
          </p:nvPr>
        </p:nvSpPr>
        <p:spPr/>
        <p:txBody>
          <a:bodyPr>
            <a:normAutofit/>
          </a:bodyPr>
          <a:lstStyle/>
          <a:p>
            <a:r>
              <a:rPr lang="en-US" dirty="0">
                <a:hlinkClick r:id="rId2" tooltip="https://www.nature.com/articles/s41598-025-86073-0#:~:text=The%20Sharp%2Dvan%20der%20Heijde,from%20hand%20X%2Dray%20images "/>
              </a:rPr>
              <a:t>https://www.nature.com/articles/s41598-025-86073-0#:~:text=The%20Sharp%2Dvan%20der%20Heijde,from%20hand%20X%2Dray%20images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Tools and Libraries</a:t>
            </a:r>
          </a:p>
        </p:txBody>
      </p:sp>
      <p:sp>
        <p:nvSpPr>
          <p:cNvPr id="3" name="Content Placeholder 2"/>
          <p:cNvSpPr>
            <a:spLocks noGrp="1"/>
          </p:cNvSpPr>
          <p:nvPr>
            <p:ph idx="1"/>
          </p:nvPr>
        </p:nvSpPr>
        <p:spPr/>
        <p:txBody>
          <a:bodyPr/>
          <a:lstStyle/>
          <a:p>
            <a:r>
              <a:t>- Python, PyTorch, OpenCV</a:t>
            </a:r>
          </a:p>
          <a:p>
            <a:r>
              <a:t>- YOLOv5 or YOLOv7 for detection</a:t>
            </a:r>
          </a:p>
          <a:p>
            <a:r>
              <a:t>- timm, torchvision for classification/regression</a:t>
            </a:r>
          </a:p>
          <a:p>
            <a:r>
              <a:t>- Optional: Label studio, Roboflow for annotations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Benefits of Automation</a:t>
            </a:r>
          </a:p>
        </p:txBody>
      </p:sp>
      <p:sp>
        <p:nvSpPr>
          <p:cNvPr id="3" name="Content Placeholder 2"/>
          <p:cNvSpPr>
            <a:spLocks noGrp="1"/>
          </p:cNvSpPr>
          <p:nvPr>
            <p:ph idx="1"/>
          </p:nvPr>
        </p:nvSpPr>
        <p:spPr>
          <a:xfrm>
            <a:off x="609598" y="1488613"/>
            <a:ext cx="6347714" cy="3880773"/>
          </a:xfrm>
        </p:spPr>
        <p:txBody>
          <a:bodyPr>
            <a:normAutofit fontScale="92500"/>
          </a:bodyPr>
          <a:lstStyle/>
          <a:p>
            <a:r>
              <a:rPr lang="LID4096" altLang="LID4096" b="1" dirty="0">
                <a:solidFill>
                  <a:schemeClr val="tx1"/>
                </a:solidFill>
                <a:latin typeface="Arial" panose="020B0604020202020204" pitchFamily="34" charset="0"/>
              </a:rPr>
              <a:t>Consistent scoring</a:t>
            </a:r>
            <a:r>
              <a:rPr lang="LID4096" altLang="LID4096" dirty="0">
                <a:solidFill>
                  <a:schemeClr val="tx1"/>
                </a:solidFill>
                <a:latin typeface="Arial" panose="020B0604020202020204" pitchFamily="34" charset="0"/>
              </a:rPr>
              <a:t> across patients and clinicians</a:t>
            </a:r>
            <a:endParaRPr lang="en-US" altLang="LID4096" dirty="0">
              <a:solidFill>
                <a:schemeClr val="tx1"/>
              </a:solidFill>
              <a:latin typeface="Arial" panose="020B0604020202020204" pitchFamily="34" charset="0"/>
            </a:endParaRPr>
          </a:p>
          <a:p>
            <a:r>
              <a:rPr lang="LID4096" altLang="LID4096" b="1" dirty="0">
                <a:solidFill>
                  <a:schemeClr val="tx1"/>
                </a:solidFill>
                <a:latin typeface="Arial" panose="020B0604020202020204" pitchFamily="34" charset="0"/>
              </a:rPr>
              <a:t>Saves time</a:t>
            </a:r>
            <a:r>
              <a:rPr lang="LID4096" altLang="LID4096" dirty="0">
                <a:solidFill>
                  <a:schemeClr val="tx1"/>
                </a:solidFill>
                <a:latin typeface="Arial" panose="020B0604020202020204" pitchFamily="34" charset="0"/>
              </a:rPr>
              <a:t> for doctors and radiologists</a:t>
            </a:r>
            <a:endParaRPr lang="en-US" altLang="LID4096" dirty="0">
              <a:solidFill>
                <a:schemeClr val="tx1"/>
              </a:solidFill>
              <a:latin typeface="Arial" panose="020B0604020202020204" pitchFamily="34" charset="0"/>
            </a:endParaRPr>
          </a:p>
          <a:p>
            <a:r>
              <a:rPr lang="LID4096" altLang="LID4096" b="1" dirty="0">
                <a:solidFill>
                  <a:schemeClr val="tx1"/>
                </a:solidFill>
                <a:latin typeface="Arial" panose="020B0604020202020204" pitchFamily="34" charset="0"/>
              </a:rPr>
              <a:t>Supports large-scale</a:t>
            </a:r>
            <a:r>
              <a:rPr lang="LID4096" altLang="LID4096" dirty="0">
                <a:solidFill>
                  <a:schemeClr val="tx1"/>
                </a:solidFill>
                <a:latin typeface="Arial" panose="020B0604020202020204" pitchFamily="34" charset="0"/>
              </a:rPr>
              <a:t> clinical studies and trials</a:t>
            </a:r>
            <a:endParaRPr lang="en-US" altLang="LID4096" dirty="0">
              <a:solidFill>
                <a:schemeClr val="tx1"/>
              </a:solidFill>
              <a:latin typeface="Arial" panose="020B0604020202020204" pitchFamily="34" charset="0"/>
            </a:endParaRPr>
          </a:p>
          <a:p>
            <a:r>
              <a:rPr lang="LID4096" altLang="LID4096" b="1" dirty="0">
                <a:solidFill>
                  <a:schemeClr val="tx1"/>
                </a:solidFill>
                <a:latin typeface="Arial" panose="020B0604020202020204" pitchFamily="34" charset="0"/>
              </a:rPr>
              <a:t>Reduces human error</a:t>
            </a:r>
            <a:r>
              <a:rPr lang="LID4096" altLang="LID4096" dirty="0">
                <a:solidFill>
                  <a:schemeClr val="tx1"/>
                </a:solidFill>
                <a:latin typeface="Arial" panose="020B0604020202020204" pitchFamily="34" charset="0"/>
              </a:rPr>
              <a:t> and inter-reader variability</a:t>
            </a:r>
            <a:endParaRPr lang="en-US" altLang="LID4096" dirty="0">
              <a:solidFill>
                <a:schemeClr val="tx1"/>
              </a:solidFill>
              <a:latin typeface="Arial" panose="020B0604020202020204" pitchFamily="34" charset="0"/>
            </a:endParaRPr>
          </a:p>
          <a:p>
            <a:r>
              <a:rPr lang="LID4096" altLang="LID4096" b="1" dirty="0">
                <a:solidFill>
                  <a:schemeClr val="tx1"/>
                </a:solidFill>
                <a:latin typeface="Arial" panose="020B0604020202020204" pitchFamily="34" charset="0"/>
              </a:rPr>
              <a:t>Integrates easily</a:t>
            </a:r>
            <a:r>
              <a:rPr lang="LID4096" altLang="LID4096" dirty="0">
                <a:solidFill>
                  <a:schemeClr val="tx1"/>
                </a:solidFill>
                <a:latin typeface="Arial" panose="020B0604020202020204" pitchFamily="34" charset="0"/>
              </a:rPr>
              <a:t> into radiology workflows</a:t>
            </a:r>
            <a:endParaRPr lang="en-US" altLang="LID4096" dirty="0">
              <a:solidFill>
                <a:schemeClr val="tx1"/>
              </a:solidFill>
              <a:latin typeface="Arial" panose="020B0604020202020204" pitchFamily="34" charset="0"/>
            </a:endParaRPr>
          </a:p>
          <a:p>
            <a:r>
              <a:rPr lang="LID4096" altLang="LID4096" b="1" dirty="0">
                <a:solidFill>
                  <a:schemeClr val="tx1"/>
                </a:solidFill>
                <a:latin typeface="Arial" panose="020B0604020202020204" pitchFamily="34" charset="0"/>
              </a:rPr>
              <a:t>Enables real-time</a:t>
            </a:r>
            <a:r>
              <a:rPr lang="LID4096" altLang="LID4096" dirty="0">
                <a:solidFill>
                  <a:schemeClr val="tx1"/>
                </a:solidFill>
                <a:latin typeface="Arial" panose="020B0604020202020204" pitchFamily="34" charset="0"/>
              </a:rPr>
              <a:t> feedback during image review</a:t>
            </a:r>
            <a:endParaRPr lang="en-US" altLang="LID4096" dirty="0">
              <a:solidFill>
                <a:schemeClr val="tx1"/>
              </a:solidFill>
              <a:latin typeface="Arial" panose="020B0604020202020204" pitchFamily="34" charset="0"/>
            </a:endParaRPr>
          </a:p>
          <a:p>
            <a:r>
              <a:rPr lang="LID4096" altLang="LID4096" b="1" dirty="0">
                <a:solidFill>
                  <a:schemeClr val="tx1"/>
                </a:solidFill>
                <a:latin typeface="Arial" panose="020B0604020202020204" pitchFamily="34" charset="0"/>
              </a:rPr>
              <a:t>Tracks disease progression</a:t>
            </a:r>
            <a:r>
              <a:rPr lang="LID4096" altLang="LID4096" dirty="0">
                <a:solidFill>
                  <a:schemeClr val="tx1"/>
                </a:solidFill>
                <a:latin typeface="Arial" panose="020B0604020202020204" pitchFamily="34" charset="0"/>
              </a:rPr>
              <a:t> over time</a:t>
            </a:r>
            <a:endParaRPr lang="en-US" altLang="LID4096" dirty="0">
              <a:solidFill>
                <a:schemeClr val="tx1"/>
              </a:solidFill>
              <a:latin typeface="Arial" panose="020B0604020202020204" pitchFamily="34" charset="0"/>
            </a:endParaRPr>
          </a:p>
          <a:p>
            <a:r>
              <a:rPr lang="LID4096" altLang="LID4096" b="1" dirty="0">
                <a:solidFill>
                  <a:schemeClr val="tx1"/>
                </a:solidFill>
                <a:latin typeface="Arial" panose="020B0604020202020204" pitchFamily="34" charset="0"/>
              </a:rPr>
              <a:t>Improves training</a:t>
            </a:r>
            <a:r>
              <a:rPr lang="LID4096" altLang="LID4096" dirty="0">
                <a:solidFill>
                  <a:schemeClr val="tx1"/>
                </a:solidFill>
                <a:latin typeface="Arial" panose="020B0604020202020204" pitchFamily="34" charset="0"/>
              </a:rPr>
              <a:t> for medical students and residents</a:t>
            </a:r>
            <a:endParaRPr lang="en-US" altLang="LID4096" dirty="0">
              <a:solidFill>
                <a:schemeClr val="tx1"/>
              </a:solidFill>
              <a:latin typeface="Arial" panose="020B0604020202020204" pitchFamily="34" charset="0"/>
            </a:endParaRPr>
          </a:p>
          <a:p>
            <a:r>
              <a:rPr lang="LID4096" altLang="LID4096" b="1" dirty="0">
                <a:solidFill>
                  <a:schemeClr val="tx1"/>
                </a:solidFill>
                <a:latin typeface="Arial" panose="020B0604020202020204" pitchFamily="34" charset="0"/>
              </a:rPr>
              <a:t>Cost-effective</a:t>
            </a:r>
            <a:r>
              <a:rPr lang="LID4096" altLang="LID4096" dirty="0">
                <a:solidFill>
                  <a:schemeClr val="tx1"/>
                </a:solidFill>
                <a:latin typeface="Arial" panose="020B0604020202020204" pitchFamily="34" charset="0"/>
              </a:rPr>
              <a:t> in the long run</a:t>
            </a:r>
            <a:endParaRPr lang="en-US" altLang="LID4096" dirty="0">
              <a:solidFill>
                <a:schemeClr val="tx1"/>
              </a:solidFill>
              <a:latin typeface="Arial" panose="020B0604020202020204" pitchFamily="34" charset="0"/>
            </a:endParaRPr>
          </a:p>
          <a:p>
            <a:r>
              <a:rPr lang="LID4096" altLang="LID4096" b="1" dirty="0">
                <a:solidFill>
                  <a:schemeClr val="tx1"/>
                </a:solidFill>
                <a:latin typeface="Arial" panose="020B0604020202020204" pitchFamily="34" charset="0"/>
              </a:rPr>
              <a:t>Enhances diagnostic accuracy</a:t>
            </a:r>
            <a:r>
              <a:rPr lang="LID4096" altLang="LID4096" dirty="0">
                <a:solidFill>
                  <a:schemeClr val="tx1"/>
                </a:solidFill>
                <a:latin typeface="Arial" panose="020B0604020202020204" pitchFamily="34" charset="0"/>
              </a:rPr>
              <a:t> and treatment monitoring</a:t>
            </a:r>
          </a:p>
          <a:p>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Future Directions</a:t>
            </a:r>
          </a:p>
        </p:txBody>
      </p:sp>
      <p:sp>
        <p:nvSpPr>
          <p:cNvPr id="3" name="Content Placeholder 2"/>
          <p:cNvSpPr>
            <a:spLocks noGrp="1"/>
          </p:cNvSpPr>
          <p:nvPr>
            <p:ph idx="1"/>
          </p:nvPr>
        </p:nvSpPr>
        <p:spPr/>
        <p:txBody>
          <a:bodyPr/>
          <a:lstStyle/>
          <a:p>
            <a:r>
              <a:rPr dirty="0"/>
              <a:t>Train with real expert-labeled datasets</a:t>
            </a:r>
          </a:p>
          <a:p>
            <a:r>
              <a:rPr dirty="0"/>
              <a:t>Extend to other RA features (e.g., swelling, bone density)</a:t>
            </a:r>
          </a:p>
          <a:p>
            <a:r>
              <a:rPr dirty="0"/>
              <a:t>Mobile or cloud deployment for real-time scoring</a:t>
            </a:r>
            <a:endParaRPr lang="en-US" dirty="0"/>
          </a:p>
          <a:p>
            <a:r>
              <a:rPr lang="en-US" dirty="0"/>
              <a:t>Expand it to other joints (feet, knees, ankles, and elbows)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48E1F-3BBE-0520-1D92-49E45DB3541E}"/>
              </a:ext>
            </a:extLst>
          </p:cNvPr>
          <p:cNvSpPr>
            <a:spLocks noGrp="1"/>
          </p:cNvSpPr>
          <p:nvPr>
            <p:ph type="title"/>
          </p:nvPr>
        </p:nvSpPr>
        <p:spPr>
          <a:xfrm>
            <a:off x="1828800" y="2700869"/>
            <a:ext cx="7530353" cy="1342214"/>
          </a:xfrm>
        </p:spPr>
        <p:txBody>
          <a:bodyPr>
            <a:normAutofit/>
          </a:bodyPr>
          <a:lstStyle/>
          <a:p>
            <a:r>
              <a:rPr lang="en-US" sz="4800" dirty="0"/>
              <a:t>Thankyou</a:t>
            </a:r>
            <a:endParaRPr lang="LID4096" sz="4800" dirty="0"/>
          </a:p>
        </p:txBody>
      </p:sp>
    </p:spTree>
    <p:extLst>
      <p:ext uri="{BB962C8B-B14F-4D97-AF65-F5344CB8AC3E}">
        <p14:creationId xmlns:p14="http://schemas.microsoft.com/office/powerpoint/2010/main" val="330011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normAutofit/>
          </a:bodyPr>
          <a:lstStyle/>
          <a:p>
            <a:r>
              <a:t>Rheumatoid Arthritis (RA) is a chronic autoimmune disease that causes joint inflammation and damage.</a:t>
            </a:r>
          </a:p>
          <a:p>
            <a:endParaRPr/>
          </a:p>
          <a:p>
            <a:r>
              <a:t>Radiographic imaging (X-ray) is crucial for assessing disease progression.</a:t>
            </a:r>
          </a:p>
          <a:p>
            <a:endParaRPr/>
          </a:p>
          <a:p>
            <a:r>
              <a:t>The Sharp/van der Heijde (SvH) scoring system is the clinical standard for measuring joint damage.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6FDD6-57AB-A3FA-147B-7A08A70DFD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F97A45-0FBF-2FCD-259A-22E945FF0E64}"/>
              </a:ext>
            </a:extLst>
          </p:cNvPr>
          <p:cNvSpPr>
            <a:spLocks noGrp="1"/>
          </p:cNvSpPr>
          <p:nvPr>
            <p:ph type="title"/>
          </p:nvPr>
        </p:nvSpPr>
        <p:spPr/>
        <p:txBody>
          <a:bodyPr/>
          <a:lstStyle/>
          <a:p>
            <a:r>
              <a:rPr lang="en-US" dirty="0"/>
              <a:t>Problem Statement</a:t>
            </a:r>
            <a:endParaRPr dirty="0"/>
          </a:p>
        </p:txBody>
      </p:sp>
      <p:sp>
        <p:nvSpPr>
          <p:cNvPr id="3" name="Content Placeholder 2">
            <a:extLst>
              <a:ext uri="{FF2B5EF4-FFF2-40B4-BE49-F238E27FC236}">
                <a16:creationId xmlns:a16="http://schemas.microsoft.com/office/drawing/2014/main" id="{6E0B5CEC-34CF-4E6D-E1CE-995668C58A19}"/>
              </a:ext>
            </a:extLst>
          </p:cNvPr>
          <p:cNvSpPr>
            <a:spLocks noGrp="1"/>
          </p:cNvSpPr>
          <p:nvPr>
            <p:ph idx="1"/>
          </p:nvPr>
        </p:nvSpPr>
        <p:spPr>
          <a:xfrm>
            <a:off x="609599" y="1631781"/>
            <a:ext cx="6347714" cy="3880773"/>
          </a:xfrm>
        </p:spPr>
        <p:txBody>
          <a:bodyPr>
            <a:normAutofit/>
          </a:bodyPr>
          <a:lstStyle/>
          <a:p>
            <a:pPr marL="0" indent="0">
              <a:buNone/>
            </a:pPr>
            <a:r>
              <a:rPr lang="en-US" dirty="0"/>
              <a:t>Manual scoring of rheumatoid arthritis (RA) radiographs using the Sharp/van der Heijde (</a:t>
            </a:r>
            <a:r>
              <a:rPr lang="en-US" dirty="0" err="1"/>
              <a:t>SvH</a:t>
            </a:r>
            <a:r>
              <a:rPr lang="en-US" dirty="0"/>
              <a:t>) method is time-consuming, subjective, and prone to inter-reader variability. As RA progresses, accurate and consistent scoring of joint erosions and joint space narrowing is essential for disease monitoring and treatment evaluation. However, manual assessments limit scalability in clinical practice and large-scale studies. There is a critical need for an automated, reliable, and standardized system to perform </a:t>
            </a:r>
            <a:r>
              <a:rPr lang="en-US" dirty="0" err="1"/>
              <a:t>SvH</a:t>
            </a:r>
            <a:r>
              <a:rPr lang="en-US" dirty="0"/>
              <a:t> scoring efficiently, ensuring consistent results, reducing clinician workload, and enabling timely clinical decisions.</a:t>
            </a:r>
          </a:p>
        </p:txBody>
      </p:sp>
    </p:spTree>
    <p:extLst>
      <p:ext uri="{BB962C8B-B14F-4D97-AF65-F5344CB8AC3E}">
        <p14:creationId xmlns:p14="http://schemas.microsoft.com/office/powerpoint/2010/main" val="1322464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SvH Scoring?</a:t>
            </a:r>
          </a:p>
        </p:txBody>
      </p:sp>
      <p:sp>
        <p:nvSpPr>
          <p:cNvPr id="3" name="Content Placeholder 2"/>
          <p:cNvSpPr>
            <a:spLocks noGrp="1"/>
          </p:cNvSpPr>
          <p:nvPr>
            <p:ph idx="1"/>
          </p:nvPr>
        </p:nvSpPr>
        <p:spPr>
          <a:xfrm>
            <a:off x="609599" y="1307877"/>
            <a:ext cx="6347714" cy="2121124"/>
          </a:xfrm>
        </p:spPr>
        <p:txBody>
          <a:bodyPr>
            <a:normAutofit/>
          </a:bodyPr>
          <a:lstStyle/>
          <a:p>
            <a:r>
              <a:rPr dirty="0"/>
              <a:t>Measures:</a:t>
            </a:r>
          </a:p>
          <a:p>
            <a:r>
              <a:rPr dirty="0"/>
              <a:t>- Erosion (Bone destruction): 0–5 (hands), 0–10 (feet), max = 280</a:t>
            </a:r>
          </a:p>
          <a:p>
            <a:r>
              <a:rPr dirty="0"/>
              <a:t>- JSN (Joint space narrowing): 0–4 per joint, max = 168</a:t>
            </a:r>
          </a:p>
          <a:p>
            <a:r>
              <a:rPr dirty="0"/>
              <a:t>- Total Max Score = 448</a:t>
            </a:r>
          </a:p>
        </p:txBody>
      </p:sp>
      <p:pic>
        <p:nvPicPr>
          <p:cNvPr id="1026" name="Picture 2" descr="mdpi.com/2227-9059/10/6/...">
            <a:extLst>
              <a:ext uri="{FF2B5EF4-FFF2-40B4-BE49-F238E27FC236}">
                <a16:creationId xmlns:a16="http://schemas.microsoft.com/office/drawing/2014/main" id="{BC03684A-86EF-F8E6-8E56-ED477E1344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4314" y="2836999"/>
            <a:ext cx="5214258" cy="39339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Why Automate Scoring?</a:t>
            </a:r>
          </a:p>
        </p:txBody>
      </p:sp>
      <p:sp>
        <p:nvSpPr>
          <p:cNvPr id="3" name="Content Placeholder 2"/>
          <p:cNvSpPr>
            <a:spLocks noGrp="1"/>
          </p:cNvSpPr>
          <p:nvPr>
            <p:ph idx="1"/>
          </p:nvPr>
        </p:nvSpPr>
        <p:spPr/>
        <p:txBody>
          <a:bodyPr/>
          <a:lstStyle/>
          <a:p>
            <a:r>
              <a:rPr dirty="0"/>
              <a:t>Manual scoring is slow, subjective, and requires specialists.</a:t>
            </a:r>
          </a:p>
          <a:p>
            <a:endParaRPr dirty="0"/>
          </a:p>
          <a:p>
            <a:pPr marL="0" indent="0">
              <a:buNone/>
            </a:pPr>
            <a:r>
              <a:rPr dirty="0"/>
              <a:t>Automation enables:</a:t>
            </a:r>
          </a:p>
          <a:p>
            <a:endParaRPr dirty="0"/>
          </a:p>
          <a:p>
            <a:r>
              <a:rPr dirty="0"/>
              <a:t>- Faster, consistent, and scalable analysis</a:t>
            </a:r>
          </a:p>
          <a:p>
            <a:r>
              <a:rPr dirty="0"/>
              <a:t>- Early detection and monitoring of joint damage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Pipeline Overview: Joint Detection + Scoring</a:t>
            </a:r>
          </a:p>
        </p:txBody>
      </p:sp>
      <p:sp>
        <p:nvSpPr>
          <p:cNvPr id="3" name="Content Placeholder 2"/>
          <p:cNvSpPr>
            <a:spLocks noGrp="1"/>
          </p:cNvSpPr>
          <p:nvPr>
            <p:ph idx="1"/>
          </p:nvPr>
        </p:nvSpPr>
        <p:spPr/>
        <p:txBody>
          <a:bodyPr/>
          <a:lstStyle/>
          <a:p>
            <a:r>
              <a:t>Step 1: Detect joints using YOLOv7 or YOLOv5</a:t>
            </a:r>
          </a:p>
          <a:p>
            <a:r>
              <a:t>Step 2: Crop joint areas from X-rays</a:t>
            </a:r>
          </a:p>
          <a:p>
            <a:r>
              <a:t>Step 3: Use deep models (ResNet, EfficientNet, ViT) to predict:</a:t>
            </a:r>
          </a:p>
          <a:p>
            <a:r>
              <a:t>   - Erosion score</a:t>
            </a:r>
          </a:p>
          <a:p>
            <a:r>
              <a:t>   - JSN score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 Overview</a:t>
            </a:r>
            <a:endParaRPr dirty="0"/>
          </a:p>
        </p:txBody>
      </p:sp>
      <p:graphicFrame>
        <p:nvGraphicFramePr>
          <p:cNvPr id="4" name="Table 3">
            <a:extLst>
              <a:ext uri="{FF2B5EF4-FFF2-40B4-BE49-F238E27FC236}">
                <a16:creationId xmlns:a16="http://schemas.microsoft.com/office/drawing/2014/main" id="{AC45F496-0B74-A467-B96D-72797DA733E8}"/>
              </a:ext>
            </a:extLst>
          </p:cNvPr>
          <p:cNvGraphicFramePr>
            <a:graphicFrameLocks noGrp="1"/>
          </p:cNvGraphicFramePr>
          <p:nvPr>
            <p:extLst>
              <p:ext uri="{D42A27DB-BD31-4B8C-83A1-F6EECF244321}">
                <p14:modId xmlns:p14="http://schemas.microsoft.com/office/powerpoint/2010/main" val="3955925917"/>
              </p:ext>
            </p:extLst>
          </p:nvPr>
        </p:nvGraphicFramePr>
        <p:xfrm>
          <a:off x="140360" y="1371599"/>
          <a:ext cx="3168897" cy="4475653"/>
        </p:xfrm>
        <a:graphic>
          <a:graphicData uri="http://schemas.openxmlformats.org/drawingml/2006/table">
            <a:tbl>
              <a:tblPr/>
              <a:tblGrid>
                <a:gridCol w="792224">
                  <a:extLst>
                    <a:ext uri="{9D8B030D-6E8A-4147-A177-3AD203B41FA5}">
                      <a16:colId xmlns:a16="http://schemas.microsoft.com/office/drawing/2014/main" val="454983743"/>
                    </a:ext>
                  </a:extLst>
                </a:gridCol>
                <a:gridCol w="792224">
                  <a:extLst>
                    <a:ext uri="{9D8B030D-6E8A-4147-A177-3AD203B41FA5}">
                      <a16:colId xmlns:a16="http://schemas.microsoft.com/office/drawing/2014/main" val="698229914"/>
                    </a:ext>
                  </a:extLst>
                </a:gridCol>
                <a:gridCol w="832845">
                  <a:extLst>
                    <a:ext uri="{9D8B030D-6E8A-4147-A177-3AD203B41FA5}">
                      <a16:colId xmlns:a16="http://schemas.microsoft.com/office/drawing/2014/main" val="2850759575"/>
                    </a:ext>
                  </a:extLst>
                </a:gridCol>
                <a:gridCol w="751604">
                  <a:extLst>
                    <a:ext uri="{9D8B030D-6E8A-4147-A177-3AD203B41FA5}">
                      <a16:colId xmlns:a16="http://schemas.microsoft.com/office/drawing/2014/main" val="3730221753"/>
                    </a:ext>
                  </a:extLst>
                </a:gridCol>
              </a:tblGrid>
              <a:tr h="407944">
                <a:tc>
                  <a:txBody>
                    <a:bodyPr/>
                    <a:lstStyle/>
                    <a:p>
                      <a:r>
                        <a:rPr lang="en-US" sz="1100"/>
                        <a:t>Stage</a:t>
                      </a:r>
                    </a:p>
                  </a:txBody>
                  <a:tcPr marL="54668" marR="54668" marT="27334" marB="27334" anchor="ctr">
                    <a:lnL>
                      <a:noFill/>
                    </a:lnL>
                    <a:lnR>
                      <a:noFill/>
                    </a:lnR>
                    <a:lnT>
                      <a:noFill/>
                    </a:lnT>
                    <a:lnB>
                      <a:noFill/>
                    </a:lnB>
                    <a:noFill/>
                  </a:tcPr>
                </a:tc>
                <a:tc>
                  <a:txBody>
                    <a:bodyPr/>
                    <a:lstStyle/>
                    <a:p>
                      <a:r>
                        <a:rPr lang="en-US" sz="1100"/>
                        <a:t>Goal</a:t>
                      </a:r>
                    </a:p>
                  </a:txBody>
                  <a:tcPr marL="54668" marR="54668" marT="27334" marB="27334" anchor="ctr">
                    <a:lnL>
                      <a:noFill/>
                    </a:lnL>
                    <a:lnR>
                      <a:noFill/>
                    </a:lnR>
                    <a:lnT>
                      <a:noFill/>
                    </a:lnT>
                    <a:lnB>
                      <a:noFill/>
                    </a:lnB>
                    <a:noFill/>
                  </a:tcPr>
                </a:tc>
                <a:tc>
                  <a:txBody>
                    <a:bodyPr/>
                    <a:lstStyle/>
                    <a:p>
                      <a:r>
                        <a:rPr lang="en-US" sz="1100"/>
                        <a:t>Model/Library</a:t>
                      </a:r>
                    </a:p>
                  </a:txBody>
                  <a:tcPr marL="54668" marR="54668" marT="27334" marB="27334" anchor="ctr">
                    <a:lnL>
                      <a:noFill/>
                    </a:lnL>
                    <a:lnR>
                      <a:noFill/>
                    </a:lnR>
                    <a:lnT>
                      <a:noFill/>
                    </a:lnT>
                    <a:lnB>
                      <a:noFill/>
                    </a:lnB>
                    <a:noFill/>
                  </a:tcPr>
                </a:tc>
                <a:tc>
                  <a:txBody>
                    <a:bodyPr/>
                    <a:lstStyle/>
                    <a:p>
                      <a:r>
                        <a:rPr lang="en-US" sz="1100"/>
                        <a:t>Example Output</a:t>
                      </a:r>
                    </a:p>
                  </a:txBody>
                  <a:tcPr marL="54668" marR="54668" marT="27334" marB="27334" anchor="ctr">
                    <a:lnL>
                      <a:noFill/>
                    </a:lnL>
                    <a:lnR>
                      <a:noFill/>
                    </a:lnR>
                    <a:lnT>
                      <a:noFill/>
                    </a:lnT>
                    <a:lnB>
                      <a:noFill/>
                    </a:lnB>
                    <a:noFill/>
                  </a:tcPr>
                </a:tc>
                <a:extLst>
                  <a:ext uri="{0D108BD9-81ED-4DB2-BD59-A6C34878D82A}">
                    <a16:rowId xmlns:a16="http://schemas.microsoft.com/office/drawing/2014/main" val="549801005"/>
                  </a:ext>
                </a:extLst>
              </a:tr>
              <a:tr h="843063">
                <a:tc>
                  <a:txBody>
                    <a:bodyPr/>
                    <a:lstStyle/>
                    <a:p>
                      <a:r>
                        <a:rPr lang="en-US" sz="1100" b="1" dirty="0"/>
                        <a:t>1. Preprocessing</a:t>
                      </a:r>
                      <a:endParaRPr lang="en-US" sz="1100" dirty="0"/>
                    </a:p>
                  </a:txBody>
                  <a:tcPr marL="54668" marR="54668" marT="27334" marB="27334" anchor="ctr">
                    <a:lnL>
                      <a:noFill/>
                    </a:lnL>
                    <a:lnR>
                      <a:noFill/>
                    </a:lnR>
                    <a:lnT>
                      <a:noFill/>
                    </a:lnT>
                    <a:lnB>
                      <a:noFill/>
                    </a:lnB>
                    <a:noFill/>
                  </a:tcPr>
                </a:tc>
                <a:tc>
                  <a:txBody>
                    <a:bodyPr/>
                    <a:lstStyle/>
                    <a:p>
                      <a:r>
                        <a:rPr lang="en-US" sz="1100" dirty="0"/>
                        <a:t>Resize/normalize X-rays</a:t>
                      </a:r>
                    </a:p>
                  </a:txBody>
                  <a:tcPr marL="54668" marR="54668" marT="27334" marB="27334" anchor="ctr">
                    <a:lnL>
                      <a:noFill/>
                    </a:lnL>
                    <a:lnR>
                      <a:noFill/>
                    </a:lnR>
                    <a:lnT>
                      <a:noFill/>
                    </a:lnT>
                    <a:lnB>
                      <a:noFill/>
                    </a:lnB>
                    <a:noFill/>
                  </a:tcPr>
                </a:tc>
                <a:tc>
                  <a:txBody>
                    <a:bodyPr/>
                    <a:lstStyle/>
                    <a:p>
                      <a:r>
                        <a:rPr lang="en-US" sz="1100"/>
                        <a:t>OpenCV / PIL / torchvision.transforms</a:t>
                      </a:r>
                    </a:p>
                  </a:txBody>
                  <a:tcPr marL="54668" marR="54668" marT="27334" marB="27334" anchor="ctr">
                    <a:lnL>
                      <a:noFill/>
                    </a:lnL>
                    <a:lnR>
                      <a:noFill/>
                    </a:lnR>
                    <a:lnT>
                      <a:noFill/>
                    </a:lnT>
                    <a:lnB>
                      <a:noFill/>
                    </a:lnB>
                    <a:noFill/>
                  </a:tcPr>
                </a:tc>
                <a:tc>
                  <a:txBody>
                    <a:bodyPr/>
                    <a:lstStyle/>
                    <a:p>
                      <a:r>
                        <a:rPr lang="en-US" sz="1100"/>
                        <a:t>Uniform 512×512 images</a:t>
                      </a:r>
                    </a:p>
                  </a:txBody>
                  <a:tcPr marL="54668" marR="54668" marT="27334" marB="27334" anchor="ctr">
                    <a:lnL>
                      <a:noFill/>
                    </a:lnL>
                    <a:lnR>
                      <a:noFill/>
                    </a:lnR>
                    <a:lnT>
                      <a:noFill/>
                    </a:lnT>
                    <a:lnB>
                      <a:noFill/>
                    </a:lnB>
                    <a:noFill/>
                  </a:tcPr>
                </a:tc>
                <a:extLst>
                  <a:ext uri="{0D108BD9-81ED-4DB2-BD59-A6C34878D82A}">
                    <a16:rowId xmlns:a16="http://schemas.microsoft.com/office/drawing/2014/main" val="1952997571"/>
                  </a:ext>
                </a:extLst>
              </a:tr>
              <a:tr h="1023199">
                <a:tc>
                  <a:txBody>
                    <a:bodyPr/>
                    <a:lstStyle/>
                    <a:p>
                      <a:r>
                        <a:rPr lang="en-US" sz="1100" b="1"/>
                        <a:t>2. Hand Segmentation</a:t>
                      </a:r>
                      <a:endParaRPr lang="en-US" sz="1100"/>
                    </a:p>
                  </a:txBody>
                  <a:tcPr marL="54668" marR="54668" marT="27334" marB="27334" anchor="ctr">
                    <a:lnL>
                      <a:noFill/>
                    </a:lnL>
                    <a:lnR>
                      <a:noFill/>
                    </a:lnR>
                    <a:lnT>
                      <a:noFill/>
                    </a:lnT>
                    <a:lnB>
                      <a:noFill/>
                    </a:lnB>
                    <a:noFill/>
                  </a:tcPr>
                </a:tc>
                <a:tc>
                  <a:txBody>
                    <a:bodyPr/>
                    <a:lstStyle/>
                    <a:p>
                      <a:r>
                        <a:rPr lang="en-US" sz="1100" dirty="0"/>
                        <a:t>Extract hand mask (binary)</a:t>
                      </a:r>
                    </a:p>
                  </a:txBody>
                  <a:tcPr marL="54668" marR="54668" marT="27334" marB="27334" anchor="ctr">
                    <a:lnL>
                      <a:noFill/>
                    </a:lnL>
                    <a:lnR>
                      <a:noFill/>
                    </a:lnR>
                    <a:lnT>
                      <a:noFill/>
                    </a:lnT>
                    <a:lnB>
                      <a:noFill/>
                    </a:lnB>
                    <a:noFill/>
                  </a:tcPr>
                </a:tc>
                <a:tc>
                  <a:txBody>
                    <a:bodyPr/>
                    <a:lstStyle/>
                    <a:p>
                      <a:r>
                        <a:rPr lang="en-US" sz="1100"/>
                        <a:t>PyTorch U-Net (e.g. </a:t>
                      </a:r>
                      <a:r>
                        <a:rPr lang="en-US" sz="1100">
                          <a:hlinkClick r:id="rId2"/>
                        </a:rPr>
                        <a:t>segmentation-models-pytorch</a:t>
                      </a:r>
                      <a:r>
                        <a:rPr lang="en-US" sz="1100"/>
                        <a:t>)</a:t>
                      </a:r>
                    </a:p>
                  </a:txBody>
                  <a:tcPr marL="54668" marR="54668" marT="27334" marB="27334" anchor="ctr">
                    <a:lnL>
                      <a:noFill/>
                    </a:lnL>
                    <a:lnR>
                      <a:noFill/>
                    </a:lnR>
                    <a:lnT>
                      <a:noFill/>
                    </a:lnT>
                    <a:lnB>
                      <a:noFill/>
                    </a:lnB>
                    <a:noFill/>
                  </a:tcPr>
                </a:tc>
                <a:tc>
                  <a:txBody>
                    <a:bodyPr/>
                    <a:lstStyle/>
                    <a:p>
                      <a:r>
                        <a:rPr lang="en-US" sz="1100"/>
                        <a:t>Binary mask of hand region</a:t>
                      </a:r>
                    </a:p>
                  </a:txBody>
                  <a:tcPr marL="54668" marR="54668" marT="27334" marB="27334" anchor="ctr">
                    <a:lnL>
                      <a:noFill/>
                    </a:lnL>
                    <a:lnR>
                      <a:noFill/>
                    </a:lnR>
                    <a:lnT>
                      <a:noFill/>
                    </a:lnT>
                    <a:lnB>
                      <a:noFill/>
                    </a:lnB>
                    <a:noFill/>
                  </a:tcPr>
                </a:tc>
                <a:extLst>
                  <a:ext uri="{0D108BD9-81ED-4DB2-BD59-A6C34878D82A}">
                    <a16:rowId xmlns:a16="http://schemas.microsoft.com/office/drawing/2014/main" val="3846739057"/>
                  </a:ext>
                </a:extLst>
              </a:tr>
              <a:tr h="715572">
                <a:tc>
                  <a:txBody>
                    <a:bodyPr/>
                    <a:lstStyle/>
                    <a:p>
                      <a:r>
                        <a:rPr lang="en-US" sz="1100" b="1"/>
                        <a:t>3. Joint Detection</a:t>
                      </a:r>
                      <a:endParaRPr lang="en-US" sz="1100"/>
                    </a:p>
                  </a:txBody>
                  <a:tcPr marL="54668" marR="54668" marT="27334" marB="27334" anchor="ctr">
                    <a:lnL>
                      <a:noFill/>
                    </a:lnL>
                    <a:lnR>
                      <a:noFill/>
                    </a:lnR>
                    <a:lnT>
                      <a:noFill/>
                    </a:lnT>
                    <a:lnB>
                      <a:noFill/>
                    </a:lnB>
                    <a:noFill/>
                  </a:tcPr>
                </a:tc>
                <a:tc>
                  <a:txBody>
                    <a:bodyPr/>
                    <a:lstStyle/>
                    <a:p>
                      <a:r>
                        <a:rPr lang="en-US" sz="1100"/>
                        <a:t>Detect joint locations (bboxes)</a:t>
                      </a:r>
                    </a:p>
                  </a:txBody>
                  <a:tcPr marL="54668" marR="54668" marT="27334" marB="27334" anchor="ctr">
                    <a:lnL>
                      <a:noFill/>
                    </a:lnL>
                    <a:lnR>
                      <a:noFill/>
                    </a:lnR>
                    <a:lnT>
                      <a:noFill/>
                    </a:lnT>
                    <a:lnB>
                      <a:noFill/>
                    </a:lnB>
                    <a:noFill/>
                  </a:tcPr>
                </a:tc>
                <a:tc>
                  <a:txBody>
                    <a:bodyPr/>
                    <a:lstStyle/>
                    <a:p>
                      <a:r>
                        <a:rPr lang="en-US" sz="1100" dirty="0"/>
                        <a:t>YOLOv7 (</a:t>
                      </a:r>
                      <a:r>
                        <a:rPr lang="en-US" sz="1100" dirty="0" err="1"/>
                        <a:t>PyTorch</a:t>
                      </a:r>
                      <a:r>
                        <a:rPr lang="en-US" sz="1100" dirty="0"/>
                        <a:t> </a:t>
                      </a:r>
                      <a:r>
                        <a:rPr lang="en-US" sz="1100" dirty="0" err="1">
                          <a:hlinkClick r:id="rId3"/>
                        </a:rPr>
                        <a:t>Ultralytics</a:t>
                      </a:r>
                      <a:r>
                        <a:rPr lang="en-US" sz="1100" dirty="0">
                          <a:hlinkClick r:id="rId3"/>
                        </a:rPr>
                        <a:t> YOLO</a:t>
                      </a:r>
                      <a:r>
                        <a:rPr lang="en-US" sz="1100" dirty="0"/>
                        <a:t>)</a:t>
                      </a:r>
                    </a:p>
                  </a:txBody>
                  <a:tcPr marL="54668" marR="54668" marT="27334" marB="27334" anchor="ctr">
                    <a:lnL>
                      <a:noFill/>
                    </a:lnL>
                    <a:lnR>
                      <a:noFill/>
                    </a:lnR>
                    <a:lnT>
                      <a:noFill/>
                    </a:lnT>
                    <a:lnB>
                      <a:noFill/>
                    </a:lnB>
                    <a:noFill/>
                  </a:tcPr>
                </a:tc>
                <a:tc>
                  <a:txBody>
                    <a:bodyPr/>
                    <a:lstStyle/>
                    <a:p>
                      <a:r>
                        <a:rPr lang="en-US" sz="1100" dirty="0"/>
                        <a:t>Bounding boxes for PIP, MCP, wrists</a:t>
                      </a:r>
                    </a:p>
                  </a:txBody>
                  <a:tcPr marL="54668" marR="54668" marT="27334" marB="27334" anchor="ctr">
                    <a:lnL>
                      <a:noFill/>
                    </a:lnL>
                    <a:lnR>
                      <a:noFill/>
                    </a:lnR>
                    <a:lnT>
                      <a:noFill/>
                    </a:lnT>
                    <a:lnB>
                      <a:noFill/>
                    </a:lnB>
                    <a:noFill/>
                  </a:tcPr>
                </a:tc>
                <a:extLst>
                  <a:ext uri="{0D108BD9-81ED-4DB2-BD59-A6C34878D82A}">
                    <a16:rowId xmlns:a16="http://schemas.microsoft.com/office/drawing/2014/main" val="981327186"/>
                  </a:ext>
                </a:extLst>
              </a:tr>
              <a:tr h="1476219">
                <a:tc>
                  <a:txBody>
                    <a:bodyPr/>
                    <a:lstStyle/>
                    <a:p>
                      <a:r>
                        <a:rPr lang="en-US" sz="1100" b="1"/>
                        <a:t>4. Score Prediction</a:t>
                      </a:r>
                      <a:endParaRPr lang="en-US" sz="1100"/>
                    </a:p>
                  </a:txBody>
                  <a:tcPr marL="54668" marR="54668" marT="27334" marB="27334" anchor="ctr">
                    <a:lnL>
                      <a:noFill/>
                    </a:lnL>
                    <a:lnR>
                      <a:noFill/>
                    </a:lnR>
                    <a:lnT>
                      <a:noFill/>
                    </a:lnT>
                    <a:lnB>
                      <a:noFill/>
                    </a:lnB>
                    <a:noFill/>
                  </a:tcPr>
                </a:tc>
                <a:tc>
                  <a:txBody>
                    <a:bodyPr/>
                    <a:lstStyle/>
                    <a:p>
                      <a:r>
                        <a:rPr lang="en-US" sz="1100"/>
                        <a:t>Predict Sharp score from joints</a:t>
                      </a:r>
                    </a:p>
                  </a:txBody>
                  <a:tcPr marL="54668" marR="54668" marT="27334" marB="27334" anchor="ctr">
                    <a:lnL>
                      <a:noFill/>
                    </a:lnL>
                    <a:lnR>
                      <a:noFill/>
                    </a:lnR>
                    <a:lnT>
                      <a:noFill/>
                    </a:lnT>
                    <a:lnB>
                      <a:noFill/>
                    </a:lnB>
                    <a:noFill/>
                  </a:tcPr>
                </a:tc>
                <a:tc>
                  <a:txBody>
                    <a:bodyPr/>
                    <a:lstStyle/>
                    <a:p>
                      <a:r>
                        <a:rPr lang="en-US" sz="1100"/>
                        <a:t>Vision Transformer (PyTorch torchvision.models.vit_b_16 or HuggingFace)</a:t>
                      </a:r>
                    </a:p>
                  </a:txBody>
                  <a:tcPr marL="54668" marR="54668" marT="27334" marB="27334" anchor="ctr">
                    <a:lnL>
                      <a:noFill/>
                    </a:lnL>
                    <a:lnR>
                      <a:noFill/>
                    </a:lnR>
                    <a:lnT>
                      <a:noFill/>
                    </a:lnT>
                    <a:lnB>
                      <a:noFill/>
                    </a:lnB>
                    <a:noFill/>
                  </a:tcPr>
                </a:tc>
                <a:tc>
                  <a:txBody>
                    <a:bodyPr/>
                    <a:lstStyle/>
                    <a:p>
                      <a:r>
                        <a:rPr lang="en-US" sz="1100" dirty="0"/>
                        <a:t>Scalar Sharp score prediction</a:t>
                      </a:r>
                    </a:p>
                  </a:txBody>
                  <a:tcPr marL="54668" marR="54668" marT="27334" marB="27334" anchor="ctr">
                    <a:lnL>
                      <a:noFill/>
                    </a:lnL>
                    <a:lnR>
                      <a:noFill/>
                    </a:lnR>
                    <a:lnT>
                      <a:noFill/>
                    </a:lnT>
                    <a:lnB>
                      <a:noFill/>
                    </a:lnB>
                    <a:noFill/>
                  </a:tcPr>
                </a:tc>
                <a:extLst>
                  <a:ext uri="{0D108BD9-81ED-4DB2-BD59-A6C34878D82A}">
                    <a16:rowId xmlns:a16="http://schemas.microsoft.com/office/drawing/2014/main" val="1711084913"/>
                  </a:ext>
                </a:extLst>
              </a:tr>
            </a:tbl>
          </a:graphicData>
        </a:graphic>
      </p:graphicFrame>
      <p:pic>
        <p:nvPicPr>
          <p:cNvPr id="2050" name="Picture 2" descr="link.springer.com/articl...">
            <a:extLst>
              <a:ext uri="{FF2B5EF4-FFF2-40B4-BE49-F238E27FC236}">
                <a16:creationId xmlns:a16="http://schemas.microsoft.com/office/drawing/2014/main" id="{67B14D4D-139A-2506-C54F-1FF1971D7D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7229" y="1371599"/>
            <a:ext cx="5596411" cy="46619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B21EE5-D66F-B813-07E2-9DDE6F9C3E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3F4E7C-12FF-D6C6-E2CA-13829F20F257}"/>
              </a:ext>
            </a:extLst>
          </p:cNvPr>
          <p:cNvSpPr>
            <a:spLocks noGrp="1"/>
          </p:cNvSpPr>
          <p:nvPr>
            <p:ph type="title"/>
          </p:nvPr>
        </p:nvSpPr>
        <p:spPr/>
        <p:txBody>
          <a:bodyPr/>
          <a:lstStyle/>
          <a:p>
            <a:r>
              <a:rPr lang="en-US" dirty="0"/>
              <a:t>Deep Learning Models Used</a:t>
            </a:r>
            <a:endParaRPr dirty="0"/>
          </a:p>
        </p:txBody>
      </p:sp>
      <p:sp>
        <p:nvSpPr>
          <p:cNvPr id="3" name="Content Placeholder 2">
            <a:extLst>
              <a:ext uri="{FF2B5EF4-FFF2-40B4-BE49-F238E27FC236}">
                <a16:creationId xmlns:a16="http://schemas.microsoft.com/office/drawing/2014/main" id="{89B4F803-BB0D-3590-3794-6F296968CC27}"/>
              </a:ext>
            </a:extLst>
          </p:cNvPr>
          <p:cNvSpPr>
            <a:spLocks noGrp="1"/>
          </p:cNvSpPr>
          <p:nvPr>
            <p:ph idx="1"/>
          </p:nvPr>
        </p:nvSpPr>
        <p:spPr/>
        <p:txBody>
          <a:bodyPr/>
          <a:lstStyle/>
          <a:p>
            <a:r>
              <a:rPr lang="en-US" dirty="0"/>
              <a:t>U-Net: Used for joint segmentation; excels in biomedical image tasks.</a:t>
            </a:r>
          </a:p>
          <a:p>
            <a:r>
              <a:rPr lang="en-US" dirty="0"/>
              <a:t>YOLOv7: Real-time object detection to identify joint locations.</a:t>
            </a:r>
          </a:p>
          <a:p>
            <a:r>
              <a:rPr lang="en-US" dirty="0"/>
              <a:t>Vision Transformer (</a:t>
            </a:r>
            <a:r>
              <a:rPr lang="en-US" dirty="0" err="1"/>
              <a:t>ViT</a:t>
            </a:r>
            <a:r>
              <a:rPr lang="en-US" dirty="0"/>
              <a:t>): Predicts final joint scores based on detected images.</a:t>
            </a:r>
          </a:p>
        </p:txBody>
      </p:sp>
    </p:spTree>
    <p:extLst>
      <p:ext uri="{BB962C8B-B14F-4D97-AF65-F5344CB8AC3E}">
        <p14:creationId xmlns:p14="http://schemas.microsoft.com/office/powerpoint/2010/main" val="501096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Requirements</a:t>
            </a:r>
          </a:p>
        </p:txBody>
      </p:sp>
      <p:sp>
        <p:nvSpPr>
          <p:cNvPr id="3" name="Content Placeholder 2"/>
          <p:cNvSpPr>
            <a:spLocks noGrp="1"/>
          </p:cNvSpPr>
          <p:nvPr>
            <p:ph idx="1"/>
          </p:nvPr>
        </p:nvSpPr>
        <p:spPr/>
        <p:txBody>
          <a:bodyPr/>
          <a:lstStyle/>
          <a:p>
            <a:r>
              <a:t>- X-ray images</a:t>
            </a:r>
          </a:p>
          <a:p>
            <a:r>
              <a:t>- Annotations (bounding boxes per joint)</a:t>
            </a:r>
          </a:p>
          <a:p>
            <a:r>
              <a:t>- Labels (SvH scores per joint)</a:t>
            </a:r>
          </a:p>
          <a:p>
            <a:endParaRPr/>
          </a:p>
          <a:p>
            <a:r>
              <a:t>If real scores not available → use dummy scores to prototype pipeline</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72</TotalTime>
  <Words>634</Words>
  <Application>Microsoft Office PowerPoint</Application>
  <PresentationFormat>On-screen Show (4:3)</PresentationFormat>
  <Paragraphs>81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Automating SvH Scoring in Rheumatoid Arthritis</vt:lpstr>
      <vt:lpstr>Introduction</vt:lpstr>
      <vt:lpstr>Problem Statement</vt:lpstr>
      <vt:lpstr>What is SvH Scoring?</vt:lpstr>
      <vt:lpstr>Why Automate Scoring?</vt:lpstr>
      <vt:lpstr>Pipeline Overview: Joint Detection + Scoring</vt:lpstr>
      <vt:lpstr>Pipeline Overview</vt:lpstr>
      <vt:lpstr>Deep Learning Models Used</vt:lpstr>
      <vt:lpstr>Dataset Requirements</vt:lpstr>
      <vt:lpstr>Tools and Libraries</vt:lpstr>
      <vt:lpstr>Benefits of Automation</vt:lpstr>
      <vt:lpstr>Future Directions</vt:lpstr>
      <vt:lpstr>Thankyou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hareem khan</cp:lastModifiedBy>
  <cp:revision>3</cp:revision>
  <dcterms:created xsi:type="dcterms:W3CDTF">2013-01-27T09:14:16Z</dcterms:created>
  <dcterms:modified xsi:type="dcterms:W3CDTF">2025-06-25T10:12:35Z</dcterms:modified>
  <cp:category/>
</cp:coreProperties>
</file>