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8" y="48"/>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0633"/>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6319599" y="2445901"/>
            <a:ext cx="6738104" cy="833199"/>
          </a:xfrm>
          <a:prstGeom prst="rect">
            <a:avLst/>
          </a:prstGeom>
          <a:noFill/>
          <a:ln/>
        </p:spPr>
        <p:txBody>
          <a:bodyPr wrap="non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Stock Price Prediction</a:t>
            </a:r>
            <a:endParaRPr lang="en-US" sz="5249" dirty="0"/>
          </a:p>
        </p:txBody>
      </p:sp>
      <p:sp>
        <p:nvSpPr>
          <p:cNvPr id="5" name="Text 3"/>
          <p:cNvSpPr/>
          <p:nvPr/>
        </p:nvSpPr>
        <p:spPr>
          <a:xfrm>
            <a:off x="6319599" y="3612356"/>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PROJECT </a:t>
            </a:r>
            <a:r>
              <a:rPr lang="en-US" sz="1750" kern="0" spc="-35">
                <a:solidFill>
                  <a:srgbClr val="272525"/>
                </a:solidFill>
                <a:latin typeface="Inter" pitchFamily="34" charset="0"/>
                <a:ea typeface="Inter" pitchFamily="34" charset="-122"/>
                <a:cs typeface="Inter" pitchFamily="34" charset="-120"/>
              </a:rPr>
              <a:t>REPORT PHASE-5</a:t>
            </a:r>
            <a:endParaRPr lang="en-US" sz="1750" dirty="0"/>
          </a:p>
        </p:txBody>
      </p:sp>
      <p:sp>
        <p:nvSpPr>
          <p:cNvPr id="6" name="Text 4"/>
          <p:cNvSpPr/>
          <p:nvPr/>
        </p:nvSpPr>
        <p:spPr>
          <a:xfrm>
            <a:off x="6319599" y="4217670"/>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SUBMITTED BY,</a:t>
            </a:r>
            <a:endParaRPr lang="en-US" sz="1750" dirty="0"/>
          </a:p>
        </p:txBody>
      </p:sp>
      <p:sp>
        <p:nvSpPr>
          <p:cNvPr id="7" name="Text 5"/>
          <p:cNvSpPr/>
          <p:nvPr/>
        </p:nvSpPr>
        <p:spPr>
          <a:xfrm>
            <a:off x="6319599" y="4822984"/>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HAREENDRAN M G</a:t>
            </a:r>
            <a:endParaRPr lang="en-US" sz="1750" dirty="0"/>
          </a:p>
        </p:txBody>
      </p:sp>
      <p:sp>
        <p:nvSpPr>
          <p:cNvPr id="8" name="Text 6"/>
          <p:cNvSpPr/>
          <p:nvPr/>
        </p:nvSpPr>
        <p:spPr>
          <a:xfrm>
            <a:off x="6319599" y="5428298"/>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REG NO:961721106305</a:t>
            </a:r>
            <a:endParaRPr lang="en-US" sz="1750"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835938"/>
            <a:ext cx="665071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                                  Thank you </a:t>
            </a:r>
            <a:endParaRPr lang="en-US" sz="4374" dirty="0"/>
          </a:p>
        </p:txBody>
      </p:sp>
      <p:pic>
        <p:nvPicPr>
          <p:cNvPr id="5" name="Image 0" descr="preencoded.png"/>
          <p:cNvPicPr>
            <a:picLocks noChangeAspect="1"/>
          </p:cNvPicPr>
          <p:nvPr/>
        </p:nvPicPr>
        <p:blipFill>
          <a:blip r:embed="rId3"/>
          <a:stretch>
            <a:fillRect/>
          </a:stretch>
        </p:blipFill>
        <p:spPr>
          <a:xfrm>
            <a:off x="2037993" y="1974652"/>
            <a:ext cx="5110520" cy="3158490"/>
          </a:xfrm>
          <a:prstGeom prst="rect">
            <a:avLst/>
          </a:prstGeom>
        </p:spPr>
      </p:pic>
      <p:sp>
        <p:nvSpPr>
          <p:cNvPr id="6" name="Text 3"/>
          <p:cNvSpPr/>
          <p:nvPr/>
        </p:nvSpPr>
        <p:spPr>
          <a:xfrm>
            <a:off x="2037993" y="5410795"/>
            <a:ext cx="5110520"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Thank you for going through the presentation on stock price prediction</a:t>
            </a:r>
            <a:endParaRPr lang="en-US" sz="2187" dirty="0"/>
          </a:p>
        </p:txBody>
      </p:sp>
      <p:sp>
        <p:nvSpPr>
          <p:cNvPr id="7" name="Text 4"/>
          <p:cNvSpPr/>
          <p:nvPr/>
        </p:nvSpPr>
        <p:spPr>
          <a:xfrm>
            <a:off x="2037993" y="6327338"/>
            <a:ext cx="511052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We hope you found it informative and helpful. Please contact us if you have any questions or if you need additional information.</a:t>
            </a:r>
            <a:endParaRPr lang="en-US" sz="1750" dirty="0"/>
          </a:p>
        </p:txBody>
      </p:sp>
      <p:pic>
        <p:nvPicPr>
          <p:cNvPr id="8" name="Image 1" descr="preencoded.png"/>
          <p:cNvPicPr>
            <a:picLocks noChangeAspect="1"/>
          </p:cNvPicPr>
          <p:nvPr/>
        </p:nvPicPr>
        <p:blipFill>
          <a:blip r:embed="rId4"/>
          <a:stretch>
            <a:fillRect/>
          </a:stretch>
        </p:blipFill>
        <p:spPr>
          <a:xfrm>
            <a:off x="7481768" y="1974652"/>
            <a:ext cx="5110639" cy="3158609"/>
          </a:xfrm>
          <a:prstGeom prst="rect">
            <a:avLst/>
          </a:prstGeom>
        </p:spPr>
      </p:pic>
      <p:sp>
        <p:nvSpPr>
          <p:cNvPr id="9" name="Text 5"/>
          <p:cNvSpPr/>
          <p:nvPr/>
        </p:nvSpPr>
        <p:spPr>
          <a:xfrm>
            <a:off x="7481768" y="5410914"/>
            <a:ext cx="3743682"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Good luck in the stock market</a:t>
            </a:r>
            <a:endParaRPr lang="en-US" sz="2187" dirty="0"/>
          </a:p>
        </p:txBody>
      </p:sp>
      <p:sp>
        <p:nvSpPr>
          <p:cNvPr id="10" name="Text 6"/>
          <p:cNvSpPr/>
          <p:nvPr/>
        </p:nvSpPr>
        <p:spPr>
          <a:xfrm>
            <a:off x="7481768" y="5980271"/>
            <a:ext cx="5110639"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 these tools and strategies to make intelligent decisions, maximize your profits, and build long-term wealth.</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122759"/>
            <a:ext cx="955476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 to Stock Price Prediction</a:t>
            </a:r>
            <a:endParaRPr lang="en-US" sz="4374" dirty="0"/>
          </a:p>
        </p:txBody>
      </p:sp>
      <p:sp>
        <p:nvSpPr>
          <p:cNvPr id="5" name="Text 3"/>
          <p:cNvSpPr/>
          <p:nvPr/>
        </p:nvSpPr>
        <p:spPr>
          <a:xfrm>
            <a:off x="2037993" y="2261473"/>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Welcome to our presentation on stock price prediction. Today, we will discuss the importance of predicting stock prices, the different types of models that can be used, and their accuracy. We will also explore the future of stock price prediction.</a:t>
            </a:r>
            <a:endParaRPr lang="en-US" sz="1750" dirty="0"/>
          </a:p>
        </p:txBody>
      </p:sp>
      <p:sp>
        <p:nvSpPr>
          <p:cNvPr id="6" name="Shape 4"/>
          <p:cNvSpPr/>
          <p:nvPr/>
        </p:nvSpPr>
        <p:spPr>
          <a:xfrm>
            <a:off x="2037993" y="3577590"/>
            <a:ext cx="3370064" cy="3529132"/>
          </a:xfrm>
          <a:prstGeom prst="roundRect">
            <a:avLst>
              <a:gd name="adj" fmla="val 2967"/>
            </a:avLst>
          </a:prstGeom>
          <a:solidFill>
            <a:srgbClr val="DADBF1"/>
          </a:solidFill>
          <a:ln w="13811">
            <a:solidFill>
              <a:srgbClr val="B5B7E3"/>
            </a:solidFill>
            <a:prstDash val="solid"/>
          </a:ln>
        </p:spPr>
      </p:sp>
      <p:sp>
        <p:nvSpPr>
          <p:cNvPr id="7" name="Text 5"/>
          <p:cNvSpPr/>
          <p:nvPr/>
        </p:nvSpPr>
        <p:spPr>
          <a:xfrm>
            <a:off x="2273975" y="381357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What is stock price prediction?</a:t>
            </a:r>
            <a:endParaRPr lang="en-US" sz="2187" dirty="0"/>
          </a:p>
        </p:txBody>
      </p:sp>
      <p:sp>
        <p:nvSpPr>
          <p:cNvPr id="8" name="Text 6"/>
          <p:cNvSpPr/>
          <p:nvPr/>
        </p:nvSpPr>
        <p:spPr>
          <a:xfrm>
            <a:off x="2273975" y="4730115"/>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Stock price prediction is the process of forecasting the price of a particular stock in the future based on past market performance and other relevant factors.</a:t>
            </a:r>
            <a:endParaRPr lang="en-US" sz="1750" dirty="0"/>
          </a:p>
        </p:txBody>
      </p:sp>
      <p:sp>
        <p:nvSpPr>
          <p:cNvPr id="9" name="Shape 7"/>
          <p:cNvSpPr/>
          <p:nvPr/>
        </p:nvSpPr>
        <p:spPr>
          <a:xfrm>
            <a:off x="5630228" y="3577590"/>
            <a:ext cx="3370064" cy="3529132"/>
          </a:xfrm>
          <a:prstGeom prst="roundRect">
            <a:avLst>
              <a:gd name="adj" fmla="val 2967"/>
            </a:avLst>
          </a:prstGeom>
          <a:solidFill>
            <a:srgbClr val="DADBF1"/>
          </a:solidFill>
          <a:ln w="13811">
            <a:solidFill>
              <a:srgbClr val="B5B7E3"/>
            </a:solidFill>
            <a:prstDash val="solid"/>
          </a:ln>
        </p:spPr>
      </p:sp>
      <p:sp>
        <p:nvSpPr>
          <p:cNvPr id="10" name="Text 8"/>
          <p:cNvSpPr/>
          <p:nvPr/>
        </p:nvSpPr>
        <p:spPr>
          <a:xfrm>
            <a:off x="5866209" y="3813572"/>
            <a:ext cx="254615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Why is it important?</a:t>
            </a:r>
            <a:endParaRPr lang="en-US" sz="2187" dirty="0"/>
          </a:p>
        </p:txBody>
      </p:sp>
      <p:sp>
        <p:nvSpPr>
          <p:cNvPr id="11" name="Text 9"/>
          <p:cNvSpPr/>
          <p:nvPr/>
        </p:nvSpPr>
        <p:spPr>
          <a:xfrm>
            <a:off x="5866209" y="4382929"/>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It helps investors make informed decisions about buying and selling stocks, while minimizing market risks. Accurate predictions can lead to significant profit gains.</a:t>
            </a:r>
            <a:endParaRPr lang="en-US" sz="1750" dirty="0"/>
          </a:p>
        </p:txBody>
      </p:sp>
      <p:sp>
        <p:nvSpPr>
          <p:cNvPr id="12" name="Shape 10"/>
          <p:cNvSpPr/>
          <p:nvPr/>
        </p:nvSpPr>
        <p:spPr>
          <a:xfrm>
            <a:off x="9222462" y="3577590"/>
            <a:ext cx="3370064" cy="3529132"/>
          </a:xfrm>
          <a:prstGeom prst="roundRect">
            <a:avLst>
              <a:gd name="adj" fmla="val 2967"/>
            </a:avLst>
          </a:prstGeom>
          <a:solidFill>
            <a:srgbClr val="DADBF1"/>
          </a:solidFill>
          <a:ln w="13811">
            <a:solidFill>
              <a:srgbClr val="B5B7E3"/>
            </a:solidFill>
            <a:prstDash val="solid"/>
          </a:ln>
        </p:spPr>
      </p:sp>
      <p:sp>
        <p:nvSpPr>
          <p:cNvPr id="13" name="Text 11"/>
          <p:cNvSpPr/>
          <p:nvPr/>
        </p:nvSpPr>
        <p:spPr>
          <a:xfrm>
            <a:off x="9458444" y="381357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What are the challenges?</a:t>
            </a:r>
            <a:endParaRPr lang="en-US" sz="2187" dirty="0"/>
          </a:p>
        </p:txBody>
      </p:sp>
      <p:sp>
        <p:nvSpPr>
          <p:cNvPr id="14" name="Text 12"/>
          <p:cNvSpPr/>
          <p:nvPr/>
        </p:nvSpPr>
        <p:spPr>
          <a:xfrm>
            <a:off x="9458444" y="4730115"/>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stock market is highly volatile and unpredictable, making it challenging to build models that consistently produce accurate predictions.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234249"/>
          </a:xfrm>
          <a:prstGeom prst="rect">
            <a:avLst/>
          </a:prstGeom>
          <a:solidFill>
            <a:schemeClr val="accent3">
              <a:lumMod val="20000"/>
              <a:lumOff val="80000"/>
            </a:schemeClr>
          </a:solidFill>
          <a:ln w="9644">
            <a:solidFill>
              <a:srgbClr val="E5E0DF"/>
            </a:solidFill>
            <a:prstDash val="solid"/>
          </a:ln>
        </p:spPr>
      </p:sp>
      <p:sp>
        <p:nvSpPr>
          <p:cNvPr id="4" name="Text 2"/>
          <p:cNvSpPr/>
          <p:nvPr/>
        </p:nvSpPr>
        <p:spPr>
          <a:xfrm>
            <a:off x="3621167" y="427673"/>
            <a:ext cx="7359134"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The Importance of Stock Price Prediction</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3621167" y="3629858"/>
            <a:ext cx="2100382"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Diversify your portfolio</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With stock price prediction, you can confidently invest in various stocks to diversify your portfolio, maximize your wealth, and minimize financial risks.</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Maximize profit</a:t>
            </a:r>
            <a:endParaRPr lang="en-US" sz="1531" dirty="0"/>
          </a:p>
        </p:txBody>
      </p:sp>
      <p:sp>
        <p:nvSpPr>
          <p:cNvPr id="10" name="Text 6"/>
          <p:cNvSpPr/>
          <p:nvPr/>
        </p:nvSpPr>
        <p:spPr>
          <a:xfrm>
            <a:off x="7431762" y="4028480"/>
            <a:ext cx="3577471"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Predicting stock prices allows investors to make informed decisions that increase profitability and preserve capital in the market.</a:t>
            </a:r>
            <a:endParaRPr lang="en-US" sz="1225" dirty="0"/>
          </a:p>
        </p:txBody>
      </p:sp>
      <p:pic>
        <p:nvPicPr>
          <p:cNvPr id="11" name="Image 2" descr="preencoded.png"/>
          <p:cNvPicPr>
            <a:picLocks noChangeAspect="1"/>
          </p:cNvPicPr>
          <p:nvPr/>
        </p:nvPicPr>
        <p:blipFill>
          <a:blip r:embed="rId5"/>
          <a:stretch>
            <a:fillRect/>
          </a:stretch>
        </p:blipFill>
        <p:spPr>
          <a:xfrm>
            <a:off x="3621167" y="5007888"/>
            <a:ext cx="3577352" cy="2210872"/>
          </a:xfrm>
          <a:prstGeom prst="rect">
            <a:avLst/>
          </a:prstGeom>
        </p:spPr>
      </p:pic>
      <p:sp>
        <p:nvSpPr>
          <p:cNvPr id="12" name="Text 7"/>
          <p:cNvSpPr/>
          <p:nvPr/>
        </p:nvSpPr>
        <p:spPr>
          <a:xfrm>
            <a:off x="3621167" y="7413069"/>
            <a:ext cx="2180630"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Stay Ahead of the Game</a:t>
            </a:r>
            <a:endParaRPr lang="en-US" sz="1531" dirty="0"/>
          </a:p>
        </p:txBody>
      </p:sp>
      <p:sp>
        <p:nvSpPr>
          <p:cNvPr id="13" name="Text 8"/>
          <p:cNvSpPr/>
          <p:nvPr/>
        </p:nvSpPr>
        <p:spPr>
          <a:xfrm>
            <a:off x="3621167" y="7811572"/>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With stock price prediction, you can stay ahead of the curve and make strategic investments before the market shifts.</a:t>
            </a:r>
            <a:endParaRPr lang="en-US" sz="1225" dirty="0"/>
          </a:p>
        </p:txBody>
      </p:sp>
      <p:pic>
        <p:nvPicPr>
          <p:cNvPr id="14" name="Image 3" descr="preencoded.png"/>
          <p:cNvPicPr>
            <a:picLocks noChangeAspect="1"/>
          </p:cNvPicPr>
          <p:nvPr/>
        </p:nvPicPr>
        <p:blipFill>
          <a:blip r:embed="rId6"/>
          <a:stretch>
            <a:fillRect/>
          </a:stretch>
        </p:blipFill>
        <p:spPr>
          <a:xfrm>
            <a:off x="7431762" y="5007888"/>
            <a:ext cx="3577471" cy="2210991"/>
          </a:xfrm>
          <a:prstGeom prst="rect">
            <a:avLst/>
          </a:prstGeom>
        </p:spPr>
      </p:pic>
      <p:sp>
        <p:nvSpPr>
          <p:cNvPr id="15" name="Text 9"/>
          <p:cNvSpPr/>
          <p:nvPr/>
        </p:nvSpPr>
        <p:spPr>
          <a:xfrm>
            <a:off x="7431762" y="7413188"/>
            <a:ext cx="2102644"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Understand the Market</a:t>
            </a:r>
            <a:endParaRPr lang="en-US" sz="1531" dirty="0"/>
          </a:p>
        </p:txBody>
      </p:sp>
      <p:sp>
        <p:nvSpPr>
          <p:cNvPr id="16" name="Text 10"/>
          <p:cNvSpPr/>
          <p:nvPr/>
        </p:nvSpPr>
        <p:spPr>
          <a:xfrm>
            <a:off x="7431762" y="7811691"/>
            <a:ext cx="3577471" cy="994886"/>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Predicting stock prices helps investors understand the market better by highlighting the factors that drive the market and their impacts on various stocks.</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910114"/>
            <a:ext cx="1004244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Types of Stock Price Prediction Models</a:t>
            </a:r>
            <a:endParaRPr lang="en-US" sz="4374" dirty="0"/>
          </a:p>
        </p:txBody>
      </p:sp>
      <p:sp>
        <p:nvSpPr>
          <p:cNvPr id="5" name="Shape 3"/>
          <p:cNvSpPr/>
          <p:nvPr/>
        </p:nvSpPr>
        <p:spPr>
          <a:xfrm>
            <a:off x="7293054" y="2048827"/>
            <a:ext cx="44410" cy="5270540"/>
          </a:xfrm>
          <a:prstGeom prst="rect">
            <a:avLst/>
          </a:prstGeom>
          <a:solidFill>
            <a:srgbClr val="B5B7E3"/>
          </a:solidFill>
          <a:ln/>
        </p:spPr>
      </p:sp>
      <p:sp>
        <p:nvSpPr>
          <p:cNvPr id="6" name="Shape 4"/>
          <p:cNvSpPr/>
          <p:nvPr/>
        </p:nvSpPr>
        <p:spPr>
          <a:xfrm>
            <a:off x="7565172" y="2450128"/>
            <a:ext cx="777597" cy="44410"/>
          </a:xfrm>
          <a:prstGeom prst="rect">
            <a:avLst/>
          </a:prstGeom>
          <a:solidFill>
            <a:srgbClr val="B5B7E3"/>
          </a:solidFill>
          <a:ln/>
        </p:spPr>
      </p:sp>
      <p:sp>
        <p:nvSpPr>
          <p:cNvPr id="7" name="Shape 5"/>
          <p:cNvSpPr/>
          <p:nvPr/>
        </p:nvSpPr>
        <p:spPr>
          <a:xfrm>
            <a:off x="7065228" y="2222421"/>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7233583" y="226409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270998"/>
            <a:ext cx="238756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Technical Analysis</a:t>
            </a:r>
            <a:endParaRPr lang="en-US" sz="2187" dirty="0"/>
          </a:p>
        </p:txBody>
      </p:sp>
      <p:sp>
        <p:nvSpPr>
          <p:cNvPr id="10" name="Text 8"/>
          <p:cNvSpPr/>
          <p:nvPr/>
        </p:nvSpPr>
        <p:spPr>
          <a:xfrm>
            <a:off x="8537258" y="2840355"/>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Uses historical market data, share prices, and volume traded to forecast trends and patterns of movements in the market.</a:t>
            </a:r>
            <a:endParaRPr lang="en-US" sz="1750" dirty="0"/>
          </a:p>
        </p:txBody>
      </p:sp>
      <p:sp>
        <p:nvSpPr>
          <p:cNvPr id="11" name="Shape 9"/>
          <p:cNvSpPr/>
          <p:nvPr/>
        </p:nvSpPr>
        <p:spPr>
          <a:xfrm>
            <a:off x="6287631" y="3560981"/>
            <a:ext cx="777597" cy="44410"/>
          </a:xfrm>
          <a:prstGeom prst="rect">
            <a:avLst/>
          </a:prstGeom>
          <a:solidFill>
            <a:srgbClr val="B5B7E3"/>
          </a:solidFill>
          <a:ln/>
        </p:spPr>
      </p:sp>
      <p:sp>
        <p:nvSpPr>
          <p:cNvPr id="12" name="Shape 10"/>
          <p:cNvSpPr/>
          <p:nvPr/>
        </p:nvSpPr>
        <p:spPr>
          <a:xfrm>
            <a:off x="7065228" y="3333274"/>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7214533" y="3374946"/>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265051" y="3381851"/>
            <a:ext cx="2828092"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Fundamental Analysis</a:t>
            </a:r>
            <a:endParaRPr lang="en-US" sz="2187" dirty="0"/>
          </a:p>
        </p:txBody>
      </p:sp>
      <p:sp>
        <p:nvSpPr>
          <p:cNvPr id="15" name="Text 13"/>
          <p:cNvSpPr/>
          <p:nvPr/>
        </p:nvSpPr>
        <p:spPr>
          <a:xfrm>
            <a:off x="2037993" y="3951208"/>
            <a:ext cx="4055150" cy="1777008"/>
          </a:xfrm>
          <a:prstGeom prst="rect">
            <a:avLst/>
          </a:prstGeom>
          <a:noFill/>
          <a:ln/>
        </p:spPr>
        <p:txBody>
          <a:bodyPr wrap="square" rtlCol="0" anchor="t"/>
          <a:lstStyle/>
          <a:p>
            <a:pPr marL="0" indent="0" algn="r">
              <a:lnSpc>
                <a:spcPts val="2799"/>
              </a:lnSpc>
              <a:buNone/>
            </a:pPr>
            <a:r>
              <a:rPr lang="en-US" sz="1750" kern="0" spc="-35" dirty="0">
                <a:solidFill>
                  <a:srgbClr val="272525"/>
                </a:solidFill>
                <a:latin typeface="Inter" pitchFamily="34" charset="0"/>
                <a:ea typeface="Inter" pitchFamily="34" charset="-122"/>
                <a:cs typeface="Inter" pitchFamily="34" charset="-120"/>
              </a:rPr>
              <a:t>Examines a company's financial statements, industry trends, and economic indicators to estimate the stock's intrinsic value and growth prospects.</a:t>
            </a:r>
            <a:endParaRPr lang="en-US" sz="1750" dirty="0"/>
          </a:p>
        </p:txBody>
      </p:sp>
      <p:sp>
        <p:nvSpPr>
          <p:cNvPr id="16" name="Shape 14"/>
          <p:cNvSpPr/>
          <p:nvPr/>
        </p:nvSpPr>
        <p:spPr>
          <a:xfrm>
            <a:off x="7565172" y="5107603"/>
            <a:ext cx="777597" cy="44410"/>
          </a:xfrm>
          <a:prstGeom prst="rect">
            <a:avLst/>
          </a:prstGeom>
          <a:solidFill>
            <a:srgbClr val="B5B7E3"/>
          </a:solidFill>
          <a:ln/>
        </p:spPr>
      </p:sp>
      <p:sp>
        <p:nvSpPr>
          <p:cNvPr id="17" name="Shape 15"/>
          <p:cNvSpPr/>
          <p:nvPr/>
        </p:nvSpPr>
        <p:spPr>
          <a:xfrm>
            <a:off x="7065228" y="4879896"/>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7210723" y="4921568"/>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928473"/>
            <a:ext cx="2274689"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Machine Learning</a:t>
            </a:r>
            <a:endParaRPr lang="en-US" sz="2187" dirty="0"/>
          </a:p>
        </p:txBody>
      </p:sp>
      <p:sp>
        <p:nvSpPr>
          <p:cNvPr id="20" name="Text 18"/>
          <p:cNvSpPr/>
          <p:nvPr/>
        </p:nvSpPr>
        <p:spPr>
          <a:xfrm>
            <a:off x="8537258" y="5497830"/>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Uses algorithms and statistical models to analyze historical data and make predictions based on current market trends.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97964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Preprocessing for Stock Price Prediction</a:t>
            </a:r>
            <a:endParaRPr lang="en-US" sz="4374" dirty="0"/>
          </a:p>
        </p:txBody>
      </p:sp>
      <p:sp>
        <p:nvSpPr>
          <p:cNvPr id="5" name="Shape 3"/>
          <p:cNvSpPr/>
          <p:nvPr/>
        </p:nvSpPr>
        <p:spPr>
          <a:xfrm>
            <a:off x="2037993" y="2812733"/>
            <a:ext cx="5166122"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304871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cleaning</a:t>
            </a:r>
            <a:endParaRPr lang="en-US" sz="2187" dirty="0"/>
          </a:p>
        </p:txBody>
      </p:sp>
      <p:sp>
        <p:nvSpPr>
          <p:cNvPr id="7" name="Text 5"/>
          <p:cNvSpPr/>
          <p:nvPr/>
        </p:nvSpPr>
        <p:spPr>
          <a:xfrm>
            <a:off x="2273975" y="3618071"/>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Remove outliers, fill missing values, and convert raw data into a more organized and structured format.</a:t>
            </a:r>
            <a:endParaRPr lang="en-US" sz="1750" dirty="0"/>
          </a:p>
        </p:txBody>
      </p:sp>
      <p:sp>
        <p:nvSpPr>
          <p:cNvPr id="8" name="Shape 6"/>
          <p:cNvSpPr/>
          <p:nvPr/>
        </p:nvSpPr>
        <p:spPr>
          <a:xfrm>
            <a:off x="7426285" y="2812733"/>
            <a:ext cx="5166122"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7662267" y="304871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Integration</a:t>
            </a:r>
            <a:endParaRPr lang="en-US" sz="2187" dirty="0"/>
          </a:p>
        </p:txBody>
      </p:sp>
      <p:sp>
        <p:nvSpPr>
          <p:cNvPr id="10" name="Text 8"/>
          <p:cNvSpPr/>
          <p:nvPr/>
        </p:nvSpPr>
        <p:spPr>
          <a:xfrm>
            <a:off x="7662267" y="3618071"/>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Combine data from multiple sources to form a complete dataset for analyzing and modeling stock prices.</a:t>
            </a:r>
            <a:endParaRPr lang="en-US" sz="1750" dirty="0"/>
          </a:p>
        </p:txBody>
      </p:sp>
      <p:sp>
        <p:nvSpPr>
          <p:cNvPr id="11" name="Shape 9"/>
          <p:cNvSpPr/>
          <p:nvPr/>
        </p:nvSpPr>
        <p:spPr>
          <a:xfrm>
            <a:off x="2037993" y="5142428"/>
            <a:ext cx="5166122" cy="2107525"/>
          </a:xfrm>
          <a:prstGeom prst="roundRect">
            <a:avLst>
              <a:gd name="adj" fmla="val 4744"/>
            </a:avLst>
          </a:prstGeom>
          <a:solidFill>
            <a:srgbClr val="DADBF1"/>
          </a:solidFill>
          <a:ln w="13811">
            <a:solidFill>
              <a:srgbClr val="B5B7E3"/>
            </a:solidFill>
            <a:prstDash val="solid"/>
          </a:ln>
        </p:spPr>
      </p:sp>
      <p:sp>
        <p:nvSpPr>
          <p:cNvPr id="12" name="Text 10"/>
          <p:cNvSpPr/>
          <p:nvPr/>
        </p:nvSpPr>
        <p:spPr>
          <a:xfrm>
            <a:off x="2273975" y="5378410"/>
            <a:ext cx="262306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Transformation</a:t>
            </a:r>
            <a:endParaRPr lang="en-US" sz="2187" dirty="0"/>
          </a:p>
        </p:txBody>
      </p:sp>
      <p:sp>
        <p:nvSpPr>
          <p:cNvPr id="13" name="Text 11"/>
          <p:cNvSpPr/>
          <p:nvPr/>
        </p:nvSpPr>
        <p:spPr>
          <a:xfrm>
            <a:off x="2273975" y="5947767"/>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Normalize data to remove inconsistencies and reduce noise for more accurate predictions.</a:t>
            </a:r>
            <a:endParaRPr lang="en-US" sz="1750" dirty="0"/>
          </a:p>
        </p:txBody>
      </p:sp>
      <p:sp>
        <p:nvSpPr>
          <p:cNvPr id="14" name="Shape 12"/>
          <p:cNvSpPr/>
          <p:nvPr/>
        </p:nvSpPr>
        <p:spPr>
          <a:xfrm>
            <a:off x="7426285" y="5142428"/>
            <a:ext cx="5166122" cy="2107525"/>
          </a:xfrm>
          <a:prstGeom prst="roundRect">
            <a:avLst>
              <a:gd name="adj" fmla="val 4744"/>
            </a:avLst>
          </a:prstGeom>
          <a:solidFill>
            <a:srgbClr val="DADBF1"/>
          </a:solidFill>
          <a:ln w="13811">
            <a:solidFill>
              <a:srgbClr val="B5B7E3"/>
            </a:solidFill>
            <a:prstDash val="solid"/>
          </a:ln>
        </p:spPr>
      </p:sp>
      <p:sp>
        <p:nvSpPr>
          <p:cNvPr id="15" name="Text 13"/>
          <p:cNvSpPr/>
          <p:nvPr/>
        </p:nvSpPr>
        <p:spPr>
          <a:xfrm>
            <a:off x="7662267" y="537841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Feature Scaling</a:t>
            </a:r>
            <a:endParaRPr lang="en-US" sz="2187" dirty="0"/>
          </a:p>
        </p:txBody>
      </p:sp>
      <p:sp>
        <p:nvSpPr>
          <p:cNvPr id="16" name="Text 14"/>
          <p:cNvSpPr/>
          <p:nvPr/>
        </p:nvSpPr>
        <p:spPr>
          <a:xfrm>
            <a:off x="7662267" y="5947767"/>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Normalize features to ensure that the values are within a standard range, improving the model accuracy.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9471422"/>
          </a:xfrm>
          <a:prstGeom prst="rect">
            <a:avLst/>
          </a:prstGeom>
          <a:solidFill>
            <a:schemeClr val="accent3">
              <a:lumMod val="20000"/>
              <a:lumOff val="80000"/>
            </a:schemeClr>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Feature Selection for Stock Price Prediction</a:t>
            </a:r>
            <a:endParaRPr lang="en-US" sz="3062" dirty="0"/>
          </a:p>
        </p:txBody>
      </p:sp>
      <p:pic>
        <p:nvPicPr>
          <p:cNvPr id="5" name="Image 0" descr="preencoded.png"/>
          <p:cNvPicPr>
            <a:picLocks noChangeAspect="1"/>
          </p:cNvPicPr>
          <p:nvPr/>
        </p:nvPicPr>
        <p:blipFill>
          <a:blip r:embed="rId3"/>
          <a:stretch>
            <a:fillRect/>
          </a:stretch>
        </p:blipFill>
        <p:spPr>
          <a:xfrm>
            <a:off x="3621167" y="1710690"/>
            <a:ext cx="3577352" cy="2210872"/>
          </a:xfrm>
          <a:prstGeom prst="rect">
            <a:avLst/>
          </a:prstGeom>
        </p:spPr>
      </p:pic>
      <p:sp>
        <p:nvSpPr>
          <p:cNvPr id="6" name="Text 3"/>
          <p:cNvSpPr/>
          <p:nvPr/>
        </p:nvSpPr>
        <p:spPr>
          <a:xfrm>
            <a:off x="3621167" y="4115872"/>
            <a:ext cx="2311956"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News Sentiment Analysis</a:t>
            </a:r>
            <a:endParaRPr lang="en-US" sz="1531" dirty="0"/>
          </a:p>
        </p:txBody>
      </p:sp>
      <p:sp>
        <p:nvSpPr>
          <p:cNvPr id="7" name="Text 4"/>
          <p:cNvSpPr/>
          <p:nvPr/>
        </p:nvSpPr>
        <p:spPr>
          <a:xfrm>
            <a:off x="3621167" y="4514374"/>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Determine the sentiment of financial news articles and use it as predictive features to estimate future stock prices.</a:t>
            </a:r>
            <a:endParaRPr lang="en-US" sz="1225" dirty="0"/>
          </a:p>
        </p:txBody>
      </p:sp>
      <p:pic>
        <p:nvPicPr>
          <p:cNvPr id="8" name="Image 1" descr="preencoded.png"/>
          <p:cNvPicPr>
            <a:picLocks noChangeAspect="1"/>
          </p:cNvPicPr>
          <p:nvPr/>
        </p:nvPicPr>
        <p:blipFill>
          <a:blip r:embed="rId4"/>
          <a:stretch>
            <a:fillRect/>
          </a:stretch>
        </p:blipFill>
        <p:spPr>
          <a:xfrm>
            <a:off x="7431762" y="1710690"/>
            <a:ext cx="3577471" cy="2210991"/>
          </a:xfrm>
          <a:prstGeom prst="rect">
            <a:avLst/>
          </a:prstGeom>
        </p:spPr>
      </p:pic>
      <p:sp>
        <p:nvSpPr>
          <p:cNvPr id="9" name="Text 5"/>
          <p:cNvSpPr/>
          <p:nvPr/>
        </p:nvSpPr>
        <p:spPr>
          <a:xfrm>
            <a:off x="7431762" y="4115991"/>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Fundamentals</a:t>
            </a:r>
            <a:endParaRPr lang="en-US" sz="1531" dirty="0"/>
          </a:p>
        </p:txBody>
      </p:sp>
      <p:sp>
        <p:nvSpPr>
          <p:cNvPr id="10" name="Text 6"/>
          <p:cNvSpPr/>
          <p:nvPr/>
        </p:nvSpPr>
        <p:spPr>
          <a:xfrm>
            <a:off x="7431762" y="4514493"/>
            <a:ext cx="3577471"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Use company financial ratios, industry trends, and macroeconomic factors as signals to predict a stock's future performance.</a:t>
            </a:r>
            <a:endParaRPr lang="en-US" sz="1225" dirty="0"/>
          </a:p>
        </p:txBody>
      </p:sp>
      <p:pic>
        <p:nvPicPr>
          <p:cNvPr id="11" name="Image 2" descr="preencoded.png"/>
          <p:cNvPicPr>
            <a:picLocks noChangeAspect="1"/>
          </p:cNvPicPr>
          <p:nvPr/>
        </p:nvPicPr>
        <p:blipFill>
          <a:blip r:embed="rId5"/>
          <a:stretch>
            <a:fillRect/>
          </a:stretch>
        </p:blipFill>
        <p:spPr>
          <a:xfrm>
            <a:off x="3621167" y="5493901"/>
            <a:ext cx="3577352" cy="2210872"/>
          </a:xfrm>
          <a:prstGeom prst="rect">
            <a:avLst/>
          </a:prstGeom>
        </p:spPr>
      </p:pic>
      <p:sp>
        <p:nvSpPr>
          <p:cNvPr id="12" name="Text 7"/>
          <p:cNvSpPr/>
          <p:nvPr/>
        </p:nvSpPr>
        <p:spPr>
          <a:xfrm>
            <a:off x="3621167" y="7899082"/>
            <a:ext cx="1834158"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Technical Indicators</a:t>
            </a:r>
            <a:endParaRPr lang="en-US" sz="1531" dirty="0"/>
          </a:p>
        </p:txBody>
      </p:sp>
      <p:sp>
        <p:nvSpPr>
          <p:cNvPr id="13" name="Text 8"/>
          <p:cNvSpPr/>
          <p:nvPr/>
        </p:nvSpPr>
        <p:spPr>
          <a:xfrm>
            <a:off x="3621167" y="8297585"/>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Bollinger Bands, Moving Averages, Relative Strength Index, and many more are used to determine buying and selling signals.</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838"/>
          </a:xfrm>
          <a:prstGeom prst="rect">
            <a:avLst/>
          </a:prstGeom>
          <a:solidFill>
            <a:schemeClr val="accent3">
              <a:lumMod val="20000"/>
              <a:lumOff val="80000"/>
            </a:schemeClr>
          </a:solidFill>
          <a:ln w="12621">
            <a:solidFill>
              <a:srgbClr val="E5E0DF"/>
            </a:solidFill>
            <a:prstDash val="solid"/>
          </a:ln>
        </p:spPr>
      </p:sp>
      <p:sp>
        <p:nvSpPr>
          <p:cNvPr id="4" name="Text 2"/>
          <p:cNvSpPr/>
          <p:nvPr/>
        </p:nvSpPr>
        <p:spPr>
          <a:xfrm>
            <a:off x="2485192" y="559237"/>
            <a:ext cx="9659898" cy="1270873"/>
          </a:xfrm>
          <a:prstGeom prst="rect">
            <a:avLst/>
          </a:prstGeom>
          <a:noFill/>
          <a:ln/>
        </p:spPr>
        <p:txBody>
          <a:bodyPr wrap="square" rtlCol="0" anchor="t"/>
          <a:lstStyle/>
          <a:p>
            <a:pPr marL="0" indent="0">
              <a:lnSpc>
                <a:spcPts val="5004"/>
              </a:lnSpc>
              <a:buNone/>
            </a:pPr>
            <a:r>
              <a:rPr lang="en-US" sz="4003" b="1" kern="0" spc="-120" dirty="0">
                <a:solidFill>
                  <a:srgbClr val="000000"/>
                </a:solidFill>
                <a:latin typeface="Inter" pitchFamily="34" charset="0"/>
                <a:ea typeface="Inter" pitchFamily="34" charset="-122"/>
                <a:cs typeface="Inter" pitchFamily="34" charset="-120"/>
              </a:rPr>
              <a:t>Evaluation and Accuracy of Stock Price Prediction Models</a:t>
            </a:r>
            <a:endParaRPr lang="en-US" sz="4003" dirty="0"/>
          </a:p>
        </p:txBody>
      </p:sp>
      <p:sp>
        <p:nvSpPr>
          <p:cNvPr id="5" name="Shape 3"/>
          <p:cNvSpPr/>
          <p:nvPr/>
        </p:nvSpPr>
        <p:spPr>
          <a:xfrm>
            <a:off x="7294840" y="2236827"/>
            <a:ext cx="40600" cy="5433774"/>
          </a:xfrm>
          <a:prstGeom prst="rect">
            <a:avLst/>
          </a:prstGeom>
          <a:solidFill>
            <a:srgbClr val="B5B7E3"/>
          </a:solidFill>
          <a:ln/>
        </p:spPr>
      </p:sp>
      <p:sp>
        <p:nvSpPr>
          <p:cNvPr id="6" name="Shape 4"/>
          <p:cNvSpPr/>
          <p:nvPr/>
        </p:nvSpPr>
        <p:spPr>
          <a:xfrm>
            <a:off x="7543860" y="2604075"/>
            <a:ext cx="711756" cy="40600"/>
          </a:xfrm>
          <a:prstGeom prst="rect">
            <a:avLst/>
          </a:prstGeom>
          <a:solidFill>
            <a:srgbClr val="B5B7E3"/>
          </a:solidFill>
          <a:ln/>
        </p:spPr>
      </p:sp>
      <p:sp>
        <p:nvSpPr>
          <p:cNvPr id="7" name="Shape 5"/>
          <p:cNvSpPr/>
          <p:nvPr/>
        </p:nvSpPr>
        <p:spPr>
          <a:xfrm>
            <a:off x="7086302" y="2395657"/>
            <a:ext cx="457557" cy="457557"/>
          </a:xfrm>
          <a:prstGeom prst="roundRect">
            <a:avLst>
              <a:gd name="adj" fmla="val 20001"/>
            </a:avLst>
          </a:prstGeom>
          <a:solidFill>
            <a:srgbClr val="DADBF1"/>
          </a:solidFill>
          <a:ln w="12621">
            <a:solidFill>
              <a:srgbClr val="B5B7E3"/>
            </a:solidFill>
            <a:prstDash val="solid"/>
          </a:ln>
        </p:spPr>
      </p:sp>
      <p:sp>
        <p:nvSpPr>
          <p:cNvPr id="8" name="Text 6"/>
          <p:cNvSpPr/>
          <p:nvPr/>
        </p:nvSpPr>
        <p:spPr>
          <a:xfrm>
            <a:off x="7240845" y="2433757"/>
            <a:ext cx="14835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1</a:t>
            </a:r>
            <a:endParaRPr lang="en-US" sz="2402" dirty="0"/>
          </a:p>
        </p:txBody>
      </p:sp>
      <p:sp>
        <p:nvSpPr>
          <p:cNvPr id="9" name="Text 7"/>
          <p:cNvSpPr/>
          <p:nvPr/>
        </p:nvSpPr>
        <p:spPr>
          <a:xfrm>
            <a:off x="8433554" y="2440186"/>
            <a:ext cx="3177421" cy="317659"/>
          </a:xfrm>
          <a:prstGeom prst="rect">
            <a:avLst/>
          </a:prstGeom>
          <a:noFill/>
          <a:ln/>
        </p:spPr>
        <p:txBody>
          <a:bodyPr wrap="none" rtlCol="0" anchor="t"/>
          <a:lstStyle/>
          <a:p>
            <a:pPr marL="0" indent="0" algn="l">
              <a:lnSpc>
                <a:spcPts val="2502"/>
              </a:lnSpc>
              <a:buNone/>
            </a:pPr>
            <a:r>
              <a:rPr lang="en-US" sz="2002" b="1" kern="0" spc="-60" dirty="0">
                <a:solidFill>
                  <a:srgbClr val="272525"/>
                </a:solidFill>
                <a:latin typeface="Inter" pitchFamily="34" charset="0"/>
                <a:ea typeface="Inter" pitchFamily="34" charset="-122"/>
                <a:cs typeface="Inter" pitchFamily="34" charset="-120"/>
              </a:rPr>
              <a:t>Mean Absolute Error (MAE)</a:t>
            </a:r>
            <a:endParaRPr lang="en-US" sz="2002" dirty="0"/>
          </a:p>
        </p:txBody>
      </p:sp>
      <p:sp>
        <p:nvSpPr>
          <p:cNvPr id="10" name="Text 8"/>
          <p:cNvSpPr/>
          <p:nvPr/>
        </p:nvSpPr>
        <p:spPr>
          <a:xfrm>
            <a:off x="8433554" y="2961203"/>
            <a:ext cx="3711535" cy="1301115"/>
          </a:xfrm>
          <a:prstGeom prst="rect">
            <a:avLst/>
          </a:prstGeom>
          <a:noFill/>
          <a:ln/>
        </p:spPr>
        <p:txBody>
          <a:bodyPr wrap="square" rtlCol="0" anchor="t"/>
          <a:lstStyle/>
          <a:p>
            <a:pPr marL="0" indent="0" algn="l">
              <a:lnSpc>
                <a:spcPts val="2562"/>
              </a:lnSpc>
              <a:buNone/>
            </a:pPr>
            <a:r>
              <a:rPr lang="en-US" sz="1601" kern="0" spc="-32" dirty="0">
                <a:solidFill>
                  <a:srgbClr val="272525"/>
                </a:solidFill>
                <a:latin typeface="Inter" pitchFamily="34" charset="0"/>
                <a:ea typeface="Inter" pitchFamily="34" charset="-122"/>
                <a:cs typeface="Inter" pitchFamily="34" charset="-120"/>
              </a:rPr>
              <a:t>The difference between the predicted and actual values of stock prices, averaged over the number of predictions made.</a:t>
            </a:r>
            <a:endParaRPr lang="en-US" sz="1601" dirty="0"/>
          </a:p>
        </p:txBody>
      </p:sp>
      <p:sp>
        <p:nvSpPr>
          <p:cNvPr id="11" name="Shape 9"/>
          <p:cNvSpPr/>
          <p:nvPr/>
        </p:nvSpPr>
        <p:spPr>
          <a:xfrm>
            <a:off x="6374547" y="3620869"/>
            <a:ext cx="711756" cy="40600"/>
          </a:xfrm>
          <a:prstGeom prst="rect">
            <a:avLst/>
          </a:prstGeom>
          <a:solidFill>
            <a:srgbClr val="B5B7E3"/>
          </a:solidFill>
          <a:ln/>
        </p:spPr>
      </p:sp>
      <p:sp>
        <p:nvSpPr>
          <p:cNvPr id="12" name="Shape 10"/>
          <p:cNvSpPr/>
          <p:nvPr/>
        </p:nvSpPr>
        <p:spPr>
          <a:xfrm>
            <a:off x="7086302" y="3412450"/>
            <a:ext cx="457557" cy="457557"/>
          </a:xfrm>
          <a:prstGeom prst="roundRect">
            <a:avLst>
              <a:gd name="adj" fmla="val 20001"/>
            </a:avLst>
          </a:prstGeom>
          <a:solidFill>
            <a:srgbClr val="DADBF1"/>
          </a:solidFill>
          <a:ln w="12621">
            <a:solidFill>
              <a:srgbClr val="B5B7E3"/>
            </a:solidFill>
            <a:prstDash val="solid"/>
          </a:ln>
        </p:spPr>
      </p:sp>
      <p:sp>
        <p:nvSpPr>
          <p:cNvPr id="13" name="Text 11"/>
          <p:cNvSpPr/>
          <p:nvPr/>
        </p:nvSpPr>
        <p:spPr>
          <a:xfrm>
            <a:off x="7221795" y="3450550"/>
            <a:ext cx="18645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2</a:t>
            </a:r>
            <a:endParaRPr lang="en-US" sz="2402" dirty="0"/>
          </a:p>
        </p:txBody>
      </p:sp>
      <p:sp>
        <p:nvSpPr>
          <p:cNvPr id="14" name="Text 12"/>
          <p:cNvSpPr/>
          <p:nvPr/>
        </p:nvSpPr>
        <p:spPr>
          <a:xfrm>
            <a:off x="2485192" y="3456980"/>
            <a:ext cx="3711416" cy="635318"/>
          </a:xfrm>
          <a:prstGeom prst="rect">
            <a:avLst/>
          </a:prstGeom>
          <a:noFill/>
          <a:ln/>
        </p:spPr>
        <p:txBody>
          <a:bodyPr wrap="square" rtlCol="0" anchor="t"/>
          <a:lstStyle/>
          <a:p>
            <a:pPr marL="0" indent="0" algn="r">
              <a:lnSpc>
                <a:spcPts val="2502"/>
              </a:lnSpc>
              <a:buNone/>
            </a:pPr>
            <a:r>
              <a:rPr lang="en-US" sz="2002" b="1" kern="0" spc="-60" dirty="0">
                <a:solidFill>
                  <a:srgbClr val="272525"/>
                </a:solidFill>
                <a:latin typeface="Inter" pitchFamily="34" charset="0"/>
                <a:ea typeface="Inter" pitchFamily="34" charset="-122"/>
                <a:cs typeface="Inter" pitchFamily="34" charset="-120"/>
              </a:rPr>
              <a:t>Root Mean Squared Error (RMSE)</a:t>
            </a:r>
            <a:endParaRPr lang="en-US" sz="2002" dirty="0"/>
          </a:p>
        </p:txBody>
      </p:sp>
      <p:sp>
        <p:nvSpPr>
          <p:cNvPr id="15" name="Text 13"/>
          <p:cNvSpPr/>
          <p:nvPr/>
        </p:nvSpPr>
        <p:spPr>
          <a:xfrm>
            <a:off x="2485192" y="4295656"/>
            <a:ext cx="3711416" cy="1626394"/>
          </a:xfrm>
          <a:prstGeom prst="rect">
            <a:avLst/>
          </a:prstGeom>
          <a:noFill/>
          <a:ln/>
        </p:spPr>
        <p:txBody>
          <a:bodyPr wrap="square" rtlCol="0" anchor="t"/>
          <a:lstStyle/>
          <a:p>
            <a:pPr marL="0" indent="0" algn="r">
              <a:lnSpc>
                <a:spcPts val="2562"/>
              </a:lnSpc>
              <a:buNone/>
            </a:pPr>
            <a:r>
              <a:rPr lang="en-US" sz="1601" kern="0" spc="-32" dirty="0">
                <a:solidFill>
                  <a:srgbClr val="272525"/>
                </a:solidFill>
                <a:latin typeface="Inter" pitchFamily="34" charset="0"/>
                <a:ea typeface="Inter" pitchFamily="34" charset="-122"/>
                <a:cs typeface="Inter" pitchFamily="34" charset="-120"/>
              </a:rPr>
              <a:t>The square root of the mean of the squared differences between the predicted and actual stock prices. It gives more weight to extreme values than MAE.</a:t>
            </a:r>
            <a:endParaRPr lang="en-US" sz="1601" dirty="0"/>
          </a:p>
        </p:txBody>
      </p:sp>
      <p:sp>
        <p:nvSpPr>
          <p:cNvPr id="16" name="Shape 14"/>
          <p:cNvSpPr/>
          <p:nvPr/>
        </p:nvSpPr>
        <p:spPr>
          <a:xfrm>
            <a:off x="7543860" y="5158442"/>
            <a:ext cx="711756" cy="40600"/>
          </a:xfrm>
          <a:prstGeom prst="rect">
            <a:avLst/>
          </a:prstGeom>
          <a:solidFill>
            <a:srgbClr val="B5B7E3"/>
          </a:solidFill>
          <a:ln/>
        </p:spPr>
      </p:sp>
      <p:sp>
        <p:nvSpPr>
          <p:cNvPr id="17" name="Shape 15"/>
          <p:cNvSpPr/>
          <p:nvPr/>
        </p:nvSpPr>
        <p:spPr>
          <a:xfrm>
            <a:off x="7086302" y="4950023"/>
            <a:ext cx="457557" cy="457557"/>
          </a:xfrm>
          <a:prstGeom prst="roundRect">
            <a:avLst>
              <a:gd name="adj" fmla="val 20001"/>
            </a:avLst>
          </a:prstGeom>
          <a:solidFill>
            <a:srgbClr val="DADBF1"/>
          </a:solidFill>
          <a:ln w="12621">
            <a:solidFill>
              <a:srgbClr val="B5B7E3"/>
            </a:solidFill>
            <a:prstDash val="solid"/>
          </a:ln>
        </p:spPr>
      </p:sp>
      <p:sp>
        <p:nvSpPr>
          <p:cNvPr id="18" name="Text 16"/>
          <p:cNvSpPr/>
          <p:nvPr/>
        </p:nvSpPr>
        <p:spPr>
          <a:xfrm>
            <a:off x="7217985" y="4988123"/>
            <a:ext cx="194072" cy="381238"/>
          </a:xfrm>
          <a:prstGeom prst="rect">
            <a:avLst/>
          </a:prstGeom>
          <a:noFill/>
          <a:ln/>
        </p:spPr>
        <p:txBody>
          <a:bodyPr wrap="none" rtlCol="0" anchor="t"/>
          <a:lstStyle/>
          <a:p>
            <a:pPr marL="0" indent="0" algn="ctr">
              <a:lnSpc>
                <a:spcPts val="3002"/>
              </a:lnSpc>
              <a:buNone/>
            </a:pPr>
            <a:r>
              <a:rPr lang="en-US" sz="2402" b="1" kern="0" spc="-32" dirty="0">
                <a:solidFill>
                  <a:srgbClr val="272525"/>
                </a:solidFill>
                <a:latin typeface="Inter" pitchFamily="34" charset="0"/>
                <a:ea typeface="Inter" pitchFamily="34" charset="-122"/>
                <a:cs typeface="Inter" pitchFamily="34" charset="-120"/>
              </a:rPr>
              <a:t>3</a:t>
            </a:r>
            <a:endParaRPr lang="en-US" sz="2402" dirty="0"/>
          </a:p>
        </p:txBody>
      </p:sp>
      <p:sp>
        <p:nvSpPr>
          <p:cNvPr id="19" name="Text 17"/>
          <p:cNvSpPr/>
          <p:nvPr/>
        </p:nvSpPr>
        <p:spPr>
          <a:xfrm>
            <a:off x="8433554" y="4994553"/>
            <a:ext cx="2033588" cy="317659"/>
          </a:xfrm>
          <a:prstGeom prst="rect">
            <a:avLst/>
          </a:prstGeom>
          <a:noFill/>
          <a:ln/>
        </p:spPr>
        <p:txBody>
          <a:bodyPr wrap="none" rtlCol="0" anchor="t"/>
          <a:lstStyle/>
          <a:p>
            <a:pPr marL="0" indent="0" algn="l">
              <a:lnSpc>
                <a:spcPts val="2502"/>
              </a:lnSpc>
              <a:buNone/>
            </a:pPr>
            <a:r>
              <a:rPr lang="en-US" sz="2002" b="1" kern="0" spc="-60" dirty="0">
                <a:solidFill>
                  <a:srgbClr val="272525"/>
                </a:solidFill>
                <a:latin typeface="Inter" pitchFamily="34" charset="0"/>
                <a:ea typeface="Inter" pitchFamily="34" charset="-122"/>
                <a:cs typeface="Inter" pitchFamily="34" charset="-120"/>
              </a:rPr>
              <a:t>R-Squared</a:t>
            </a:r>
            <a:endParaRPr lang="en-US" sz="2002" dirty="0"/>
          </a:p>
        </p:txBody>
      </p:sp>
      <p:sp>
        <p:nvSpPr>
          <p:cNvPr id="20" name="Text 18"/>
          <p:cNvSpPr/>
          <p:nvPr/>
        </p:nvSpPr>
        <p:spPr>
          <a:xfrm>
            <a:off x="8433554" y="5515570"/>
            <a:ext cx="3711535" cy="1951673"/>
          </a:xfrm>
          <a:prstGeom prst="rect">
            <a:avLst/>
          </a:prstGeom>
          <a:noFill/>
          <a:ln/>
        </p:spPr>
        <p:txBody>
          <a:bodyPr wrap="square" rtlCol="0" anchor="t"/>
          <a:lstStyle/>
          <a:p>
            <a:pPr marL="0" indent="0" algn="l">
              <a:lnSpc>
                <a:spcPts val="2562"/>
              </a:lnSpc>
              <a:buNone/>
            </a:pPr>
            <a:r>
              <a:rPr lang="en-US" sz="1601" kern="0" spc="-32" dirty="0">
                <a:solidFill>
                  <a:srgbClr val="272525"/>
                </a:solidFill>
                <a:latin typeface="Inter" pitchFamily="34" charset="0"/>
                <a:ea typeface="Inter" pitchFamily="34" charset="-122"/>
                <a:cs typeface="Inter" pitchFamily="34" charset="-120"/>
              </a:rPr>
              <a:t>A statistical measure that represents the proportion of the variance in a dependent variable that's explained by the independent variable(s). A perfect prediction model has an R-squared value of 1.0.</a:t>
            </a:r>
            <a:endParaRPr lang="en-US" sz="16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607225"/>
            <a:ext cx="1050917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Future Direction of Stock Price Prediction</a:t>
            </a:r>
            <a:endParaRPr lang="en-US" sz="4374" dirty="0"/>
          </a:p>
        </p:txBody>
      </p:sp>
      <p:sp>
        <p:nvSpPr>
          <p:cNvPr id="5" name="Shape 3"/>
          <p:cNvSpPr/>
          <p:nvPr/>
        </p:nvSpPr>
        <p:spPr>
          <a:xfrm>
            <a:off x="2037993" y="2745938"/>
            <a:ext cx="3370064" cy="3876318"/>
          </a:xfrm>
          <a:prstGeom prst="roundRect">
            <a:avLst>
              <a:gd name="adj" fmla="val 2967"/>
            </a:avLst>
          </a:prstGeom>
          <a:solidFill>
            <a:srgbClr val="DADBF1"/>
          </a:solidFill>
          <a:ln w="13811">
            <a:solidFill>
              <a:srgbClr val="B5B7E3"/>
            </a:solidFill>
            <a:prstDash val="solid"/>
          </a:ln>
        </p:spPr>
      </p:sp>
      <p:sp>
        <p:nvSpPr>
          <p:cNvPr id="6" name="Text 4"/>
          <p:cNvSpPr/>
          <p:nvPr/>
        </p:nvSpPr>
        <p:spPr>
          <a:xfrm>
            <a:off x="2273975" y="2981920"/>
            <a:ext cx="228230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Improve Accuracy</a:t>
            </a:r>
            <a:endParaRPr lang="en-US" sz="2187" dirty="0"/>
          </a:p>
        </p:txBody>
      </p:sp>
      <p:sp>
        <p:nvSpPr>
          <p:cNvPr id="7" name="Text 5"/>
          <p:cNvSpPr/>
          <p:nvPr/>
        </p:nvSpPr>
        <p:spPr>
          <a:xfrm>
            <a:off x="2273975" y="3551277"/>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Currently, most stock price prediction models have an accuracy of 50%. There is plenty of room for improvement.</a:t>
            </a:r>
            <a:endParaRPr lang="en-US" sz="1750" dirty="0"/>
          </a:p>
        </p:txBody>
      </p:sp>
      <p:sp>
        <p:nvSpPr>
          <p:cNvPr id="8" name="Shape 6"/>
          <p:cNvSpPr/>
          <p:nvPr/>
        </p:nvSpPr>
        <p:spPr>
          <a:xfrm>
            <a:off x="5630228" y="2745938"/>
            <a:ext cx="3370064" cy="3876318"/>
          </a:xfrm>
          <a:prstGeom prst="roundRect">
            <a:avLst>
              <a:gd name="adj" fmla="val 2967"/>
            </a:avLst>
          </a:prstGeom>
          <a:solidFill>
            <a:srgbClr val="DADBF1"/>
          </a:solidFill>
          <a:ln w="13811">
            <a:solidFill>
              <a:srgbClr val="B5B7E3"/>
            </a:solidFill>
            <a:prstDash val="solid"/>
          </a:ln>
        </p:spPr>
      </p:sp>
      <p:sp>
        <p:nvSpPr>
          <p:cNvPr id="9" name="Text 7"/>
          <p:cNvSpPr/>
          <p:nvPr/>
        </p:nvSpPr>
        <p:spPr>
          <a:xfrm>
            <a:off x="5866209" y="2981920"/>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Use Emerging Technologies</a:t>
            </a:r>
            <a:endParaRPr lang="en-US" sz="2187" dirty="0"/>
          </a:p>
        </p:txBody>
      </p:sp>
      <p:sp>
        <p:nvSpPr>
          <p:cNvPr id="10" name="Text 8"/>
          <p:cNvSpPr/>
          <p:nvPr/>
        </p:nvSpPr>
        <p:spPr>
          <a:xfrm>
            <a:off x="5866209" y="3898463"/>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Other technologies, such as Artificial Intelligence (AI), Machine Learning (ML), and Big Data, can significantly contribute to improving the accuracy of stock price prediction models.</a:t>
            </a:r>
            <a:endParaRPr lang="en-US" sz="1750" dirty="0"/>
          </a:p>
        </p:txBody>
      </p:sp>
      <p:sp>
        <p:nvSpPr>
          <p:cNvPr id="11" name="Shape 9"/>
          <p:cNvSpPr/>
          <p:nvPr/>
        </p:nvSpPr>
        <p:spPr>
          <a:xfrm>
            <a:off x="9222462" y="2745938"/>
            <a:ext cx="3370064" cy="3876318"/>
          </a:xfrm>
          <a:prstGeom prst="roundRect">
            <a:avLst>
              <a:gd name="adj" fmla="val 2967"/>
            </a:avLst>
          </a:prstGeom>
          <a:solidFill>
            <a:srgbClr val="DADBF1"/>
          </a:solidFill>
          <a:ln w="13811">
            <a:solidFill>
              <a:srgbClr val="B5B7E3"/>
            </a:solidFill>
            <a:prstDash val="solid"/>
          </a:ln>
        </p:spPr>
      </p:sp>
      <p:sp>
        <p:nvSpPr>
          <p:cNvPr id="12" name="Text 10"/>
          <p:cNvSpPr/>
          <p:nvPr/>
        </p:nvSpPr>
        <p:spPr>
          <a:xfrm>
            <a:off x="9458444" y="2981920"/>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Explore Multiple Data Sources</a:t>
            </a:r>
            <a:endParaRPr lang="en-US" sz="2187" dirty="0"/>
          </a:p>
        </p:txBody>
      </p:sp>
      <p:sp>
        <p:nvSpPr>
          <p:cNvPr id="13" name="Text 11"/>
          <p:cNvSpPr/>
          <p:nvPr/>
        </p:nvSpPr>
        <p:spPr>
          <a:xfrm>
            <a:off x="9458444" y="3898463"/>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Integrating more data sources, such as social media, financial news, and weather data, can improve the accuracy of stock price prediction models.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899"/>
            <a:ext cx="14630400" cy="8229600"/>
          </a:xfrm>
          <a:prstGeom prst="rect">
            <a:avLst/>
          </a:prstGeom>
          <a:solidFill>
            <a:schemeClr val="accent3">
              <a:lumMod val="20000"/>
              <a:lumOff val="80000"/>
            </a:schemeClr>
          </a:solidFill>
          <a:ln w="13811">
            <a:solidFill>
              <a:srgbClr val="E5E0DF"/>
            </a:solidFill>
            <a:prstDash val="solid"/>
          </a:ln>
        </p:spPr>
      </p:sp>
      <p:sp>
        <p:nvSpPr>
          <p:cNvPr id="4" name="Text 2"/>
          <p:cNvSpPr/>
          <p:nvPr/>
        </p:nvSpPr>
        <p:spPr>
          <a:xfrm>
            <a:off x="2037993" y="176557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015377"/>
            <a:ext cx="3156347" cy="1249442"/>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The importance of stock price prediction</a:t>
            </a:r>
            <a:endParaRPr lang="en-US" sz="2624" dirty="0"/>
          </a:p>
        </p:txBody>
      </p:sp>
      <p:sp>
        <p:nvSpPr>
          <p:cNvPr id="6" name="Text 4"/>
          <p:cNvSpPr/>
          <p:nvPr/>
        </p:nvSpPr>
        <p:spPr>
          <a:xfrm>
            <a:off x="2037993" y="4486989"/>
            <a:ext cx="315634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Stock price prediction is an essential tool that helps investors make informed decisions, maximize profits, and minimize market risks.</a:t>
            </a:r>
            <a:endParaRPr lang="en-US" sz="1750" dirty="0"/>
          </a:p>
        </p:txBody>
      </p:sp>
      <p:sp>
        <p:nvSpPr>
          <p:cNvPr id="7" name="Text 5"/>
          <p:cNvSpPr/>
          <p:nvPr/>
        </p:nvSpPr>
        <p:spPr>
          <a:xfrm>
            <a:off x="5743932" y="3015377"/>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The different types of models</a:t>
            </a:r>
            <a:endParaRPr lang="en-US" sz="2624" dirty="0"/>
          </a:p>
        </p:txBody>
      </p:sp>
      <p:sp>
        <p:nvSpPr>
          <p:cNvPr id="8" name="Text 6"/>
          <p:cNvSpPr/>
          <p:nvPr/>
        </p:nvSpPr>
        <p:spPr>
          <a:xfrm>
            <a:off x="5743932" y="4070509"/>
            <a:ext cx="3156347"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Technical analysis, fundamental analysis, and machine learning are commonly used models for predicting stock prices, each with its own strengths and weaknesses.</a:t>
            </a:r>
            <a:endParaRPr lang="en-US" sz="1750" dirty="0"/>
          </a:p>
        </p:txBody>
      </p:sp>
      <p:sp>
        <p:nvSpPr>
          <p:cNvPr id="9" name="Text 7"/>
          <p:cNvSpPr/>
          <p:nvPr/>
        </p:nvSpPr>
        <p:spPr>
          <a:xfrm>
            <a:off x="9449872" y="3015377"/>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Strategies for better accuracy</a:t>
            </a:r>
            <a:endParaRPr lang="en-US" sz="2624" dirty="0"/>
          </a:p>
        </p:txBody>
      </p:sp>
      <p:sp>
        <p:nvSpPr>
          <p:cNvPr id="10" name="Text 8"/>
          <p:cNvSpPr/>
          <p:nvPr/>
        </p:nvSpPr>
        <p:spPr>
          <a:xfrm>
            <a:off x="9449872" y="4070509"/>
            <a:ext cx="315634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Data preprocessing, feature selection, and model evaluation are among the strategies for better accuracy in predicting stock prices.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857</Words>
  <Application>Microsoft Office PowerPoint</Application>
  <PresentationFormat>Custom</PresentationFormat>
  <Paragraphs>87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Pratheesh V Nair</cp:lastModifiedBy>
  <cp:revision>3</cp:revision>
  <dcterms:created xsi:type="dcterms:W3CDTF">2023-10-03T15:31:04Z</dcterms:created>
  <dcterms:modified xsi:type="dcterms:W3CDTF">2023-11-17T09:44:10Z</dcterms:modified>
</cp:coreProperties>
</file>