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611"/>
    <p:restoredTop sz="94610"/>
  </p:normalViewPr>
  <p:slideViewPr>
    <p:cSldViewPr snapToGrid="0" snapToObjects="1">
      <p:cViewPr varScale="1">
        <p:scale>
          <a:sx n="72" d="100"/>
          <a:sy n="72" d="100"/>
        </p:scale>
        <p:origin x="-523" y="-101"/>
      </p:cViewPr>
      <p:guideLst>
        <p:guide orient="horz" pos="2592"/>
        <p:guide pos="4608"/>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1</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10</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2</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3</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4</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5</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6</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7</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8</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9</a:t>
            </a:fld>
            <a:endParaRPr lang="en-US"/>
          </a:p>
        </p:txBody>
      </p:sp>
    </p:spTree>
    <p:extLst>
      <p:ext uri="{BB962C8B-B14F-4D97-AF65-F5344CB8AC3E}">
        <p14:creationId xmlns:p14="http://schemas.microsoft.com/office/powerpoint/2010/main" xmlns=""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10633"/>
            <a:ext cx="14630400" cy="8229600"/>
          </a:xfrm>
          <a:prstGeom prst="rect">
            <a:avLst/>
          </a:prstGeom>
          <a:solidFill>
            <a:schemeClr val="accent3">
              <a:lumMod val="20000"/>
              <a:lumOff val="80000"/>
            </a:schemeClr>
          </a:solidFill>
          <a:ln w="13811">
            <a:solidFill>
              <a:srgbClr val="E5E0DF"/>
            </a:solidFill>
            <a:prstDash val="solid"/>
          </a:ln>
        </p:spPr>
      </p:sp>
      <p:sp>
        <p:nvSpPr>
          <p:cNvPr id="4" name="Text 2"/>
          <p:cNvSpPr/>
          <p:nvPr/>
        </p:nvSpPr>
        <p:spPr>
          <a:xfrm>
            <a:off x="6319599" y="2445901"/>
            <a:ext cx="6738104" cy="833199"/>
          </a:xfrm>
          <a:prstGeom prst="rect">
            <a:avLst/>
          </a:prstGeom>
          <a:noFill/>
          <a:ln/>
        </p:spPr>
        <p:txBody>
          <a:bodyPr wrap="none" rtlCol="0" anchor="t"/>
          <a:lstStyle/>
          <a:p>
            <a:pPr marL="0" indent="0">
              <a:lnSpc>
                <a:spcPts val="6561"/>
              </a:lnSpc>
              <a:buNone/>
            </a:pPr>
            <a:r>
              <a:rPr lang="en-US" sz="5249" b="1" kern="0" spc="-157" dirty="0">
                <a:solidFill>
                  <a:srgbClr val="000000"/>
                </a:solidFill>
                <a:latin typeface="Inter" pitchFamily="34" charset="0"/>
                <a:ea typeface="Inter" pitchFamily="34" charset="-122"/>
                <a:cs typeface="Inter" pitchFamily="34" charset="-120"/>
              </a:rPr>
              <a:t>Stock Price Prediction</a:t>
            </a:r>
            <a:endParaRPr lang="en-US" sz="5249" dirty="0"/>
          </a:p>
        </p:txBody>
      </p:sp>
      <p:sp>
        <p:nvSpPr>
          <p:cNvPr id="5" name="Text 3"/>
          <p:cNvSpPr/>
          <p:nvPr/>
        </p:nvSpPr>
        <p:spPr>
          <a:xfrm>
            <a:off x="6319599" y="3612356"/>
            <a:ext cx="7477601" cy="355402"/>
          </a:xfrm>
          <a:prstGeom prst="rect">
            <a:avLst/>
          </a:prstGeom>
          <a:noFill/>
          <a:ln/>
        </p:spPr>
        <p:txBody>
          <a:bodyPr wrap="non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PROJECT REPORT PHASE-1</a:t>
            </a:r>
            <a:endParaRPr lang="en-US" sz="1750" dirty="0"/>
          </a:p>
        </p:txBody>
      </p:sp>
      <p:sp>
        <p:nvSpPr>
          <p:cNvPr id="6" name="Text 4"/>
          <p:cNvSpPr/>
          <p:nvPr/>
        </p:nvSpPr>
        <p:spPr>
          <a:xfrm>
            <a:off x="6319599" y="4217670"/>
            <a:ext cx="7477601" cy="355402"/>
          </a:xfrm>
          <a:prstGeom prst="rect">
            <a:avLst/>
          </a:prstGeom>
          <a:noFill/>
          <a:ln/>
        </p:spPr>
        <p:txBody>
          <a:bodyPr wrap="non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SUBMITTED BY,</a:t>
            </a:r>
            <a:endParaRPr lang="en-US" sz="1750" dirty="0"/>
          </a:p>
        </p:txBody>
      </p:sp>
      <p:sp>
        <p:nvSpPr>
          <p:cNvPr id="7" name="Text 5"/>
          <p:cNvSpPr/>
          <p:nvPr/>
        </p:nvSpPr>
        <p:spPr>
          <a:xfrm>
            <a:off x="6319599" y="4822984"/>
            <a:ext cx="7477601" cy="355402"/>
          </a:xfrm>
          <a:prstGeom prst="rect">
            <a:avLst/>
          </a:prstGeom>
          <a:noFill/>
          <a:ln/>
        </p:spPr>
        <p:txBody>
          <a:bodyPr wrap="non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HAREENDRAN M G</a:t>
            </a:r>
            <a:endParaRPr lang="en-US" sz="1750" dirty="0"/>
          </a:p>
        </p:txBody>
      </p:sp>
      <p:sp>
        <p:nvSpPr>
          <p:cNvPr id="8" name="Text 6"/>
          <p:cNvSpPr/>
          <p:nvPr/>
        </p:nvSpPr>
        <p:spPr>
          <a:xfrm>
            <a:off x="6319599" y="5428298"/>
            <a:ext cx="7477601" cy="355402"/>
          </a:xfrm>
          <a:prstGeom prst="rect">
            <a:avLst/>
          </a:prstGeom>
          <a:noFill/>
          <a:ln/>
        </p:spPr>
        <p:txBody>
          <a:bodyPr wrap="non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REG NO:961721106305</a:t>
            </a:r>
            <a:endParaRPr lang="en-US" sz="1750" dirty="0"/>
          </a:p>
        </p:txBody>
      </p:sp>
      <p:pic>
        <p:nvPicPr>
          <p:cNvPr id="9" name="Image 0" descr="preencoded.png"/>
          <p:cNvPicPr>
            <a:picLocks noChangeAspect="1"/>
          </p:cNvPicPr>
          <p:nvPr/>
        </p:nvPicPr>
        <p:blipFill>
          <a:blip r:embed="rId3"/>
          <a:stretch>
            <a:fillRect/>
          </a:stretch>
        </p:blipFill>
        <p:spPr>
          <a:xfrm>
            <a:off x="0" y="0"/>
            <a:ext cx="5486400" cy="82296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chemeClr val="accent3">
              <a:lumMod val="20000"/>
              <a:lumOff val="80000"/>
            </a:schemeClr>
          </a:solidFill>
          <a:ln w="13811">
            <a:solidFill>
              <a:srgbClr val="E5E0DF"/>
            </a:solidFill>
            <a:prstDash val="solid"/>
          </a:ln>
        </p:spPr>
      </p:sp>
      <p:sp>
        <p:nvSpPr>
          <p:cNvPr id="4" name="Text 2"/>
          <p:cNvSpPr/>
          <p:nvPr/>
        </p:nvSpPr>
        <p:spPr>
          <a:xfrm>
            <a:off x="2037993" y="835938"/>
            <a:ext cx="6650712" cy="694373"/>
          </a:xfrm>
          <a:prstGeom prst="rect">
            <a:avLst/>
          </a:prstGeom>
          <a:noFill/>
          <a:ln/>
        </p:spPr>
        <p:txBody>
          <a:bodyPr wrap="none" rtlCol="0" anchor="t"/>
          <a:lstStyle/>
          <a:p>
            <a:pPr marL="0" indent="0">
              <a:lnSpc>
                <a:spcPts val="5468"/>
              </a:lnSpc>
              <a:buNone/>
            </a:pPr>
            <a:r>
              <a:rPr lang="en-US" sz="4374" b="1" kern="0" spc="-131" dirty="0">
                <a:solidFill>
                  <a:srgbClr val="000000"/>
                </a:solidFill>
                <a:latin typeface="Inter" pitchFamily="34" charset="0"/>
                <a:ea typeface="Inter" pitchFamily="34" charset="-122"/>
                <a:cs typeface="Inter" pitchFamily="34" charset="-120"/>
              </a:rPr>
              <a:t>                                  Thank you </a:t>
            </a:r>
            <a:endParaRPr lang="en-US" sz="4374" dirty="0"/>
          </a:p>
        </p:txBody>
      </p:sp>
      <p:pic>
        <p:nvPicPr>
          <p:cNvPr id="5" name="Image 0" descr="preencoded.png"/>
          <p:cNvPicPr>
            <a:picLocks noChangeAspect="1"/>
          </p:cNvPicPr>
          <p:nvPr/>
        </p:nvPicPr>
        <p:blipFill>
          <a:blip r:embed="rId3"/>
          <a:stretch>
            <a:fillRect/>
          </a:stretch>
        </p:blipFill>
        <p:spPr>
          <a:xfrm>
            <a:off x="2037993" y="1974652"/>
            <a:ext cx="5110520" cy="3158490"/>
          </a:xfrm>
          <a:prstGeom prst="rect">
            <a:avLst/>
          </a:prstGeom>
        </p:spPr>
      </p:pic>
      <p:sp>
        <p:nvSpPr>
          <p:cNvPr id="6" name="Text 3"/>
          <p:cNvSpPr/>
          <p:nvPr/>
        </p:nvSpPr>
        <p:spPr>
          <a:xfrm>
            <a:off x="2037993" y="5410795"/>
            <a:ext cx="5110520" cy="694373"/>
          </a:xfrm>
          <a:prstGeom prst="rect">
            <a:avLst/>
          </a:prstGeom>
          <a:noFill/>
          <a:ln/>
        </p:spPr>
        <p:txBody>
          <a:bodyPr wrap="square" rtlCol="0" anchor="t"/>
          <a:lstStyle/>
          <a:p>
            <a:pPr marL="0" indent="0" algn="l">
              <a:lnSpc>
                <a:spcPts val="2734"/>
              </a:lnSpc>
              <a:buNone/>
            </a:pPr>
            <a:r>
              <a:rPr lang="en-US" sz="2187" b="1" kern="0" spc="-66" dirty="0">
                <a:solidFill>
                  <a:srgbClr val="000000"/>
                </a:solidFill>
                <a:latin typeface="Inter" pitchFamily="34" charset="0"/>
                <a:ea typeface="Inter" pitchFamily="34" charset="-122"/>
                <a:cs typeface="Inter" pitchFamily="34" charset="-120"/>
              </a:rPr>
              <a:t>Thank you for going through the presentation on stock price prediction</a:t>
            </a:r>
            <a:endParaRPr lang="en-US" sz="2187" dirty="0"/>
          </a:p>
        </p:txBody>
      </p:sp>
      <p:sp>
        <p:nvSpPr>
          <p:cNvPr id="7" name="Text 4"/>
          <p:cNvSpPr/>
          <p:nvPr/>
        </p:nvSpPr>
        <p:spPr>
          <a:xfrm>
            <a:off x="2037993" y="6327338"/>
            <a:ext cx="5110520" cy="1066205"/>
          </a:xfrm>
          <a:prstGeom prst="rect">
            <a:avLst/>
          </a:prstGeom>
          <a:noFill/>
          <a:ln/>
        </p:spPr>
        <p:txBody>
          <a:bodyPr wrap="square" rtlCol="0" anchor="t"/>
          <a:lstStyle/>
          <a:p>
            <a:pPr marL="0" indent="0" algn="l">
              <a:lnSpc>
                <a:spcPts val="2799"/>
              </a:lnSpc>
              <a:buNone/>
            </a:pPr>
            <a:r>
              <a:rPr lang="en-US" sz="1750" kern="0" spc="-35" dirty="0">
                <a:solidFill>
                  <a:srgbClr val="272525"/>
                </a:solidFill>
                <a:latin typeface="Inter" pitchFamily="34" charset="0"/>
                <a:ea typeface="Inter" pitchFamily="34" charset="-122"/>
                <a:cs typeface="Inter" pitchFamily="34" charset="-120"/>
              </a:rPr>
              <a:t>We hope you found it informative and helpful. Please contact us if you have any questions or if you need additional information.</a:t>
            </a:r>
            <a:endParaRPr lang="en-US" sz="1750" dirty="0"/>
          </a:p>
        </p:txBody>
      </p:sp>
      <p:pic>
        <p:nvPicPr>
          <p:cNvPr id="8" name="Image 1" descr="preencoded.png"/>
          <p:cNvPicPr>
            <a:picLocks noChangeAspect="1"/>
          </p:cNvPicPr>
          <p:nvPr/>
        </p:nvPicPr>
        <p:blipFill>
          <a:blip r:embed="rId4"/>
          <a:stretch>
            <a:fillRect/>
          </a:stretch>
        </p:blipFill>
        <p:spPr>
          <a:xfrm>
            <a:off x="7481768" y="1974652"/>
            <a:ext cx="5110639" cy="3158609"/>
          </a:xfrm>
          <a:prstGeom prst="rect">
            <a:avLst/>
          </a:prstGeom>
        </p:spPr>
      </p:pic>
      <p:sp>
        <p:nvSpPr>
          <p:cNvPr id="9" name="Text 5"/>
          <p:cNvSpPr/>
          <p:nvPr/>
        </p:nvSpPr>
        <p:spPr>
          <a:xfrm>
            <a:off x="7481768" y="5410914"/>
            <a:ext cx="3743682" cy="347186"/>
          </a:xfrm>
          <a:prstGeom prst="rect">
            <a:avLst/>
          </a:prstGeom>
          <a:noFill/>
          <a:ln/>
        </p:spPr>
        <p:txBody>
          <a:bodyPr wrap="none" rtlCol="0" anchor="t"/>
          <a:lstStyle/>
          <a:p>
            <a:pPr marL="0" indent="0" algn="l">
              <a:lnSpc>
                <a:spcPts val="2734"/>
              </a:lnSpc>
              <a:buNone/>
            </a:pPr>
            <a:r>
              <a:rPr lang="en-US" sz="2187" b="1" kern="0" spc="-66" dirty="0">
                <a:solidFill>
                  <a:srgbClr val="000000"/>
                </a:solidFill>
                <a:latin typeface="Inter" pitchFamily="34" charset="0"/>
                <a:ea typeface="Inter" pitchFamily="34" charset="-122"/>
                <a:cs typeface="Inter" pitchFamily="34" charset="-120"/>
              </a:rPr>
              <a:t>Good luck in the stock market</a:t>
            </a:r>
            <a:endParaRPr lang="en-US" sz="2187" dirty="0"/>
          </a:p>
        </p:txBody>
      </p:sp>
      <p:sp>
        <p:nvSpPr>
          <p:cNvPr id="10" name="Text 6"/>
          <p:cNvSpPr/>
          <p:nvPr/>
        </p:nvSpPr>
        <p:spPr>
          <a:xfrm>
            <a:off x="7481768" y="5980271"/>
            <a:ext cx="5110639" cy="1066205"/>
          </a:xfrm>
          <a:prstGeom prst="rect">
            <a:avLst/>
          </a:prstGeom>
          <a:noFill/>
          <a:ln/>
        </p:spPr>
        <p:txBody>
          <a:bodyPr wrap="square" rtlCol="0" anchor="t"/>
          <a:lstStyle/>
          <a:p>
            <a:pPr marL="0" indent="0" algn="l">
              <a:lnSpc>
                <a:spcPts val="2799"/>
              </a:lnSpc>
              <a:buNone/>
            </a:pPr>
            <a:r>
              <a:rPr lang="en-US" sz="1750" kern="0" spc="-35" dirty="0">
                <a:solidFill>
                  <a:srgbClr val="272525"/>
                </a:solidFill>
                <a:latin typeface="Inter" pitchFamily="34" charset="0"/>
                <a:ea typeface="Inter" pitchFamily="34" charset="-122"/>
                <a:cs typeface="Inter" pitchFamily="34" charset="-120"/>
              </a:rPr>
              <a:t>Use these tools and strategies to make intelligent decisions, maximize your profits, and build long-term wealth.</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chemeClr val="accent3">
              <a:lumMod val="20000"/>
              <a:lumOff val="80000"/>
            </a:schemeClr>
          </a:solidFill>
          <a:ln w="13811">
            <a:solidFill>
              <a:srgbClr val="E5E0DF"/>
            </a:solidFill>
            <a:prstDash val="solid"/>
          </a:ln>
        </p:spPr>
      </p:sp>
      <p:sp>
        <p:nvSpPr>
          <p:cNvPr id="4" name="Text 2"/>
          <p:cNvSpPr/>
          <p:nvPr/>
        </p:nvSpPr>
        <p:spPr>
          <a:xfrm>
            <a:off x="2037993" y="1122759"/>
            <a:ext cx="9554766" cy="694373"/>
          </a:xfrm>
          <a:prstGeom prst="rect">
            <a:avLst/>
          </a:prstGeom>
          <a:noFill/>
          <a:ln/>
        </p:spPr>
        <p:txBody>
          <a:bodyPr wrap="none" rtlCol="0" anchor="t"/>
          <a:lstStyle/>
          <a:p>
            <a:pPr marL="0" indent="0">
              <a:lnSpc>
                <a:spcPts val="5468"/>
              </a:lnSpc>
              <a:buNone/>
            </a:pPr>
            <a:r>
              <a:rPr lang="en-US" sz="4374" b="1" kern="0" spc="-131" dirty="0">
                <a:solidFill>
                  <a:srgbClr val="000000"/>
                </a:solidFill>
                <a:latin typeface="Inter" pitchFamily="34" charset="0"/>
                <a:ea typeface="Inter" pitchFamily="34" charset="-122"/>
                <a:cs typeface="Inter" pitchFamily="34" charset="-120"/>
              </a:rPr>
              <a:t>Introduction to Stock Price Prediction</a:t>
            </a:r>
            <a:endParaRPr lang="en-US" sz="4374" dirty="0"/>
          </a:p>
        </p:txBody>
      </p:sp>
      <p:sp>
        <p:nvSpPr>
          <p:cNvPr id="5" name="Text 3"/>
          <p:cNvSpPr/>
          <p:nvPr/>
        </p:nvSpPr>
        <p:spPr>
          <a:xfrm>
            <a:off x="2037993" y="2261473"/>
            <a:ext cx="10554414" cy="1066205"/>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Welcome to our presentation on stock price prediction. Today, we will discuss the importance of predicting stock prices, the different types of models that can be used, and their accuracy. We will also explore the future of stock price prediction.</a:t>
            </a:r>
            <a:endParaRPr lang="en-US" sz="1750" dirty="0"/>
          </a:p>
        </p:txBody>
      </p:sp>
      <p:sp>
        <p:nvSpPr>
          <p:cNvPr id="6" name="Shape 4"/>
          <p:cNvSpPr/>
          <p:nvPr/>
        </p:nvSpPr>
        <p:spPr>
          <a:xfrm>
            <a:off x="2037993" y="3577590"/>
            <a:ext cx="3370064" cy="3529132"/>
          </a:xfrm>
          <a:prstGeom prst="roundRect">
            <a:avLst>
              <a:gd name="adj" fmla="val 2967"/>
            </a:avLst>
          </a:prstGeom>
          <a:solidFill>
            <a:srgbClr val="DADBF1"/>
          </a:solidFill>
          <a:ln w="13811">
            <a:solidFill>
              <a:srgbClr val="B5B7E3"/>
            </a:solidFill>
            <a:prstDash val="solid"/>
          </a:ln>
        </p:spPr>
      </p:sp>
      <p:sp>
        <p:nvSpPr>
          <p:cNvPr id="7" name="Text 5"/>
          <p:cNvSpPr/>
          <p:nvPr/>
        </p:nvSpPr>
        <p:spPr>
          <a:xfrm>
            <a:off x="2273975" y="3813572"/>
            <a:ext cx="2898100" cy="694373"/>
          </a:xfrm>
          <a:prstGeom prst="rect">
            <a:avLst/>
          </a:prstGeom>
          <a:noFill/>
          <a:ln/>
        </p:spPr>
        <p:txBody>
          <a:bodyPr wrap="square" rtlCol="0" anchor="t"/>
          <a:lstStyle/>
          <a:p>
            <a:pPr marL="0" indent="0">
              <a:lnSpc>
                <a:spcPts val="2734"/>
              </a:lnSpc>
              <a:buNone/>
            </a:pPr>
            <a:r>
              <a:rPr lang="en-US" sz="2187" b="1" kern="0" spc="-66" dirty="0">
                <a:solidFill>
                  <a:srgbClr val="272525"/>
                </a:solidFill>
                <a:latin typeface="Inter" pitchFamily="34" charset="0"/>
                <a:ea typeface="Inter" pitchFamily="34" charset="-122"/>
                <a:cs typeface="Inter" pitchFamily="34" charset="-120"/>
              </a:rPr>
              <a:t>What is stock price prediction?</a:t>
            </a:r>
            <a:endParaRPr lang="en-US" sz="2187" dirty="0"/>
          </a:p>
        </p:txBody>
      </p:sp>
      <p:sp>
        <p:nvSpPr>
          <p:cNvPr id="8" name="Text 6"/>
          <p:cNvSpPr/>
          <p:nvPr/>
        </p:nvSpPr>
        <p:spPr>
          <a:xfrm>
            <a:off x="2273975" y="4730115"/>
            <a:ext cx="2898100" cy="2132409"/>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Stock price prediction is the process of forecasting the price of a particular stock in the future based on past market performance and other relevant factors.</a:t>
            </a:r>
            <a:endParaRPr lang="en-US" sz="1750" dirty="0"/>
          </a:p>
        </p:txBody>
      </p:sp>
      <p:sp>
        <p:nvSpPr>
          <p:cNvPr id="9" name="Shape 7"/>
          <p:cNvSpPr/>
          <p:nvPr/>
        </p:nvSpPr>
        <p:spPr>
          <a:xfrm>
            <a:off x="5630228" y="3577590"/>
            <a:ext cx="3370064" cy="3529132"/>
          </a:xfrm>
          <a:prstGeom prst="roundRect">
            <a:avLst>
              <a:gd name="adj" fmla="val 2967"/>
            </a:avLst>
          </a:prstGeom>
          <a:solidFill>
            <a:srgbClr val="DADBF1"/>
          </a:solidFill>
          <a:ln w="13811">
            <a:solidFill>
              <a:srgbClr val="B5B7E3"/>
            </a:solidFill>
            <a:prstDash val="solid"/>
          </a:ln>
        </p:spPr>
      </p:sp>
      <p:sp>
        <p:nvSpPr>
          <p:cNvPr id="10" name="Text 8"/>
          <p:cNvSpPr/>
          <p:nvPr/>
        </p:nvSpPr>
        <p:spPr>
          <a:xfrm>
            <a:off x="5866209" y="3813572"/>
            <a:ext cx="2546152" cy="347186"/>
          </a:xfrm>
          <a:prstGeom prst="rect">
            <a:avLst/>
          </a:prstGeom>
          <a:noFill/>
          <a:ln/>
        </p:spPr>
        <p:txBody>
          <a:bodyPr wrap="none" rtlCol="0" anchor="t"/>
          <a:lstStyle/>
          <a:p>
            <a:pPr marL="0" indent="0">
              <a:lnSpc>
                <a:spcPts val="2734"/>
              </a:lnSpc>
              <a:buNone/>
            </a:pPr>
            <a:r>
              <a:rPr lang="en-US" sz="2187" b="1" kern="0" spc="-66" dirty="0">
                <a:solidFill>
                  <a:srgbClr val="272525"/>
                </a:solidFill>
                <a:latin typeface="Inter" pitchFamily="34" charset="0"/>
                <a:ea typeface="Inter" pitchFamily="34" charset="-122"/>
                <a:cs typeface="Inter" pitchFamily="34" charset="-120"/>
              </a:rPr>
              <a:t>Why is it important?</a:t>
            </a:r>
            <a:endParaRPr lang="en-US" sz="2187" dirty="0"/>
          </a:p>
        </p:txBody>
      </p:sp>
      <p:sp>
        <p:nvSpPr>
          <p:cNvPr id="11" name="Text 9"/>
          <p:cNvSpPr/>
          <p:nvPr/>
        </p:nvSpPr>
        <p:spPr>
          <a:xfrm>
            <a:off x="5866209" y="4382929"/>
            <a:ext cx="2898100" cy="2487811"/>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It helps investors make informed decisions about buying and selling stocks, while minimizing market risks. Accurate predictions can lead to significant profit gains.</a:t>
            </a:r>
            <a:endParaRPr lang="en-US" sz="1750" dirty="0"/>
          </a:p>
        </p:txBody>
      </p:sp>
      <p:sp>
        <p:nvSpPr>
          <p:cNvPr id="12" name="Shape 10"/>
          <p:cNvSpPr/>
          <p:nvPr/>
        </p:nvSpPr>
        <p:spPr>
          <a:xfrm>
            <a:off x="9222462" y="3577590"/>
            <a:ext cx="3370064" cy="3529132"/>
          </a:xfrm>
          <a:prstGeom prst="roundRect">
            <a:avLst>
              <a:gd name="adj" fmla="val 2967"/>
            </a:avLst>
          </a:prstGeom>
          <a:solidFill>
            <a:srgbClr val="DADBF1"/>
          </a:solidFill>
          <a:ln w="13811">
            <a:solidFill>
              <a:srgbClr val="B5B7E3"/>
            </a:solidFill>
            <a:prstDash val="solid"/>
          </a:ln>
        </p:spPr>
      </p:sp>
      <p:sp>
        <p:nvSpPr>
          <p:cNvPr id="13" name="Text 11"/>
          <p:cNvSpPr/>
          <p:nvPr/>
        </p:nvSpPr>
        <p:spPr>
          <a:xfrm>
            <a:off x="9458444" y="3813572"/>
            <a:ext cx="2898100" cy="694373"/>
          </a:xfrm>
          <a:prstGeom prst="rect">
            <a:avLst/>
          </a:prstGeom>
          <a:noFill/>
          <a:ln/>
        </p:spPr>
        <p:txBody>
          <a:bodyPr wrap="square" rtlCol="0" anchor="t"/>
          <a:lstStyle/>
          <a:p>
            <a:pPr marL="0" indent="0">
              <a:lnSpc>
                <a:spcPts val="2734"/>
              </a:lnSpc>
              <a:buNone/>
            </a:pPr>
            <a:r>
              <a:rPr lang="en-US" sz="2187" b="1" kern="0" spc="-66" dirty="0">
                <a:solidFill>
                  <a:srgbClr val="272525"/>
                </a:solidFill>
                <a:latin typeface="Inter" pitchFamily="34" charset="0"/>
                <a:ea typeface="Inter" pitchFamily="34" charset="-122"/>
                <a:cs typeface="Inter" pitchFamily="34" charset="-120"/>
              </a:rPr>
              <a:t>What are the challenges?</a:t>
            </a:r>
            <a:endParaRPr lang="en-US" sz="2187" dirty="0"/>
          </a:p>
        </p:txBody>
      </p:sp>
      <p:sp>
        <p:nvSpPr>
          <p:cNvPr id="14" name="Text 12"/>
          <p:cNvSpPr/>
          <p:nvPr/>
        </p:nvSpPr>
        <p:spPr>
          <a:xfrm>
            <a:off x="9458444" y="4730115"/>
            <a:ext cx="2898100" cy="2132409"/>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The stock market is highly volatile and unpredictable, making it challenging to build models that consistently produce accurate predictions.</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9234249"/>
          </a:xfrm>
          <a:prstGeom prst="rect">
            <a:avLst/>
          </a:prstGeom>
          <a:solidFill>
            <a:schemeClr val="accent3">
              <a:lumMod val="20000"/>
              <a:lumOff val="80000"/>
            </a:schemeClr>
          </a:solidFill>
          <a:ln w="9644">
            <a:solidFill>
              <a:srgbClr val="E5E0DF"/>
            </a:solidFill>
            <a:prstDash val="solid"/>
          </a:ln>
        </p:spPr>
      </p:sp>
      <p:sp>
        <p:nvSpPr>
          <p:cNvPr id="4" name="Text 2"/>
          <p:cNvSpPr/>
          <p:nvPr/>
        </p:nvSpPr>
        <p:spPr>
          <a:xfrm>
            <a:off x="3621167" y="427673"/>
            <a:ext cx="7359134" cy="486013"/>
          </a:xfrm>
          <a:prstGeom prst="rect">
            <a:avLst/>
          </a:prstGeom>
          <a:noFill/>
          <a:ln/>
        </p:spPr>
        <p:txBody>
          <a:bodyPr wrap="none" rtlCol="0" anchor="t"/>
          <a:lstStyle/>
          <a:p>
            <a:pPr marL="0" indent="0">
              <a:lnSpc>
                <a:spcPts val="3827"/>
              </a:lnSpc>
              <a:buNone/>
            </a:pPr>
            <a:r>
              <a:rPr lang="en-US" sz="3062" b="1" kern="0" spc="-92" dirty="0">
                <a:solidFill>
                  <a:srgbClr val="000000"/>
                </a:solidFill>
                <a:latin typeface="Inter" pitchFamily="34" charset="0"/>
                <a:ea typeface="Inter" pitchFamily="34" charset="-122"/>
                <a:cs typeface="Inter" pitchFamily="34" charset="-120"/>
              </a:rPr>
              <a:t>The Importance of Stock Price Prediction</a:t>
            </a:r>
            <a:endParaRPr lang="en-US" sz="3062" dirty="0"/>
          </a:p>
        </p:txBody>
      </p:sp>
      <p:pic>
        <p:nvPicPr>
          <p:cNvPr id="5" name="Image 0" descr="preencoded.png"/>
          <p:cNvPicPr>
            <a:picLocks noChangeAspect="1"/>
          </p:cNvPicPr>
          <p:nvPr/>
        </p:nvPicPr>
        <p:blipFill>
          <a:blip r:embed="rId3"/>
          <a:stretch>
            <a:fillRect/>
          </a:stretch>
        </p:blipFill>
        <p:spPr>
          <a:xfrm>
            <a:off x="3621167" y="1224677"/>
            <a:ext cx="3577352" cy="2210872"/>
          </a:xfrm>
          <a:prstGeom prst="rect">
            <a:avLst/>
          </a:prstGeom>
        </p:spPr>
      </p:pic>
      <p:sp>
        <p:nvSpPr>
          <p:cNvPr id="6" name="Text 3"/>
          <p:cNvSpPr/>
          <p:nvPr/>
        </p:nvSpPr>
        <p:spPr>
          <a:xfrm>
            <a:off x="3621167" y="3629858"/>
            <a:ext cx="2100382" cy="243007"/>
          </a:xfrm>
          <a:prstGeom prst="rect">
            <a:avLst/>
          </a:prstGeom>
          <a:noFill/>
          <a:ln/>
        </p:spPr>
        <p:txBody>
          <a:bodyPr wrap="none" rtlCol="0" anchor="t"/>
          <a:lstStyle/>
          <a:p>
            <a:pPr marL="0" indent="0" algn="l">
              <a:lnSpc>
                <a:spcPts val="1914"/>
              </a:lnSpc>
              <a:buNone/>
            </a:pPr>
            <a:r>
              <a:rPr lang="en-US" sz="1531" b="1" kern="0" spc="-46" dirty="0">
                <a:solidFill>
                  <a:srgbClr val="000000"/>
                </a:solidFill>
                <a:latin typeface="Inter" pitchFamily="34" charset="0"/>
                <a:ea typeface="Inter" pitchFamily="34" charset="-122"/>
                <a:cs typeface="Inter" pitchFamily="34" charset="-120"/>
              </a:rPr>
              <a:t>Diversify your portfolio</a:t>
            </a:r>
            <a:endParaRPr lang="en-US" sz="1531" dirty="0"/>
          </a:p>
        </p:txBody>
      </p:sp>
      <p:sp>
        <p:nvSpPr>
          <p:cNvPr id="7" name="Text 4"/>
          <p:cNvSpPr/>
          <p:nvPr/>
        </p:nvSpPr>
        <p:spPr>
          <a:xfrm>
            <a:off x="3621167" y="4028361"/>
            <a:ext cx="3577352" cy="746165"/>
          </a:xfrm>
          <a:prstGeom prst="rect">
            <a:avLst/>
          </a:prstGeom>
          <a:noFill/>
          <a:ln/>
        </p:spPr>
        <p:txBody>
          <a:bodyPr wrap="square" rtlCol="0" anchor="t"/>
          <a:lstStyle/>
          <a:p>
            <a:pPr marL="0" indent="0" algn="l">
              <a:lnSpc>
                <a:spcPts val="1960"/>
              </a:lnSpc>
              <a:buNone/>
            </a:pPr>
            <a:r>
              <a:rPr lang="en-US" sz="1225" kern="0" spc="-24" dirty="0">
                <a:solidFill>
                  <a:srgbClr val="272525"/>
                </a:solidFill>
                <a:latin typeface="Inter" pitchFamily="34" charset="0"/>
                <a:ea typeface="Inter" pitchFamily="34" charset="-122"/>
                <a:cs typeface="Inter" pitchFamily="34" charset="-120"/>
              </a:rPr>
              <a:t>With stock price prediction, you can confidently invest in various stocks to diversify your portfolio, maximize your wealth, and minimize financial risks.</a:t>
            </a:r>
            <a:endParaRPr lang="en-US" sz="1225" dirty="0"/>
          </a:p>
        </p:txBody>
      </p:sp>
      <p:pic>
        <p:nvPicPr>
          <p:cNvPr id="8" name="Image 1" descr="preencoded.png"/>
          <p:cNvPicPr>
            <a:picLocks noChangeAspect="1"/>
          </p:cNvPicPr>
          <p:nvPr/>
        </p:nvPicPr>
        <p:blipFill>
          <a:blip r:embed="rId4"/>
          <a:stretch>
            <a:fillRect/>
          </a:stretch>
        </p:blipFill>
        <p:spPr>
          <a:xfrm>
            <a:off x="7431762" y="1224677"/>
            <a:ext cx="3577471" cy="2210991"/>
          </a:xfrm>
          <a:prstGeom prst="rect">
            <a:avLst/>
          </a:prstGeom>
        </p:spPr>
      </p:pic>
      <p:sp>
        <p:nvSpPr>
          <p:cNvPr id="9" name="Text 5"/>
          <p:cNvSpPr/>
          <p:nvPr/>
        </p:nvSpPr>
        <p:spPr>
          <a:xfrm>
            <a:off x="7431762" y="3629978"/>
            <a:ext cx="1555313" cy="243007"/>
          </a:xfrm>
          <a:prstGeom prst="rect">
            <a:avLst/>
          </a:prstGeom>
          <a:noFill/>
          <a:ln/>
        </p:spPr>
        <p:txBody>
          <a:bodyPr wrap="none" rtlCol="0" anchor="t"/>
          <a:lstStyle/>
          <a:p>
            <a:pPr marL="0" indent="0" algn="l">
              <a:lnSpc>
                <a:spcPts val="1914"/>
              </a:lnSpc>
              <a:buNone/>
            </a:pPr>
            <a:r>
              <a:rPr lang="en-US" sz="1531" b="1" kern="0" spc="-46" dirty="0">
                <a:solidFill>
                  <a:srgbClr val="000000"/>
                </a:solidFill>
                <a:latin typeface="Inter" pitchFamily="34" charset="0"/>
                <a:ea typeface="Inter" pitchFamily="34" charset="-122"/>
                <a:cs typeface="Inter" pitchFamily="34" charset="-120"/>
              </a:rPr>
              <a:t>Maximize profit</a:t>
            </a:r>
            <a:endParaRPr lang="en-US" sz="1531" dirty="0"/>
          </a:p>
        </p:txBody>
      </p:sp>
      <p:sp>
        <p:nvSpPr>
          <p:cNvPr id="10" name="Text 6"/>
          <p:cNvSpPr/>
          <p:nvPr/>
        </p:nvSpPr>
        <p:spPr>
          <a:xfrm>
            <a:off x="7431762" y="4028480"/>
            <a:ext cx="3577471" cy="746165"/>
          </a:xfrm>
          <a:prstGeom prst="rect">
            <a:avLst/>
          </a:prstGeom>
          <a:noFill/>
          <a:ln/>
        </p:spPr>
        <p:txBody>
          <a:bodyPr wrap="square" rtlCol="0" anchor="t"/>
          <a:lstStyle/>
          <a:p>
            <a:pPr marL="0" indent="0" algn="l">
              <a:lnSpc>
                <a:spcPts val="1960"/>
              </a:lnSpc>
              <a:buNone/>
            </a:pPr>
            <a:r>
              <a:rPr lang="en-US" sz="1225" kern="0" spc="-24" dirty="0">
                <a:solidFill>
                  <a:srgbClr val="272525"/>
                </a:solidFill>
                <a:latin typeface="Inter" pitchFamily="34" charset="0"/>
                <a:ea typeface="Inter" pitchFamily="34" charset="-122"/>
                <a:cs typeface="Inter" pitchFamily="34" charset="-120"/>
              </a:rPr>
              <a:t>Predicting stock prices allows investors to make informed decisions that increase profitability and preserve capital in the market.</a:t>
            </a:r>
            <a:endParaRPr lang="en-US" sz="1225" dirty="0"/>
          </a:p>
        </p:txBody>
      </p:sp>
      <p:pic>
        <p:nvPicPr>
          <p:cNvPr id="11" name="Image 2" descr="preencoded.png"/>
          <p:cNvPicPr>
            <a:picLocks noChangeAspect="1"/>
          </p:cNvPicPr>
          <p:nvPr/>
        </p:nvPicPr>
        <p:blipFill>
          <a:blip r:embed="rId5"/>
          <a:stretch>
            <a:fillRect/>
          </a:stretch>
        </p:blipFill>
        <p:spPr>
          <a:xfrm>
            <a:off x="3621167" y="5007888"/>
            <a:ext cx="3577352" cy="2210872"/>
          </a:xfrm>
          <a:prstGeom prst="rect">
            <a:avLst/>
          </a:prstGeom>
        </p:spPr>
      </p:pic>
      <p:sp>
        <p:nvSpPr>
          <p:cNvPr id="12" name="Text 7"/>
          <p:cNvSpPr/>
          <p:nvPr/>
        </p:nvSpPr>
        <p:spPr>
          <a:xfrm>
            <a:off x="3621167" y="7413069"/>
            <a:ext cx="2180630" cy="243007"/>
          </a:xfrm>
          <a:prstGeom prst="rect">
            <a:avLst/>
          </a:prstGeom>
          <a:noFill/>
          <a:ln/>
        </p:spPr>
        <p:txBody>
          <a:bodyPr wrap="none" rtlCol="0" anchor="t"/>
          <a:lstStyle/>
          <a:p>
            <a:pPr marL="0" indent="0" algn="l">
              <a:lnSpc>
                <a:spcPts val="1914"/>
              </a:lnSpc>
              <a:buNone/>
            </a:pPr>
            <a:r>
              <a:rPr lang="en-US" sz="1531" b="1" kern="0" spc="-46" dirty="0">
                <a:solidFill>
                  <a:srgbClr val="000000"/>
                </a:solidFill>
                <a:latin typeface="Inter" pitchFamily="34" charset="0"/>
                <a:ea typeface="Inter" pitchFamily="34" charset="-122"/>
                <a:cs typeface="Inter" pitchFamily="34" charset="-120"/>
              </a:rPr>
              <a:t>Stay Ahead of the Game</a:t>
            </a:r>
            <a:endParaRPr lang="en-US" sz="1531" dirty="0"/>
          </a:p>
        </p:txBody>
      </p:sp>
      <p:sp>
        <p:nvSpPr>
          <p:cNvPr id="13" name="Text 8"/>
          <p:cNvSpPr/>
          <p:nvPr/>
        </p:nvSpPr>
        <p:spPr>
          <a:xfrm>
            <a:off x="3621167" y="7811572"/>
            <a:ext cx="3577352" cy="746165"/>
          </a:xfrm>
          <a:prstGeom prst="rect">
            <a:avLst/>
          </a:prstGeom>
          <a:noFill/>
          <a:ln/>
        </p:spPr>
        <p:txBody>
          <a:bodyPr wrap="square" rtlCol="0" anchor="t"/>
          <a:lstStyle/>
          <a:p>
            <a:pPr marL="0" indent="0" algn="l">
              <a:lnSpc>
                <a:spcPts val="1960"/>
              </a:lnSpc>
              <a:buNone/>
            </a:pPr>
            <a:r>
              <a:rPr lang="en-US" sz="1225" kern="0" spc="-24" dirty="0">
                <a:solidFill>
                  <a:srgbClr val="272525"/>
                </a:solidFill>
                <a:latin typeface="Inter" pitchFamily="34" charset="0"/>
                <a:ea typeface="Inter" pitchFamily="34" charset="-122"/>
                <a:cs typeface="Inter" pitchFamily="34" charset="-120"/>
              </a:rPr>
              <a:t>With stock price prediction, you can stay ahead of the curve and make strategic investments before the market shifts.</a:t>
            </a:r>
            <a:endParaRPr lang="en-US" sz="1225" dirty="0"/>
          </a:p>
        </p:txBody>
      </p:sp>
      <p:pic>
        <p:nvPicPr>
          <p:cNvPr id="14" name="Image 3" descr="preencoded.png"/>
          <p:cNvPicPr>
            <a:picLocks noChangeAspect="1"/>
          </p:cNvPicPr>
          <p:nvPr/>
        </p:nvPicPr>
        <p:blipFill>
          <a:blip r:embed="rId6"/>
          <a:stretch>
            <a:fillRect/>
          </a:stretch>
        </p:blipFill>
        <p:spPr>
          <a:xfrm>
            <a:off x="7431762" y="5007888"/>
            <a:ext cx="3577471" cy="2210991"/>
          </a:xfrm>
          <a:prstGeom prst="rect">
            <a:avLst/>
          </a:prstGeom>
        </p:spPr>
      </p:pic>
      <p:sp>
        <p:nvSpPr>
          <p:cNvPr id="15" name="Text 9"/>
          <p:cNvSpPr/>
          <p:nvPr/>
        </p:nvSpPr>
        <p:spPr>
          <a:xfrm>
            <a:off x="7431762" y="7413188"/>
            <a:ext cx="2102644" cy="243007"/>
          </a:xfrm>
          <a:prstGeom prst="rect">
            <a:avLst/>
          </a:prstGeom>
          <a:noFill/>
          <a:ln/>
        </p:spPr>
        <p:txBody>
          <a:bodyPr wrap="none" rtlCol="0" anchor="t"/>
          <a:lstStyle/>
          <a:p>
            <a:pPr marL="0" indent="0" algn="l">
              <a:lnSpc>
                <a:spcPts val="1914"/>
              </a:lnSpc>
              <a:buNone/>
            </a:pPr>
            <a:r>
              <a:rPr lang="en-US" sz="1531" b="1" kern="0" spc="-46" dirty="0">
                <a:solidFill>
                  <a:srgbClr val="000000"/>
                </a:solidFill>
                <a:latin typeface="Inter" pitchFamily="34" charset="0"/>
                <a:ea typeface="Inter" pitchFamily="34" charset="-122"/>
                <a:cs typeface="Inter" pitchFamily="34" charset="-120"/>
              </a:rPr>
              <a:t>Understand the Market</a:t>
            </a:r>
            <a:endParaRPr lang="en-US" sz="1531" dirty="0"/>
          </a:p>
        </p:txBody>
      </p:sp>
      <p:sp>
        <p:nvSpPr>
          <p:cNvPr id="16" name="Text 10"/>
          <p:cNvSpPr/>
          <p:nvPr/>
        </p:nvSpPr>
        <p:spPr>
          <a:xfrm>
            <a:off x="7431762" y="7811691"/>
            <a:ext cx="3577471" cy="994886"/>
          </a:xfrm>
          <a:prstGeom prst="rect">
            <a:avLst/>
          </a:prstGeom>
          <a:noFill/>
          <a:ln/>
        </p:spPr>
        <p:txBody>
          <a:bodyPr wrap="square" rtlCol="0" anchor="t"/>
          <a:lstStyle/>
          <a:p>
            <a:pPr marL="0" indent="0" algn="l">
              <a:lnSpc>
                <a:spcPts val="1960"/>
              </a:lnSpc>
              <a:buNone/>
            </a:pPr>
            <a:r>
              <a:rPr lang="en-US" sz="1225" kern="0" spc="-24" dirty="0">
                <a:solidFill>
                  <a:srgbClr val="272525"/>
                </a:solidFill>
                <a:latin typeface="Inter" pitchFamily="34" charset="0"/>
                <a:ea typeface="Inter" pitchFamily="34" charset="-122"/>
                <a:cs typeface="Inter" pitchFamily="34" charset="-120"/>
              </a:rPr>
              <a:t>Predicting stock prices helps investors understand the market better by highlighting the factors that drive the market and their impacts on various stocks.</a:t>
            </a:r>
            <a:endParaRPr lang="en-US" sz="1225"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chemeClr val="accent3">
              <a:lumMod val="20000"/>
              <a:lumOff val="80000"/>
            </a:schemeClr>
          </a:solidFill>
          <a:ln w="13811">
            <a:solidFill>
              <a:srgbClr val="E5E0DF"/>
            </a:solidFill>
            <a:prstDash val="solid"/>
          </a:ln>
        </p:spPr>
      </p:sp>
      <p:sp>
        <p:nvSpPr>
          <p:cNvPr id="4" name="Text 2"/>
          <p:cNvSpPr/>
          <p:nvPr/>
        </p:nvSpPr>
        <p:spPr>
          <a:xfrm>
            <a:off x="2037993" y="910114"/>
            <a:ext cx="10042446" cy="694373"/>
          </a:xfrm>
          <a:prstGeom prst="rect">
            <a:avLst/>
          </a:prstGeom>
          <a:noFill/>
          <a:ln/>
        </p:spPr>
        <p:txBody>
          <a:bodyPr wrap="none" rtlCol="0" anchor="t"/>
          <a:lstStyle/>
          <a:p>
            <a:pPr marL="0" indent="0">
              <a:lnSpc>
                <a:spcPts val="5468"/>
              </a:lnSpc>
              <a:buNone/>
            </a:pPr>
            <a:r>
              <a:rPr lang="en-US" sz="4374" b="1" kern="0" spc="-131" dirty="0">
                <a:solidFill>
                  <a:srgbClr val="000000"/>
                </a:solidFill>
                <a:latin typeface="Inter" pitchFamily="34" charset="0"/>
                <a:ea typeface="Inter" pitchFamily="34" charset="-122"/>
                <a:cs typeface="Inter" pitchFamily="34" charset="-120"/>
              </a:rPr>
              <a:t>Types of Stock Price Prediction Models</a:t>
            </a:r>
            <a:endParaRPr lang="en-US" sz="4374" dirty="0"/>
          </a:p>
        </p:txBody>
      </p:sp>
      <p:sp>
        <p:nvSpPr>
          <p:cNvPr id="5" name="Shape 3"/>
          <p:cNvSpPr/>
          <p:nvPr/>
        </p:nvSpPr>
        <p:spPr>
          <a:xfrm>
            <a:off x="7293054" y="2048827"/>
            <a:ext cx="44410" cy="5270540"/>
          </a:xfrm>
          <a:prstGeom prst="rect">
            <a:avLst/>
          </a:prstGeom>
          <a:solidFill>
            <a:srgbClr val="B5B7E3"/>
          </a:solidFill>
          <a:ln/>
        </p:spPr>
      </p:sp>
      <p:sp>
        <p:nvSpPr>
          <p:cNvPr id="6" name="Shape 4"/>
          <p:cNvSpPr/>
          <p:nvPr/>
        </p:nvSpPr>
        <p:spPr>
          <a:xfrm>
            <a:off x="7565172" y="2450128"/>
            <a:ext cx="777597" cy="44410"/>
          </a:xfrm>
          <a:prstGeom prst="rect">
            <a:avLst/>
          </a:prstGeom>
          <a:solidFill>
            <a:srgbClr val="B5B7E3"/>
          </a:solidFill>
          <a:ln/>
        </p:spPr>
      </p:sp>
      <p:sp>
        <p:nvSpPr>
          <p:cNvPr id="7" name="Shape 5"/>
          <p:cNvSpPr/>
          <p:nvPr/>
        </p:nvSpPr>
        <p:spPr>
          <a:xfrm>
            <a:off x="7065228" y="2222421"/>
            <a:ext cx="499943" cy="499943"/>
          </a:xfrm>
          <a:prstGeom prst="roundRect">
            <a:avLst>
              <a:gd name="adj" fmla="val 20000"/>
            </a:avLst>
          </a:prstGeom>
          <a:solidFill>
            <a:srgbClr val="DADBF1"/>
          </a:solidFill>
          <a:ln w="13811">
            <a:solidFill>
              <a:srgbClr val="B5B7E3"/>
            </a:solidFill>
            <a:prstDash val="solid"/>
          </a:ln>
        </p:spPr>
      </p:sp>
      <p:sp>
        <p:nvSpPr>
          <p:cNvPr id="8" name="Text 6"/>
          <p:cNvSpPr/>
          <p:nvPr/>
        </p:nvSpPr>
        <p:spPr>
          <a:xfrm>
            <a:off x="7233583" y="2264093"/>
            <a:ext cx="163235" cy="416481"/>
          </a:xfrm>
          <a:prstGeom prst="rect">
            <a:avLst/>
          </a:prstGeom>
          <a:noFill/>
          <a:ln/>
        </p:spPr>
        <p:txBody>
          <a:bodyPr wrap="none" rtlCol="0" anchor="t"/>
          <a:lstStyle/>
          <a:p>
            <a:pPr marL="0" indent="0" algn="ctr">
              <a:lnSpc>
                <a:spcPts val="3281"/>
              </a:lnSpc>
              <a:buNone/>
            </a:pPr>
            <a:r>
              <a:rPr lang="en-US" sz="2624" b="1" kern="0" spc="-35" dirty="0">
                <a:solidFill>
                  <a:srgbClr val="272525"/>
                </a:solidFill>
                <a:latin typeface="Inter" pitchFamily="34" charset="0"/>
                <a:ea typeface="Inter" pitchFamily="34" charset="-122"/>
                <a:cs typeface="Inter" pitchFamily="34" charset="-120"/>
              </a:rPr>
              <a:t>1</a:t>
            </a:r>
            <a:endParaRPr lang="en-US" sz="2624" dirty="0"/>
          </a:p>
        </p:txBody>
      </p:sp>
      <p:sp>
        <p:nvSpPr>
          <p:cNvPr id="9" name="Text 7"/>
          <p:cNvSpPr/>
          <p:nvPr/>
        </p:nvSpPr>
        <p:spPr>
          <a:xfrm>
            <a:off x="8537258" y="2270998"/>
            <a:ext cx="2387560" cy="347186"/>
          </a:xfrm>
          <a:prstGeom prst="rect">
            <a:avLst/>
          </a:prstGeom>
          <a:noFill/>
          <a:ln/>
        </p:spPr>
        <p:txBody>
          <a:bodyPr wrap="none" rtlCol="0" anchor="t"/>
          <a:lstStyle/>
          <a:p>
            <a:pPr marL="0" indent="0" algn="l">
              <a:lnSpc>
                <a:spcPts val="2734"/>
              </a:lnSpc>
              <a:buNone/>
            </a:pPr>
            <a:r>
              <a:rPr lang="en-US" sz="2187" b="1" kern="0" spc="-66" dirty="0">
                <a:solidFill>
                  <a:srgbClr val="272525"/>
                </a:solidFill>
                <a:latin typeface="Inter" pitchFamily="34" charset="0"/>
                <a:ea typeface="Inter" pitchFamily="34" charset="-122"/>
                <a:cs typeface="Inter" pitchFamily="34" charset="-120"/>
              </a:rPr>
              <a:t>Technical Analysis</a:t>
            </a:r>
            <a:endParaRPr lang="en-US" sz="2187" dirty="0"/>
          </a:p>
        </p:txBody>
      </p:sp>
      <p:sp>
        <p:nvSpPr>
          <p:cNvPr id="10" name="Text 8"/>
          <p:cNvSpPr/>
          <p:nvPr/>
        </p:nvSpPr>
        <p:spPr>
          <a:xfrm>
            <a:off x="8537258" y="2840355"/>
            <a:ext cx="4055150" cy="1421606"/>
          </a:xfrm>
          <a:prstGeom prst="rect">
            <a:avLst/>
          </a:prstGeom>
          <a:noFill/>
          <a:ln/>
        </p:spPr>
        <p:txBody>
          <a:bodyPr wrap="square" rtlCol="0" anchor="t"/>
          <a:lstStyle/>
          <a:p>
            <a:pPr marL="0" indent="0" algn="l">
              <a:lnSpc>
                <a:spcPts val="2799"/>
              </a:lnSpc>
              <a:buNone/>
            </a:pPr>
            <a:r>
              <a:rPr lang="en-US" sz="1750" kern="0" spc="-35" dirty="0">
                <a:solidFill>
                  <a:srgbClr val="272525"/>
                </a:solidFill>
                <a:latin typeface="Inter" pitchFamily="34" charset="0"/>
                <a:ea typeface="Inter" pitchFamily="34" charset="-122"/>
                <a:cs typeface="Inter" pitchFamily="34" charset="-120"/>
              </a:rPr>
              <a:t>Uses historical market data, share prices, and volume traded to forecast trends and patterns of movements in the market.</a:t>
            </a:r>
            <a:endParaRPr lang="en-US" sz="1750" dirty="0"/>
          </a:p>
        </p:txBody>
      </p:sp>
      <p:sp>
        <p:nvSpPr>
          <p:cNvPr id="11" name="Shape 9"/>
          <p:cNvSpPr/>
          <p:nvPr/>
        </p:nvSpPr>
        <p:spPr>
          <a:xfrm>
            <a:off x="6287631" y="3560981"/>
            <a:ext cx="777597" cy="44410"/>
          </a:xfrm>
          <a:prstGeom prst="rect">
            <a:avLst/>
          </a:prstGeom>
          <a:solidFill>
            <a:srgbClr val="B5B7E3"/>
          </a:solidFill>
          <a:ln/>
        </p:spPr>
      </p:sp>
      <p:sp>
        <p:nvSpPr>
          <p:cNvPr id="12" name="Shape 10"/>
          <p:cNvSpPr/>
          <p:nvPr/>
        </p:nvSpPr>
        <p:spPr>
          <a:xfrm>
            <a:off x="7065228" y="3333274"/>
            <a:ext cx="499943" cy="499943"/>
          </a:xfrm>
          <a:prstGeom prst="roundRect">
            <a:avLst>
              <a:gd name="adj" fmla="val 20000"/>
            </a:avLst>
          </a:prstGeom>
          <a:solidFill>
            <a:srgbClr val="DADBF1"/>
          </a:solidFill>
          <a:ln w="13811">
            <a:solidFill>
              <a:srgbClr val="B5B7E3"/>
            </a:solidFill>
            <a:prstDash val="solid"/>
          </a:ln>
        </p:spPr>
      </p:sp>
      <p:sp>
        <p:nvSpPr>
          <p:cNvPr id="13" name="Text 11"/>
          <p:cNvSpPr/>
          <p:nvPr/>
        </p:nvSpPr>
        <p:spPr>
          <a:xfrm>
            <a:off x="7214533" y="3374946"/>
            <a:ext cx="201335" cy="416481"/>
          </a:xfrm>
          <a:prstGeom prst="rect">
            <a:avLst/>
          </a:prstGeom>
          <a:noFill/>
          <a:ln/>
        </p:spPr>
        <p:txBody>
          <a:bodyPr wrap="none" rtlCol="0" anchor="t"/>
          <a:lstStyle/>
          <a:p>
            <a:pPr marL="0" indent="0" algn="ctr">
              <a:lnSpc>
                <a:spcPts val="3281"/>
              </a:lnSpc>
              <a:buNone/>
            </a:pPr>
            <a:r>
              <a:rPr lang="en-US" sz="2624" b="1" kern="0" spc="-35" dirty="0">
                <a:solidFill>
                  <a:srgbClr val="272525"/>
                </a:solidFill>
                <a:latin typeface="Inter" pitchFamily="34" charset="0"/>
                <a:ea typeface="Inter" pitchFamily="34" charset="-122"/>
                <a:cs typeface="Inter" pitchFamily="34" charset="-120"/>
              </a:rPr>
              <a:t>2</a:t>
            </a:r>
            <a:endParaRPr lang="en-US" sz="2624" dirty="0"/>
          </a:p>
        </p:txBody>
      </p:sp>
      <p:sp>
        <p:nvSpPr>
          <p:cNvPr id="14" name="Text 12"/>
          <p:cNvSpPr/>
          <p:nvPr/>
        </p:nvSpPr>
        <p:spPr>
          <a:xfrm>
            <a:off x="3265051" y="3381851"/>
            <a:ext cx="2828092" cy="347186"/>
          </a:xfrm>
          <a:prstGeom prst="rect">
            <a:avLst/>
          </a:prstGeom>
          <a:noFill/>
          <a:ln/>
        </p:spPr>
        <p:txBody>
          <a:bodyPr wrap="none" rtlCol="0" anchor="t"/>
          <a:lstStyle/>
          <a:p>
            <a:pPr marL="0" indent="0" algn="r">
              <a:lnSpc>
                <a:spcPts val="2734"/>
              </a:lnSpc>
              <a:buNone/>
            </a:pPr>
            <a:r>
              <a:rPr lang="en-US" sz="2187" b="1" kern="0" spc="-66" dirty="0">
                <a:solidFill>
                  <a:srgbClr val="272525"/>
                </a:solidFill>
                <a:latin typeface="Inter" pitchFamily="34" charset="0"/>
                <a:ea typeface="Inter" pitchFamily="34" charset="-122"/>
                <a:cs typeface="Inter" pitchFamily="34" charset="-120"/>
              </a:rPr>
              <a:t>Fundamental Analysis</a:t>
            </a:r>
            <a:endParaRPr lang="en-US" sz="2187" dirty="0"/>
          </a:p>
        </p:txBody>
      </p:sp>
      <p:sp>
        <p:nvSpPr>
          <p:cNvPr id="15" name="Text 13"/>
          <p:cNvSpPr/>
          <p:nvPr/>
        </p:nvSpPr>
        <p:spPr>
          <a:xfrm>
            <a:off x="2037993" y="3951208"/>
            <a:ext cx="4055150" cy="1777008"/>
          </a:xfrm>
          <a:prstGeom prst="rect">
            <a:avLst/>
          </a:prstGeom>
          <a:noFill/>
          <a:ln/>
        </p:spPr>
        <p:txBody>
          <a:bodyPr wrap="square" rtlCol="0" anchor="t"/>
          <a:lstStyle/>
          <a:p>
            <a:pPr marL="0" indent="0" algn="r">
              <a:lnSpc>
                <a:spcPts val="2799"/>
              </a:lnSpc>
              <a:buNone/>
            </a:pPr>
            <a:r>
              <a:rPr lang="en-US" sz="1750" kern="0" spc="-35" dirty="0">
                <a:solidFill>
                  <a:srgbClr val="272525"/>
                </a:solidFill>
                <a:latin typeface="Inter" pitchFamily="34" charset="0"/>
                <a:ea typeface="Inter" pitchFamily="34" charset="-122"/>
                <a:cs typeface="Inter" pitchFamily="34" charset="-120"/>
              </a:rPr>
              <a:t>Examines a company's financial statements, industry trends, and economic indicators to estimate the stock's intrinsic value and growth prospects.</a:t>
            </a:r>
            <a:endParaRPr lang="en-US" sz="1750" dirty="0"/>
          </a:p>
        </p:txBody>
      </p:sp>
      <p:sp>
        <p:nvSpPr>
          <p:cNvPr id="16" name="Shape 14"/>
          <p:cNvSpPr/>
          <p:nvPr/>
        </p:nvSpPr>
        <p:spPr>
          <a:xfrm>
            <a:off x="7565172" y="5107603"/>
            <a:ext cx="777597" cy="44410"/>
          </a:xfrm>
          <a:prstGeom prst="rect">
            <a:avLst/>
          </a:prstGeom>
          <a:solidFill>
            <a:srgbClr val="B5B7E3"/>
          </a:solidFill>
          <a:ln/>
        </p:spPr>
      </p:sp>
      <p:sp>
        <p:nvSpPr>
          <p:cNvPr id="17" name="Shape 15"/>
          <p:cNvSpPr/>
          <p:nvPr/>
        </p:nvSpPr>
        <p:spPr>
          <a:xfrm>
            <a:off x="7065228" y="4879896"/>
            <a:ext cx="499943" cy="499943"/>
          </a:xfrm>
          <a:prstGeom prst="roundRect">
            <a:avLst>
              <a:gd name="adj" fmla="val 20000"/>
            </a:avLst>
          </a:prstGeom>
          <a:solidFill>
            <a:srgbClr val="DADBF1"/>
          </a:solidFill>
          <a:ln w="13811">
            <a:solidFill>
              <a:srgbClr val="B5B7E3"/>
            </a:solidFill>
            <a:prstDash val="solid"/>
          </a:ln>
        </p:spPr>
      </p:sp>
      <p:sp>
        <p:nvSpPr>
          <p:cNvPr id="18" name="Text 16"/>
          <p:cNvSpPr/>
          <p:nvPr/>
        </p:nvSpPr>
        <p:spPr>
          <a:xfrm>
            <a:off x="7210723" y="4921568"/>
            <a:ext cx="208955" cy="416481"/>
          </a:xfrm>
          <a:prstGeom prst="rect">
            <a:avLst/>
          </a:prstGeom>
          <a:noFill/>
          <a:ln/>
        </p:spPr>
        <p:txBody>
          <a:bodyPr wrap="none" rtlCol="0" anchor="t"/>
          <a:lstStyle/>
          <a:p>
            <a:pPr marL="0" indent="0" algn="ctr">
              <a:lnSpc>
                <a:spcPts val="3281"/>
              </a:lnSpc>
              <a:buNone/>
            </a:pPr>
            <a:r>
              <a:rPr lang="en-US" sz="2624" b="1" kern="0" spc="-35" dirty="0">
                <a:solidFill>
                  <a:srgbClr val="272525"/>
                </a:solidFill>
                <a:latin typeface="Inter" pitchFamily="34" charset="0"/>
                <a:ea typeface="Inter" pitchFamily="34" charset="-122"/>
                <a:cs typeface="Inter" pitchFamily="34" charset="-120"/>
              </a:rPr>
              <a:t>3</a:t>
            </a:r>
            <a:endParaRPr lang="en-US" sz="2624" dirty="0"/>
          </a:p>
        </p:txBody>
      </p:sp>
      <p:sp>
        <p:nvSpPr>
          <p:cNvPr id="19" name="Text 17"/>
          <p:cNvSpPr/>
          <p:nvPr/>
        </p:nvSpPr>
        <p:spPr>
          <a:xfrm>
            <a:off x="8537258" y="4928473"/>
            <a:ext cx="2274689" cy="347186"/>
          </a:xfrm>
          <a:prstGeom prst="rect">
            <a:avLst/>
          </a:prstGeom>
          <a:noFill/>
          <a:ln/>
        </p:spPr>
        <p:txBody>
          <a:bodyPr wrap="none" rtlCol="0" anchor="t"/>
          <a:lstStyle/>
          <a:p>
            <a:pPr marL="0" indent="0" algn="l">
              <a:lnSpc>
                <a:spcPts val="2734"/>
              </a:lnSpc>
              <a:buNone/>
            </a:pPr>
            <a:r>
              <a:rPr lang="en-US" sz="2187" b="1" kern="0" spc="-66" dirty="0">
                <a:solidFill>
                  <a:srgbClr val="272525"/>
                </a:solidFill>
                <a:latin typeface="Inter" pitchFamily="34" charset="0"/>
                <a:ea typeface="Inter" pitchFamily="34" charset="-122"/>
                <a:cs typeface="Inter" pitchFamily="34" charset="-120"/>
              </a:rPr>
              <a:t>Machine Learning</a:t>
            </a:r>
            <a:endParaRPr lang="en-US" sz="2187" dirty="0"/>
          </a:p>
        </p:txBody>
      </p:sp>
      <p:sp>
        <p:nvSpPr>
          <p:cNvPr id="20" name="Text 18"/>
          <p:cNvSpPr/>
          <p:nvPr/>
        </p:nvSpPr>
        <p:spPr>
          <a:xfrm>
            <a:off x="8537258" y="5497830"/>
            <a:ext cx="4055150" cy="1421606"/>
          </a:xfrm>
          <a:prstGeom prst="rect">
            <a:avLst/>
          </a:prstGeom>
          <a:noFill/>
          <a:ln/>
        </p:spPr>
        <p:txBody>
          <a:bodyPr wrap="square" rtlCol="0" anchor="t"/>
          <a:lstStyle/>
          <a:p>
            <a:pPr marL="0" indent="0" algn="l">
              <a:lnSpc>
                <a:spcPts val="2799"/>
              </a:lnSpc>
              <a:buNone/>
            </a:pPr>
            <a:r>
              <a:rPr lang="en-US" sz="1750" kern="0" spc="-35" dirty="0">
                <a:solidFill>
                  <a:srgbClr val="272525"/>
                </a:solidFill>
                <a:latin typeface="Inter" pitchFamily="34" charset="0"/>
                <a:ea typeface="Inter" pitchFamily="34" charset="-122"/>
                <a:cs typeface="Inter" pitchFamily="34" charset="-120"/>
              </a:rPr>
              <a:t>Uses algorithms and statistical models to analyze historical data and make predictions based on current market trends.</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31899"/>
            <a:ext cx="14630400" cy="8229600"/>
          </a:xfrm>
          <a:prstGeom prst="rect">
            <a:avLst/>
          </a:prstGeom>
          <a:solidFill>
            <a:schemeClr val="accent3">
              <a:lumMod val="20000"/>
              <a:lumOff val="80000"/>
            </a:schemeClr>
          </a:solidFill>
          <a:ln w="13811">
            <a:solidFill>
              <a:srgbClr val="E5E0DF"/>
            </a:solidFill>
            <a:prstDash val="solid"/>
          </a:ln>
        </p:spPr>
      </p:sp>
      <p:sp>
        <p:nvSpPr>
          <p:cNvPr id="4" name="Text 2"/>
          <p:cNvSpPr/>
          <p:nvPr/>
        </p:nvSpPr>
        <p:spPr>
          <a:xfrm>
            <a:off x="2037993" y="979646"/>
            <a:ext cx="10554414" cy="1388745"/>
          </a:xfrm>
          <a:prstGeom prst="rect">
            <a:avLst/>
          </a:prstGeom>
          <a:noFill/>
          <a:ln/>
        </p:spPr>
        <p:txBody>
          <a:bodyPr wrap="square" rtlCol="0" anchor="t"/>
          <a:lstStyle/>
          <a:p>
            <a:pPr marL="0" indent="0">
              <a:lnSpc>
                <a:spcPts val="5468"/>
              </a:lnSpc>
              <a:buNone/>
            </a:pPr>
            <a:r>
              <a:rPr lang="en-US" sz="4374" b="1" kern="0" spc="-131" dirty="0">
                <a:solidFill>
                  <a:srgbClr val="000000"/>
                </a:solidFill>
                <a:latin typeface="Inter" pitchFamily="34" charset="0"/>
                <a:ea typeface="Inter" pitchFamily="34" charset="-122"/>
                <a:cs typeface="Inter" pitchFamily="34" charset="-120"/>
              </a:rPr>
              <a:t>Data Preprocessing for Stock Price Prediction</a:t>
            </a:r>
            <a:endParaRPr lang="en-US" sz="4374" dirty="0"/>
          </a:p>
        </p:txBody>
      </p:sp>
      <p:sp>
        <p:nvSpPr>
          <p:cNvPr id="5" name="Shape 3"/>
          <p:cNvSpPr/>
          <p:nvPr/>
        </p:nvSpPr>
        <p:spPr>
          <a:xfrm>
            <a:off x="2037993" y="2812733"/>
            <a:ext cx="5166122" cy="2107525"/>
          </a:xfrm>
          <a:prstGeom prst="roundRect">
            <a:avLst>
              <a:gd name="adj" fmla="val 4744"/>
            </a:avLst>
          </a:prstGeom>
          <a:solidFill>
            <a:srgbClr val="DADBF1"/>
          </a:solidFill>
          <a:ln w="13811">
            <a:solidFill>
              <a:srgbClr val="B5B7E3"/>
            </a:solidFill>
            <a:prstDash val="solid"/>
          </a:ln>
        </p:spPr>
      </p:sp>
      <p:sp>
        <p:nvSpPr>
          <p:cNvPr id="6" name="Text 4"/>
          <p:cNvSpPr/>
          <p:nvPr/>
        </p:nvSpPr>
        <p:spPr>
          <a:xfrm>
            <a:off x="2273975" y="3048714"/>
            <a:ext cx="2221944" cy="347186"/>
          </a:xfrm>
          <a:prstGeom prst="rect">
            <a:avLst/>
          </a:prstGeom>
          <a:noFill/>
          <a:ln/>
        </p:spPr>
        <p:txBody>
          <a:bodyPr wrap="none" rtlCol="0" anchor="t"/>
          <a:lstStyle/>
          <a:p>
            <a:pPr marL="0" indent="0">
              <a:lnSpc>
                <a:spcPts val="2734"/>
              </a:lnSpc>
              <a:buNone/>
            </a:pPr>
            <a:r>
              <a:rPr lang="en-US" sz="2187" b="1" kern="0" spc="-66" dirty="0">
                <a:solidFill>
                  <a:srgbClr val="272525"/>
                </a:solidFill>
                <a:latin typeface="Inter" pitchFamily="34" charset="0"/>
                <a:ea typeface="Inter" pitchFamily="34" charset="-122"/>
                <a:cs typeface="Inter" pitchFamily="34" charset="-120"/>
              </a:rPr>
              <a:t>Data cleaning</a:t>
            </a:r>
            <a:endParaRPr lang="en-US" sz="2187" dirty="0"/>
          </a:p>
        </p:txBody>
      </p:sp>
      <p:sp>
        <p:nvSpPr>
          <p:cNvPr id="7" name="Text 5"/>
          <p:cNvSpPr/>
          <p:nvPr/>
        </p:nvSpPr>
        <p:spPr>
          <a:xfrm>
            <a:off x="2273975" y="3618071"/>
            <a:ext cx="4694158" cy="1066205"/>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Remove outliers, fill missing values, and convert raw data into a more organized and structured format.</a:t>
            </a:r>
            <a:endParaRPr lang="en-US" sz="1750" dirty="0"/>
          </a:p>
        </p:txBody>
      </p:sp>
      <p:sp>
        <p:nvSpPr>
          <p:cNvPr id="8" name="Shape 6"/>
          <p:cNvSpPr/>
          <p:nvPr/>
        </p:nvSpPr>
        <p:spPr>
          <a:xfrm>
            <a:off x="7426285" y="2812733"/>
            <a:ext cx="5166122" cy="2107525"/>
          </a:xfrm>
          <a:prstGeom prst="roundRect">
            <a:avLst>
              <a:gd name="adj" fmla="val 4744"/>
            </a:avLst>
          </a:prstGeom>
          <a:solidFill>
            <a:srgbClr val="DADBF1"/>
          </a:solidFill>
          <a:ln w="13811">
            <a:solidFill>
              <a:srgbClr val="B5B7E3"/>
            </a:solidFill>
            <a:prstDash val="solid"/>
          </a:ln>
        </p:spPr>
      </p:sp>
      <p:sp>
        <p:nvSpPr>
          <p:cNvPr id="9" name="Text 7"/>
          <p:cNvSpPr/>
          <p:nvPr/>
        </p:nvSpPr>
        <p:spPr>
          <a:xfrm>
            <a:off x="7662267" y="3048714"/>
            <a:ext cx="2221944" cy="347186"/>
          </a:xfrm>
          <a:prstGeom prst="rect">
            <a:avLst/>
          </a:prstGeom>
          <a:noFill/>
          <a:ln/>
        </p:spPr>
        <p:txBody>
          <a:bodyPr wrap="none" rtlCol="0" anchor="t"/>
          <a:lstStyle/>
          <a:p>
            <a:pPr marL="0" indent="0">
              <a:lnSpc>
                <a:spcPts val="2734"/>
              </a:lnSpc>
              <a:buNone/>
            </a:pPr>
            <a:r>
              <a:rPr lang="en-US" sz="2187" b="1" kern="0" spc="-66" dirty="0">
                <a:solidFill>
                  <a:srgbClr val="272525"/>
                </a:solidFill>
                <a:latin typeface="Inter" pitchFamily="34" charset="0"/>
                <a:ea typeface="Inter" pitchFamily="34" charset="-122"/>
                <a:cs typeface="Inter" pitchFamily="34" charset="-120"/>
              </a:rPr>
              <a:t>Data Integration</a:t>
            </a:r>
            <a:endParaRPr lang="en-US" sz="2187" dirty="0"/>
          </a:p>
        </p:txBody>
      </p:sp>
      <p:sp>
        <p:nvSpPr>
          <p:cNvPr id="10" name="Text 8"/>
          <p:cNvSpPr/>
          <p:nvPr/>
        </p:nvSpPr>
        <p:spPr>
          <a:xfrm>
            <a:off x="7662267" y="3618071"/>
            <a:ext cx="4694158" cy="1066205"/>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Combine data from multiple sources to form a complete dataset for analyzing and modeling stock prices.</a:t>
            </a:r>
            <a:endParaRPr lang="en-US" sz="1750" dirty="0"/>
          </a:p>
        </p:txBody>
      </p:sp>
      <p:sp>
        <p:nvSpPr>
          <p:cNvPr id="11" name="Shape 9"/>
          <p:cNvSpPr/>
          <p:nvPr/>
        </p:nvSpPr>
        <p:spPr>
          <a:xfrm>
            <a:off x="2037993" y="5142428"/>
            <a:ext cx="5166122" cy="2107525"/>
          </a:xfrm>
          <a:prstGeom prst="roundRect">
            <a:avLst>
              <a:gd name="adj" fmla="val 4744"/>
            </a:avLst>
          </a:prstGeom>
          <a:solidFill>
            <a:srgbClr val="DADBF1"/>
          </a:solidFill>
          <a:ln w="13811">
            <a:solidFill>
              <a:srgbClr val="B5B7E3"/>
            </a:solidFill>
            <a:prstDash val="solid"/>
          </a:ln>
        </p:spPr>
      </p:sp>
      <p:sp>
        <p:nvSpPr>
          <p:cNvPr id="12" name="Text 10"/>
          <p:cNvSpPr/>
          <p:nvPr/>
        </p:nvSpPr>
        <p:spPr>
          <a:xfrm>
            <a:off x="2273975" y="5378410"/>
            <a:ext cx="2623066" cy="347186"/>
          </a:xfrm>
          <a:prstGeom prst="rect">
            <a:avLst/>
          </a:prstGeom>
          <a:noFill/>
          <a:ln/>
        </p:spPr>
        <p:txBody>
          <a:bodyPr wrap="none" rtlCol="0" anchor="t"/>
          <a:lstStyle/>
          <a:p>
            <a:pPr marL="0" indent="0">
              <a:lnSpc>
                <a:spcPts val="2734"/>
              </a:lnSpc>
              <a:buNone/>
            </a:pPr>
            <a:r>
              <a:rPr lang="en-US" sz="2187" b="1" kern="0" spc="-66" dirty="0">
                <a:solidFill>
                  <a:srgbClr val="272525"/>
                </a:solidFill>
                <a:latin typeface="Inter" pitchFamily="34" charset="0"/>
                <a:ea typeface="Inter" pitchFamily="34" charset="-122"/>
                <a:cs typeface="Inter" pitchFamily="34" charset="-120"/>
              </a:rPr>
              <a:t>Data Transformation</a:t>
            </a:r>
            <a:endParaRPr lang="en-US" sz="2187" dirty="0"/>
          </a:p>
        </p:txBody>
      </p:sp>
      <p:sp>
        <p:nvSpPr>
          <p:cNvPr id="13" name="Text 11"/>
          <p:cNvSpPr/>
          <p:nvPr/>
        </p:nvSpPr>
        <p:spPr>
          <a:xfrm>
            <a:off x="2273975" y="5947767"/>
            <a:ext cx="4694158" cy="710803"/>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Normalize data to remove inconsistencies and reduce noise for more accurate predictions.</a:t>
            </a:r>
            <a:endParaRPr lang="en-US" sz="1750" dirty="0"/>
          </a:p>
        </p:txBody>
      </p:sp>
      <p:sp>
        <p:nvSpPr>
          <p:cNvPr id="14" name="Shape 12"/>
          <p:cNvSpPr/>
          <p:nvPr/>
        </p:nvSpPr>
        <p:spPr>
          <a:xfrm>
            <a:off x="7426285" y="5142428"/>
            <a:ext cx="5166122" cy="2107525"/>
          </a:xfrm>
          <a:prstGeom prst="roundRect">
            <a:avLst>
              <a:gd name="adj" fmla="val 4744"/>
            </a:avLst>
          </a:prstGeom>
          <a:solidFill>
            <a:srgbClr val="DADBF1"/>
          </a:solidFill>
          <a:ln w="13811">
            <a:solidFill>
              <a:srgbClr val="B5B7E3"/>
            </a:solidFill>
            <a:prstDash val="solid"/>
          </a:ln>
        </p:spPr>
      </p:sp>
      <p:sp>
        <p:nvSpPr>
          <p:cNvPr id="15" name="Text 13"/>
          <p:cNvSpPr/>
          <p:nvPr/>
        </p:nvSpPr>
        <p:spPr>
          <a:xfrm>
            <a:off x="7662267" y="5378410"/>
            <a:ext cx="2221944" cy="347186"/>
          </a:xfrm>
          <a:prstGeom prst="rect">
            <a:avLst/>
          </a:prstGeom>
          <a:noFill/>
          <a:ln/>
        </p:spPr>
        <p:txBody>
          <a:bodyPr wrap="none" rtlCol="0" anchor="t"/>
          <a:lstStyle/>
          <a:p>
            <a:pPr marL="0" indent="0">
              <a:lnSpc>
                <a:spcPts val="2734"/>
              </a:lnSpc>
              <a:buNone/>
            </a:pPr>
            <a:r>
              <a:rPr lang="en-US" sz="2187" b="1" kern="0" spc="-66" dirty="0">
                <a:solidFill>
                  <a:srgbClr val="272525"/>
                </a:solidFill>
                <a:latin typeface="Inter" pitchFamily="34" charset="0"/>
                <a:ea typeface="Inter" pitchFamily="34" charset="-122"/>
                <a:cs typeface="Inter" pitchFamily="34" charset="-120"/>
              </a:rPr>
              <a:t>Feature Scaling</a:t>
            </a:r>
            <a:endParaRPr lang="en-US" sz="2187" dirty="0"/>
          </a:p>
        </p:txBody>
      </p:sp>
      <p:sp>
        <p:nvSpPr>
          <p:cNvPr id="16" name="Text 14"/>
          <p:cNvSpPr/>
          <p:nvPr/>
        </p:nvSpPr>
        <p:spPr>
          <a:xfrm>
            <a:off x="7662267" y="5947767"/>
            <a:ext cx="4694158" cy="1066205"/>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Normalize features to ensure that the values are within a standard range, improving the model accuracy.</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31899"/>
            <a:ext cx="14630400" cy="9471422"/>
          </a:xfrm>
          <a:prstGeom prst="rect">
            <a:avLst/>
          </a:prstGeom>
          <a:solidFill>
            <a:schemeClr val="accent3">
              <a:lumMod val="20000"/>
              <a:lumOff val="80000"/>
            </a:schemeClr>
          </a:solidFill>
          <a:ln w="9644">
            <a:solidFill>
              <a:srgbClr val="E5E0DF"/>
            </a:solidFill>
            <a:prstDash val="solid"/>
          </a:ln>
        </p:spPr>
      </p:sp>
      <p:sp>
        <p:nvSpPr>
          <p:cNvPr id="4" name="Text 2"/>
          <p:cNvSpPr/>
          <p:nvPr/>
        </p:nvSpPr>
        <p:spPr>
          <a:xfrm>
            <a:off x="3621167" y="427673"/>
            <a:ext cx="7388066" cy="972026"/>
          </a:xfrm>
          <a:prstGeom prst="rect">
            <a:avLst/>
          </a:prstGeom>
          <a:noFill/>
          <a:ln/>
        </p:spPr>
        <p:txBody>
          <a:bodyPr wrap="square" rtlCol="0" anchor="t"/>
          <a:lstStyle/>
          <a:p>
            <a:pPr marL="0" indent="0">
              <a:lnSpc>
                <a:spcPts val="3827"/>
              </a:lnSpc>
              <a:buNone/>
            </a:pPr>
            <a:r>
              <a:rPr lang="en-US" sz="3062" b="1" kern="0" spc="-92" dirty="0">
                <a:solidFill>
                  <a:srgbClr val="000000"/>
                </a:solidFill>
                <a:latin typeface="Inter" pitchFamily="34" charset="0"/>
                <a:ea typeface="Inter" pitchFamily="34" charset="-122"/>
                <a:cs typeface="Inter" pitchFamily="34" charset="-120"/>
              </a:rPr>
              <a:t>Feature Selection for Stock Price Prediction</a:t>
            </a:r>
            <a:endParaRPr lang="en-US" sz="3062" dirty="0"/>
          </a:p>
        </p:txBody>
      </p:sp>
      <p:pic>
        <p:nvPicPr>
          <p:cNvPr id="5" name="Image 0" descr="preencoded.png"/>
          <p:cNvPicPr>
            <a:picLocks noChangeAspect="1"/>
          </p:cNvPicPr>
          <p:nvPr/>
        </p:nvPicPr>
        <p:blipFill>
          <a:blip r:embed="rId3"/>
          <a:stretch>
            <a:fillRect/>
          </a:stretch>
        </p:blipFill>
        <p:spPr>
          <a:xfrm>
            <a:off x="3621167" y="1710690"/>
            <a:ext cx="3577352" cy="2210872"/>
          </a:xfrm>
          <a:prstGeom prst="rect">
            <a:avLst/>
          </a:prstGeom>
        </p:spPr>
      </p:pic>
      <p:sp>
        <p:nvSpPr>
          <p:cNvPr id="6" name="Text 3"/>
          <p:cNvSpPr/>
          <p:nvPr/>
        </p:nvSpPr>
        <p:spPr>
          <a:xfrm>
            <a:off x="3621167" y="4115872"/>
            <a:ext cx="2311956" cy="243007"/>
          </a:xfrm>
          <a:prstGeom prst="rect">
            <a:avLst/>
          </a:prstGeom>
          <a:noFill/>
          <a:ln/>
        </p:spPr>
        <p:txBody>
          <a:bodyPr wrap="none" rtlCol="0" anchor="t"/>
          <a:lstStyle/>
          <a:p>
            <a:pPr marL="0" indent="0" algn="l">
              <a:lnSpc>
                <a:spcPts val="1914"/>
              </a:lnSpc>
              <a:buNone/>
            </a:pPr>
            <a:r>
              <a:rPr lang="en-US" sz="1531" b="1" kern="0" spc="-46" dirty="0">
                <a:solidFill>
                  <a:srgbClr val="000000"/>
                </a:solidFill>
                <a:latin typeface="Inter" pitchFamily="34" charset="0"/>
                <a:ea typeface="Inter" pitchFamily="34" charset="-122"/>
                <a:cs typeface="Inter" pitchFamily="34" charset="-120"/>
              </a:rPr>
              <a:t>News Sentiment Analysis</a:t>
            </a:r>
            <a:endParaRPr lang="en-US" sz="1531" dirty="0"/>
          </a:p>
        </p:txBody>
      </p:sp>
      <p:sp>
        <p:nvSpPr>
          <p:cNvPr id="7" name="Text 4"/>
          <p:cNvSpPr/>
          <p:nvPr/>
        </p:nvSpPr>
        <p:spPr>
          <a:xfrm>
            <a:off x="3621167" y="4514374"/>
            <a:ext cx="3577352" cy="746165"/>
          </a:xfrm>
          <a:prstGeom prst="rect">
            <a:avLst/>
          </a:prstGeom>
          <a:noFill/>
          <a:ln/>
        </p:spPr>
        <p:txBody>
          <a:bodyPr wrap="square" rtlCol="0" anchor="t"/>
          <a:lstStyle/>
          <a:p>
            <a:pPr marL="0" indent="0" algn="l">
              <a:lnSpc>
                <a:spcPts val="1960"/>
              </a:lnSpc>
              <a:buNone/>
            </a:pPr>
            <a:r>
              <a:rPr lang="en-US" sz="1225" kern="0" spc="-24" dirty="0">
                <a:solidFill>
                  <a:srgbClr val="272525"/>
                </a:solidFill>
                <a:latin typeface="Inter" pitchFamily="34" charset="0"/>
                <a:ea typeface="Inter" pitchFamily="34" charset="-122"/>
                <a:cs typeface="Inter" pitchFamily="34" charset="-120"/>
              </a:rPr>
              <a:t>Determine the sentiment of financial news articles and use it as predictive features to estimate future stock prices.</a:t>
            </a:r>
            <a:endParaRPr lang="en-US" sz="1225" dirty="0"/>
          </a:p>
        </p:txBody>
      </p:sp>
      <p:pic>
        <p:nvPicPr>
          <p:cNvPr id="8" name="Image 1" descr="preencoded.png"/>
          <p:cNvPicPr>
            <a:picLocks noChangeAspect="1"/>
          </p:cNvPicPr>
          <p:nvPr/>
        </p:nvPicPr>
        <p:blipFill>
          <a:blip r:embed="rId4"/>
          <a:stretch>
            <a:fillRect/>
          </a:stretch>
        </p:blipFill>
        <p:spPr>
          <a:xfrm>
            <a:off x="7431762" y="1710690"/>
            <a:ext cx="3577471" cy="2210991"/>
          </a:xfrm>
          <a:prstGeom prst="rect">
            <a:avLst/>
          </a:prstGeom>
        </p:spPr>
      </p:pic>
      <p:sp>
        <p:nvSpPr>
          <p:cNvPr id="9" name="Text 5"/>
          <p:cNvSpPr/>
          <p:nvPr/>
        </p:nvSpPr>
        <p:spPr>
          <a:xfrm>
            <a:off x="7431762" y="4115991"/>
            <a:ext cx="1555313" cy="243007"/>
          </a:xfrm>
          <a:prstGeom prst="rect">
            <a:avLst/>
          </a:prstGeom>
          <a:noFill/>
          <a:ln/>
        </p:spPr>
        <p:txBody>
          <a:bodyPr wrap="none" rtlCol="0" anchor="t"/>
          <a:lstStyle/>
          <a:p>
            <a:pPr marL="0" indent="0" algn="l">
              <a:lnSpc>
                <a:spcPts val="1914"/>
              </a:lnSpc>
              <a:buNone/>
            </a:pPr>
            <a:r>
              <a:rPr lang="en-US" sz="1531" b="1" kern="0" spc="-46" dirty="0">
                <a:solidFill>
                  <a:srgbClr val="000000"/>
                </a:solidFill>
                <a:latin typeface="Inter" pitchFamily="34" charset="0"/>
                <a:ea typeface="Inter" pitchFamily="34" charset="-122"/>
                <a:cs typeface="Inter" pitchFamily="34" charset="-120"/>
              </a:rPr>
              <a:t>Fundamentals</a:t>
            </a:r>
            <a:endParaRPr lang="en-US" sz="1531" dirty="0"/>
          </a:p>
        </p:txBody>
      </p:sp>
      <p:sp>
        <p:nvSpPr>
          <p:cNvPr id="10" name="Text 6"/>
          <p:cNvSpPr/>
          <p:nvPr/>
        </p:nvSpPr>
        <p:spPr>
          <a:xfrm>
            <a:off x="7431762" y="4514493"/>
            <a:ext cx="3577471" cy="746165"/>
          </a:xfrm>
          <a:prstGeom prst="rect">
            <a:avLst/>
          </a:prstGeom>
          <a:noFill/>
          <a:ln/>
        </p:spPr>
        <p:txBody>
          <a:bodyPr wrap="square" rtlCol="0" anchor="t"/>
          <a:lstStyle/>
          <a:p>
            <a:pPr marL="0" indent="0" algn="l">
              <a:lnSpc>
                <a:spcPts val="1960"/>
              </a:lnSpc>
              <a:buNone/>
            </a:pPr>
            <a:r>
              <a:rPr lang="en-US" sz="1225" kern="0" spc="-24" dirty="0">
                <a:solidFill>
                  <a:srgbClr val="272525"/>
                </a:solidFill>
                <a:latin typeface="Inter" pitchFamily="34" charset="0"/>
                <a:ea typeface="Inter" pitchFamily="34" charset="-122"/>
                <a:cs typeface="Inter" pitchFamily="34" charset="-120"/>
              </a:rPr>
              <a:t>Use company financial ratios, industry trends, and macroeconomic factors as signals to predict a stock's future performance.</a:t>
            </a:r>
            <a:endParaRPr lang="en-US" sz="1225" dirty="0"/>
          </a:p>
        </p:txBody>
      </p:sp>
      <p:pic>
        <p:nvPicPr>
          <p:cNvPr id="11" name="Image 2" descr="preencoded.png"/>
          <p:cNvPicPr>
            <a:picLocks noChangeAspect="1"/>
          </p:cNvPicPr>
          <p:nvPr/>
        </p:nvPicPr>
        <p:blipFill>
          <a:blip r:embed="rId5"/>
          <a:stretch>
            <a:fillRect/>
          </a:stretch>
        </p:blipFill>
        <p:spPr>
          <a:xfrm>
            <a:off x="3621167" y="5493901"/>
            <a:ext cx="3577352" cy="2210872"/>
          </a:xfrm>
          <a:prstGeom prst="rect">
            <a:avLst/>
          </a:prstGeom>
        </p:spPr>
      </p:pic>
      <p:sp>
        <p:nvSpPr>
          <p:cNvPr id="12" name="Text 7"/>
          <p:cNvSpPr/>
          <p:nvPr/>
        </p:nvSpPr>
        <p:spPr>
          <a:xfrm>
            <a:off x="3621167" y="7899082"/>
            <a:ext cx="1834158" cy="243007"/>
          </a:xfrm>
          <a:prstGeom prst="rect">
            <a:avLst/>
          </a:prstGeom>
          <a:noFill/>
          <a:ln/>
        </p:spPr>
        <p:txBody>
          <a:bodyPr wrap="none" rtlCol="0" anchor="t"/>
          <a:lstStyle/>
          <a:p>
            <a:pPr marL="0" indent="0" algn="l">
              <a:lnSpc>
                <a:spcPts val="1914"/>
              </a:lnSpc>
              <a:buNone/>
            </a:pPr>
            <a:r>
              <a:rPr lang="en-US" sz="1531" b="1" kern="0" spc="-46" dirty="0">
                <a:solidFill>
                  <a:srgbClr val="000000"/>
                </a:solidFill>
                <a:latin typeface="Inter" pitchFamily="34" charset="0"/>
                <a:ea typeface="Inter" pitchFamily="34" charset="-122"/>
                <a:cs typeface="Inter" pitchFamily="34" charset="-120"/>
              </a:rPr>
              <a:t>Technical Indicators</a:t>
            </a:r>
            <a:endParaRPr lang="en-US" sz="1531" dirty="0"/>
          </a:p>
        </p:txBody>
      </p:sp>
      <p:sp>
        <p:nvSpPr>
          <p:cNvPr id="13" name="Text 8"/>
          <p:cNvSpPr/>
          <p:nvPr/>
        </p:nvSpPr>
        <p:spPr>
          <a:xfrm>
            <a:off x="3621167" y="8297585"/>
            <a:ext cx="3577352" cy="746165"/>
          </a:xfrm>
          <a:prstGeom prst="rect">
            <a:avLst/>
          </a:prstGeom>
          <a:noFill/>
          <a:ln/>
        </p:spPr>
        <p:txBody>
          <a:bodyPr wrap="square" rtlCol="0" anchor="t"/>
          <a:lstStyle/>
          <a:p>
            <a:pPr marL="0" indent="0" algn="l">
              <a:lnSpc>
                <a:spcPts val="1960"/>
              </a:lnSpc>
              <a:buNone/>
            </a:pPr>
            <a:r>
              <a:rPr lang="en-US" sz="1225" kern="0" spc="-24" dirty="0">
                <a:solidFill>
                  <a:srgbClr val="272525"/>
                </a:solidFill>
                <a:latin typeface="Inter" pitchFamily="34" charset="0"/>
                <a:ea typeface="Inter" pitchFamily="34" charset="-122"/>
                <a:cs typeface="Inter" pitchFamily="34" charset="-120"/>
              </a:rPr>
              <a:t>Bollinger Bands, Moving Averages, Relative Strength Index, and many more are used to determine buying and selling signals.</a:t>
            </a:r>
            <a:endParaRPr lang="en-US" sz="1225"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838"/>
          </a:xfrm>
          <a:prstGeom prst="rect">
            <a:avLst/>
          </a:prstGeom>
          <a:solidFill>
            <a:schemeClr val="accent3">
              <a:lumMod val="20000"/>
              <a:lumOff val="80000"/>
            </a:schemeClr>
          </a:solidFill>
          <a:ln w="12621">
            <a:solidFill>
              <a:srgbClr val="E5E0DF"/>
            </a:solidFill>
            <a:prstDash val="solid"/>
          </a:ln>
        </p:spPr>
      </p:sp>
      <p:sp>
        <p:nvSpPr>
          <p:cNvPr id="4" name="Text 2"/>
          <p:cNvSpPr/>
          <p:nvPr/>
        </p:nvSpPr>
        <p:spPr>
          <a:xfrm>
            <a:off x="2485192" y="559237"/>
            <a:ext cx="9659898" cy="1270873"/>
          </a:xfrm>
          <a:prstGeom prst="rect">
            <a:avLst/>
          </a:prstGeom>
          <a:noFill/>
          <a:ln/>
        </p:spPr>
        <p:txBody>
          <a:bodyPr wrap="square" rtlCol="0" anchor="t"/>
          <a:lstStyle/>
          <a:p>
            <a:pPr marL="0" indent="0">
              <a:lnSpc>
                <a:spcPts val="5004"/>
              </a:lnSpc>
              <a:buNone/>
            </a:pPr>
            <a:r>
              <a:rPr lang="en-US" sz="4003" b="1" kern="0" spc="-120" dirty="0">
                <a:solidFill>
                  <a:srgbClr val="000000"/>
                </a:solidFill>
                <a:latin typeface="Inter" pitchFamily="34" charset="0"/>
                <a:ea typeface="Inter" pitchFamily="34" charset="-122"/>
                <a:cs typeface="Inter" pitchFamily="34" charset="-120"/>
              </a:rPr>
              <a:t>Evaluation and Accuracy of Stock Price Prediction Models</a:t>
            </a:r>
            <a:endParaRPr lang="en-US" sz="4003" dirty="0"/>
          </a:p>
        </p:txBody>
      </p:sp>
      <p:sp>
        <p:nvSpPr>
          <p:cNvPr id="5" name="Shape 3"/>
          <p:cNvSpPr/>
          <p:nvPr/>
        </p:nvSpPr>
        <p:spPr>
          <a:xfrm>
            <a:off x="7294840" y="2236827"/>
            <a:ext cx="40600" cy="5433774"/>
          </a:xfrm>
          <a:prstGeom prst="rect">
            <a:avLst/>
          </a:prstGeom>
          <a:solidFill>
            <a:srgbClr val="B5B7E3"/>
          </a:solidFill>
          <a:ln/>
        </p:spPr>
      </p:sp>
      <p:sp>
        <p:nvSpPr>
          <p:cNvPr id="6" name="Shape 4"/>
          <p:cNvSpPr/>
          <p:nvPr/>
        </p:nvSpPr>
        <p:spPr>
          <a:xfrm>
            <a:off x="7543860" y="2604075"/>
            <a:ext cx="711756" cy="40600"/>
          </a:xfrm>
          <a:prstGeom prst="rect">
            <a:avLst/>
          </a:prstGeom>
          <a:solidFill>
            <a:srgbClr val="B5B7E3"/>
          </a:solidFill>
          <a:ln/>
        </p:spPr>
      </p:sp>
      <p:sp>
        <p:nvSpPr>
          <p:cNvPr id="7" name="Shape 5"/>
          <p:cNvSpPr/>
          <p:nvPr/>
        </p:nvSpPr>
        <p:spPr>
          <a:xfrm>
            <a:off x="7086302" y="2395657"/>
            <a:ext cx="457557" cy="457557"/>
          </a:xfrm>
          <a:prstGeom prst="roundRect">
            <a:avLst>
              <a:gd name="adj" fmla="val 20001"/>
            </a:avLst>
          </a:prstGeom>
          <a:solidFill>
            <a:srgbClr val="DADBF1"/>
          </a:solidFill>
          <a:ln w="12621">
            <a:solidFill>
              <a:srgbClr val="B5B7E3"/>
            </a:solidFill>
            <a:prstDash val="solid"/>
          </a:ln>
        </p:spPr>
      </p:sp>
      <p:sp>
        <p:nvSpPr>
          <p:cNvPr id="8" name="Text 6"/>
          <p:cNvSpPr/>
          <p:nvPr/>
        </p:nvSpPr>
        <p:spPr>
          <a:xfrm>
            <a:off x="7240845" y="2433757"/>
            <a:ext cx="148352" cy="381238"/>
          </a:xfrm>
          <a:prstGeom prst="rect">
            <a:avLst/>
          </a:prstGeom>
          <a:noFill/>
          <a:ln/>
        </p:spPr>
        <p:txBody>
          <a:bodyPr wrap="none" rtlCol="0" anchor="t"/>
          <a:lstStyle/>
          <a:p>
            <a:pPr marL="0" indent="0" algn="ctr">
              <a:lnSpc>
                <a:spcPts val="3002"/>
              </a:lnSpc>
              <a:buNone/>
            </a:pPr>
            <a:r>
              <a:rPr lang="en-US" sz="2402" b="1" kern="0" spc="-32" dirty="0">
                <a:solidFill>
                  <a:srgbClr val="272525"/>
                </a:solidFill>
                <a:latin typeface="Inter" pitchFamily="34" charset="0"/>
                <a:ea typeface="Inter" pitchFamily="34" charset="-122"/>
                <a:cs typeface="Inter" pitchFamily="34" charset="-120"/>
              </a:rPr>
              <a:t>1</a:t>
            </a:r>
            <a:endParaRPr lang="en-US" sz="2402" dirty="0"/>
          </a:p>
        </p:txBody>
      </p:sp>
      <p:sp>
        <p:nvSpPr>
          <p:cNvPr id="9" name="Text 7"/>
          <p:cNvSpPr/>
          <p:nvPr/>
        </p:nvSpPr>
        <p:spPr>
          <a:xfrm>
            <a:off x="8433554" y="2440186"/>
            <a:ext cx="3177421" cy="317659"/>
          </a:xfrm>
          <a:prstGeom prst="rect">
            <a:avLst/>
          </a:prstGeom>
          <a:noFill/>
          <a:ln/>
        </p:spPr>
        <p:txBody>
          <a:bodyPr wrap="none" rtlCol="0" anchor="t"/>
          <a:lstStyle/>
          <a:p>
            <a:pPr marL="0" indent="0" algn="l">
              <a:lnSpc>
                <a:spcPts val="2502"/>
              </a:lnSpc>
              <a:buNone/>
            </a:pPr>
            <a:r>
              <a:rPr lang="en-US" sz="2002" b="1" kern="0" spc="-60" dirty="0">
                <a:solidFill>
                  <a:srgbClr val="272525"/>
                </a:solidFill>
                <a:latin typeface="Inter" pitchFamily="34" charset="0"/>
                <a:ea typeface="Inter" pitchFamily="34" charset="-122"/>
                <a:cs typeface="Inter" pitchFamily="34" charset="-120"/>
              </a:rPr>
              <a:t>Mean Absolute Error (MAE)</a:t>
            </a:r>
            <a:endParaRPr lang="en-US" sz="2002" dirty="0"/>
          </a:p>
        </p:txBody>
      </p:sp>
      <p:sp>
        <p:nvSpPr>
          <p:cNvPr id="10" name="Text 8"/>
          <p:cNvSpPr/>
          <p:nvPr/>
        </p:nvSpPr>
        <p:spPr>
          <a:xfrm>
            <a:off x="8433554" y="2961203"/>
            <a:ext cx="3711535" cy="1301115"/>
          </a:xfrm>
          <a:prstGeom prst="rect">
            <a:avLst/>
          </a:prstGeom>
          <a:noFill/>
          <a:ln/>
        </p:spPr>
        <p:txBody>
          <a:bodyPr wrap="square" rtlCol="0" anchor="t"/>
          <a:lstStyle/>
          <a:p>
            <a:pPr marL="0" indent="0" algn="l">
              <a:lnSpc>
                <a:spcPts val="2562"/>
              </a:lnSpc>
              <a:buNone/>
            </a:pPr>
            <a:r>
              <a:rPr lang="en-US" sz="1601" kern="0" spc="-32" dirty="0">
                <a:solidFill>
                  <a:srgbClr val="272525"/>
                </a:solidFill>
                <a:latin typeface="Inter" pitchFamily="34" charset="0"/>
                <a:ea typeface="Inter" pitchFamily="34" charset="-122"/>
                <a:cs typeface="Inter" pitchFamily="34" charset="-120"/>
              </a:rPr>
              <a:t>The difference between the predicted and actual values of stock prices, averaged over the number of predictions made.</a:t>
            </a:r>
            <a:endParaRPr lang="en-US" sz="1601" dirty="0"/>
          </a:p>
        </p:txBody>
      </p:sp>
      <p:sp>
        <p:nvSpPr>
          <p:cNvPr id="11" name="Shape 9"/>
          <p:cNvSpPr/>
          <p:nvPr/>
        </p:nvSpPr>
        <p:spPr>
          <a:xfrm>
            <a:off x="6374547" y="3620869"/>
            <a:ext cx="711756" cy="40600"/>
          </a:xfrm>
          <a:prstGeom prst="rect">
            <a:avLst/>
          </a:prstGeom>
          <a:solidFill>
            <a:srgbClr val="B5B7E3"/>
          </a:solidFill>
          <a:ln/>
        </p:spPr>
      </p:sp>
      <p:sp>
        <p:nvSpPr>
          <p:cNvPr id="12" name="Shape 10"/>
          <p:cNvSpPr/>
          <p:nvPr/>
        </p:nvSpPr>
        <p:spPr>
          <a:xfrm>
            <a:off x="7086302" y="3412450"/>
            <a:ext cx="457557" cy="457557"/>
          </a:xfrm>
          <a:prstGeom prst="roundRect">
            <a:avLst>
              <a:gd name="adj" fmla="val 20001"/>
            </a:avLst>
          </a:prstGeom>
          <a:solidFill>
            <a:srgbClr val="DADBF1"/>
          </a:solidFill>
          <a:ln w="12621">
            <a:solidFill>
              <a:srgbClr val="B5B7E3"/>
            </a:solidFill>
            <a:prstDash val="solid"/>
          </a:ln>
        </p:spPr>
      </p:sp>
      <p:sp>
        <p:nvSpPr>
          <p:cNvPr id="13" name="Text 11"/>
          <p:cNvSpPr/>
          <p:nvPr/>
        </p:nvSpPr>
        <p:spPr>
          <a:xfrm>
            <a:off x="7221795" y="3450550"/>
            <a:ext cx="186452" cy="381238"/>
          </a:xfrm>
          <a:prstGeom prst="rect">
            <a:avLst/>
          </a:prstGeom>
          <a:noFill/>
          <a:ln/>
        </p:spPr>
        <p:txBody>
          <a:bodyPr wrap="none" rtlCol="0" anchor="t"/>
          <a:lstStyle/>
          <a:p>
            <a:pPr marL="0" indent="0" algn="ctr">
              <a:lnSpc>
                <a:spcPts val="3002"/>
              </a:lnSpc>
              <a:buNone/>
            </a:pPr>
            <a:r>
              <a:rPr lang="en-US" sz="2402" b="1" kern="0" spc="-32" dirty="0">
                <a:solidFill>
                  <a:srgbClr val="272525"/>
                </a:solidFill>
                <a:latin typeface="Inter" pitchFamily="34" charset="0"/>
                <a:ea typeface="Inter" pitchFamily="34" charset="-122"/>
                <a:cs typeface="Inter" pitchFamily="34" charset="-120"/>
              </a:rPr>
              <a:t>2</a:t>
            </a:r>
            <a:endParaRPr lang="en-US" sz="2402" dirty="0"/>
          </a:p>
        </p:txBody>
      </p:sp>
      <p:sp>
        <p:nvSpPr>
          <p:cNvPr id="14" name="Text 12"/>
          <p:cNvSpPr/>
          <p:nvPr/>
        </p:nvSpPr>
        <p:spPr>
          <a:xfrm>
            <a:off x="2485192" y="3456980"/>
            <a:ext cx="3711416" cy="635318"/>
          </a:xfrm>
          <a:prstGeom prst="rect">
            <a:avLst/>
          </a:prstGeom>
          <a:noFill/>
          <a:ln/>
        </p:spPr>
        <p:txBody>
          <a:bodyPr wrap="square" rtlCol="0" anchor="t"/>
          <a:lstStyle/>
          <a:p>
            <a:pPr marL="0" indent="0" algn="r">
              <a:lnSpc>
                <a:spcPts val="2502"/>
              </a:lnSpc>
              <a:buNone/>
            </a:pPr>
            <a:r>
              <a:rPr lang="en-US" sz="2002" b="1" kern="0" spc="-60" dirty="0">
                <a:solidFill>
                  <a:srgbClr val="272525"/>
                </a:solidFill>
                <a:latin typeface="Inter" pitchFamily="34" charset="0"/>
                <a:ea typeface="Inter" pitchFamily="34" charset="-122"/>
                <a:cs typeface="Inter" pitchFamily="34" charset="-120"/>
              </a:rPr>
              <a:t>Root Mean Squared Error (RMSE)</a:t>
            </a:r>
            <a:endParaRPr lang="en-US" sz="2002" dirty="0"/>
          </a:p>
        </p:txBody>
      </p:sp>
      <p:sp>
        <p:nvSpPr>
          <p:cNvPr id="15" name="Text 13"/>
          <p:cNvSpPr/>
          <p:nvPr/>
        </p:nvSpPr>
        <p:spPr>
          <a:xfrm>
            <a:off x="2485192" y="4295656"/>
            <a:ext cx="3711416" cy="1626394"/>
          </a:xfrm>
          <a:prstGeom prst="rect">
            <a:avLst/>
          </a:prstGeom>
          <a:noFill/>
          <a:ln/>
        </p:spPr>
        <p:txBody>
          <a:bodyPr wrap="square" rtlCol="0" anchor="t"/>
          <a:lstStyle/>
          <a:p>
            <a:pPr marL="0" indent="0" algn="r">
              <a:lnSpc>
                <a:spcPts val="2562"/>
              </a:lnSpc>
              <a:buNone/>
            </a:pPr>
            <a:r>
              <a:rPr lang="en-US" sz="1601" kern="0" spc="-32" dirty="0">
                <a:solidFill>
                  <a:srgbClr val="272525"/>
                </a:solidFill>
                <a:latin typeface="Inter" pitchFamily="34" charset="0"/>
                <a:ea typeface="Inter" pitchFamily="34" charset="-122"/>
                <a:cs typeface="Inter" pitchFamily="34" charset="-120"/>
              </a:rPr>
              <a:t>The square root of the mean of the squared differences between the predicted and actual stock prices. It gives more weight to extreme values than MAE.</a:t>
            </a:r>
            <a:endParaRPr lang="en-US" sz="1601" dirty="0"/>
          </a:p>
        </p:txBody>
      </p:sp>
      <p:sp>
        <p:nvSpPr>
          <p:cNvPr id="16" name="Shape 14"/>
          <p:cNvSpPr/>
          <p:nvPr/>
        </p:nvSpPr>
        <p:spPr>
          <a:xfrm>
            <a:off x="7543860" y="5158442"/>
            <a:ext cx="711756" cy="40600"/>
          </a:xfrm>
          <a:prstGeom prst="rect">
            <a:avLst/>
          </a:prstGeom>
          <a:solidFill>
            <a:srgbClr val="B5B7E3"/>
          </a:solidFill>
          <a:ln/>
        </p:spPr>
      </p:sp>
      <p:sp>
        <p:nvSpPr>
          <p:cNvPr id="17" name="Shape 15"/>
          <p:cNvSpPr/>
          <p:nvPr/>
        </p:nvSpPr>
        <p:spPr>
          <a:xfrm>
            <a:off x="7086302" y="4950023"/>
            <a:ext cx="457557" cy="457557"/>
          </a:xfrm>
          <a:prstGeom prst="roundRect">
            <a:avLst>
              <a:gd name="adj" fmla="val 20001"/>
            </a:avLst>
          </a:prstGeom>
          <a:solidFill>
            <a:srgbClr val="DADBF1"/>
          </a:solidFill>
          <a:ln w="12621">
            <a:solidFill>
              <a:srgbClr val="B5B7E3"/>
            </a:solidFill>
            <a:prstDash val="solid"/>
          </a:ln>
        </p:spPr>
      </p:sp>
      <p:sp>
        <p:nvSpPr>
          <p:cNvPr id="18" name="Text 16"/>
          <p:cNvSpPr/>
          <p:nvPr/>
        </p:nvSpPr>
        <p:spPr>
          <a:xfrm>
            <a:off x="7217985" y="4988123"/>
            <a:ext cx="194072" cy="381238"/>
          </a:xfrm>
          <a:prstGeom prst="rect">
            <a:avLst/>
          </a:prstGeom>
          <a:noFill/>
          <a:ln/>
        </p:spPr>
        <p:txBody>
          <a:bodyPr wrap="none" rtlCol="0" anchor="t"/>
          <a:lstStyle/>
          <a:p>
            <a:pPr marL="0" indent="0" algn="ctr">
              <a:lnSpc>
                <a:spcPts val="3002"/>
              </a:lnSpc>
              <a:buNone/>
            </a:pPr>
            <a:r>
              <a:rPr lang="en-US" sz="2402" b="1" kern="0" spc="-32" dirty="0">
                <a:solidFill>
                  <a:srgbClr val="272525"/>
                </a:solidFill>
                <a:latin typeface="Inter" pitchFamily="34" charset="0"/>
                <a:ea typeface="Inter" pitchFamily="34" charset="-122"/>
                <a:cs typeface="Inter" pitchFamily="34" charset="-120"/>
              </a:rPr>
              <a:t>3</a:t>
            </a:r>
            <a:endParaRPr lang="en-US" sz="2402" dirty="0"/>
          </a:p>
        </p:txBody>
      </p:sp>
      <p:sp>
        <p:nvSpPr>
          <p:cNvPr id="19" name="Text 17"/>
          <p:cNvSpPr/>
          <p:nvPr/>
        </p:nvSpPr>
        <p:spPr>
          <a:xfrm>
            <a:off x="8433554" y="4994553"/>
            <a:ext cx="2033588" cy="317659"/>
          </a:xfrm>
          <a:prstGeom prst="rect">
            <a:avLst/>
          </a:prstGeom>
          <a:noFill/>
          <a:ln/>
        </p:spPr>
        <p:txBody>
          <a:bodyPr wrap="none" rtlCol="0" anchor="t"/>
          <a:lstStyle/>
          <a:p>
            <a:pPr marL="0" indent="0" algn="l">
              <a:lnSpc>
                <a:spcPts val="2502"/>
              </a:lnSpc>
              <a:buNone/>
            </a:pPr>
            <a:r>
              <a:rPr lang="en-US" sz="2002" b="1" kern="0" spc="-60" dirty="0">
                <a:solidFill>
                  <a:srgbClr val="272525"/>
                </a:solidFill>
                <a:latin typeface="Inter" pitchFamily="34" charset="0"/>
                <a:ea typeface="Inter" pitchFamily="34" charset="-122"/>
                <a:cs typeface="Inter" pitchFamily="34" charset="-120"/>
              </a:rPr>
              <a:t>R-Squared</a:t>
            </a:r>
            <a:endParaRPr lang="en-US" sz="2002" dirty="0"/>
          </a:p>
        </p:txBody>
      </p:sp>
      <p:sp>
        <p:nvSpPr>
          <p:cNvPr id="20" name="Text 18"/>
          <p:cNvSpPr/>
          <p:nvPr/>
        </p:nvSpPr>
        <p:spPr>
          <a:xfrm>
            <a:off x="8433554" y="5515570"/>
            <a:ext cx="3711535" cy="1951673"/>
          </a:xfrm>
          <a:prstGeom prst="rect">
            <a:avLst/>
          </a:prstGeom>
          <a:noFill/>
          <a:ln/>
        </p:spPr>
        <p:txBody>
          <a:bodyPr wrap="square" rtlCol="0" anchor="t"/>
          <a:lstStyle/>
          <a:p>
            <a:pPr marL="0" indent="0" algn="l">
              <a:lnSpc>
                <a:spcPts val="2562"/>
              </a:lnSpc>
              <a:buNone/>
            </a:pPr>
            <a:r>
              <a:rPr lang="en-US" sz="1601" kern="0" spc="-32" dirty="0">
                <a:solidFill>
                  <a:srgbClr val="272525"/>
                </a:solidFill>
                <a:latin typeface="Inter" pitchFamily="34" charset="0"/>
                <a:ea typeface="Inter" pitchFamily="34" charset="-122"/>
                <a:cs typeface="Inter" pitchFamily="34" charset="-120"/>
              </a:rPr>
              <a:t>A statistical measure that represents the proportion of the variance in a dependent variable that's explained by the independent variable(s). A perfect prediction model has an R-squared value of 1.0.</a:t>
            </a:r>
            <a:endParaRPr lang="en-US" sz="160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chemeClr val="accent3">
              <a:lumMod val="20000"/>
              <a:lumOff val="80000"/>
            </a:schemeClr>
          </a:solidFill>
          <a:ln w="13811">
            <a:solidFill>
              <a:srgbClr val="E5E0DF"/>
            </a:solidFill>
            <a:prstDash val="solid"/>
          </a:ln>
        </p:spPr>
      </p:sp>
      <p:sp>
        <p:nvSpPr>
          <p:cNvPr id="4" name="Text 2"/>
          <p:cNvSpPr/>
          <p:nvPr/>
        </p:nvSpPr>
        <p:spPr>
          <a:xfrm>
            <a:off x="2037993" y="1607225"/>
            <a:ext cx="10509171" cy="694373"/>
          </a:xfrm>
          <a:prstGeom prst="rect">
            <a:avLst/>
          </a:prstGeom>
          <a:noFill/>
          <a:ln/>
        </p:spPr>
        <p:txBody>
          <a:bodyPr wrap="none" rtlCol="0" anchor="t"/>
          <a:lstStyle/>
          <a:p>
            <a:pPr marL="0" indent="0">
              <a:lnSpc>
                <a:spcPts val="5468"/>
              </a:lnSpc>
              <a:buNone/>
            </a:pPr>
            <a:r>
              <a:rPr lang="en-US" sz="4374" b="1" kern="0" spc="-131" dirty="0">
                <a:solidFill>
                  <a:srgbClr val="000000"/>
                </a:solidFill>
                <a:latin typeface="Inter" pitchFamily="34" charset="0"/>
                <a:ea typeface="Inter" pitchFamily="34" charset="-122"/>
                <a:cs typeface="Inter" pitchFamily="34" charset="-120"/>
              </a:rPr>
              <a:t>Future Direction of Stock Price Prediction</a:t>
            </a:r>
            <a:endParaRPr lang="en-US" sz="4374" dirty="0"/>
          </a:p>
        </p:txBody>
      </p:sp>
      <p:sp>
        <p:nvSpPr>
          <p:cNvPr id="5" name="Shape 3"/>
          <p:cNvSpPr/>
          <p:nvPr/>
        </p:nvSpPr>
        <p:spPr>
          <a:xfrm>
            <a:off x="2037993" y="2745938"/>
            <a:ext cx="3370064" cy="3876318"/>
          </a:xfrm>
          <a:prstGeom prst="roundRect">
            <a:avLst>
              <a:gd name="adj" fmla="val 2967"/>
            </a:avLst>
          </a:prstGeom>
          <a:solidFill>
            <a:srgbClr val="DADBF1"/>
          </a:solidFill>
          <a:ln w="13811">
            <a:solidFill>
              <a:srgbClr val="B5B7E3"/>
            </a:solidFill>
            <a:prstDash val="solid"/>
          </a:ln>
        </p:spPr>
      </p:sp>
      <p:sp>
        <p:nvSpPr>
          <p:cNvPr id="6" name="Text 4"/>
          <p:cNvSpPr/>
          <p:nvPr/>
        </p:nvSpPr>
        <p:spPr>
          <a:xfrm>
            <a:off x="2273975" y="2981920"/>
            <a:ext cx="2282309" cy="347186"/>
          </a:xfrm>
          <a:prstGeom prst="rect">
            <a:avLst/>
          </a:prstGeom>
          <a:noFill/>
          <a:ln/>
        </p:spPr>
        <p:txBody>
          <a:bodyPr wrap="none" rtlCol="0" anchor="t"/>
          <a:lstStyle/>
          <a:p>
            <a:pPr marL="0" indent="0">
              <a:lnSpc>
                <a:spcPts val="2734"/>
              </a:lnSpc>
              <a:buNone/>
            </a:pPr>
            <a:r>
              <a:rPr lang="en-US" sz="2187" b="1" kern="0" spc="-66" dirty="0">
                <a:solidFill>
                  <a:srgbClr val="272525"/>
                </a:solidFill>
                <a:latin typeface="Inter" pitchFamily="34" charset="0"/>
                <a:ea typeface="Inter" pitchFamily="34" charset="-122"/>
                <a:cs typeface="Inter" pitchFamily="34" charset="-120"/>
              </a:rPr>
              <a:t>Improve Accuracy</a:t>
            </a:r>
            <a:endParaRPr lang="en-US" sz="2187" dirty="0"/>
          </a:p>
        </p:txBody>
      </p:sp>
      <p:sp>
        <p:nvSpPr>
          <p:cNvPr id="7" name="Text 5"/>
          <p:cNvSpPr/>
          <p:nvPr/>
        </p:nvSpPr>
        <p:spPr>
          <a:xfrm>
            <a:off x="2273975" y="3551277"/>
            <a:ext cx="2898100" cy="1777008"/>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Currently, most stock price prediction models have an accuracy of 50%. There is plenty of room for improvement.</a:t>
            </a:r>
            <a:endParaRPr lang="en-US" sz="1750" dirty="0"/>
          </a:p>
        </p:txBody>
      </p:sp>
      <p:sp>
        <p:nvSpPr>
          <p:cNvPr id="8" name="Shape 6"/>
          <p:cNvSpPr/>
          <p:nvPr/>
        </p:nvSpPr>
        <p:spPr>
          <a:xfrm>
            <a:off x="5630228" y="2745938"/>
            <a:ext cx="3370064" cy="3876318"/>
          </a:xfrm>
          <a:prstGeom prst="roundRect">
            <a:avLst>
              <a:gd name="adj" fmla="val 2967"/>
            </a:avLst>
          </a:prstGeom>
          <a:solidFill>
            <a:srgbClr val="DADBF1"/>
          </a:solidFill>
          <a:ln w="13811">
            <a:solidFill>
              <a:srgbClr val="B5B7E3"/>
            </a:solidFill>
            <a:prstDash val="solid"/>
          </a:ln>
        </p:spPr>
      </p:sp>
      <p:sp>
        <p:nvSpPr>
          <p:cNvPr id="9" name="Text 7"/>
          <p:cNvSpPr/>
          <p:nvPr/>
        </p:nvSpPr>
        <p:spPr>
          <a:xfrm>
            <a:off x="5866209" y="2981920"/>
            <a:ext cx="2898100" cy="694373"/>
          </a:xfrm>
          <a:prstGeom prst="rect">
            <a:avLst/>
          </a:prstGeom>
          <a:noFill/>
          <a:ln/>
        </p:spPr>
        <p:txBody>
          <a:bodyPr wrap="square" rtlCol="0" anchor="t"/>
          <a:lstStyle/>
          <a:p>
            <a:pPr marL="0" indent="0">
              <a:lnSpc>
                <a:spcPts val="2734"/>
              </a:lnSpc>
              <a:buNone/>
            </a:pPr>
            <a:r>
              <a:rPr lang="en-US" sz="2187" b="1" kern="0" spc="-66" dirty="0">
                <a:solidFill>
                  <a:srgbClr val="272525"/>
                </a:solidFill>
                <a:latin typeface="Inter" pitchFamily="34" charset="0"/>
                <a:ea typeface="Inter" pitchFamily="34" charset="-122"/>
                <a:cs typeface="Inter" pitchFamily="34" charset="-120"/>
              </a:rPr>
              <a:t>Use Emerging Technologies</a:t>
            </a:r>
            <a:endParaRPr lang="en-US" sz="2187" dirty="0"/>
          </a:p>
        </p:txBody>
      </p:sp>
      <p:sp>
        <p:nvSpPr>
          <p:cNvPr id="10" name="Text 8"/>
          <p:cNvSpPr/>
          <p:nvPr/>
        </p:nvSpPr>
        <p:spPr>
          <a:xfrm>
            <a:off x="5866209" y="3898463"/>
            <a:ext cx="2898100" cy="2487811"/>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Other technologies, such as Artificial Intelligence (AI), Machine Learning (ML), and Big Data, can significantly contribute to improving the accuracy of stock price prediction models.</a:t>
            </a:r>
            <a:endParaRPr lang="en-US" sz="1750" dirty="0"/>
          </a:p>
        </p:txBody>
      </p:sp>
      <p:sp>
        <p:nvSpPr>
          <p:cNvPr id="11" name="Shape 9"/>
          <p:cNvSpPr/>
          <p:nvPr/>
        </p:nvSpPr>
        <p:spPr>
          <a:xfrm>
            <a:off x="9222462" y="2745938"/>
            <a:ext cx="3370064" cy="3876318"/>
          </a:xfrm>
          <a:prstGeom prst="roundRect">
            <a:avLst>
              <a:gd name="adj" fmla="val 2967"/>
            </a:avLst>
          </a:prstGeom>
          <a:solidFill>
            <a:srgbClr val="DADBF1"/>
          </a:solidFill>
          <a:ln w="13811">
            <a:solidFill>
              <a:srgbClr val="B5B7E3"/>
            </a:solidFill>
            <a:prstDash val="solid"/>
          </a:ln>
        </p:spPr>
      </p:sp>
      <p:sp>
        <p:nvSpPr>
          <p:cNvPr id="12" name="Text 10"/>
          <p:cNvSpPr/>
          <p:nvPr/>
        </p:nvSpPr>
        <p:spPr>
          <a:xfrm>
            <a:off x="9458444" y="2981920"/>
            <a:ext cx="2898100" cy="694373"/>
          </a:xfrm>
          <a:prstGeom prst="rect">
            <a:avLst/>
          </a:prstGeom>
          <a:noFill/>
          <a:ln/>
        </p:spPr>
        <p:txBody>
          <a:bodyPr wrap="square" rtlCol="0" anchor="t"/>
          <a:lstStyle/>
          <a:p>
            <a:pPr marL="0" indent="0">
              <a:lnSpc>
                <a:spcPts val="2734"/>
              </a:lnSpc>
              <a:buNone/>
            </a:pPr>
            <a:r>
              <a:rPr lang="en-US" sz="2187" b="1" kern="0" spc="-66" dirty="0">
                <a:solidFill>
                  <a:srgbClr val="272525"/>
                </a:solidFill>
                <a:latin typeface="Inter" pitchFamily="34" charset="0"/>
                <a:ea typeface="Inter" pitchFamily="34" charset="-122"/>
                <a:cs typeface="Inter" pitchFamily="34" charset="-120"/>
              </a:rPr>
              <a:t>Explore Multiple Data Sources</a:t>
            </a:r>
            <a:endParaRPr lang="en-US" sz="2187" dirty="0"/>
          </a:p>
        </p:txBody>
      </p:sp>
      <p:sp>
        <p:nvSpPr>
          <p:cNvPr id="13" name="Text 11"/>
          <p:cNvSpPr/>
          <p:nvPr/>
        </p:nvSpPr>
        <p:spPr>
          <a:xfrm>
            <a:off x="9458444" y="3898463"/>
            <a:ext cx="2898100" cy="2132409"/>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Integrating more data sources, such as social media, financial news, and weather data, can improve the accuracy of stock price prediction models.</a:t>
            </a:r>
            <a:endParaRPr lang="en-US" sz="17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31899"/>
            <a:ext cx="14630400" cy="8229600"/>
          </a:xfrm>
          <a:prstGeom prst="rect">
            <a:avLst/>
          </a:prstGeom>
          <a:solidFill>
            <a:schemeClr val="accent3">
              <a:lumMod val="20000"/>
              <a:lumOff val="80000"/>
            </a:schemeClr>
          </a:solidFill>
          <a:ln w="13811">
            <a:solidFill>
              <a:srgbClr val="E5E0DF"/>
            </a:solidFill>
            <a:prstDash val="solid"/>
          </a:ln>
        </p:spPr>
      </p:sp>
      <p:sp>
        <p:nvSpPr>
          <p:cNvPr id="4" name="Text 2"/>
          <p:cNvSpPr/>
          <p:nvPr/>
        </p:nvSpPr>
        <p:spPr>
          <a:xfrm>
            <a:off x="2037993" y="1765578"/>
            <a:ext cx="4443889" cy="694373"/>
          </a:xfrm>
          <a:prstGeom prst="rect">
            <a:avLst/>
          </a:prstGeom>
          <a:noFill/>
          <a:ln/>
        </p:spPr>
        <p:txBody>
          <a:bodyPr wrap="none" rtlCol="0" anchor="t"/>
          <a:lstStyle/>
          <a:p>
            <a:pPr marL="0" indent="0">
              <a:lnSpc>
                <a:spcPts val="5468"/>
              </a:lnSpc>
              <a:buNone/>
            </a:pPr>
            <a:r>
              <a:rPr lang="en-US" sz="4374" b="1" kern="0" spc="-131" dirty="0">
                <a:solidFill>
                  <a:srgbClr val="000000"/>
                </a:solidFill>
                <a:latin typeface="Inter" pitchFamily="34" charset="0"/>
                <a:ea typeface="Inter" pitchFamily="34" charset="-122"/>
                <a:cs typeface="Inter" pitchFamily="34" charset="-120"/>
              </a:rPr>
              <a:t>Conclusion</a:t>
            </a:r>
            <a:endParaRPr lang="en-US" sz="4374" dirty="0"/>
          </a:p>
        </p:txBody>
      </p:sp>
      <p:sp>
        <p:nvSpPr>
          <p:cNvPr id="5" name="Text 3"/>
          <p:cNvSpPr/>
          <p:nvPr/>
        </p:nvSpPr>
        <p:spPr>
          <a:xfrm>
            <a:off x="2037993" y="3015377"/>
            <a:ext cx="3156347" cy="1249442"/>
          </a:xfrm>
          <a:prstGeom prst="rect">
            <a:avLst/>
          </a:prstGeom>
          <a:noFill/>
          <a:ln/>
        </p:spPr>
        <p:txBody>
          <a:bodyPr wrap="square" rtlCol="0" anchor="t"/>
          <a:lstStyle/>
          <a:p>
            <a:pPr marL="0" indent="0">
              <a:lnSpc>
                <a:spcPts val="3281"/>
              </a:lnSpc>
              <a:buNone/>
            </a:pPr>
            <a:r>
              <a:rPr lang="en-US" sz="2624" b="1" kern="0" spc="-79" dirty="0">
                <a:solidFill>
                  <a:srgbClr val="000000"/>
                </a:solidFill>
                <a:latin typeface="Inter" pitchFamily="34" charset="0"/>
                <a:ea typeface="Inter" pitchFamily="34" charset="-122"/>
                <a:cs typeface="Inter" pitchFamily="34" charset="-120"/>
              </a:rPr>
              <a:t>The importance of stock price prediction</a:t>
            </a:r>
            <a:endParaRPr lang="en-US" sz="2624" dirty="0"/>
          </a:p>
        </p:txBody>
      </p:sp>
      <p:sp>
        <p:nvSpPr>
          <p:cNvPr id="6" name="Text 4"/>
          <p:cNvSpPr/>
          <p:nvPr/>
        </p:nvSpPr>
        <p:spPr>
          <a:xfrm>
            <a:off x="2037993" y="4486989"/>
            <a:ext cx="3156347" cy="1777008"/>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Stock price prediction is an essential tool that helps investors make informed decisions, maximize profits, and minimize market risks.</a:t>
            </a:r>
            <a:endParaRPr lang="en-US" sz="1750" dirty="0"/>
          </a:p>
        </p:txBody>
      </p:sp>
      <p:sp>
        <p:nvSpPr>
          <p:cNvPr id="7" name="Text 5"/>
          <p:cNvSpPr/>
          <p:nvPr/>
        </p:nvSpPr>
        <p:spPr>
          <a:xfrm>
            <a:off x="5743932" y="3015377"/>
            <a:ext cx="3156347" cy="832961"/>
          </a:xfrm>
          <a:prstGeom prst="rect">
            <a:avLst/>
          </a:prstGeom>
          <a:noFill/>
          <a:ln/>
        </p:spPr>
        <p:txBody>
          <a:bodyPr wrap="square" rtlCol="0" anchor="t"/>
          <a:lstStyle/>
          <a:p>
            <a:pPr marL="0" indent="0">
              <a:lnSpc>
                <a:spcPts val="3281"/>
              </a:lnSpc>
              <a:buNone/>
            </a:pPr>
            <a:r>
              <a:rPr lang="en-US" sz="2624" b="1" kern="0" spc="-79" dirty="0">
                <a:solidFill>
                  <a:srgbClr val="000000"/>
                </a:solidFill>
                <a:latin typeface="Inter" pitchFamily="34" charset="0"/>
                <a:ea typeface="Inter" pitchFamily="34" charset="-122"/>
                <a:cs typeface="Inter" pitchFamily="34" charset="-120"/>
              </a:rPr>
              <a:t>The different types of models</a:t>
            </a:r>
            <a:endParaRPr lang="en-US" sz="2624" dirty="0"/>
          </a:p>
        </p:txBody>
      </p:sp>
      <p:sp>
        <p:nvSpPr>
          <p:cNvPr id="8" name="Text 6"/>
          <p:cNvSpPr/>
          <p:nvPr/>
        </p:nvSpPr>
        <p:spPr>
          <a:xfrm>
            <a:off x="5743932" y="4070509"/>
            <a:ext cx="3156347" cy="2132409"/>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Technical analysis, fundamental analysis, and machine learning are commonly used models for predicting stock prices, each with its own strengths and weaknesses.</a:t>
            </a:r>
            <a:endParaRPr lang="en-US" sz="1750" dirty="0"/>
          </a:p>
        </p:txBody>
      </p:sp>
      <p:sp>
        <p:nvSpPr>
          <p:cNvPr id="9" name="Text 7"/>
          <p:cNvSpPr/>
          <p:nvPr/>
        </p:nvSpPr>
        <p:spPr>
          <a:xfrm>
            <a:off x="9449872" y="3015377"/>
            <a:ext cx="3156347" cy="832961"/>
          </a:xfrm>
          <a:prstGeom prst="rect">
            <a:avLst/>
          </a:prstGeom>
          <a:noFill/>
          <a:ln/>
        </p:spPr>
        <p:txBody>
          <a:bodyPr wrap="square" rtlCol="0" anchor="t"/>
          <a:lstStyle/>
          <a:p>
            <a:pPr marL="0" indent="0">
              <a:lnSpc>
                <a:spcPts val="3281"/>
              </a:lnSpc>
              <a:buNone/>
            </a:pPr>
            <a:r>
              <a:rPr lang="en-US" sz="2624" b="1" kern="0" spc="-79" dirty="0">
                <a:solidFill>
                  <a:srgbClr val="000000"/>
                </a:solidFill>
                <a:latin typeface="Inter" pitchFamily="34" charset="0"/>
                <a:ea typeface="Inter" pitchFamily="34" charset="-122"/>
                <a:cs typeface="Inter" pitchFamily="34" charset="-120"/>
              </a:rPr>
              <a:t>Strategies for better accuracy</a:t>
            </a:r>
            <a:endParaRPr lang="en-US" sz="2624" dirty="0"/>
          </a:p>
        </p:txBody>
      </p:sp>
      <p:sp>
        <p:nvSpPr>
          <p:cNvPr id="10" name="Text 8"/>
          <p:cNvSpPr/>
          <p:nvPr/>
        </p:nvSpPr>
        <p:spPr>
          <a:xfrm>
            <a:off x="9449872" y="4070509"/>
            <a:ext cx="3156347" cy="1777008"/>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Data preprocessing, feature selection, and model evaluation are among the strategies for better accuracy in predicting stock prices.</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853</Words>
  <Application>Microsoft Office PowerPoint</Application>
  <PresentationFormat>Custom</PresentationFormat>
  <Paragraphs>87</Paragraphs>
  <Slides>10</Slides>
  <Notes>10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Slide 1</vt:lpstr>
      <vt:lpstr>Slide 2</vt:lpstr>
      <vt:lpstr>Slide 3</vt:lpstr>
      <vt:lpstr>Slide 4</vt:lpstr>
      <vt:lpstr>Slide 5</vt:lpstr>
      <vt:lpstr>Slide 6</vt:lpstr>
      <vt:lpstr>Slide 7</vt:lpstr>
      <vt:lpstr>Slide 8</vt:lpstr>
      <vt:lpstr>Slide 9</vt:lpstr>
      <vt:lpstr>Slide 10</vt:lpstr>
    </vt:vector>
  </TitlesOfParts>
  <Company>PptxGenJS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WIIS</cp:lastModifiedBy>
  <cp:revision>2</cp:revision>
  <dcterms:created xsi:type="dcterms:W3CDTF">2023-10-03T15:31:04Z</dcterms:created>
  <dcterms:modified xsi:type="dcterms:W3CDTF">2023-10-03T15:35:41Z</dcterms:modified>
</cp:coreProperties>
</file>