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13"/>
  </p:notesMasterIdLst>
  <p:sldIdLst>
    <p:sldId id="256" r:id="rId2"/>
    <p:sldId id="257" r:id="rId3"/>
    <p:sldId id="258" r:id="rId4"/>
    <p:sldId id="259" r:id="rId5"/>
    <p:sldId id="261" r:id="rId6"/>
    <p:sldId id="260" r:id="rId7"/>
    <p:sldId id="262" r:id="rId8"/>
    <p:sldId id="263" r:id="rId9"/>
    <p:sldId id="264"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5C98A2-FF82-4D19-9862-AAADBCDDE036}" type="datetimeFigureOut">
              <a:rPr lang="en-US" smtClean="0"/>
              <a:t>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E6948E-C242-4DCE-A27E-775B7BD91281}" type="slidenum">
              <a:rPr lang="en-US" smtClean="0"/>
              <a:t>‹#›</a:t>
            </a:fld>
            <a:endParaRPr lang="en-US"/>
          </a:p>
        </p:txBody>
      </p:sp>
    </p:spTree>
    <p:extLst>
      <p:ext uri="{BB962C8B-B14F-4D97-AF65-F5344CB8AC3E}">
        <p14:creationId xmlns:p14="http://schemas.microsoft.com/office/powerpoint/2010/main" val="3766122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E6948E-C242-4DCE-A27E-775B7BD91281}" type="slidenum">
              <a:rPr lang="en-US" smtClean="0"/>
              <a:t>2</a:t>
            </a:fld>
            <a:endParaRPr lang="en-US"/>
          </a:p>
        </p:txBody>
      </p:sp>
    </p:spTree>
    <p:extLst>
      <p:ext uri="{BB962C8B-B14F-4D97-AF65-F5344CB8AC3E}">
        <p14:creationId xmlns:p14="http://schemas.microsoft.com/office/powerpoint/2010/main" val="1075831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depth understanding read section 1.5</a:t>
            </a:r>
            <a:r>
              <a:rPr lang="en-US" baseline="0" dirty="0" smtClean="0"/>
              <a:t> from pressman</a:t>
            </a:r>
            <a:endParaRPr lang="en-US" dirty="0"/>
          </a:p>
        </p:txBody>
      </p:sp>
      <p:sp>
        <p:nvSpPr>
          <p:cNvPr id="4" name="Slide Number Placeholder 3"/>
          <p:cNvSpPr>
            <a:spLocks noGrp="1"/>
          </p:cNvSpPr>
          <p:nvPr>
            <p:ph type="sldNum" sz="quarter" idx="10"/>
          </p:nvPr>
        </p:nvSpPr>
        <p:spPr/>
        <p:txBody>
          <a:bodyPr/>
          <a:lstStyle/>
          <a:p>
            <a:fld id="{88E6948E-C242-4DCE-A27E-775B7BD91281}" type="slidenum">
              <a:rPr lang="en-US" smtClean="0"/>
              <a:t>9</a:t>
            </a:fld>
            <a:endParaRPr lang="en-US"/>
          </a:p>
        </p:txBody>
      </p:sp>
    </p:spTree>
    <p:extLst>
      <p:ext uri="{BB962C8B-B14F-4D97-AF65-F5344CB8AC3E}">
        <p14:creationId xmlns:p14="http://schemas.microsoft.com/office/powerpoint/2010/main" val="1868787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22AFCF2-1D6F-4DA6-BD49-B094FA6A64B3}" type="datetimeFigureOut">
              <a:rPr lang="en-US" smtClean="0"/>
              <a:t>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EC9455-DB33-4EA0-A6F7-40AF2D1122C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7646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2AFCF2-1D6F-4DA6-BD49-B094FA6A64B3}" type="datetimeFigureOut">
              <a:rPr lang="en-US" smtClean="0"/>
              <a:t>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EC9455-DB33-4EA0-A6F7-40AF2D1122CF}" type="slidenum">
              <a:rPr lang="en-US" smtClean="0"/>
              <a:t>‹#›</a:t>
            </a:fld>
            <a:endParaRPr lang="en-US"/>
          </a:p>
        </p:txBody>
      </p:sp>
    </p:spTree>
    <p:extLst>
      <p:ext uri="{BB962C8B-B14F-4D97-AF65-F5344CB8AC3E}">
        <p14:creationId xmlns:p14="http://schemas.microsoft.com/office/powerpoint/2010/main" val="2784762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2AFCF2-1D6F-4DA6-BD49-B094FA6A64B3}" type="datetimeFigureOut">
              <a:rPr lang="en-US" smtClean="0"/>
              <a:t>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EC9455-DB33-4EA0-A6F7-40AF2D1122CF}" type="slidenum">
              <a:rPr lang="en-US" smtClean="0"/>
              <a:t>‹#›</a:t>
            </a:fld>
            <a:endParaRPr lang="en-US"/>
          </a:p>
        </p:txBody>
      </p:sp>
    </p:spTree>
    <p:extLst>
      <p:ext uri="{BB962C8B-B14F-4D97-AF65-F5344CB8AC3E}">
        <p14:creationId xmlns:p14="http://schemas.microsoft.com/office/powerpoint/2010/main" val="2099030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2AFCF2-1D6F-4DA6-BD49-B094FA6A64B3}" type="datetimeFigureOut">
              <a:rPr lang="en-US" smtClean="0"/>
              <a:t>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EC9455-DB33-4EA0-A6F7-40AF2D1122CF}" type="slidenum">
              <a:rPr lang="en-US" smtClean="0"/>
              <a:t>‹#›</a:t>
            </a:fld>
            <a:endParaRPr lang="en-US"/>
          </a:p>
        </p:txBody>
      </p:sp>
    </p:spTree>
    <p:extLst>
      <p:ext uri="{BB962C8B-B14F-4D97-AF65-F5344CB8AC3E}">
        <p14:creationId xmlns:p14="http://schemas.microsoft.com/office/powerpoint/2010/main" val="1408813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22AFCF2-1D6F-4DA6-BD49-B094FA6A64B3}" type="datetimeFigureOut">
              <a:rPr lang="en-US" smtClean="0"/>
              <a:t>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EC9455-DB33-4EA0-A6F7-40AF2D1122C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4269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22AFCF2-1D6F-4DA6-BD49-B094FA6A64B3}" type="datetimeFigureOut">
              <a:rPr lang="en-US" smtClean="0"/>
              <a:t>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EC9455-DB33-4EA0-A6F7-40AF2D1122CF}" type="slidenum">
              <a:rPr lang="en-US" smtClean="0"/>
              <a:t>‹#›</a:t>
            </a:fld>
            <a:endParaRPr lang="en-US"/>
          </a:p>
        </p:txBody>
      </p:sp>
    </p:spTree>
    <p:extLst>
      <p:ext uri="{BB962C8B-B14F-4D97-AF65-F5344CB8AC3E}">
        <p14:creationId xmlns:p14="http://schemas.microsoft.com/office/powerpoint/2010/main" val="357966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22AFCF2-1D6F-4DA6-BD49-B094FA6A64B3}" type="datetimeFigureOut">
              <a:rPr lang="en-US" smtClean="0"/>
              <a:t>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EC9455-DB33-4EA0-A6F7-40AF2D1122CF}" type="slidenum">
              <a:rPr lang="en-US" smtClean="0"/>
              <a:t>‹#›</a:t>
            </a:fld>
            <a:endParaRPr lang="en-US"/>
          </a:p>
        </p:txBody>
      </p:sp>
    </p:spTree>
    <p:extLst>
      <p:ext uri="{BB962C8B-B14F-4D97-AF65-F5344CB8AC3E}">
        <p14:creationId xmlns:p14="http://schemas.microsoft.com/office/powerpoint/2010/main" val="466275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22AFCF2-1D6F-4DA6-BD49-B094FA6A64B3}" type="datetimeFigureOut">
              <a:rPr lang="en-US" smtClean="0"/>
              <a:t>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EC9455-DB33-4EA0-A6F7-40AF2D1122CF}" type="slidenum">
              <a:rPr lang="en-US" smtClean="0"/>
              <a:t>‹#›</a:t>
            </a:fld>
            <a:endParaRPr lang="en-US"/>
          </a:p>
        </p:txBody>
      </p:sp>
    </p:spTree>
    <p:extLst>
      <p:ext uri="{BB962C8B-B14F-4D97-AF65-F5344CB8AC3E}">
        <p14:creationId xmlns:p14="http://schemas.microsoft.com/office/powerpoint/2010/main" val="100709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22AFCF2-1D6F-4DA6-BD49-B094FA6A64B3}" type="datetimeFigureOut">
              <a:rPr lang="en-US" smtClean="0"/>
              <a:t>1/4/2019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BEC9455-DB33-4EA0-A6F7-40AF2D1122CF}" type="slidenum">
              <a:rPr lang="en-US" smtClean="0"/>
              <a:t>‹#›</a:t>
            </a:fld>
            <a:endParaRPr lang="en-US"/>
          </a:p>
        </p:txBody>
      </p:sp>
    </p:spTree>
    <p:extLst>
      <p:ext uri="{BB962C8B-B14F-4D97-AF65-F5344CB8AC3E}">
        <p14:creationId xmlns:p14="http://schemas.microsoft.com/office/powerpoint/2010/main" val="1452490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22AFCF2-1D6F-4DA6-BD49-B094FA6A64B3}" type="datetimeFigureOut">
              <a:rPr lang="en-US" smtClean="0"/>
              <a:t>1/4/2019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BEC9455-DB33-4EA0-A6F7-40AF2D1122CF}" type="slidenum">
              <a:rPr lang="en-US" smtClean="0"/>
              <a:t>‹#›</a:t>
            </a:fld>
            <a:endParaRPr lang="en-US"/>
          </a:p>
        </p:txBody>
      </p:sp>
    </p:spTree>
    <p:extLst>
      <p:ext uri="{BB962C8B-B14F-4D97-AF65-F5344CB8AC3E}">
        <p14:creationId xmlns:p14="http://schemas.microsoft.com/office/powerpoint/2010/main" val="3037005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22AFCF2-1D6F-4DA6-BD49-B094FA6A64B3}" type="datetimeFigureOut">
              <a:rPr lang="en-US" smtClean="0"/>
              <a:t>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EC9455-DB33-4EA0-A6F7-40AF2D1122CF}" type="slidenum">
              <a:rPr lang="en-US" smtClean="0"/>
              <a:t>‹#›</a:t>
            </a:fld>
            <a:endParaRPr lang="en-US"/>
          </a:p>
        </p:txBody>
      </p:sp>
    </p:spTree>
    <p:extLst>
      <p:ext uri="{BB962C8B-B14F-4D97-AF65-F5344CB8AC3E}">
        <p14:creationId xmlns:p14="http://schemas.microsoft.com/office/powerpoint/2010/main" val="135405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22AFCF2-1D6F-4DA6-BD49-B094FA6A64B3}" type="datetimeFigureOut">
              <a:rPr lang="en-US" smtClean="0"/>
              <a:t>1/4/2019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BEC9455-DB33-4EA0-A6F7-40AF2D1122C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2197536"/>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Software Engineering</a:t>
            </a:r>
            <a:endParaRPr lang="en-US" dirty="0"/>
          </a:p>
        </p:txBody>
      </p:sp>
      <p:sp>
        <p:nvSpPr>
          <p:cNvPr id="3" name="Subtitle 2"/>
          <p:cNvSpPr>
            <a:spLocks noGrp="1"/>
          </p:cNvSpPr>
          <p:nvPr>
            <p:ph type="subTitle" idx="1"/>
          </p:nvPr>
        </p:nvSpPr>
        <p:spPr/>
        <p:txBody>
          <a:bodyPr/>
          <a:lstStyle/>
          <a:p>
            <a:r>
              <a:rPr lang="en-US" dirty="0" smtClean="0"/>
              <a:t>Dr. Susmita Mandal</a:t>
            </a:r>
            <a:endParaRPr lang="en-US" dirty="0"/>
          </a:p>
        </p:txBody>
      </p:sp>
    </p:spTree>
    <p:extLst>
      <p:ext uri="{BB962C8B-B14F-4D97-AF65-F5344CB8AC3E}">
        <p14:creationId xmlns:p14="http://schemas.microsoft.com/office/powerpoint/2010/main" val="10158398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Case Study-I</a:t>
            </a:r>
            <a:br>
              <a:rPr lang="en-US" dirty="0"/>
            </a:br>
            <a:r>
              <a:rPr lang="en-US" b="1" i="1" dirty="0" smtClean="0">
                <a:solidFill>
                  <a:schemeClr val="bg2">
                    <a:lumMod val="50000"/>
                  </a:schemeClr>
                </a:solidFill>
              </a:rPr>
              <a:t>An </a:t>
            </a:r>
            <a:r>
              <a:rPr lang="en-US" b="1" i="1" dirty="0">
                <a:solidFill>
                  <a:schemeClr val="bg2">
                    <a:lumMod val="50000"/>
                  </a:schemeClr>
                </a:solidFill>
              </a:rPr>
              <a:t>Insulin pump control system</a:t>
            </a:r>
            <a:endParaRPr lang="en-US" dirty="0"/>
          </a:p>
        </p:txBody>
      </p:sp>
      <p:sp>
        <p:nvSpPr>
          <p:cNvPr id="3" name="Content Placeholder 2"/>
          <p:cNvSpPr>
            <a:spLocks noGrp="1"/>
          </p:cNvSpPr>
          <p:nvPr>
            <p:ph sz="half" idx="2"/>
          </p:nvPr>
        </p:nvSpPr>
        <p:spPr>
          <a:xfrm>
            <a:off x="1097280" y="1907931"/>
            <a:ext cx="4937760" cy="4052603"/>
          </a:xfrm>
        </p:spPr>
        <p:txBody>
          <a:bodyPr>
            <a:noAutofit/>
          </a:bodyPr>
          <a:lstStyle/>
          <a:p>
            <a:pPr algn="just"/>
            <a:r>
              <a:rPr lang="en-US" sz="1800" dirty="0" smtClean="0"/>
              <a:t>1. </a:t>
            </a:r>
            <a:r>
              <a:rPr lang="en-US" altLang="en-US" sz="1800" dirty="0"/>
              <a:t>Understand the </a:t>
            </a:r>
            <a:r>
              <a:rPr lang="en-US" altLang="en-US" sz="1800" dirty="0" smtClean="0"/>
              <a:t>problem: </a:t>
            </a:r>
          </a:p>
          <a:p>
            <a:pPr algn="just"/>
            <a:r>
              <a:rPr lang="en-US" sz="1800" dirty="0" smtClean="0"/>
              <a:t>a) The </a:t>
            </a:r>
            <a:r>
              <a:rPr lang="en-US" sz="1800" dirty="0"/>
              <a:t>problem with this treatment is that the level of insulin required does not </a:t>
            </a:r>
            <a:r>
              <a:rPr lang="en-US" sz="1800" dirty="0" smtClean="0"/>
              <a:t>just depend </a:t>
            </a:r>
            <a:r>
              <a:rPr lang="en-US" sz="1800" dirty="0"/>
              <a:t>on the blood glucose level but also on the time of the last insulin </a:t>
            </a:r>
            <a:r>
              <a:rPr lang="en-US" sz="1800" dirty="0" smtClean="0"/>
              <a:t>injection.</a:t>
            </a:r>
          </a:p>
          <a:p>
            <a:pPr algn="just"/>
            <a:r>
              <a:rPr lang="en-US" sz="1800" dirty="0" smtClean="0"/>
              <a:t>b) Irregular checking can </a:t>
            </a:r>
            <a:r>
              <a:rPr lang="en-US" sz="1800" dirty="0"/>
              <a:t>lead to very low levels of blood glucose (if there is too much insulin) or </a:t>
            </a:r>
            <a:r>
              <a:rPr lang="en-US" sz="1800" dirty="0" smtClean="0"/>
              <a:t>very high </a:t>
            </a:r>
            <a:r>
              <a:rPr lang="en-US" sz="1800" dirty="0"/>
              <a:t>levels of blood sugar (if there is too little insulin). Low blood glucose </a:t>
            </a:r>
            <a:r>
              <a:rPr lang="en-US" sz="1800" dirty="0" smtClean="0"/>
              <a:t>can </a:t>
            </a:r>
            <a:r>
              <a:rPr lang="en-US" sz="1800" dirty="0"/>
              <a:t>result in </a:t>
            </a:r>
            <a:r>
              <a:rPr lang="en-US" sz="1800" i="1" dirty="0">
                <a:solidFill>
                  <a:schemeClr val="bg2">
                    <a:lumMod val="50000"/>
                  </a:schemeClr>
                </a:solidFill>
              </a:rPr>
              <a:t>temporary brain </a:t>
            </a:r>
            <a:r>
              <a:rPr lang="en-US" sz="1800" i="1" dirty="0" smtClean="0">
                <a:solidFill>
                  <a:schemeClr val="bg2">
                    <a:lumMod val="50000"/>
                  </a:schemeClr>
                </a:solidFill>
              </a:rPr>
              <a:t>malfunctioning </a:t>
            </a:r>
            <a:r>
              <a:rPr lang="en-US" sz="1800" dirty="0" smtClean="0"/>
              <a:t>and</a:t>
            </a:r>
            <a:r>
              <a:rPr lang="en-US" sz="1800" dirty="0"/>
              <a:t>, ultimately, </a:t>
            </a:r>
            <a:r>
              <a:rPr lang="en-US" sz="1800" i="1" dirty="0">
                <a:solidFill>
                  <a:schemeClr val="bg2">
                    <a:lumMod val="50000"/>
                  </a:schemeClr>
                </a:solidFill>
              </a:rPr>
              <a:t>unconsciousness and death</a:t>
            </a:r>
            <a:r>
              <a:rPr lang="en-US" sz="1800" dirty="0"/>
              <a:t>. </a:t>
            </a:r>
            <a:r>
              <a:rPr lang="en-US" sz="1800" dirty="0" smtClean="0"/>
              <a:t>However</a:t>
            </a:r>
            <a:r>
              <a:rPr lang="en-US" sz="1800" dirty="0"/>
              <a:t>, </a:t>
            </a:r>
            <a:r>
              <a:rPr lang="en-US" sz="1800" dirty="0" smtClean="0"/>
              <a:t>continual high levels </a:t>
            </a:r>
            <a:r>
              <a:rPr lang="en-US" sz="1800" dirty="0"/>
              <a:t>of blood glucose can lead to </a:t>
            </a:r>
            <a:r>
              <a:rPr lang="en-US" sz="1800" i="1" dirty="0">
                <a:solidFill>
                  <a:schemeClr val="bg2">
                    <a:lumMod val="50000"/>
                  </a:schemeClr>
                </a:solidFill>
              </a:rPr>
              <a:t>eye damage, kidney damage, and heart </a:t>
            </a:r>
            <a:r>
              <a:rPr lang="en-US" sz="1800" i="1" dirty="0" smtClean="0">
                <a:solidFill>
                  <a:schemeClr val="bg2">
                    <a:lumMod val="50000"/>
                  </a:schemeClr>
                </a:solidFill>
              </a:rPr>
              <a:t>problems. </a:t>
            </a:r>
          </a:p>
        </p:txBody>
      </p:sp>
      <p:pic>
        <p:nvPicPr>
          <p:cNvPr id="7" name="Content Placeholder 6"/>
          <p:cNvPicPr>
            <a:picLocks noGrp="1" noChangeAspect="1"/>
          </p:cNvPicPr>
          <p:nvPr>
            <p:ph sz="quarter" idx="4"/>
          </p:nvPr>
        </p:nvPicPr>
        <p:blipFill>
          <a:blip r:embed="rId2"/>
          <a:stretch>
            <a:fillRect/>
          </a:stretch>
        </p:blipFill>
        <p:spPr>
          <a:xfrm>
            <a:off x="6174276" y="1907931"/>
            <a:ext cx="5681983" cy="3433853"/>
          </a:xfrm>
          <a:prstGeom prst="rect">
            <a:avLst/>
          </a:prstGeom>
        </p:spPr>
      </p:pic>
      <p:sp>
        <p:nvSpPr>
          <p:cNvPr id="8" name="TextBox 7"/>
          <p:cNvSpPr txBox="1"/>
          <p:nvPr/>
        </p:nvSpPr>
        <p:spPr>
          <a:xfrm>
            <a:off x="7607914" y="5327689"/>
            <a:ext cx="3547766" cy="369332"/>
          </a:xfrm>
          <a:prstGeom prst="rect">
            <a:avLst/>
          </a:prstGeom>
          <a:noFill/>
        </p:spPr>
        <p:txBody>
          <a:bodyPr wrap="none" rtlCol="0">
            <a:spAutoFit/>
          </a:bodyPr>
          <a:lstStyle/>
          <a:p>
            <a:r>
              <a:rPr lang="en-US" dirty="0" smtClean="0"/>
              <a:t>Insulin pump hardware architecture</a:t>
            </a:r>
            <a:endParaRPr lang="en-US" dirty="0"/>
          </a:p>
        </p:txBody>
      </p:sp>
    </p:spTree>
    <p:extLst>
      <p:ext uri="{BB962C8B-B14F-4D97-AF65-F5344CB8AC3E}">
        <p14:creationId xmlns:p14="http://schemas.microsoft.com/office/powerpoint/2010/main" val="3916711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Case Study-I</a:t>
            </a:r>
          </a:p>
        </p:txBody>
      </p:sp>
      <p:sp>
        <p:nvSpPr>
          <p:cNvPr id="3" name="Content Placeholder 2"/>
          <p:cNvSpPr>
            <a:spLocks noGrp="1"/>
          </p:cNvSpPr>
          <p:nvPr>
            <p:ph sz="half" idx="2"/>
          </p:nvPr>
        </p:nvSpPr>
        <p:spPr>
          <a:xfrm>
            <a:off x="1097280" y="1820009"/>
            <a:ext cx="4937760" cy="4484076"/>
          </a:xfrm>
        </p:spPr>
        <p:txBody>
          <a:bodyPr>
            <a:normAutofit fontScale="85000" lnSpcReduction="20000"/>
          </a:bodyPr>
          <a:lstStyle/>
          <a:p>
            <a:pPr marL="0" indent="0" algn="just">
              <a:buNone/>
            </a:pPr>
            <a:r>
              <a:rPr lang="en-US" dirty="0">
                <a:solidFill>
                  <a:schemeClr val="tx1"/>
                </a:solidFill>
              </a:rPr>
              <a:t>2</a:t>
            </a:r>
            <a:r>
              <a:rPr lang="en-US" i="1" dirty="0">
                <a:solidFill>
                  <a:schemeClr val="tx1"/>
                </a:solidFill>
              </a:rPr>
              <a:t>. </a:t>
            </a:r>
            <a:r>
              <a:rPr lang="en-US" altLang="en-US" dirty="0"/>
              <a:t>Plan a solution: </a:t>
            </a:r>
          </a:p>
          <a:p>
            <a:pPr algn="just"/>
            <a:r>
              <a:rPr lang="en-US" dirty="0">
                <a:solidFill>
                  <a:schemeClr val="tx1"/>
                </a:solidFill>
              </a:rPr>
              <a:t>a) Design of an automated </a:t>
            </a:r>
            <a:r>
              <a:rPr lang="en-US" dirty="0"/>
              <a:t>system that can monitor blood sugar levels and deliver an appropriate dose of insulin when required</a:t>
            </a:r>
            <a:r>
              <a:rPr lang="en-US" dirty="0" smtClean="0"/>
              <a:t>.</a:t>
            </a:r>
          </a:p>
          <a:p>
            <a:pPr algn="just"/>
            <a:r>
              <a:rPr lang="en-US" i="1" dirty="0">
                <a:solidFill>
                  <a:schemeClr val="tx1"/>
                </a:solidFill>
              </a:rPr>
              <a:t>b) Blueprint of hardware architecture.</a:t>
            </a:r>
          </a:p>
          <a:p>
            <a:pPr marL="0" indent="0" algn="just">
              <a:buNone/>
            </a:pPr>
            <a:r>
              <a:rPr lang="en-US" altLang="en-US" dirty="0" smtClean="0"/>
              <a:t>3. Carry </a:t>
            </a:r>
            <a:r>
              <a:rPr lang="en-US" altLang="en-US" dirty="0"/>
              <a:t>out the </a:t>
            </a:r>
            <a:r>
              <a:rPr lang="en-US" altLang="en-US" dirty="0" smtClean="0"/>
              <a:t>plan: </a:t>
            </a:r>
          </a:p>
          <a:p>
            <a:pPr algn="just"/>
            <a:r>
              <a:rPr lang="en-US" dirty="0" smtClean="0">
                <a:solidFill>
                  <a:schemeClr val="tx1"/>
                </a:solidFill>
              </a:rPr>
              <a:t>a) With </a:t>
            </a:r>
            <a:r>
              <a:rPr lang="en-US" dirty="0">
                <a:solidFill>
                  <a:schemeClr val="tx1"/>
                </a:solidFill>
              </a:rPr>
              <a:t>advanced </a:t>
            </a:r>
            <a:r>
              <a:rPr lang="en-US" dirty="0"/>
              <a:t>miniaturized sensors it is now possible to develop automated insulin delivery systems. </a:t>
            </a:r>
            <a:endParaRPr lang="en-US" dirty="0" smtClean="0"/>
          </a:p>
          <a:p>
            <a:pPr marL="0" indent="0" algn="just">
              <a:buNone/>
            </a:pPr>
            <a:r>
              <a:rPr lang="en-US" altLang="en-US" dirty="0" smtClean="0"/>
              <a:t>4. Examine </a:t>
            </a:r>
            <a:r>
              <a:rPr lang="en-US" altLang="en-US" dirty="0"/>
              <a:t>the result for </a:t>
            </a:r>
            <a:r>
              <a:rPr lang="en-US" altLang="en-US" dirty="0" smtClean="0"/>
              <a:t>accuracy:</a:t>
            </a:r>
          </a:p>
          <a:p>
            <a:pPr algn="just"/>
            <a:r>
              <a:rPr lang="en-US" dirty="0" smtClean="0"/>
              <a:t>a) A micro-sensor embedded </a:t>
            </a:r>
            <a:r>
              <a:rPr lang="en-US" dirty="0"/>
              <a:t>in the patient to measure some blood parameter that is </a:t>
            </a:r>
            <a:r>
              <a:rPr lang="en-US" dirty="0" smtClean="0"/>
              <a:t>proportional to </a:t>
            </a:r>
            <a:r>
              <a:rPr lang="en-US" dirty="0"/>
              <a:t>the sugar level. This is then sent to the pump controller. </a:t>
            </a:r>
            <a:endParaRPr lang="en-US" dirty="0" smtClean="0"/>
          </a:p>
          <a:p>
            <a:pPr algn="just"/>
            <a:r>
              <a:rPr lang="en-US" dirty="0" smtClean="0"/>
              <a:t>b) This </a:t>
            </a:r>
            <a:r>
              <a:rPr lang="en-US" dirty="0"/>
              <a:t>controller </a:t>
            </a:r>
            <a:r>
              <a:rPr lang="en-US" dirty="0" smtClean="0"/>
              <a:t>computes the </a:t>
            </a:r>
            <a:r>
              <a:rPr lang="en-US" dirty="0"/>
              <a:t>sugar level and the amount of insulin that is needed. It then sends signals to </a:t>
            </a:r>
            <a:r>
              <a:rPr lang="en-US" dirty="0" smtClean="0"/>
              <a:t>a miniaturized </a:t>
            </a:r>
            <a:r>
              <a:rPr lang="en-US" dirty="0"/>
              <a:t>pump to deliver the insulin via a permanently attached needle.</a:t>
            </a:r>
          </a:p>
        </p:txBody>
      </p:sp>
      <p:sp>
        <p:nvSpPr>
          <p:cNvPr id="9" name="TextBox 8"/>
          <p:cNvSpPr txBox="1"/>
          <p:nvPr/>
        </p:nvSpPr>
        <p:spPr>
          <a:xfrm>
            <a:off x="7276515" y="5062612"/>
            <a:ext cx="3879165" cy="369332"/>
          </a:xfrm>
          <a:prstGeom prst="rect">
            <a:avLst/>
          </a:prstGeom>
          <a:noFill/>
        </p:spPr>
        <p:txBody>
          <a:bodyPr wrap="square" rtlCol="0">
            <a:spAutoFit/>
          </a:bodyPr>
          <a:lstStyle/>
          <a:p>
            <a:r>
              <a:rPr lang="en-US" dirty="0" smtClean="0"/>
              <a:t>Activity model of the insulin pump </a:t>
            </a:r>
            <a:endParaRPr lang="en-US" dirty="0"/>
          </a:p>
        </p:txBody>
      </p:sp>
      <p:pic>
        <p:nvPicPr>
          <p:cNvPr id="12" name="Content Placeholder 11"/>
          <p:cNvPicPr>
            <a:picLocks noGrp="1" noChangeAspect="1"/>
          </p:cNvPicPr>
          <p:nvPr>
            <p:ph sz="quarter" idx="4"/>
          </p:nvPr>
        </p:nvPicPr>
        <p:blipFill>
          <a:blip r:embed="rId2"/>
          <a:stretch>
            <a:fillRect/>
          </a:stretch>
        </p:blipFill>
        <p:spPr>
          <a:xfrm>
            <a:off x="6197561" y="2884082"/>
            <a:ext cx="5994439" cy="2101156"/>
          </a:xfrm>
          <a:prstGeom prst="rect">
            <a:avLst/>
          </a:prstGeom>
        </p:spPr>
      </p:pic>
    </p:spTree>
    <p:extLst>
      <p:ext uri="{BB962C8B-B14F-4D97-AF65-F5344CB8AC3E}">
        <p14:creationId xmlns:p14="http://schemas.microsoft.com/office/powerpoint/2010/main" val="1838149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software </a:t>
            </a:r>
            <a:endParaRPr lang="en-US" dirty="0"/>
          </a:p>
        </p:txBody>
      </p:sp>
      <p:sp>
        <p:nvSpPr>
          <p:cNvPr id="3" name="Content Placeholder 2"/>
          <p:cNvSpPr>
            <a:spLocks noGrp="1"/>
          </p:cNvSpPr>
          <p:nvPr>
            <p:ph idx="1"/>
          </p:nvPr>
        </p:nvSpPr>
        <p:spPr/>
        <p:txBody>
          <a:bodyPr>
            <a:normAutofit lnSpcReduction="10000"/>
          </a:bodyPr>
          <a:lstStyle/>
          <a:p>
            <a:r>
              <a:rPr lang="en-US" dirty="0"/>
              <a:t>Software, in its most general sense, is a set of instructions or programs instructing a computer to do specific tasks. </a:t>
            </a:r>
            <a:endParaRPr lang="en-US" dirty="0" smtClean="0"/>
          </a:p>
          <a:p>
            <a:r>
              <a:rPr lang="en-US" dirty="0" smtClean="0"/>
              <a:t>According to textbook Software is: </a:t>
            </a:r>
          </a:p>
          <a:p>
            <a:r>
              <a:rPr lang="en-US" dirty="0" smtClean="0"/>
              <a:t>(</a:t>
            </a:r>
            <a:r>
              <a:rPr lang="en-US" dirty="0"/>
              <a:t>1) instructions (computer </a:t>
            </a:r>
            <a:r>
              <a:rPr lang="en-US" dirty="0" smtClean="0"/>
              <a:t>programs) that </a:t>
            </a:r>
            <a:r>
              <a:rPr lang="en-US" dirty="0"/>
              <a:t>when executed provide desired features, function, </a:t>
            </a:r>
            <a:r>
              <a:rPr lang="en-US" dirty="0" smtClean="0"/>
              <a:t>and performance</a:t>
            </a:r>
            <a:r>
              <a:rPr lang="en-US" dirty="0"/>
              <a:t>; </a:t>
            </a:r>
            <a:endParaRPr lang="en-US" dirty="0" smtClean="0"/>
          </a:p>
          <a:p>
            <a:r>
              <a:rPr lang="en-US" dirty="0" smtClean="0"/>
              <a:t>(</a:t>
            </a:r>
            <a:r>
              <a:rPr lang="en-US" dirty="0"/>
              <a:t>2) data structures that enable the programs </a:t>
            </a:r>
            <a:r>
              <a:rPr lang="en-US" dirty="0" smtClean="0"/>
              <a:t>to adequately </a:t>
            </a:r>
            <a:r>
              <a:rPr lang="en-US" dirty="0"/>
              <a:t>store and manipulate information </a:t>
            </a:r>
          </a:p>
          <a:p>
            <a:r>
              <a:rPr lang="en-US" dirty="0" smtClean="0"/>
              <a:t>(3) documentation </a:t>
            </a:r>
            <a:r>
              <a:rPr lang="en-US" dirty="0"/>
              <a:t>that </a:t>
            </a:r>
            <a:r>
              <a:rPr lang="en-US" dirty="0" smtClean="0"/>
              <a:t>describes </a:t>
            </a:r>
            <a:r>
              <a:rPr lang="en-US" dirty="0"/>
              <a:t>the operation and use of </a:t>
            </a:r>
            <a:r>
              <a:rPr lang="en-US" dirty="0" smtClean="0"/>
              <a:t>the programs.</a:t>
            </a:r>
          </a:p>
          <a:p>
            <a:r>
              <a:rPr lang="en-US" i="1" dirty="0" smtClean="0">
                <a:solidFill>
                  <a:schemeClr val="bg2">
                    <a:lumMod val="50000"/>
                  </a:schemeClr>
                </a:solidFill>
              </a:rPr>
              <a:t>Software examples:</a:t>
            </a:r>
          </a:p>
          <a:p>
            <a:r>
              <a:rPr lang="en-US" dirty="0" smtClean="0"/>
              <a:t>Word, Air Control Software, E-mail Software, Browser software,</a:t>
            </a:r>
          </a:p>
          <a:p>
            <a:r>
              <a:rPr lang="en-US" dirty="0" smtClean="0"/>
              <a:t> Mobile banking software, Traffic monitoring software</a:t>
            </a:r>
            <a:endParaRPr lang="en-US" dirty="0"/>
          </a:p>
          <a:p>
            <a:endParaRPr lang="en-US" dirty="0"/>
          </a:p>
        </p:txBody>
      </p:sp>
      <p:pic>
        <p:nvPicPr>
          <p:cNvPr id="1028" name="Picture 4" descr="https://2.bp.blogspot.com/-rcJFxPYuTfg/V5hziOSvgHI/AAAAAAAAFII/1pve22b8FIgKrfWlPQSnclzaXtWdgjNNACK4B/s1600/onlineclassnotes.com%2Btypes%2Bof%2Bsoftware%2Bproducts.png?ref=Content%20Bod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2015" y="4543589"/>
            <a:ext cx="3855012" cy="1795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190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097280" y="1028274"/>
            <a:ext cx="10675620" cy="4282343"/>
          </a:xfrm>
        </p:spPr>
        <p:txBody>
          <a:bodyPr>
            <a:normAutofit/>
          </a:bodyPr>
          <a:lstStyle/>
          <a:p>
            <a:r>
              <a:rPr lang="en-US" sz="1800" dirty="0"/>
              <a:t>Software is </a:t>
            </a:r>
            <a:r>
              <a:rPr lang="en-US" sz="1800" dirty="0" smtClean="0"/>
              <a:t>a logical </a:t>
            </a:r>
            <a:r>
              <a:rPr lang="en-US" sz="1800" dirty="0"/>
              <a:t>rather than a physical system element. Therefore, software has </a:t>
            </a:r>
            <a:r>
              <a:rPr lang="en-US" sz="1800" dirty="0" smtClean="0"/>
              <a:t>characteristics that </a:t>
            </a:r>
            <a:r>
              <a:rPr lang="en-US" sz="1800" dirty="0"/>
              <a:t>are considerably different than those of hardware</a:t>
            </a:r>
            <a:r>
              <a:rPr lang="en-US" sz="1800" dirty="0" smtClean="0"/>
              <a:t>:</a:t>
            </a:r>
          </a:p>
          <a:p>
            <a:pPr>
              <a:buFont typeface="Wingdings" panose="05000000000000000000" pitchFamily="2" charset="2"/>
              <a:buChar char="§"/>
            </a:pPr>
            <a:r>
              <a:rPr lang="en-US" altLang="en-US" sz="1800" dirty="0"/>
              <a:t>Software is developed or </a:t>
            </a:r>
            <a:r>
              <a:rPr lang="en-US" altLang="en-US" sz="1800" dirty="0">
                <a:solidFill>
                  <a:srgbClr val="AD0101"/>
                </a:solidFill>
              </a:rPr>
              <a:t>engineered</a:t>
            </a:r>
            <a:r>
              <a:rPr lang="en-US" altLang="en-US" sz="1800" dirty="0"/>
              <a:t>, it is not manufactured in the classical sense which has quality problem.</a:t>
            </a:r>
          </a:p>
          <a:p>
            <a:pPr>
              <a:buFont typeface="Wingdings" panose="05000000000000000000" pitchFamily="2" charset="2"/>
              <a:buChar char="§"/>
            </a:pPr>
            <a:r>
              <a:rPr lang="en-US" altLang="en-US" sz="1800" dirty="0"/>
              <a:t>Software </a:t>
            </a:r>
            <a:r>
              <a:rPr lang="en-US" altLang="en-US" sz="1800" dirty="0">
                <a:solidFill>
                  <a:srgbClr val="AD0101"/>
                </a:solidFill>
              </a:rPr>
              <a:t>doesn't "wear out.</a:t>
            </a:r>
            <a:r>
              <a:rPr lang="ja-JP" altLang="en-US" sz="1800" dirty="0">
                <a:solidFill>
                  <a:srgbClr val="AD0101"/>
                </a:solidFill>
              </a:rPr>
              <a:t>”</a:t>
            </a:r>
            <a:r>
              <a:rPr lang="en-US" altLang="ja-JP" sz="1800" dirty="0">
                <a:solidFill>
                  <a:srgbClr val="AD0101"/>
                </a:solidFill>
              </a:rPr>
              <a:t> </a:t>
            </a:r>
            <a:r>
              <a:rPr lang="en-US" altLang="ja-JP" sz="1800" dirty="0"/>
              <a:t>but it deteriorates </a:t>
            </a:r>
            <a:r>
              <a:rPr lang="en-US" altLang="ja-JP" sz="1200" dirty="0"/>
              <a:t>(due to </a:t>
            </a:r>
            <a:r>
              <a:rPr lang="en-US" altLang="ja-JP" sz="1200" dirty="0" smtClean="0"/>
              <a:t>changes made in the software).   </a:t>
            </a:r>
          </a:p>
          <a:p>
            <a:pPr marL="457200" indent="-457200">
              <a:buFont typeface="+mj-lt"/>
              <a:buAutoNum type="arabicPeriod"/>
            </a:pPr>
            <a:endParaRPr lang="en-US" altLang="ja-JP" sz="1200" dirty="0"/>
          </a:p>
          <a:p>
            <a:pPr marL="457200" indent="-457200">
              <a:buFont typeface="+mj-lt"/>
              <a:buAutoNum type="arabicPeriod"/>
            </a:pPr>
            <a:endParaRPr lang="en-US" altLang="ja-JP" sz="1200" dirty="0" smtClean="0"/>
          </a:p>
          <a:p>
            <a:pPr marL="457200" indent="-457200">
              <a:buFont typeface="+mj-lt"/>
              <a:buAutoNum type="arabicPeriod"/>
            </a:pPr>
            <a:endParaRPr lang="en-US" altLang="ja-JP" sz="1200" dirty="0" smtClean="0"/>
          </a:p>
          <a:p>
            <a:pPr marL="457200" indent="-457200">
              <a:buFont typeface="+mj-lt"/>
              <a:buAutoNum type="arabicPeriod"/>
            </a:pPr>
            <a:endParaRPr lang="en-US" altLang="ja-JP" sz="1200" dirty="0"/>
          </a:p>
          <a:p>
            <a:pPr marL="457200" indent="-457200">
              <a:buFont typeface="+mj-lt"/>
              <a:buAutoNum type="arabicPeriod"/>
            </a:pPr>
            <a:endParaRPr lang="en-US" altLang="ja-JP" sz="1200" dirty="0"/>
          </a:p>
          <a:p>
            <a:pPr marL="0" indent="0">
              <a:buNone/>
            </a:pPr>
            <a:r>
              <a:rPr lang="en-US" altLang="ja-JP" sz="1200" dirty="0" smtClean="0"/>
              <a:t>                                                                   </a:t>
            </a:r>
            <a:endParaRPr lang="en-US" altLang="ja-JP" sz="1200" dirty="0"/>
          </a:p>
          <a:p>
            <a:endParaRPr lang="en-US" sz="1800" dirty="0"/>
          </a:p>
        </p:txBody>
      </p:sp>
      <p:pic>
        <p:nvPicPr>
          <p:cNvPr id="4" name="Picture 3"/>
          <p:cNvPicPr>
            <a:picLocks noChangeAspect="1"/>
          </p:cNvPicPr>
          <p:nvPr/>
        </p:nvPicPr>
        <p:blipFill>
          <a:blip r:embed="rId2"/>
          <a:stretch>
            <a:fillRect/>
          </a:stretch>
        </p:blipFill>
        <p:spPr>
          <a:xfrm>
            <a:off x="6935459" y="2480157"/>
            <a:ext cx="4584147" cy="2967307"/>
          </a:xfrm>
          <a:prstGeom prst="rect">
            <a:avLst/>
          </a:prstGeom>
        </p:spPr>
      </p:pic>
      <p:pic>
        <p:nvPicPr>
          <p:cNvPr id="5" name="Picture 4"/>
          <p:cNvPicPr>
            <a:picLocks noChangeAspect="1"/>
          </p:cNvPicPr>
          <p:nvPr/>
        </p:nvPicPr>
        <p:blipFill>
          <a:blip r:embed="rId3"/>
          <a:stretch>
            <a:fillRect/>
          </a:stretch>
        </p:blipFill>
        <p:spPr>
          <a:xfrm>
            <a:off x="983559" y="2359152"/>
            <a:ext cx="4886174" cy="3088312"/>
          </a:xfrm>
          <a:prstGeom prst="rect">
            <a:avLst/>
          </a:prstGeom>
        </p:spPr>
      </p:pic>
      <p:sp>
        <p:nvSpPr>
          <p:cNvPr id="7" name="TextBox 6"/>
          <p:cNvSpPr txBox="1"/>
          <p:nvPr/>
        </p:nvSpPr>
        <p:spPr>
          <a:xfrm>
            <a:off x="2293292" y="5388319"/>
            <a:ext cx="2705677" cy="369332"/>
          </a:xfrm>
          <a:prstGeom prst="rect">
            <a:avLst/>
          </a:prstGeom>
          <a:noFill/>
        </p:spPr>
        <p:txBody>
          <a:bodyPr wrap="none" rtlCol="0">
            <a:spAutoFit/>
          </a:bodyPr>
          <a:lstStyle/>
          <a:p>
            <a:r>
              <a:rPr lang="en-US" dirty="0" smtClean="0"/>
              <a:t>Failure Curve for Hardware</a:t>
            </a:r>
            <a:endParaRPr lang="en-US" dirty="0"/>
          </a:p>
        </p:txBody>
      </p:sp>
      <p:sp>
        <p:nvSpPr>
          <p:cNvPr id="8" name="TextBox 7"/>
          <p:cNvSpPr txBox="1"/>
          <p:nvPr/>
        </p:nvSpPr>
        <p:spPr>
          <a:xfrm>
            <a:off x="7957038" y="5388319"/>
            <a:ext cx="2716834" cy="369332"/>
          </a:xfrm>
          <a:prstGeom prst="rect">
            <a:avLst/>
          </a:prstGeom>
          <a:noFill/>
        </p:spPr>
        <p:txBody>
          <a:bodyPr wrap="none" rtlCol="0">
            <a:spAutoFit/>
          </a:bodyPr>
          <a:lstStyle/>
          <a:p>
            <a:r>
              <a:rPr lang="en-US" dirty="0" smtClean="0"/>
              <a:t>Failure Curves for Software</a:t>
            </a:r>
            <a:endParaRPr lang="en-US" dirty="0"/>
          </a:p>
        </p:txBody>
      </p:sp>
      <p:sp>
        <p:nvSpPr>
          <p:cNvPr id="10" name="Rectangle 9"/>
          <p:cNvSpPr/>
          <p:nvPr/>
        </p:nvSpPr>
        <p:spPr>
          <a:xfrm>
            <a:off x="983559" y="5678003"/>
            <a:ext cx="5292972" cy="590931"/>
          </a:xfrm>
          <a:prstGeom prst="rect">
            <a:avLst/>
          </a:prstGeom>
        </p:spPr>
        <p:txBody>
          <a:bodyPr wrap="square">
            <a:spAutoFit/>
          </a:bodyPr>
          <a:lstStyle/>
          <a:p>
            <a:pPr algn="just">
              <a:lnSpc>
                <a:spcPct val="90000"/>
              </a:lnSpc>
            </a:pPr>
            <a:r>
              <a:rPr lang="en-US" altLang="ja-JP" sz="1200" dirty="0" smtClean="0"/>
              <a:t>Hardware has bathtub curve of failure rate ( high failure rate in the beginning, then drop to steady state, Due to change in time the cumulative effects of dust, vibration, abuse increases the failure rate). </a:t>
            </a:r>
            <a:endParaRPr lang="en-US" altLang="ja-JP" sz="1200" dirty="0"/>
          </a:p>
        </p:txBody>
      </p:sp>
      <p:sp>
        <p:nvSpPr>
          <p:cNvPr id="11" name="TextBox 10"/>
          <p:cNvSpPr txBox="1"/>
          <p:nvPr/>
        </p:nvSpPr>
        <p:spPr>
          <a:xfrm>
            <a:off x="6833884" y="5680341"/>
            <a:ext cx="4963143" cy="892552"/>
          </a:xfrm>
          <a:prstGeom prst="rect">
            <a:avLst/>
          </a:prstGeom>
          <a:noFill/>
        </p:spPr>
        <p:txBody>
          <a:bodyPr wrap="square" rtlCol="0">
            <a:spAutoFit/>
          </a:bodyPr>
          <a:lstStyle/>
          <a:p>
            <a:pPr algn="just"/>
            <a:r>
              <a:rPr lang="en-US" sz="1200" dirty="0"/>
              <a:t>S</a:t>
            </a:r>
            <a:r>
              <a:rPr lang="en-US" sz="1200" dirty="0" smtClean="0"/>
              <a:t>oftware </a:t>
            </a:r>
            <a:r>
              <a:rPr lang="en-US" sz="1200" dirty="0"/>
              <a:t>will undergo </a:t>
            </a:r>
            <a:r>
              <a:rPr lang="en-US" sz="1200" dirty="0" smtClean="0"/>
              <a:t>change therefore it is </a:t>
            </a:r>
            <a:r>
              <a:rPr lang="en-US" sz="1200" dirty="0"/>
              <a:t>likely </a:t>
            </a:r>
            <a:r>
              <a:rPr lang="en-US" sz="1200" dirty="0" smtClean="0"/>
              <a:t>to error prone,</a:t>
            </a:r>
            <a:r>
              <a:rPr lang="en-US" sz="1200" dirty="0"/>
              <a:t> </a:t>
            </a:r>
            <a:r>
              <a:rPr lang="en-US" sz="1200" dirty="0" smtClean="0"/>
              <a:t>causing </a:t>
            </a:r>
            <a:r>
              <a:rPr lang="en-US" sz="1200" dirty="0"/>
              <a:t>the failure rate curve </a:t>
            </a:r>
            <a:r>
              <a:rPr lang="en-US" sz="1200" dirty="0" smtClean="0"/>
              <a:t>to spike even before achieving a steady state another change may increase the failure rate. </a:t>
            </a:r>
          </a:p>
          <a:p>
            <a:pPr algn="just"/>
            <a:endParaRPr lang="en-US" sz="1600" dirty="0" smtClean="0"/>
          </a:p>
        </p:txBody>
      </p:sp>
      <p:sp>
        <p:nvSpPr>
          <p:cNvPr id="9" name="TextBox 8"/>
          <p:cNvSpPr txBox="1"/>
          <p:nvPr/>
        </p:nvSpPr>
        <p:spPr>
          <a:xfrm>
            <a:off x="1097280" y="245096"/>
            <a:ext cx="3486019" cy="646331"/>
          </a:xfrm>
          <a:prstGeom prst="rect">
            <a:avLst/>
          </a:prstGeom>
          <a:noFill/>
        </p:spPr>
        <p:txBody>
          <a:bodyPr wrap="none" rtlCol="0">
            <a:spAutoFit/>
          </a:bodyPr>
          <a:lstStyle/>
          <a:p>
            <a:r>
              <a:rPr lang="en-US" sz="3600" dirty="0" smtClean="0">
                <a:latin typeface="+mj-lt"/>
              </a:rPr>
              <a:t>Defining Software</a:t>
            </a:r>
            <a:endParaRPr lang="en-US" sz="3600" dirty="0">
              <a:latin typeface="+mj-lt"/>
            </a:endParaRPr>
          </a:p>
        </p:txBody>
      </p:sp>
    </p:spTree>
    <p:extLst>
      <p:ext uri="{BB962C8B-B14F-4D97-AF65-F5344CB8AC3E}">
        <p14:creationId xmlns:p14="http://schemas.microsoft.com/office/powerpoint/2010/main" val="675697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681318" y="272562"/>
            <a:ext cx="11152094" cy="5814474"/>
          </a:xfrm>
        </p:spPr>
        <p:txBody>
          <a:bodyPr>
            <a:normAutofit/>
          </a:bodyPr>
          <a:lstStyle/>
          <a:p>
            <a:pPr>
              <a:buFont typeface="Wingdings" panose="05000000000000000000" pitchFamily="2" charset="2"/>
              <a:buChar char="§"/>
            </a:pPr>
            <a:r>
              <a:rPr lang="en-US" altLang="en-US" dirty="0" smtClean="0"/>
              <a:t>Although </a:t>
            </a:r>
            <a:r>
              <a:rPr lang="en-US" altLang="en-US" dirty="0"/>
              <a:t>the industry is moving toward component-based construction (e.g. standard screws and off-the-shelf integrated circuits), most software continues to be </a:t>
            </a:r>
            <a:r>
              <a:rPr lang="en-US" altLang="en-US" dirty="0">
                <a:solidFill>
                  <a:schemeClr val="accent1"/>
                </a:solidFill>
              </a:rPr>
              <a:t>custom-built. </a:t>
            </a:r>
            <a:r>
              <a:rPr lang="en-US" altLang="en-US" dirty="0"/>
              <a:t>Modern reusable components encapsulate data and processing into software parts to be reused by different programs. </a:t>
            </a:r>
          </a:p>
          <a:p>
            <a:pPr marL="0" indent="0">
              <a:buNone/>
            </a:pPr>
            <a:r>
              <a:rPr lang="en-US" altLang="en-US" dirty="0" smtClean="0"/>
              <a:t>E.g</a:t>
            </a:r>
            <a:r>
              <a:rPr lang="en-US" altLang="en-US" dirty="0"/>
              <a:t>. graphical user interface, window, pull-down menus in library etc.</a:t>
            </a:r>
            <a:r>
              <a:rPr lang="en-US" altLang="en-US" i="1" dirty="0"/>
              <a:t>  </a:t>
            </a:r>
            <a:endParaRPr lang="en-US" altLang="en-US" i="1" dirty="0" smtClean="0"/>
          </a:p>
        </p:txBody>
      </p:sp>
      <p:pic>
        <p:nvPicPr>
          <p:cNvPr id="4" name="table"/>
          <p:cNvPicPr>
            <a:picLocks noChangeAspect="1"/>
          </p:cNvPicPr>
          <p:nvPr/>
        </p:nvPicPr>
        <p:blipFill>
          <a:blip r:embed="rId2"/>
          <a:stretch>
            <a:fillRect/>
          </a:stretch>
        </p:blipFill>
        <p:spPr>
          <a:xfrm>
            <a:off x="1951893" y="1698880"/>
            <a:ext cx="8176846" cy="4619569"/>
          </a:xfrm>
          <a:prstGeom prst="rect">
            <a:avLst/>
          </a:prstGeom>
        </p:spPr>
      </p:pic>
    </p:spTree>
    <p:extLst>
      <p:ext uri="{BB962C8B-B14F-4D97-AF65-F5344CB8AC3E}">
        <p14:creationId xmlns:p14="http://schemas.microsoft.com/office/powerpoint/2010/main" val="37008292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Essential Attributes of good software</a:t>
            </a:r>
            <a:endParaRPr lang="en-US" dirty="0"/>
          </a:p>
        </p:txBody>
      </p:sp>
      <p:pic>
        <p:nvPicPr>
          <p:cNvPr id="4" name="table"/>
          <p:cNvPicPr>
            <a:picLocks noGrp="1" noChangeAspect="1"/>
          </p:cNvPicPr>
          <p:nvPr>
            <p:ph idx="1"/>
          </p:nvPr>
        </p:nvPicPr>
        <p:blipFill>
          <a:blip r:embed="rId2"/>
          <a:stretch>
            <a:fillRect/>
          </a:stretch>
        </p:blipFill>
        <p:spPr>
          <a:xfrm>
            <a:off x="2200225" y="1828679"/>
            <a:ext cx="7852510" cy="4361106"/>
          </a:xfrm>
          <a:prstGeom prst="rect">
            <a:avLst/>
          </a:prstGeom>
        </p:spPr>
      </p:pic>
    </p:spTree>
    <p:extLst>
      <p:ext uri="{BB962C8B-B14F-4D97-AF65-F5344CB8AC3E}">
        <p14:creationId xmlns:p14="http://schemas.microsoft.com/office/powerpoint/2010/main" val="2195761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 Layers</a:t>
            </a:r>
            <a:endParaRPr lang="en-US" dirty="0"/>
          </a:p>
        </p:txBody>
      </p:sp>
      <p:sp>
        <p:nvSpPr>
          <p:cNvPr id="8" name="Content Placeholder 7"/>
          <p:cNvSpPr>
            <a:spLocks noGrp="1"/>
          </p:cNvSpPr>
          <p:nvPr>
            <p:ph sz="half" idx="2"/>
          </p:nvPr>
        </p:nvSpPr>
        <p:spPr>
          <a:xfrm>
            <a:off x="1097279" y="1828800"/>
            <a:ext cx="7608277" cy="4131734"/>
          </a:xfrm>
        </p:spPr>
        <p:txBody>
          <a:bodyPr>
            <a:normAutofit/>
          </a:bodyPr>
          <a:lstStyle/>
          <a:p>
            <a:pPr marL="0" indent="0" algn="just">
              <a:buNone/>
            </a:pPr>
            <a:r>
              <a:rPr lang="en-US" dirty="0">
                <a:solidFill>
                  <a:schemeClr val="tx1"/>
                </a:solidFill>
              </a:rPr>
              <a:t>Software engineering is a layered </a:t>
            </a:r>
            <a:r>
              <a:rPr lang="en-US" dirty="0" smtClean="0">
                <a:solidFill>
                  <a:schemeClr val="tx1"/>
                </a:solidFill>
              </a:rPr>
              <a:t>technology-</a:t>
            </a:r>
          </a:p>
          <a:p>
            <a:pPr algn="just">
              <a:buFont typeface="Wingdings" panose="05000000000000000000" pitchFamily="2" charset="2"/>
              <a:buChar char="§"/>
            </a:pPr>
            <a:r>
              <a:rPr lang="en-US" altLang="en-US" dirty="0" smtClean="0">
                <a:solidFill>
                  <a:schemeClr val="tx1"/>
                </a:solidFill>
              </a:rPr>
              <a:t>Any </a:t>
            </a:r>
            <a:r>
              <a:rPr lang="en-US" altLang="en-US" dirty="0">
                <a:solidFill>
                  <a:schemeClr val="tx1"/>
                </a:solidFill>
              </a:rPr>
              <a:t>engineering approach must rest on organizational commitment to </a:t>
            </a:r>
            <a:r>
              <a:rPr lang="en-US" altLang="en-US" b="1" dirty="0">
                <a:solidFill>
                  <a:schemeClr val="tx1"/>
                </a:solidFill>
              </a:rPr>
              <a:t>quality</a:t>
            </a:r>
            <a:r>
              <a:rPr lang="en-US" altLang="en-US" dirty="0">
                <a:solidFill>
                  <a:schemeClr val="tx1"/>
                </a:solidFill>
              </a:rPr>
              <a:t> which fosters a continuous process improvement culture. </a:t>
            </a:r>
            <a:endParaRPr lang="en-US" altLang="en-US" dirty="0" smtClean="0">
              <a:solidFill>
                <a:schemeClr val="tx1"/>
              </a:solidFill>
            </a:endParaRPr>
          </a:p>
          <a:p>
            <a:pPr algn="just">
              <a:buFont typeface="Wingdings" panose="05000000000000000000" pitchFamily="2" charset="2"/>
              <a:buChar char="§"/>
            </a:pPr>
            <a:r>
              <a:rPr lang="en-US" altLang="en-US" b="1" dirty="0" smtClean="0">
                <a:solidFill>
                  <a:schemeClr val="tx1"/>
                </a:solidFill>
              </a:rPr>
              <a:t>Process</a:t>
            </a:r>
            <a:r>
              <a:rPr lang="en-US" altLang="en-US" dirty="0" smtClean="0">
                <a:solidFill>
                  <a:schemeClr val="tx1"/>
                </a:solidFill>
              </a:rPr>
              <a:t> </a:t>
            </a:r>
            <a:r>
              <a:rPr lang="en-US" altLang="en-US" dirty="0">
                <a:solidFill>
                  <a:schemeClr val="tx1"/>
                </a:solidFill>
              </a:rPr>
              <a:t>layer as the foundation </a:t>
            </a:r>
            <a:r>
              <a:rPr lang="en-US" altLang="en-US" dirty="0" smtClean="0">
                <a:solidFill>
                  <a:schemeClr val="tx1"/>
                </a:solidFill>
              </a:rPr>
              <a:t>layer defines </a:t>
            </a:r>
            <a:r>
              <a:rPr lang="en-US" altLang="en-US" dirty="0">
                <a:solidFill>
                  <a:schemeClr val="tx1"/>
                </a:solidFill>
              </a:rPr>
              <a:t>a framework with activities for effective delivery of software engineering technology. Establish the context where products (model, data, report, and forms) are produced, milestone are established, quality is ensured and change is </a:t>
            </a:r>
            <a:r>
              <a:rPr lang="en-US" altLang="en-US" dirty="0" smtClean="0">
                <a:solidFill>
                  <a:schemeClr val="tx1"/>
                </a:solidFill>
              </a:rPr>
              <a:t>managed.</a:t>
            </a:r>
          </a:p>
          <a:p>
            <a:pPr algn="just">
              <a:buFont typeface="Wingdings" panose="05000000000000000000" pitchFamily="2" charset="2"/>
              <a:buChar char="§"/>
            </a:pPr>
            <a:r>
              <a:rPr lang="en-US" altLang="en-US" b="1" dirty="0" smtClean="0">
                <a:solidFill>
                  <a:schemeClr val="tx1"/>
                </a:solidFill>
              </a:rPr>
              <a:t>Method</a:t>
            </a:r>
            <a:r>
              <a:rPr lang="en-US" altLang="en-US" dirty="0" smtClean="0">
                <a:solidFill>
                  <a:schemeClr val="tx1"/>
                </a:solidFill>
              </a:rPr>
              <a:t> </a:t>
            </a:r>
            <a:r>
              <a:rPr lang="en-US" altLang="en-US" dirty="0">
                <a:solidFill>
                  <a:schemeClr val="tx1"/>
                </a:solidFill>
              </a:rPr>
              <a:t>provides technical how-to</a:t>
            </a:r>
            <a:r>
              <a:rPr lang="ja-JP" altLang="en-US" dirty="0">
                <a:solidFill>
                  <a:schemeClr val="tx1"/>
                </a:solidFill>
              </a:rPr>
              <a:t>’</a:t>
            </a:r>
            <a:r>
              <a:rPr lang="en-US" altLang="ja-JP" dirty="0">
                <a:solidFill>
                  <a:schemeClr val="tx1"/>
                </a:solidFill>
              </a:rPr>
              <a:t>s for building software. It encompasses many tasks including communication, requirement analysis, design modeling, program construction, testing and </a:t>
            </a:r>
            <a:r>
              <a:rPr lang="en-US" altLang="ja-JP" dirty="0" smtClean="0">
                <a:solidFill>
                  <a:schemeClr val="tx1"/>
                </a:solidFill>
              </a:rPr>
              <a:t>support.</a:t>
            </a:r>
          </a:p>
          <a:p>
            <a:pPr algn="just">
              <a:buFont typeface="Wingdings" panose="05000000000000000000" pitchFamily="2" charset="2"/>
              <a:buChar char="§"/>
            </a:pPr>
            <a:r>
              <a:rPr lang="en-US" altLang="en-US" b="1" dirty="0" smtClean="0">
                <a:solidFill>
                  <a:schemeClr val="tx1"/>
                </a:solidFill>
              </a:rPr>
              <a:t>Tools</a:t>
            </a:r>
            <a:r>
              <a:rPr lang="en-US" altLang="en-US" dirty="0" smtClean="0">
                <a:solidFill>
                  <a:schemeClr val="tx1"/>
                </a:solidFill>
              </a:rPr>
              <a:t> </a:t>
            </a:r>
            <a:r>
              <a:rPr lang="en-US" altLang="en-US" dirty="0">
                <a:solidFill>
                  <a:schemeClr val="tx1"/>
                </a:solidFill>
              </a:rPr>
              <a:t>provide automated or semi-automated support for the process and methods.  </a:t>
            </a:r>
          </a:p>
          <a:p>
            <a:pPr algn="just">
              <a:buFont typeface="Wingdings" panose="05000000000000000000" pitchFamily="2" charset="2"/>
              <a:buChar char="§"/>
            </a:pPr>
            <a:endParaRPr lang="en-US" dirty="0">
              <a:solidFill>
                <a:schemeClr val="tx1"/>
              </a:solidFill>
            </a:endParaRPr>
          </a:p>
        </p:txBody>
      </p:sp>
      <p:pic>
        <p:nvPicPr>
          <p:cNvPr id="2052" name="Picture 4" descr="http://2.bp.blogspot.com/-i3BPSpdHiks/TgrGeKAQcEI/AAAAAAAAAEw/LeisQ8JAQzs/s320/SE+Layered+Technology.png"/>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8705557" y="2317506"/>
            <a:ext cx="3048000" cy="2695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034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Software Process</a:t>
            </a:r>
            <a:endParaRPr lang="en-US" dirty="0"/>
          </a:p>
        </p:txBody>
      </p:sp>
      <p:sp>
        <p:nvSpPr>
          <p:cNvPr id="8" name="Content Placeholder 7"/>
          <p:cNvSpPr>
            <a:spLocks noGrp="1"/>
          </p:cNvSpPr>
          <p:nvPr>
            <p:ph idx="1"/>
          </p:nvPr>
        </p:nvSpPr>
        <p:spPr>
          <a:xfrm>
            <a:off x="1097280" y="1845734"/>
            <a:ext cx="10262382" cy="4431974"/>
          </a:xfrm>
        </p:spPr>
        <p:txBody>
          <a:bodyPr>
            <a:normAutofit lnSpcReduction="10000"/>
          </a:bodyPr>
          <a:lstStyle/>
          <a:p>
            <a:r>
              <a:rPr lang="en-US" altLang="en-US" dirty="0">
                <a:solidFill>
                  <a:schemeClr val="tx1"/>
                </a:solidFill>
              </a:rPr>
              <a:t>A process is a collection of activities, actions and tasks that are performed when some work product is to be created. </a:t>
            </a:r>
            <a:endParaRPr lang="en-US" altLang="en-US" dirty="0" smtClean="0">
              <a:solidFill>
                <a:schemeClr val="tx1"/>
              </a:solidFill>
            </a:endParaRPr>
          </a:p>
          <a:p>
            <a:r>
              <a:rPr lang="en-US" altLang="en-US" dirty="0" smtClean="0">
                <a:solidFill>
                  <a:schemeClr val="tx1"/>
                </a:solidFill>
              </a:rPr>
              <a:t>Purpose </a:t>
            </a:r>
            <a:r>
              <a:rPr lang="en-US" altLang="en-US" dirty="0">
                <a:solidFill>
                  <a:schemeClr val="tx1"/>
                </a:solidFill>
              </a:rPr>
              <a:t>of process is to deliver software in a timely manner and with sufficient quality to satisfy those who have sponsored its creation and those who will use it. </a:t>
            </a:r>
            <a:endParaRPr lang="en-US" altLang="en-US" dirty="0" smtClean="0">
              <a:solidFill>
                <a:schemeClr val="tx1"/>
              </a:solidFill>
            </a:endParaRPr>
          </a:p>
          <a:p>
            <a:r>
              <a:rPr lang="en-US" altLang="en-US" sz="2400" dirty="0" smtClean="0">
                <a:solidFill>
                  <a:schemeClr val="tx1"/>
                </a:solidFill>
              </a:rPr>
              <a:t>Process Framework:</a:t>
            </a:r>
            <a:endParaRPr lang="en-US" altLang="en-US" sz="2400" dirty="0">
              <a:solidFill>
                <a:schemeClr val="tx1"/>
              </a:solidFill>
            </a:endParaRPr>
          </a:p>
          <a:p>
            <a:pPr>
              <a:lnSpc>
                <a:spcPct val="80000"/>
              </a:lnSpc>
              <a:buFont typeface="Wingdings" panose="05000000000000000000" pitchFamily="2" charset="2"/>
              <a:buChar char="§"/>
            </a:pPr>
            <a:r>
              <a:rPr lang="en-US" altLang="en-US" dirty="0">
                <a:solidFill>
                  <a:schemeClr val="bg2">
                    <a:lumMod val="50000"/>
                  </a:schemeClr>
                </a:solidFill>
              </a:rPr>
              <a:t>Communication</a:t>
            </a:r>
            <a:r>
              <a:rPr lang="en-US" altLang="en-US" dirty="0"/>
              <a:t>: communicate with customer to understand objectives and gather </a:t>
            </a:r>
            <a:r>
              <a:rPr lang="en-US" altLang="en-US" dirty="0" smtClean="0"/>
              <a:t>requirements.</a:t>
            </a:r>
            <a:endParaRPr lang="en-US" altLang="en-US" dirty="0"/>
          </a:p>
          <a:p>
            <a:pPr>
              <a:lnSpc>
                <a:spcPct val="80000"/>
              </a:lnSpc>
              <a:buFont typeface="Wingdings" panose="05000000000000000000" pitchFamily="2" charset="2"/>
              <a:buChar char="§"/>
            </a:pPr>
            <a:r>
              <a:rPr lang="en-US" altLang="en-US" dirty="0">
                <a:solidFill>
                  <a:schemeClr val="bg2">
                    <a:lumMod val="50000"/>
                  </a:schemeClr>
                </a:solidFill>
              </a:rPr>
              <a:t>Planning</a:t>
            </a:r>
            <a:r>
              <a:rPr lang="en-US" altLang="en-US" dirty="0"/>
              <a:t>: creates a </a:t>
            </a:r>
            <a:r>
              <a:rPr lang="ja-JP" altLang="en-US" dirty="0"/>
              <a:t>“</a:t>
            </a:r>
            <a:r>
              <a:rPr lang="en-US" altLang="ja-JP" dirty="0"/>
              <a:t>map</a:t>
            </a:r>
            <a:r>
              <a:rPr lang="ja-JP" altLang="en-US" dirty="0"/>
              <a:t>”</a:t>
            </a:r>
            <a:r>
              <a:rPr lang="en-US" altLang="ja-JP" dirty="0"/>
              <a:t> defines the work by describing the tasks, risks and resources, work products and work schedule. </a:t>
            </a:r>
          </a:p>
          <a:p>
            <a:pPr>
              <a:lnSpc>
                <a:spcPct val="80000"/>
              </a:lnSpc>
              <a:buFont typeface="Wingdings" panose="05000000000000000000" pitchFamily="2" charset="2"/>
              <a:buChar char="§"/>
            </a:pPr>
            <a:r>
              <a:rPr lang="en-US" altLang="en-US" dirty="0">
                <a:solidFill>
                  <a:schemeClr val="bg2">
                    <a:lumMod val="50000"/>
                  </a:schemeClr>
                </a:solidFill>
              </a:rPr>
              <a:t>Modeling</a:t>
            </a:r>
            <a:r>
              <a:rPr lang="en-US" altLang="en-US" dirty="0"/>
              <a:t>: Create a </a:t>
            </a:r>
            <a:r>
              <a:rPr lang="ja-JP" altLang="en-US" dirty="0"/>
              <a:t>“</a:t>
            </a:r>
            <a:r>
              <a:rPr lang="en-US" altLang="ja-JP" dirty="0"/>
              <a:t>sketch</a:t>
            </a:r>
            <a:r>
              <a:rPr lang="ja-JP" altLang="en-US" dirty="0"/>
              <a:t>”</a:t>
            </a:r>
            <a:r>
              <a:rPr lang="en-US" altLang="ja-JP" dirty="0"/>
              <a:t>, what it looks like architecturally, how the constituent parts fit together and other characteristics. </a:t>
            </a:r>
          </a:p>
          <a:p>
            <a:pPr>
              <a:lnSpc>
                <a:spcPct val="80000"/>
              </a:lnSpc>
              <a:buFont typeface="Wingdings" panose="05000000000000000000" pitchFamily="2" charset="2"/>
              <a:buChar char="§"/>
            </a:pPr>
            <a:r>
              <a:rPr lang="en-US" altLang="en-US" dirty="0">
                <a:solidFill>
                  <a:schemeClr val="bg2">
                    <a:lumMod val="50000"/>
                  </a:schemeClr>
                </a:solidFill>
              </a:rPr>
              <a:t>Construction</a:t>
            </a:r>
            <a:r>
              <a:rPr lang="en-US" altLang="en-US" dirty="0"/>
              <a:t>: code generation and the testing. </a:t>
            </a:r>
          </a:p>
          <a:p>
            <a:pPr>
              <a:lnSpc>
                <a:spcPct val="80000"/>
              </a:lnSpc>
              <a:buFont typeface="Wingdings" panose="05000000000000000000" pitchFamily="2" charset="2"/>
              <a:buChar char="§"/>
            </a:pPr>
            <a:r>
              <a:rPr lang="en-US" altLang="en-US" dirty="0">
                <a:solidFill>
                  <a:schemeClr val="bg2">
                    <a:lumMod val="50000"/>
                  </a:schemeClr>
                </a:solidFill>
              </a:rPr>
              <a:t>Deployment</a:t>
            </a:r>
            <a:r>
              <a:rPr lang="en-US" altLang="en-US" dirty="0"/>
              <a:t>: Delivered to the customer who evaluates the products and provides feedback based on the evaluation. </a:t>
            </a:r>
          </a:p>
          <a:p>
            <a:endParaRPr lang="en-US" dirty="0">
              <a:solidFill>
                <a:schemeClr val="tx1"/>
              </a:solidFill>
            </a:endParaRPr>
          </a:p>
        </p:txBody>
      </p:sp>
    </p:spTree>
    <p:extLst>
      <p:ext uri="{BB962C8B-B14F-4D97-AF65-F5344CB8AC3E}">
        <p14:creationId xmlns:p14="http://schemas.microsoft.com/office/powerpoint/2010/main" val="995471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Umbrella Activities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Umbrella activities are applied throughout a software project and help a software team manage and control progress, quality, change, and risk. Typical umbrella activities include:</a:t>
            </a:r>
          </a:p>
          <a:p>
            <a:pPr>
              <a:lnSpc>
                <a:spcPct val="80000"/>
              </a:lnSpc>
              <a:buFont typeface="Wingdings" panose="05000000000000000000" pitchFamily="2" charset="2"/>
              <a:buChar char="§"/>
            </a:pPr>
            <a:r>
              <a:rPr lang="en-US" altLang="en-US" dirty="0" smtClean="0">
                <a:solidFill>
                  <a:schemeClr val="bg2">
                    <a:lumMod val="50000"/>
                  </a:schemeClr>
                </a:solidFill>
              </a:rPr>
              <a:t>Software project tracking and control</a:t>
            </a:r>
            <a:r>
              <a:rPr lang="en-US" altLang="en-US" dirty="0" smtClean="0">
                <a:solidFill>
                  <a:srgbClr val="AD0101"/>
                </a:solidFill>
              </a:rPr>
              <a:t>:</a:t>
            </a:r>
            <a:r>
              <a:rPr lang="en-US" altLang="en-US" dirty="0" smtClean="0"/>
              <a:t> assess progress against the plan and take actions to maintain the schedule. </a:t>
            </a:r>
          </a:p>
          <a:p>
            <a:pPr>
              <a:lnSpc>
                <a:spcPct val="80000"/>
              </a:lnSpc>
              <a:buFont typeface="Wingdings" panose="05000000000000000000" pitchFamily="2" charset="2"/>
              <a:buChar char="§"/>
            </a:pPr>
            <a:r>
              <a:rPr lang="en-US" altLang="en-US" dirty="0" smtClean="0">
                <a:solidFill>
                  <a:schemeClr val="bg2">
                    <a:lumMod val="50000"/>
                  </a:schemeClr>
                </a:solidFill>
              </a:rPr>
              <a:t>Risk management</a:t>
            </a:r>
            <a:r>
              <a:rPr lang="en-US" altLang="en-US" dirty="0" smtClean="0"/>
              <a:t>: assesses risks that may affect the outcome and quality. </a:t>
            </a:r>
          </a:p>
          <a:p>
            <a:pPr>
              <a:lnSpc>
                <a:spcPct val="80000"/>
              </a:lnSpc>
              <a:buFont typeface="Wingdings" panose="05000000000000000000" pitchFamily="2" charset="2"/>
              <a:buChar char="§"/>
            </a:pPr>
            <a:r>
              <a:rPr lang="en-US" altLang="en-US" dirty="0" smtClean="0">
                <a:solidFill>
                  <a:schemeClr val="bg2">
                    <a:lumMod val="50000"/>
                  </a:schemeClr>
                </a:solidFill>
              </a:rPr>
              <a:t>Software quality assurance</a:t>
            </a:r>
            <a:r>
              <a:rPr lang="en-US" altLang="en-US" dirty="0" smtClean="0"/>
              <a:t>: defines and conduct activities to ensure quality. </a:t>
            </a:r>
          </a:p>
          <a:p>
            <a:pPr>
              <a:lnSpc>
                <a:spcPct val="80000"/>
              </a:lnSpc>
              <a:buFont typeface="Wingdings" panose="05000000000000000000" pitchFamily="2" charset="2"/>
              <a:buChar char="§"/>
            </a:pPr>
            <a:r>
              <a:rPr lang="en-US" altLang="en-US" dirty="0" smtClean="0">
                <a:solidFill>
                  <a:schemeClr val="bg2">
                    <a:lumMod val="50000"/>
                  </a:schemeClr>
                </a:solidFill>
              </a:rPr>
              <a:t>Technical reviews</a:t>
            </a:r>
            <a:r>
              <a:rPr lang="en-US" altLang="en-US" dirty="0" smtClean="0"/>
              <a:t>: assesses work products to uncover and remove errors before going to the next activity. </a:t>
            </a:r>
          </a:p>
          <a:p>
            <a:pPr>
              <a:lnSpc>
                <a:spcPct val="80000"/>
              </a:lnSpc>
              <a:buFont typeface="Wingdings" panose="05000000000000000000" pitchFamily="2" charset="2"/>
              <a:buChar char="§"/>
            </a:pPr>
            <a:r>
              <a:rPr lang="en-US" altLang="en-US" dirty="0" smtClean="0">
                <a:solidFill>
                  <a:schemeClr val="bg2">
                    <a:lumMod val="50000"/>
                  </a:schemeClr>
                </a:solidFill>
              </a:rPr>
              <a:t>Measurement</a:t>
            </a:r>
            <a:r>
              <a:rPr lang="en-US" altLang="en-US" dirty="0" smtClean="0">
                <a:solidFill>
                  <a:srgbClr val="AD0101"/>
                </a:solidFill>
              </a:rPr>
              <a:t>:</a:t>
            </a:r>
            <a:r>
              <a:rPr lang="en-US" altLang="en-US" dirty="0" smtClean="0"/>
              <a:t> define and collects process, project, and product measures to ensure stakeholder</a:t>
            </a:r>
            <a:r>
              <a:rPr lang="ja-JP" altLang="en-US" dirty="0" smtClean="0"/>
              <a:t>’</a:t>
            </a:r>
            <a:r>
              <a:rPr lang="en-US" altLang="ja-JP" dirty="0" smtClean="0"/>
              <a:t>s needs are met. </a:t>
            </a:r>
          </a:p>
          <a:p>
            <a:pPr>
              <a:lnSpc>
                <a:spcPct val="80000"/>
              </a:lnSpc>
              <a:buFont typeface="Wingdings" panose="05000000000000000000" pitchFamily="2" charset="2"/>
              <a:buChar char="§"/>
            </a:pPr>
            <a:r>
              <a:rPr lang="en-US" altLang="en-US" dirty="0" smtClean="0">
                <a:solidFill>
                  <a:schemeClr val="bg2">
                    <a:lumMod val="50000"/>
                  </a:schemeClr>
                </a:solidFill>
              </a:rPr>
              <a:t>Software configuration management</a:t>
            </a:r>
            <a:r>
              <a:rPr lang="en-US" altLang="en-US" dirty="0" smtClean="0"/>
              <a:t>: manage the effects of change throughout the software process. </a:t>
            </a:r>
          </a:p>
          <a:p>
            <a:pPr>
              <a:lnSpc>
                <a:spcPct val="80000"/>
              </a:lnSpc>
              <a:buFont typeface="Wingdings" panose="05000000000000000000" pitchFamily="2" charset="2"/>
              <a:buChar char="§"/>
            </a:pPr>
            <a:r>
              <a:rPr lang="en-US" altLang="en-US" dirty="0" smtClean="0">
                <a:solidFill>
                  <a:schemeClr val="bg2">
                    <a:lumMod val="50000"/>
                  </a:schemeClr>
                </a:solidFill>
              </a:rPr>
              <a:t>Reusability management</a:t>
            </a:r>
            <a:r>
              <a:rPr lang="en-US" altLang="en-US" dirty="0" smtClean="0"/>
              <a:t>: defines criteria for work product reuse and establishes mechanism to achieve reusable components. </a:t>
            </a:r>
          </a:p>
          <a:p>
            <a:pPr>
              <a:lnSpc>
                <a:spcPct val="80000"/>
              </a:lnSpc>
              <a:buFont typeface="Wingdings" panose="05000000000000000000" pitchFamily="2" charset="2"/>
              <a:buChar char="§"/>
            </a:pPr>
            <a:r>
              <a:rPr lang="en-US" altLang="en-US" dirty="0" smtClean="0">
                <a:solidFill>
                  <a:schemeClr val="bg2">
                    <a:lumMod val="50000"/>
                  </a:schemeClr>
                </a:solidFill>
              </a:rPr>
              <a:t>Work product preparation and production</a:t>
            </a:r>
            <a:r>
              <a:rPr lang="en-US" altLang="en-US" dirty="0" smtClean="0"/>
              <a:t>: create work products such as models, documents, logs, forms and lists. </a:t>
            </a:r>
            <a:endParaRPr lang="en-US" dirty="0"/>
          </a:p>
        </p:txBody>
      </p:sp>
    </p:spTree>
    <p:extLst>
      <p:ext uri="{BB962C8B-B14F-4D97-AF65-F5344CB8AC3E}">
        <p14:creationId xmlns:p14="http://schemas.microsoft.com/office/powerpoint/2010/main" val="276013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 Practice</a:t>
            </a:r>
            <a:endParaRPr lang="en-US" dirty="0"/>
          </a:p>
        </p:txBody>
      </p:sp>
      <p:sp>
        <p:nvSpPr>
          <p:cNvPr id="3" name="Content Placeholder 2"/>
          <p:cNvSpPr>
            <a:spLocks noGrp="1"/>
          </p:cNvSpPr>
          <p:nvPr>
            <p:ph idx="1"/>
          </p:nvPr>
        </p:nvSpPr>
        <p:spPr>
          <a:xfrm>
            <a:off x="1097280" y="1845734"/>
            <a:ext cx="10058400" cy="4124243"/>
          </a:xfrm>
        </p:spPr>
        <p:txBody>
          <a:bodyPr>
            <a:normAutofit/>
          </a:bodyPr>
          <a:lstStyle/>
          <a:p>
            <a:r>
              <a:rPr lang="en-US" dirty="0" smtClean="0"/>
              <a:t>Framework activities and </a:t>
            </a:r>
            <a:r>
              <a:rPr lang="en-US" dirty="0"/>
              <a:t>umbrella activities establish a skeleton architecture for </a:t>
            </a:r>
            <a:r>
              <a:rPr lang="en-US" dirty="0" smtClean="0"/>
              <a:t>software engineering </a:t>
            </a:r>
            <a:r>
              <a:rPr lang="en-US" dirty="0"/>
              <a:t>work. But how does the practice of software engineering fit in</a:t>
            </a:r>
            <a:r>
              <a:rPr lang="en-US" dirty="0" smtClean="0"/>
              <a:t>?</a:t>
            </a:r>
          </a:p>
          <a:p>
            <a:r>
              <a:rPr lang="en-US" altLang="en-US" dirty="0"/>
              <a:t>George </a:t>
            </a:r>
            <a:r>
              <a:rPr lang="en-US" altLang="en-US" dirty="0" err="1"/>
              <a:t>Polya</a:t>
            </a:r>
            <a:r>
              <a:rPr lang="en-US" altLang="en-US" dirty="0"/>
              <a:t> outlines the essence of problem </a:t>
            </a:r>
            <a:r>
              <a:rPr lang="en-US" altLang="en-US" dirty="0" smtClean="0"/>
              <a:t>solving*, </a:t>
            </a:r>
            <a:r>
              <a:rPr lang="en-US" altLang="en-US" dirty="0"/>
              <a:t>suggests:</a:t>
            </a:r>
          </a:p>
          <a:p>
            <a:pPr lvl="2">
              <a:spcBef>
                <a:spcPts val="600"/>
              </a:spcBef>
              <a:buFont typeface="Wingdings" panose="05000000000000000000" pitchFamily="2" charset="2"/>
              <a:buChar char="§"/>
            </a:pPr>
            <a:r>
              <a:rPr lang="en-US" altLang="en-US" sz="2000" dirty="0" smtClean="0"/>
              <a:t>Understand </a:t>
            </a:r>
            <a:r>
              <a:rPr lang="en-US" altLang="en-US" sz="2000" dirty="0"/>
              <a:t>the problem (communication and analysis).</a:t>
            </a:r>
          </a:p>
          <a:p>
            <a:pPr lvl="2">
              <a:buFont typeface="Wingdings" panose="05000000000000000000" pitchFamily="2" charset="2"/>
              <a:buChar char="§"/>
            </a:pPr>
            <a:r>
              <a:rPr lang="en-US" altLang="en-US" sz="2000" dirty="0" smtClean="0"/>
              <a:t>Plan </a:t>
            </a:r>
            <a:r>
              <a:rPr lang="en-US" altLang="en-US" sz="2000" dirty="0"/>
              <a:t>a solution (modeling and software design).</a:t>
            </a:r>
          </a:p>
          <a:p>
            <a:pPr lvl="2">
              <a:buFont typeface="Wingdings" panose="05000000000000000000" pitchFamily="2" charset="2"/>
              <a:buChar char="§"/>
            </a:pPr>
            <a:r>
              <a:rPr lang="en-US" altLang="en-US" sz="2000" dirty="0" smtClean="0"/>
              <a:t>Carry </a:t>
            </a:r>
            <a:r>
              <a:rPr lang="en-US" altLang="en-US" sz="2000" dirty="0"/>
              <a:t>out the plan (code generation).</a:t>
            </a:r>
          </a:p>
          <a:p>
            <a:pPr lvl="2">
              <a:buFont typeface="Wingdings" panose="05000000000000000000" pitchFamily="2" charset="2"/>
              <a:buChar char="§"/>
            </a:pPr>
            <a:r>
              <a:rPr lang="en-US" altLang="en-US" sz="2000" dirty="0" smtClean="0"/>
              <a:t>Examine </a:t>
            </a:r>
            <a:r>
              <a:rPr lang="en-US" altLang="en-US" sz="2000" dirty="0"/>
              <a:t>the result for accuracy (testing and quality assurance</a:t>
            </a:r>
            <a:r>
              <a:rPr lang="en-US" altLang="en-US" sz="2000" dirty="0" smtClean="0"/>
              <a:t>).</a:t>
            </a:r>
            <a:endParaRPr lang="en-US" altLang="en-US" sz="2000" dirty="0"/>
          </a:p>
        </p:txBody>
      </p:sp>
    </p:spTree>
    <p:extLst>
      <p:ext uri="{BB962C8B-B14F-4D97-AF65-F5344CB8AC3E}">
        <p14:creationId xmlns:p14="http://schemas.microsoft.com/office/powerpoint/2010/main" val="273844536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503</TotalTime>
  <Words>1019</Words>
  <Application>Microsoft Office PowerPoint</Application>
  <PresentationFormat>Widescreen</PresentationFormat>
  <Paragraphs>78</Paragraphs>
  <Slides>11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ＭＳ Ｐゴシック</vt:lpstr>
      <vt:lpstr>Calibri</vt:lpstr>
      <vt:lpstr>Calibri Light</vt:lpstr>
      <vt:lpstr>Wingdings</vt:lpstr>
      <vt:lpstr>Retrospect</vt:lpstr>
      <vt:lpstr>Introduction to Software Engineering</vt:lpstr>
      <vt:lpstr>What is software </vt:lpstr>
      <vt:lpstr>PowerPoint Presentation</vt:lpstr>
      <vt:lpstr>PowerPoint Presentation</vt:lpstr>
      <vt:lpstr>Essential Attributes of good software</vt:lpstr>
      <vt:lpstr>Software Engineering Layers</vt:lpstr>
      <vt:lpstr>Software Process</vt:lpstr>
      <vt:lpstr>Umbrella Activities</vt:lpstr>
      <vt:lpstr>Software Engineering Practice</vt:lpstr>
      <vt:lpstr>Case Study-I An Insulin pump control system</vt:lpstr>
      <vt:lpstr>Case Study-I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Software Engineering</dc:title>
  <dc:creator>Susmita M</dc:creator>
  <cp:lastModifiedBy>Susmita M</cp:lastModifiedBy>
  <cp:revision>30</cp:revision>
  <dcterms:created xsi:type="dcterms:W3CDTF">2018-11-19T10:34:14Z</dcterms:created>
  <dcterms:modified xsi:type="dcterms:W3CDTF">2019-01-04T11:19:57Z</dcterms:modified>
</cp:coreProperties>
</file>