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8" r:id="rId14"/>
    <p:sldId id="268" r:id="rId15"/>
    <p:sldId id="279" r:id="rId16"/>
    <p:sldId id="269" r:id="rId17"/>
    <p:sldId id="270" r:id="rId18"/>
    <p:sldId id="271" r:id="rId19"/>
    <p:sldId id="272" r:id="rId20"/>
    <p:sldId id="273" r:id="rId21"/>
    <p:sldId id="274" r:id="rId22"/>
    <p:sldId id="275"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1C84D8-1F5A-4BC8-A6F0-9436C7CCBCE7}" type="datetimeFigureOut">
              <a:rPr lang="en-US" smtClean="0"/>
              <a:t>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ED3272-6B6D-4D16-B737-25D35F5C3566}" type="slidenum">
              <a:rPr lang="en-US" smtClean="0"/>
              <a:t>‹#›</a:t>
            </a:fld>
            <a:endParaRPr lang="en-US"/>
          </a:p>
        </p:txBody>
      </p:sp>
    </p:spTree>
    <p:extLst>
      <p:ext uri="{BB962C8B-B14F-4D97-AF65-F5344CB8AC3E}">
        <p14:creationId xmlns:p14="http://schemas.microsoft.com/office/powerpoint/2010/main" val="64357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ED3272-6B6D-4D16-B737-25D35F5C3566}" type="slidenum">
              <a:rPr lang="en-US" smtClean="0"/>
              <a:t>20</a:t>
            </a:fld>
            <a:endParaRPr lang="en-US"/>
          </a:p>
        </p:txBody>
      </p:sp>
    </p:spTree>
    <p:extLst>
      <p:ext uri="{BB962C8B-B14F-4D97-AF65-F5344CB8AC3E}">
        <p14:creationId xmlns:p14="http://schemas.microsoft.com/office/powerpoint/2010/main" val="3774044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FD67B67-04DD-4752-9A0B-CE9372CA9AFC}"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C0A22-0DD2-4986-AE0E-5CFAFD77BAD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0751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D67B67-04DD-4752-9A0B-CE9372CA9AFC}"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C0A22-0DD2-4986-AE0E-5CFAFD77BAD6}" type="slidenum">
              <a:rPr lang="en-US" smtClean="0"/>
              <a:t>‹#›</a:t>
            </a:fld>
            <a:endParaRPr lang="en-US"/>
          </a:p>
        </p:txBody>
      </p:sp>
    </p:spTree>
    <p:extLst>
      <p:ext uri="{BB962C8B-B14F-4D97-AF65-F5344CB8AC3E}">
        <p14:creationId xmlns:p14="http://schemas.microsoft.com/office/powerpoint/2010/main" val="2222560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D67B67-04DD-4752-9A0B-CE9372CA9AFC}"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C0A22-0DD2-4986-AE0E-5CFAFD77BAD6}" type="slidenum">
              <a:rPr lang="en-US" smtClean="0"/>
              <a:t>‹#›</a:t>
            </a:fld>
            <a:endParaRPr lang="en-US"/>
          </a:p>
        </p:txBody>
      </p:sp>
    </p:spTree>
    <p:extLst>
      <p:ext uri="{BB962C8B-B14F-4D97-AF65-F5344CB8AC3E}">
        <p14:creationId xmlns:p14="http://schemas.microsoft.com/office/powerpoint/2010/main" val="2458966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D67B67-04DD-4752-9A0B-CE9372CA9AFC}"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C0A22-0DD2-4986-AE0E-5CFAFD77BAD6}" type="slidenum">
              <a:rPr lang="en-US" smtClean="0"/>
              <a:t>‹#›</a:t>
            </a:fld>
            <a:endParaRPr lang="en-US"/>
          </a:p>
        </p:txBody>
      </p:sp>
    </p:spTree>
    <p:extLst>
      <p:ext uri="{BB962C8B-B14F-4D97-AF65-F5344CB8AC3E}">
        <p14:creationId xmlns:p14="http://schemas.microsoft.com/office/powerpoint/2010/main" val="1971154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FD67B67-04DD-4752-9A0B-CE9372CA9AFC}"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C0A22-0DD2-4986-AE0E-5CFAFD77BAD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6480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FD67B67-04DD-4752-9A0B-CE9372CA9AFC}" type="datetimeFigureOut">
              <a:rPr lang="en-US" smtClean="0"/>
              <a:t>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1C0A22-0DD2-4986-AE0E-5CFAFD77BAD6}" type="slidenum">
              <a:rPr lang="en-US" smtClean="0"/>
              <a:t>‹#›</a:t>
            </a:fld>
            <a:endParaRPr lang="en-US"/>
          </a:p>
        </p:txBody>
      </p:sp>
    </p:spTree>
    <p:extLst>
      <p:ext uri="{BB962C8B-B14F-4D97-AF65-F5344CB8AC3E}">
        <p14:creationId xmlns:p14="http://schemas.microsoft.com/office/powerpoint/2010/main" val="79466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D67B67-04DD-4752-9A0B-CE9372CA9AFC}" type="datetimeFigureOut">
              <a:rPr lang="en-US" smtClean="0"/>
              <a:t>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1C0A22-0DD2-4986-AE0E-5CFAFD77BAD6}" type="slidenum">
              <a:rPr lang="en-US" smtClean="0"/>
              <a:t>‹#›</a:t>
            </a:fld>
            <a:endParaRPr lang="en-US"/>
          </a:p>
        </p:txBody>
      </p:sp>
    </p:spTree>
    <p:extLst>
      <p:ext uri="{BB962C8B-B14F-4D97-AF65-F5344CB8AC3E}">
        <p14:creationId xmlns:p14="http://schemas.microsoft.com/office/powerpoint/2010/main" val="2754519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FD67B67-04DD-4752-9A0B-CE9372CA9AFC}" type="datetimeFigureOut">
              <a:rPr lang="en-US" smtClean="0"/>
              <a:t>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1C0A22-0DD2-4986-AE0E-5CFAFD77BAD6}" type="slidenum">
              <a:rPr lang="en-US" smtClean="0"/>
              <a:t>‹#›</a:t>
            </a:fld>
            <a:endParaRPr lang="en-US"/>
          </a:p>
        </p:txBody>
      </p:sp>
    </p:spTree>
    <p:extLst>
      <p:ext uri="{BB962C8B-B14F-4D97-AF65-F5344CB8AC3E}">
        <p14:creationId xmlns:p14="http://schemas.microsoft.com/office/powerpoint/2010/main" val="1686818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FD67B67-04DD-4752-9A0B-CE9372CA9AFC}" type="datetimeFigureOut">
              <a:rPr lang="en-US" smtClean="0"/>
              <a:t>1/7/2019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F1C0A22-0DD2-4986-AE0E-5CFAFD77BAD6}" type="slidenum">
              <a:rPr lang="en-US" smtClean="0"/>
              <a:t>‹#›</a:t>
            </a:fld>
            <a:endParaRPr lang="en-US"/>
          </a:p>
        </p:txBody>
      </p:sp>
    </p:spTree>
    <p:extLst>
      <p:ext uri="{BB962C8B-B14F-4D97-AF65-F5344CB8AC3E}">
        <p14:creationId xmlns:p14="http://schemas.microsoft.com/office/powerpoint/2010/main" val="3527876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FD67B67-04DD-4752-9A0B-CE9372CA9AFC}" type="datetimeFigureOut">
              <a:rPr lang="en-US" smtClean="0"/>
              <a:t>1/7/2019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F1C0A22-0DD2-4986-AE0E-5CFAFD77BAD6}" type="slidenum">
              <a:rPr lang="en-US" smtClean="0"/>
              <a:t>‹#›</a:t>
            </a:fld>
            <a:endParaRPr lang="en-US"/>
          </a:p>
        </p:txBody>
      </p:sp>
    </p:spTree>
    <p:extLst>
      <p:ext uri="{BB962C8B-B14F-4D97-AF65-F5344CB8AC3E}">
        <p14:creationId xmlns:p14="http://schemas.microsoft.com/office/powerpoint/2010/main" val="1296260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FD67B67-04DD-4752-9A0B-CE9372CA9AFC}" type="datetimeFigureOut">
              <a:rPr lang="en-US" smtClean="0"/>
              <a:t>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1C0A22-0DD2-4986-AE0E-5CFAFD77BAD6}" type="slidenum">
              <a:rPr lang="en-US" smtClean="0"/>
              <a:t>‹#›</a:t>
            </a:fld>
            <a:endParaRPr lang="en-US"/>
          </a:p>
        </p:txBody>
      </p:sp>
    </p:spTree>
    <p:extLst>
      <p:ext uri="{BB962C8B-B14F-4D97-AF65-F5344CB8AC3E}">
        <p14:creationId xmlns:p14="http://schemas.microsoft.com/office/powerpoint/2010/main" val="1763032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FD67B67-04DD-4752-9A0B-CE9372CA9AFC}" type="datetimeFigureOut">
              <a:rPr lang="en-US" smtClean="0"/>
              <a:t>1/7/2019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F1C0A22-0DD2-4986-AE0E-5CFAFD77BAD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10939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Process Model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50938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48408" y="465992"/>
            <a:ext cx="11570677" cy="5767754"/>
          </a:xfrm>
        </p:spPr>
        <p:txBody>
          <a:bodyPr/>
          <a:lstStyle/>
          <a:p>
            <a:r>
              <a:rPr lang="en-US" dirty="0" smtClean="0"/>
              <a:t>3</a:t>
            </a:r>
            <a:r>
              <a:rPr lang="en-US" dirty="0"/>
              <a:t>. Phase Process Pattern: This type of process pattern depicts the interactions between the </a:t>
            </a:r>
            <a:r>
              <a:rPr lang="en-US" dirty="0" smtClean="0"/>
              <a:t>stage process </a:t>
            </a:r>
            <a:r>
              <a:rPr lang="en-US" dirty="0"/>
              <a:t>patterns for a single project </a:t>
            </a:r>
            <a:r>
              <a:rPr lang="en-US" dirty="0" smtClean="0"/>
              <a:t>phase, such as the Initiate and Delivery phases. </a:t>
            </a:r>
            <a:r>
              <a:rPr lang="en-US" dirty="0"/>
              <a:t>A phase </a:t>
            </a:r>
            <a:r>
              <a:rPr lang="en-US" dirty="0" smtClean="0"/>
              <a:t>process pattern </a:t>
            </a:r>
            <a:r>
              <a:rPr lang="en-US" dirty="0"/>
              <a:t>is a collection of two or more stage </a:t>
            </a:r>
            <a:r>
              <a:rPr lang="en-US" dirty="0" smtClean="0"/>
              <a:t>process patterns</a:t>
            </a:r>
            <a:r>
              <a:rPr lang="en-US" dirty="0"/>
              <a:t>.</a:t>
            </a:r>
          </a:p>
        </p:txBody>
      </p:sp>
      <p:pic>
        <p:nvPicPr>
          <p:cNvPr id="4" name="Picture 3"/>
          <p:cNvPicPr>
            <a:picLocks noChangeAspect="1"/>
          </p:cNvPicPr>
          <p:nvPr/>
        </p:nvPicPr>
        <p:blipFill>
          <a:blip r:embed="rId2"/>
          <a:stretch>
            <a:fillRect/>
          </a:stretch>
        </p:blipFill>
        <p:spPr>
          <a:xfrm>
            <a:off x="6532685" y="1335070"/>
            <a:ext cx="5521569" cy="4898676"/>
          </a:xfrm>
          <a:prstGeom prst="rect">
            <a:avLst/>
          </a:prstGeom>
        </p:spPr>
      </p:pic>
      <p:sp>
        <p:nvSpPr>
          <p:cNvPr id="5" name="TextBox 4"/>
          <p:cNvSpPr txBox="1"/>
          <p:nvPr/>
        </p:nvSpPr>
        <p:spPr>
          <a:xfrm>
            <a:off x="8732739" y="1028700"/>
            <a:ext cx="2640275" cy="369332"/>
          </a:xfrm>
          <a:prstGeom prst="rect">
            <a:avLst/>
          </a:prstGeom>
          <a:noFill/>
        </p:spPr>
        <p:txBody>
          <a:bodyPr wrap="none" rtlCol="0">
            <a:spAutoFit/>
          </a:bodyPr>
          <a:lstStyle/>
          <a:p>
            <a:r>
              <a:rPr lang="en-US" b="1" dirty="0"/>
              <a:t>Construct process pattern</a:t>
            </a:r>
            <a:endParaRPr lang="en-US" dirty="0"/>
          </a:p>
        </p:txBody>
      </p:sp>
      <p:sp>
        <p:nvSpPr>
          <p:cNvPr id="6" name="TextBox 5"/>
          <p:cNvSpPr txBox="1"/>
          <p:nvPr/>
        </p:nvSpPr>
        <p:spPr>
          <a:xfrm>
            <a:off x="413239" y="1538654"/>
            <a:ext cx="6462346" cy="397031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No need to start </a:t>
            </a:r>
            <a:r>
              <a:rPr lang="en-US" dirty="0"/>
              <a:t>from </a:t>
            </a:r>
            <a:r>
              <a:rPr lang="en-US" dirty="0" smtClean="0"/>
              <a:t>scratch as few documents (mentioned in the initiation of construct process) will be already defined. </a:t>
            </a:r>
          </a:p>
          <a:p>
            <a:pPr marL="285750" indent="-285750">
              <a:buFont typeface="Arial" panose="020B0604020202020204" pitchFamily="34" charset="0"/>
              <a:buChar char="•"/>
            </a:pPr>
            <a:r>
              <a:rPr lang="en-US" dirty="0" smtClean="0"/>
              <a:t>The </a:t>
            </a:r>
            <a:r>
              <a:rPr lang="en-US" dirty="0"/>
              <a:t>four iterative stages </a:t>
            </a:r>
            <a:r>
              <a:rPr lang="en-US" dirty="0" smtClean="0"/>
              <a:t>are highly interrelated-</a:t>
            </a:r>
          </a:p>
          <a:p>
            <a:pPr marL="342900" indent="-342900">
              <a:buAutoNum type="arabicPeriod"/>
            </a:pPr>
            <a:r>
              <a:rPr lang="en-US" dirty="0" smtClean="0"/>
              <a:t>Model stage: concentrates </a:t>
            </a:r>
            <a:r>
              <a:rPr lang="en-US" dirty="0"/>
              <a:t>on the abstraction of </a:t>
            </a:r>
            <a:r>
              <a:rPr lang="en-US" dirty="0" smtClean="0"/>
              <a:t>the technical </a:t>
            </a:r>
          </a:p>
          <a:p>
            <a:r>
              <a:rPr lang="en-US" dirty="0"/>
              <a:t> </a:t>
            </a:r>
            <a:r>
              <a:rPr lang="en-US" dirty="0" smtClean="0"/>
              <a:t>     and/or </a:t>
            </a:r>
            <a:r>
              <a:rPr lang="en-US" dirty="0"/>
              <a:t>problem domain </a:t>
            </a:r>
            <a:r>
              <a:rPr lang="en-US" dirty="0" smtClean="0"/>
              <a:t>via the </a:t>
            </a:r>
            <a:r>
              <a:rPr lang="en-US" dirty="0"/>
              <a:t>use of diagrams, </a:t>
            </a:r>
            <a:r>
              <a:rPr lang="en-US" dirty="0" smtClean="0"/>
              <a:t>documents</a:t>
            </a:r>
            <a:r>
              <a:rPr lang="en-US" dirty="0"/>
              <a:t>, </a:t>
            </a:r>
            <a:endParaRPr lang="en-US" dirty="0" smtClean="0"/>
          </a:p>
          <a:p>
            <a:r>
              <a:rPr lang="en-US" dirty="0"/>
              <a:t> </a:t>
            </a:r>
            <a:r>
              <a:rPr lang="en-US" dirty="0" smtClean="0"/>
              <a:t>     and </a:t>
            </a:r>
            <a:r>
              <a:rPr lang="en-US" dirty="0"/>
              <a:t>prototypes</a:t>
            </a:r>
            <a:r>
              <a:rPr lang="en-US" dirty="0" smtClean="0"/>
              <a:t>.</a:t>
            </a:r>
          </a:p>
          <a:p>
            <a:r>
              <a:rPr lang="en-US" dirty="0" smtClean="0"/>
              <a:t>2.  Program stage: focuses </a:t>
            </a:r>
            <a:r>
              <a:rPr lang="en-US" dirty="0"/>
              <a:t>on </a:t>
            </a:r>
            <a:r>
              <a:rPr lang="en-US" dirty="0" smtClean="0"/>
              <a:t>the development </a:t>
            </a:r>
            <a:r>
              <a:rPr lang="en-US" dirty="0"/>
              <a:t>and </a:t>
            </a:r>
            <a:r>
              <a:rPr lang="en-US" dirty="0" smtClean="0"/>
              <a:t>documentation </a:t>
            </a:r>
          </a:p>
          <a:p>
            <a:r>
              <a:rPr lang="en-US" dirty="0"/>
              <a:t> </a:t>
            </a:r>
            <a:r>
              <a:rPr lang="en-US" dirty="0" smtClean="0"/>
              <a:t>   of </a:t>
            </a:r>
            <a:r>
              <a:rPr lang="en-US" dirty="0"/>
              <a:t>program source code. </a:t>
            </a:r>
            <a:endParaRPr lang="en-US" dirty="0" smtClean="0"/>
          </a:p>
          <a:p>
            <a:r>
              <a:rPr lang="en-US" dirty="0" smtClean="0"/>
              <a:t>3. </a:t>
            </a:r>
            <a:r>
              <a:rPr lang="en-US" dirty="0"/>
              <a:t>Generalize </a:t>
            </a:r>
            <a:r>
              <a:rPr lang="en-US" dirty="0" smtClean="0"/>
              <a:t>Stage: identifying </a:t>
            </a:r>
            <a:r>
              <a:rPr lang="en-US" dirty="0"/>
              <a:t>reusable items, or items that may </a:t>
            </a:r>
            <a:endParaRPr lang="en-US" dirty="0" smtClean="0"/>
          </a:p>
          <a:p>
            <a:r>
              <a:rPr lang="en-US" dirty="0" smtClean="0"/>
              <a:t>    become reusable once modified, from a software project. </a:t>
            </a:r>
          </a:p>
          <a:p>
            <a:r>
              <a:rPr lang="en-US" dirty="0" smtClean="0"/>
              <a:t>4. Test </a:t>
            </a:r>
            <a:r>
              <a:rPr lang="en-US" dirty="0"/>
              <a:t>In The Small </a:t>
            </a:r>
            <a:r>
              <a:rPr lang="en-US" dirty="0" smtClean="0"/>
              <a:t>Stage: </a:t>
            </a:r>
            <a:r>
              <a:rPr lang="en-US" dirty="0"/>
              <a:t>is to verify </a:t>
            </a:r>
            <a:r>
              <a:rPr lang="en-US" dirty="0" smtClean="0"/>
              <a:t>and validate </a:t>
            </a:r>
            <a:r>
              <a:rPr lang="en-US" dirty="0"/>
              <a:t>the deliverables </a:t>
            </a:r>
            <a:endParaRPr lang="en-US" dirty="0" smtClean="0"/>
          </a:p>
          <a:p>
            <a:r>
              <a:rPr lang="en-US" dirty="0"/>
              <a:t> </a:t>
            </a:r>
            <a:r>
              <a:rPr lang="en-US" dirty="0" smtClean="0"/>
              <a:t>   developed </a:t>
            </a:r>
            <a:r>
              <a:rPr lang="en-US" dirty="0"/>
              <a:t>by the other stages of the Construct Phase</a:t>
            </a:r>
            <a:r>
              <a:rPr lang="en-US" dirty="0" smtClean="0"/>
              <a:t>. It equivalent of </a:t>
            </a:r>
            <a:r>
              <a:rPr lang="en-US" dirty="0"/>
              <a:t>unit testing from the structured world combined with quality </a:t>
            </a:r>
            <a:r>
              <a:rPr lang="en-US" dirty="0" smtClean="0"/>
              <a:t>assurance technique. </a:t>
            </a:r>
            <a:endParaRPr lang="en-US" dirty="0"/>
          </a:p>
        </p:txBody>
      </p:sp>
    </p:spTree>
    <p:extLst>
      <p:ext uri="{BB962C8B-B14F-4D97-AF65-F5344CB8AC3E}">
        <p14:creationId xmlns:p14="http://schemas.microsoft.com/office/powerpoint/2010/main" val="34644638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Waterfall Model</a:t>
            </a:r>
          </a:p>
        </p:txBody>
      </p:sp>
      <p:pic>
        <p:nvPicPr>
          <p:cNvPr id="8" name="Content Placeholder 7"/>
          <p:cNvPicPr>
            <a:picLocks noGrp="1" noChangeAspect="1"/>
          </p:cNvPicPr>
          <p:nvPr>
            <p:ph sz="half" idx="2"/>
          </p:nvPr>
        </p:nvPicPr>
        <p:blipFill>
          <a:blip r:embed="rId2"/>
          <a:stretch>
            <a:fillRect/>
          </a:stretch>
        </p:blipFill>
        <p:spPr>
          <a:xfrm>
            <a:off x="521502" y="2613610"/>
            <a:ext cx="5951713" cy="1277502"/>
          </a:xfrm>
          <a:prstGeom prst="rect">
            <a:avLst/>
          </a:prstGeom>
        </p:spPr>
      </p:pic>
      <p:pic>
        <p:nvPicPr>
          <p:cNvPr id="7" name="Content Placeholder 3"/>
          <p:cNvPicPr>
            <a:picLocks noGrp="1" noChangeAspect="1"/>
          </p:cNvPicPr>
          <p:nvPr>
            <p:ph sz="quarter" idx="4"/>
          </p:nvPr>
        </p:nvPicPr>
        <p:blipFill>
          <a:blip r:embed="rId3"/>
          <a:stretch>
            <a:fillRect/>
          </a:stretch>
        </p:blipFill>
        <p:spPr>
          <a:xfrm>
            <a:off x="6473215" y="2329030"/>
            <a:ext cx="5350008" cy="2955008"/>
          </a:xfrm>
          <a:prstGeom prst="rect">
            <a:avLst/>
          </a:prstGeom>
        </p:spPr>
      </p:pic>
      <p:sp>
        <p:nvSpPr>
          <p:cNvPr id="10" name="Rectangle 9"/>
          <p:cNvSpPr/>
          <p:nvPr/>
        </p:nvSpPr>
        <p:spPr>
          <a:xfrm>
            <a:off x="1315915" y="1848529"/>
            <a:ext cx="9331570" cy="369332"/>
          </a:xfrm>
          <a:prstGeom prst="rect">
            <a:avLst/>
          </a:prstGeom>
        </p:spPr>
        <p:txBody>
          <a:bodyPr wrap="square">
            <a:spAutoFit/>
          </a:bodyPr>
          <a:lstStyle/>
          <a:p>
            <a:pPr algn="just"/>
            <a:r>
              <a:rPr lang="en-US" dirty="0"/>
              <a:t>It is also known as classic lifecycle model which suggests a systematic sequential approach.</a:t>
            </a:r>
          </a:p>
        </p:txBody>
      </p:sp>
      <p:sp>
        <p:nvSpPr>
          <p:cNvPr id="11" name="Rectangle 10"/>
          <p:cNvSpPr/>
          <p:nvPr/>
        </p:nvSpPr>
        <p:spPr>
          <a:xfrm>
            <a:off x="805962" y="3567384"/>
            <a:ext cx="6096000" cy="2308324"/>
          </a:xfrm>
          <a:prstGeom prst="rect">
            <a:avLst/>
          </a:prstGeom>
        </p:spPr>
        <p:txBody>
          <a:bodyPr>
            <a:spAutoFit/>
          </a:bodyPr>
          <a:lstStyle/>
          <a:p>
            <a:pPr algn="just"/>
            <a:r>
              <a:rPr lang="en-US" dirty="0"/>
              <a:t>Stages of waterfall model:-</a:t>
            </a:r>
          </a:p>
          <a:p>
            <a:pPr algn="just"/>
            <a:r>
              <a:rPr lang="en-US" dirty="0"/>
              <a:t>1. </a:t>
            </a:r>
            <a:r>
              <a:rPr lang="en-US" i="1" dirty="0"/>
              <a:t>Requirements analysis and definition: </a:t>
            </a:r>
            <a:r>
              <a:rPr lang="en-US" dirty="0"/>
              <a:t>The system’s services, constraints, and goals are established by consultation with system users. They are then defined in detail and serve as a system specification.</a:t>
            </a:r>
          </a:p>
          <a:p>
            <a:pPr algn="just"/>
            <a:r>
              <a:rPr lang="en-US" dirty="0"/>
              <a:t>2. </a:t>
            </a:r>
            <a:r>
              <a:rPr lang="en-US" i="1" dirty="0"/>
              <a:t>System and software design </a:t>
            </a:r>
            <a:r>
              <a:rPr lang="en-US" dirty="0"/>
              <a:t>The systems design process allocates the requirements to either hardware or software systems by establishing an overall system architecture.</a:t>
            </a:r>
          </a:p>
        </p:txBody>
      </p:sp>
    </p:spTree>
    <p:extLst>
      <p:ext uri="{BB962C8B-B14F-4D97-AF65-F5344CB8AC3E}">
        <p14:creationId xmlns:p14="http://schemas.microsoft.com/office/powerpoint/2010/main" val="34383718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Waterfall Model</a:t>
            </a:r>
            <a:endParaRPr lang="en-US" dirty="0"/>
          </a:p>
        </p:txBody>
      </p:sp>
      <p:sp>
        <p:nvSpPr>
          <p:cNvPr id="9" name="Content Placeholder 8"/>
          <p:cNvSpPr>
            <a:spLocks noGrp="1"/>
          </p:cNvSpPr>
          <p:nvPr>
            <p:ph sz="quarter" idx="4"/>
          </p:nvPr>
        </p:nvSpPr>
        <p:spPr>
          <a:xfrm>
            <a:off x="1097281" y="1769925"/>
            <a:ext cx="10253588" cy="4270390"/>
          </a:xfrm>
        </p:spPr>
        <p:txBody>
          <a:bodyPr>
            <a:noAutofit/>
          </a:bodyPr>
          <a:lstStyle/>
          <a:p>
            <a:pPr algn="just"/>
            <a:r>
              <a:rPr lang="en-US" sz="1600" dirty="0" smtClean="0"/>
              <a:t>3</a:t>
            </a:r>
            <a:r>
              <a:rPr lang="en-US" sz="1600" dirty="0"/>
              <a:t>. </a:t>
            </a:r>
            <a:r>
              <a:rPr lang="en-US" sz="1600" i="1" dirty="0"/>
              <a:t>Implementation and unit testing </a:t>
            </a:r>
            <a:r>
              <a:rPr lang="en-US" sz="1600" dirty="0"/>
              <a:t>During this stage, the software design is realized as a set of programs or program units. Unit testing involves verifying that each unit meets its specification.</a:t>
            </a:r>
          </a:p>
          <a:p>
            <a:pPr algn="just"/>
            <a:r>
              <a:rPr lang="en-US" sz="1560" dirty="0" smtClean="0"/>
              <a:t>4. </a:t>
            </a:r>
            <a:r>
              <a:rPr lang="en-US" sz="1560" i="1" dirty="0" smtClean="0"/>
              <a:t>Integration and system testing </a:t>
            </a:r>
            <a:r>
              <a:rPr lang="en-US" sz="1560" dirty="0" smtClean="0"/>
              <a:t>The individual program units or programs are integrated and tested as a complete system to ensure that the software requirements have been met. After testing, the software system is delivered to the customer</a:t>
            </a:r>
          </a:p>
          <a:p>
            <a:pPr algn="just"/>
            <a:r>
              <a:rPr lang="en-US" sz="1600" dirty="0"/>
              <a:t>5. </a:t>
            </a:r>
            <a:r>
              <a:rPr lang="en-US" sz="1600" i="1" dirty="0"/>
              <a:t>Operation and maintenance </a:t>
            </a:r>
            <a:r>
              <a:rPr lang="en-US" sz="1600" dirty="0"/>
              <a:t>Normally (although not necessarily</a:t>
            </a:r>
            <a:r>
              <a:rPr lang="en-US" sz="1600" dirty="0" smtClean="0"/>
              <a:t>), </a:t>
            </a:r>
            <a:r>
              <a:rPr lang="en-US" sz="1600" dirty="0"/>
              <a:t>this is the longest life cycle phase. The system is installed and </a:t>
            </a:r>
            <a:r>
              <a:rPr lang="en-US" sz="1600" dirty="0" smtClean="0"/>
              <a:t>put </a:t>
            </a:r>
            <a:r>
              <a:rPr lang="en-US" sz="1600" dirty="0"/>
              <a:t>into practical use. Maintenance involves correcting errors which </a:t>
            </a:r>
            <a:r>
              <a:rPr lang="en-US" sz="1600" dirty="0" smtClean="0"/>
              <a:t>were </a:t>
            </a:r>
            <a:r>
              <a:rPr lang="en-US" sz="1600" dirty="0"/>
              <a:t>not discovered earlier, improving the implementation of system </a:t>
            </a:r>
            <a:r>
              <a:rPr lang="en-US" sz="1600" dirty="0" smtClean="0"/>
              <a:t>units </a:t>
            </a:r>
            <a:r>
              <a:rPr lang="en-US" sz="1600" dirty="0"/>
              <a:t>and enhancing the system’s services as new requirements </a:t>
            </a:r>
            <a:r>
              <a:rPr lang="en-US" sz="1600" dirty="0" smtClean="0"/>
              <a:t>are </a:t>
            </a:r>
            <a:r>
              <a:rPr lang="en-US" sz="1600" dirty="0"/>
              <a:t>discovered</a:t>
            </a:r>
            <a:r>
              <a:rPr lang="en-US" sz="1600" dirty="0" smtClean="0"/>
              <a:t>.</a:t>
            </a:r>
          </a:p>
          <a:p>
            <a:r>
              <a:rPr lang="en-US" sz="1560" dirty="0" smtClean="0"/>
              <a:t>Issues </a:t>
            </a:r>
            <a:r>
              <a:rPr lang="en-US" sz="1560" dirty="0"/>
              <a:t>that are </a:t>
            </a:r>
            <a:r>
              <a:rPr lang="en-US" sz="1560" dirty="0" smtClean="0"/>
              <a:t>sometimes encountered </a:t>
            </a:r>
            <a:r>
              <a:rPr lang="en-US" sz="1560" dirty="0"/>
              <a:t>when the waterfall model is applied are</a:t>
            </a:r>
            <a:r>
              <a:rPr lang="en-US" sz="1560" dirty="0" smtClean="0"/>
              <a:t>:</a:t>
            </a:r>
          </a:p>
          <a:p>
            <a:r>
              <a:rPr lang="en-US" sz="1560" dirty="0" smtClean="0"/>
              <a:t>1. </a:t>
            </a:r>
            <a:r>
              <a:rPr lang="en-US" sz="1560" dirty="0"/>
              <a:t>Real projects rarely follow the sequential flow that the model proposes</a:t>
            </a:r>
            <a:r>
              <a:rPr lang="en-US" sz="1560" dirty="0" smtClean="0"/>
              <a:t>.</a:t>
            </a:r>
          </a:p>
          <a:p>
            <a:r>
              <a:rPr lang="en-US" sz="1560" dirty="0" smtClean="0"/>
              <a:t>2. It </a:t>
            </a:r>
            <a:r>
              <a:rPr lang="en-US" sz="1560" dirty="0"/>
              <a:t>is often difficult for the customer to state all requirements </a:t>
            </a:r>
            <a:r>
              <a:rPr lang="en-US" sz="1560" dirty="0" smtClean="0"/>
              <a:t>explicitly.</a:t>
            </a:r>
          </a:p>
          <a:p>
            <a:r>
              <a:rPr lang="en-US" sz="1560" dirty="0" smtClean="0"/>
              <a:t>3. </a:t>
            </a:r>
            <a:r>
              <a:rPr lang="en-US" sz="1560" dirty="0"/>
              <a:t>The customer must have </a:t>
            </a:r>
            <a:r>
              <a:rPr lang="en-US" sz="1560" dirty="0" smtClean="0"/>
              <a:t>patience to wait till the program is delivered.</a:t>
            </a:r>
          </a:p>
          <a:p>
            <a:r>
              <a:rPr lang="en-US" sz="1560" dirty="0" smtClean="0"/>
              <a:t>4. the linear nature </a:t>
            </a:r>
            <a:r>
              <a:rPr lang="en-US" sz="1560" dirty="0"/>
              <a:t>of the classic life cycle leads to “blocking states” in which some project </a:t>
            </a:r>
            <a:r>
              <a:rPr lang="en-US" sz="1560" dirty="0" smtClean="0"/>
              <a:t>team members </a:t>
            </a:r>
            <a:r>
              <a:rPr lang="en-US" sz="1560" dirty="0"/>
              <a:t>must wait for other members of the team to complete dependent tasks</a:t>
            </a:r>
          </a:p>
        </p:txBody>
      </p:sp>
    </p:spTree>
    <p:extLst>
      <p:ext uri="{BB962C8B-B14F-4D97-AF65-F5344CB8AC3E}">
        <p14:creationId xmlns:p14="http://schemas.microsoft.com/office/powerpoint/2010/main" val="12519311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Waterfall</a:t>
            </a:r>
            <a:endParaRPr lang="en-US" dirty="0"/>
          </a:p>
        </p:txBody>
      </p:sp>
      <p:sp>
        <p:nvSpPr>
          <p:cNvPr id="3" name="Content Placeholder 2"/>
          <p:cNvSpPr>
            <a:spLocks noGrp="1"/>
          </p:cNvSpPr>
          <p:nvPr>
            <p:ph idx="1"/>
          </p:nvPr>
        </p:nvSpPr>
        <p:spPr/>
        <p:txBody>
          <a:bodyPr/>
          <a:lstStyle/>
          <a:p>
            <a:r>
              <a:rPr lang="en-US" dirty="0"/>
              <a:t>• Water fall model cannot be used for Changing </a:t>
            </a:r>
            <a:r>
              <a:rPr lang="en-US" dirty="0" smtClean="0"/>
              <a:t>Requirements because the model is relatively </a:t>
            </a:r>
            <a:r>
              <a:rPr lang="en-US" dirty="0"/>
              <a:t>inflexible </a:t>
            </a:r>
            <a:r>
              <a:rPr lang="en-US" dirty="0" smtClean="0"/>
              <a:t>(that </a:t>
            </a:r>
            <a:r>
              <a:rPr lang="en-US" dirty="0"/>
              <a:t>is not easily </a:t>
            </a:r>
            <a:r>
              <a:rPr lang="en-US" dirty="0" smtClean="0"/>
              <a:t>changed).</a:t>
            </a:r>
            <a:endParaRPr lang="en-US" dirty="0"/>
          </a:p>
          <a:p>
            <a:r>
              <a:rPr lang="en-US" dirty="0"/>
              <a:t>• It has a lot of overhead because it is so documentation-intensive and has a lot of emphasis on control</a:t>
            </a:r>
          </a:p>
          <a:p>
            <a:r>
              <a:rPr lang="en-US" dirty="0"/>
              <a:t>• Because it is a long sequential process, any problems in the requirements may not be discovered until the very end of the project and by that time, it may be too late to make </a:t>
            </a:r>
            <a:r>
              <a:rPr lang="en-US" dirty="0" smtClean="0"/>
              <a:t>corrections. </a:t>
            </a:r>
            <a:r>
              <a:rPr lang="en-US" dirty="0"/>
              <a:t>It cannot be used for log term projects.</a:t>
            </a:r>
          </a:p>
          <a:p>
            <a:r>
              <a:rPr lang="en-US" b="1" i="1" dirty="0" smtClean="0"/>
              <a:t>Present day usages</a:t>
            </a:r>
            <a:r>
              <a:rPr lang="en-US" dirty="0" smtClean="0"/>
              <a:t>:-</a:t>
            </a:r>
            <a:endParaRPr lang="en-US" dirty="0"/>
          </a:p>
          <a:p>
            <a:r>
              <a:rPr lang="en-US" dirty="0"/>
              <a:t>The Waterfall model is still useful in some industries and application areas </a:t>
            </a:r>
            <a:r>
              <a:rPr lang="en-US" dirty="0" smtClean="0"/>
              <a:t>where </a:t>
            </a:r>
            <a:r>
              <a:rPr lang="en-US" dirty="0"/>
              <a:t>the requirements are relatively </a:t>
            </a:r>
            <a:r>
              <a:rPr lang="en-US" dirty="0" smtClean="0"/>
              <a:t>stable. Example, Construction projects, </a:t>
            </a:r>
            <a:r>
              <a:rPr lang="en-US" dirty="0"/>
              <a:t>Database Relational Projects.</a:t>
            </a:r>
          </a:p>
          <a:p>
            <a:endParaRPr lang="en-US" dirty="0"/>
          </a:p>
        </p:txBody>
      </p:sp>
    </p:spTree>
    <p:extLst>
      <p:ext uri="{BB962C8B-B14F-4D97-AF65-F5344CB8AC3E}">
        <p14:creationId xmlns:p14="http://schemas.microsoft.com/office/powerpoint/2010/main" val="3625061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 Model</a:t>
            </a:r>
            <a:endParaRPr lang="en-US" dirty="0"/>
          </a:p>
        </p:txBody>
      </p:sp>
      <p:sp>
        <p:nvSpPr>
          <p:cNvPr id="4" name="Content Placeholder 3"/>
          <p:cNvSpPr>
            <a:spLocks noGrp="1"/>
          </p:cNvSpPr>
          <p:nvPr>
            <p:ph sz="half" idx="2"/>
          </p:nvPr>
        </p:nvSpPr>
        <p:spPr>
          <a:xfrm>
            <a:off x="1097279" y="1799557"/>
            <a:ext cx="6652387" cy="4223174"/>
          </a:xfrm>
        </p:spPr>
        <p:txBody>
          <a:bodyPr>
            <a:normAutofit/>
          </a:bodyPr>
          <a:lstStyle/>
          <a:p>
            <a:r>
              <a:rPr lang="en-US" sz="1560" dirty="0" smtClean="0"/>
              <a:t>A variation in the representation of waterfall model is called the V-model.</a:t>
            </a:r>
          </a:p>
          <a:p>
            <a:r>
              <a:rPr lang="en-US" sz="1560" dirty="0" smtClean="0"/>
              <a:t>It depicts the relationship of quality assurance actions to the actions associated with communications, modeling, and early construction activities.</a:t>
            </a:r>
          </a:p>
          <a:p>
            <a:r>
              <a:rPr lang="en-US" sz="1560" dirty="0" smtClean="0"/>
              <a:t>Functionality:</a:t>
            </a:r>
          </a:p>
          <a:p>
            <a:r>
              <a:rPr lang="en-US" sz="1560" dirty="0" smtClean="0"/>
              <a:t>1. </a:t>
            </a:r>
            <a:r>
              <a:rPr lang="en-US" sz="1560" dirty="0"/>
              <a:t>As a software team moves down </a:t>
            </a:r>
            <a:r>
              <a:rPr lang="en-US" sz="1560" dirty="0" smtClean="0"/>
              <a:t>the </a:t>
            </a:r>
            <a:r>
              <a:rPr lang="en-US" sz="1560" dirty="0"/>
              <a:t>left side of the V</a:t>
            </a:r>
            <a:r>
              <a:rPr lang="en-US" sz="1560" dirty="0" smtClean="0"/>
              <a:t>, the basic problem requirements are defined in details.</a:t>
            </a:r>
          </a:p>
          <a:p>
            <a:r>
              <a:rPr lang="en-US" sz="1560" dirty="0" smtClean="0"/>
              <a:t>2. </a:t>
            </a:r>
            <a:r>
              <a:rPr lang="en-US" sz="1560" dirty="0"/>
              <a:t>Once code has been </a:t>
            </a:r>
            <a:r>
              <a:rPr lang="en-US" sz="1560" dirty="0" smtClean="0"/>
              <a:t>generated, the </a:t>
            </a:r>
            <a:r>
              <a:rPr lang="en-US" sz="1560" dirty="0"/>
              <a:t>team moves up the right side of the V, essentially performing a series of </a:t>
            </a:r>
            <a:r>
              <a:rPr lang="en-US" sz="1560" dirty="0" smtClean="0"/>
              <a:t>tests that </a:t>
            </a:r>
            <a:r>
              <a:rPr lang="en-US" sz="1560" dirty="0"/>
              <a:t>validate each of the models created as the </a:t>
            </a:r>
            <a:r>
              <a:rPr lang="en-US" sz="1560" dirty="0" smtClean="0"/>
              <a:t>team moved </a:t>
            </a:r>
            <a:r>
              <a:rPr lang="en-US" sz="1560" dirty="0"/>
              <a:t>down the left side</a:t>
            </a:r>
            <a:r>
              <a:rPr lang="en-US" sz="1560" dirty="0" smtClean="0"/>
              <a:t>.</a:t>
            </a:r>
          </a:p>
          <a:p>
            <a:r>
              <a:rPr lang="en-US" sz="1560" dirty="0" smtClean="0"/>
              <a:t>There </a:t>
            </a:r>
            <a:r>
              <a:rPr lang="en-US" sz="1560" dirty="0"/>
              <a:t>is no fundamental difference between </a:t>
            </a:r>
            <a:r>
              <a:rPr lang="en-US" sz="1560" dirty="0" smtClean="0"/>
              <a:t>the classic </a:t>
            </a:r>
            <a:r>
              <a:rPr lang="en-US" sz="1560" dirty="0"/>
              <a:t>life cycle and the V-model. The V-model provides a way of visualizing </a:t>
            </a:r>
            <a:r>
              <a:rPr lang="en-US" sz="1560" dirty="0" smtClean="0"/>
              <a:t>how verification </a:t>
            </a:r>
            <a:r>
              <a:rPr lang="en-US" sz="1560" dirty="0"/>
              <a:t>and validation actions are applied to earlier engineering work.</a:t>
            </a:r>
          </a:p>
        </p:txBody>
      </p:sp>
      <p:pic>
        <p:nvPicPr>
          <p:cNvPr id="8" name="Content Placeholder 7"/>
          <p:cNvPicPr>
            <a:picLocks noGrp="1" noChangeAspect="1"/>
          </p:cNvPicPr>
          <p:nvPr>
            <p:ph sz="quarter" idx="4"/>
          </p:nvPr>
        </p:nvPicPr>
        <p:blipFill>
          <a:blip r:embed="rId2"/>
          <a:stretch>
            <a:fillRect/>
          </a:stretch>
        </p:blipFill>
        <p:spPr>
          <a:xfrm>
            <a:off x="7658101" y="1817930"/>
            <a:ext cx="4288284" cy="4204801"/>
          </a:xfrm>
          <a:prstGeom prst="rect">
            <a:avLst/>
          </a:prstGeom>
        </p:spPr>
      </p:pic>
    </p:spTree>
    <p:extLst>
      <p:ext uri="{BB962C8B-B14F-4D97-AF65-F5344CB8AC3E}">
        <p14:creationId xmlns:p14="http://schemas.microsoft.com/office/powerpoint/2010/main" val="4098548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Advantages </a:t>
            </a:r>
            <a:r>
              <a:rPr lang="en-US" dirty="0" smtClean="0"/>
              <a:t>and Disadvantages of the</a:t>
            </a:r>
            <a:br>
              <a:rPr lang="en-US" dirty="0" smtClean="0"/>
            </a:br>
            <a:r>
              <a:rPr lang="en-US" dirty="0" smtClean="0"/>
              <a:t>V-Model</a:t>
            </a:r>
            <a:endParaRPr lang="en-US" dirty="0"/>
          </a:p>
        </p:txBody>
      </p:sp>
      <p:sp>
        <p:nvSpPr>
          <p:cNvPr id="8" name="Content Placeholder 7"/>
          <p:cNvSpPr>
            <a:spLocks noGrp="1"/>
          </p:cNvSpPr>
          <p:nvPr>
            <p:ph idx="1"/>
          </p:nvPr>
        </p:nvSpPr>
        <p:spPr/>
        <p:txBody>
          <a:bodyPr/>
          <a:lstStyle/>
          <a:p>
            <a:r>
              <a:rPr lang="en-US" dirty="0" smtClean="0"/>
              <a:t>1. Suited </a:t>
            </a:r>
            <a:r>
              <a:rPr lang="en-US" dirty="0"/>
              <a:t>for Restricted </a:t>
            </a:r>
            <a:r>
              <a:rPr lang="en-US" dirty="0" smtClean="0"/>
              <a:t>Project  Ex: </a:t>
            </a:r>
            <a:r>
              <a:rPr lang="en-US" dirty="0"/>
              <a:t> medical device </a:t>
            </a:r>
            <a:r>
              <a:rPr lang="en-US" dirty="0" smtClean="0"/>
              <a:t>industry</a:t>
            </a:r>
          </a:p>
          <a:p>
            <a:r>
              <a:rPr lang="en-US" dirty="0" smtClean="0"/>
              <a:t>2. Ideal </a:t>
            </a:r>
            <a:r>
              <a:rPr lang="en-US" dirty="0"/>
              <a:t>for Time </a:t>
            </a:r>
            <a:r>
              <a:rPr lang="en-US" dirty="0" smtClean="0"/>
              <a:t>Management: </a:t>
            </a:r>
            <a:r>
              <a:rPr lang="en-US" dirty="0"/>
              <a:t>V-Model is also well-suited for projects that must maintain a </a:t>
            </a:r>
            <a:r>
              <a:rPr lang="en-US" dirty="0"/>
              <a:t> </a:t>
            </a:r>
            <a:r>
              <a:rPr lang="en-US" dirty="0" smtClean="0"/>
              <a:t>    strict </a:t>
            </a:r>
            <a:r>
              <a:rPr lang="en-US" dirty="0"/>
              <a:t>deadline and meet key milestone dates throughout the process</a:t>
            </a:r>
            <a:r>
              <a:rPr lang="en-US" dirty="0" smtClean="0"/>
              <a:t>.</a:t>
            </a:r>
          </a:p>
          <a:p>
            <a:r>
              <a:rPr lang="en-US" dirty="0" smtClean="0"/>
              <a:t>Disadvantages:</a:t>
            </a:r>
          </a:p>
          <a:p>
            <a:r>
              <a:rPr lang="en-US" dirty="0" smtClean="0"/>
              <a:t>1. Inability to Adapt </a:t>
            </a:r>
            <a:r>
              <a:rPr lang="en-US" dirty="0"/>
              <a:t>to any necessary changes  </a:t>
            </a:r>
            <a:endParaRPr lang="en-US" dirty="0" smtClean="0"/>
          </a:p>
          <a:p>
            <a:r>
              <a:rPr lang="en-US" dirty="0" smtClean="0"/>
              <a:t>2. Due to timeline restrictions </a:t>
            </a:r>
            <a:r>
              <a:rPr lang="en-US" dirty="0"/>
              <a:t>project </a:t>
            </a:r>
            <a:r>
              <a:rPr lang="en-US" dirty="0" smtClean="0"/>
              <a:t>are forced to perform </a:t>
            </a:r>
            <a:r>
              <a:rPr lang="en-US" dirty="0"/>
              <a:t>tests in a rushed manner to meet a particular deadline or milestone </a:t>
            </a:r>
            <a:r>
              <a:rPr lang="en-US" dirty="0" smtClean="0"/>
              <a:t>.</a:t>
            </a:r>
          </a:p>
          <a:p>
            <a:r>
              <a:rPr lang="en-US" dirty="0" smtClean="0"/>
              <a:t>3. Long </a:t>
            </a:r>
            <a:r>
              <a:rPr lang="en-US" dirty="0"/>
              <a:t>sequential </a:t>
            </a:r>
            <a:r>
              <a:rPr lang="en-US" dirty="0" smtClean="0"/>
              <a:t>process like waterfall model</a:t>
            </a:r>
            <a:endParaRPr lang="en-US" dirty="0"/>
          </a:p>
        </p:txBody>
      </p:sp>
    </p:spTree>
    <p:extLst>
      <p:ext uri="{BB962C8B-B14F-4D97-AF65-F5344CB8AC3E}">
        <p14:creationId xmlns:p14="http://schemas.microsoft.com/office/powerpoint/2010/main" val="3841913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Incremental Process Model</a:t>
            </a:r>
            <a:endParaRPr lang="en-US" dirty="0"/>
          </a:p>
        </p:txBody>
      </p:sp>
      <p:sp>
        <p:nvSpPr>
          <p:cNvPr id="8" name="Content Placeholder 7"/>
          <p:cNvSpPr>
            <a:spLocks noGrp="1"/>
          </p:cNvSpPr>
          <p:nvPr>
            <p:ph idx="1"/>
          </p:nvPr>
        </p:nvSpPr>
        <p:spPr>
          <a:xfrm>
            <a:off x="1097280" y="1845734"/>
            <a:ext cx="5206805" cy="4023360"/>
          </a:xfrm>
        </p:spPr>
        <p:txBody>
          <a:bodyPr>
            <a:normAutofit fontScale="92500" lnSpcReduction="10000"/>
          </a:bodyPr>
          <a:lstStyle/>
          <a:p>
            <a:pPr marL="457200" indent="-457200">
              <a:buFont typeface="+mj-lt"/>
              <a:buAutoNum type="arabicPeriod"/>
            </a:pPr>
            <a:r>
              <a:rPr lang="en-US" dirty="0" smtClean="0">
                <a:solidFill>
                  <a:schemeClr val="tx1"/>
                </a:solidFill>
              </a:rPr>
              <a:t>Incremental development is based on the idea of developing an initial implementation, exposing this to user comment and evolving it through several versions until an adequate system has been developed.</a:t>
            </a:r>
          </a:p>
          <a:p>
            <a:pPr marL="457200" indent="-457200">
              <a:buFont typeface="+mj-lt"/>
              <a:buAutoNum type="arabicPeriod"/>
            </a:pPr>
            <a:r>
              <a:rPr lang="en-US" dirty="0">
                <a:solidFill>
                  <a:schemeClr val="tx1"/>
                </a:solidFill>
              </a:rPr>
              <a:t>The </a:t>
            </a:r>
            <a:r>
              <a:rPr lang="en-US" i="1" dirty="0">
                <a:solidFill>
                  <a:schemeClr val="tx1"/>
                </a:solidFill>
              </a:rPr>
              <a:t>incremental </a:t>
            </a:r>
            <a:r>
              <a:rPr lang="en-US" dirty="0">
                <a:solidFill>
                  <a:schemeClr val="tx1"/>
                </a:solidFill>
              </a:rPr>
              <a:t>model combines elements of linear and parallel process </a:t>
            </a:r>
            <a:r>
              <a:rPr lang="en-US" dirty="0" smtClean="0">
                <a:solidFill>
                  <a:schemeClr val="tx1"/>
                </a:solidFill>
              </a:rPr>
              <a:t>flows.</a:t>
            </a:r>
          </a:p>
          <a:p>
            <a:pPr marL="457200" indent="-457200">
              <a:buFont typeface="+mj-lt"/>
              <a:buAutoNum type="arabicPeriod"/>
            </a:pPr>
            <a:r>
              <a:rPr lang="en-US" dirty="0">
                <a:solidFill>
                  <a:schemeClr val="tx1"/>
                </a:solidFill>
              </a:rPr>
              <a:t>the incremental model applies </a:t>
            </a:r>
            <a:r>
              <a:rPr lang="en-US" dirty="0" smtClean="0">
                <a:solidFill>
                  <a:schemeClr val="tx1"/>
                </a:solidFill>
              </a:rPr>
              <a:t>linear sequences </a:t>
            </a:r>
            <a:r>
              <a:rPr lang="en-US" dirty="0">
                <a:solidFill>
                  <a:schemeClr val="tx1"/>
                </a:solidFill>
              </a:rPr>
              <a:t>in a staggered fashion as calendar time progresses</a:t>
            </a:r>
            <a:r>
              <a:rPr lang="en-US" dirty="0" smtClean="0">
                <a:solidFill>
                  <a:schemeClr val="tx1"/>
                </a:solidFill>
              </a:rPr>
              <a:t>.</a:t>
            </a:r>
          </a:p>
          <a:p>
            <a:pPr marL="457200" indent="-457200">
              <a:buFont typeface="+mj-lt"/>
              <a:buAutoNum type="arabicPeriod"/>
            </a:pPr>
            <a:r>
              <a:rPr lang="en-US" dirty="0" smtClean="0">
                <a:solidFill>
                  <a:schemeClr val="tx1"/>
                </a:solidFill>
              </a:rPr>
              <a:t>Each </a:t>
            </a:r>
            <a:r>
              <a:rPr lang="en-US" dirty="0">
                <a:solidFill>
                  <a:schemeClr val="tx1"/>
                </a:solidFill>
              </a:rPr>
              <a:t>linear </a:t>
            </a:r>
            <a:r>
              <a:rPr lang="en-US" dirty="0" smtClean="0">
                <a:solidFill>
                  <a:schemeClr val="tx1"/>
                </a:solidFill>
              </a:rPr>
              <a:t>sequence produces </a:t>
            </a:r>
            <a:r>
              <a:rPr lang="en-US" dirty="0">
                <a:solidFill>
                  <a:schemeClr val="tx1"/>
                </a:solidFill>
              </a:rPr>
              <a:t>deliverable “increments” of the software </a:t>
            </a:r>
            <a:r>
              <a:rPr lang="en-US" dirty="0" smtClean="0">
                <a:solidFill>
                  <a:schemeClr val="tx1"/>
                </a:solidFill>
              </a:rPr>
              <a:t>in </a:t>
            </a:r>
            <a:r>
              <a:rPr lang="en-US" dirty="0">
                <a:solidFill>
                  <a:schemeClr val="tx1"/>
                </a:solidFill>
              </a:rPr>
              <a:t>a manner that is </a:t>
            </a:r>
            <a:r>
              <a:rPr lang="en-US" dirty="0" smtClean="0">
                <a:solidFill>
                  <a:schemeClr val="tx1"/>
                </a:solidFill>
              </a:rPr>
              <a:t>similar to </a:t>
            </a:r>
            <a:r>
              <a:rPr lang="en-US" dirty="0">
                <a:solidFill>
                  <a:schemeClr val="tx1"/>
                </a:solidFill>
              </a:rPr>
              <a:t>the increments produced by an evolutionary process flow</a:t>
            </a:r>
            <a:endParaRPr lang="en-US" dirty="0" smtClean="0">
              <a:solidFill>
                <a:schemeClr val="tx1"/>
              </a:solidFill>
            </a:endParaRPr>
          </a:p>
          <a:p>
            <a:endParaRPr lang="en-US" dirty="0"/>
          </a:p>
        </p:txBody>
      </p:sp>
      <p:pic>
        <p:nvPicPr>
          <p:cNvPr id="2" name="Picture 1"/>
          <p:cNvPicPr>
            <a:picLocks noChangeAspect="1"/>
          </p:cNvPicPr>
          <p:nvPr/>
        </p:nvPicPr>
        <p:blipFill>
          <a:blip r:embed="rId2"/>
          <a:stretch>
            <a:fillRect/>
          </a:stretch>
        </p:blipFill>
        <p:spPr>
          <a:xfrm>
            <a:off x="6304085" y="1845734"/>
            <a:ext cx="5697415" cy="4335258"/>
          </a:xfrm>
          <a:prstGeom prst="rect">
            <a:avLst/>
          </a:prstGeom>
        </p:spPr>
      </p:pic>
    </p:spTree>
    <p:extLst>
      <p:ext uri="{BB962C8B-B14F-4D97-AF65-F5344CB8AC3E}">
        <p14:creationId xmlns:p14="http://schemas.microsoft.com/office/powerpoint/2010/main" val="34404282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184639" y="677008"/>
            <a:ext cx="5767753" cy="5288695"/>
          </a:xfrm>
        </p:spPr>
        <p:txBody>
          <a:bodyPr>
            <a:normAutofit/>
          </a:bodyPr>
          <a:lstStyle/>
          <a:p>
            <a:r>
              <a:rPr lang="en-US" dirty="0"/>
              <a:t>Incremental software development, which is a fundamental part of </a:t>
            </a:r>
            <a:r>
              <a:rPr lang="en-US" dirty="0" smtClean="0"/>
              <a:t>agile approaches</a:t>
            </a:r>
            <a:r>
              <a:rPr lang="en-US" dirty="0"/>
              <a:t>, is better than a waterfall approach for most business, e-commerce, </a:t>
            </a:r>
            <a:r>
              <a:rPr lang="en-US" dirty="0" smtClean="0"/>
              <a:t>and personal </a:t>
            </a:r>
            <a:r>
              <a:rPr lang="en-US" dirty="0"/>
              <a:t>systems</a:t>
            </a:r>
            <a:r>
              <a:rPr lang="en-US" dirty="0" smtClean="0"/>
              <a:t>.</a:t>
            </a:r>
          </a:p>
          <a:p>
            <a:r>
              <a:rPr lang="en-US" dirty="0"/>
              <a:t>Incremental development has three important </a:t>
            </a:r>
            <a:r>
              <a:rPr lang="en-US" b="1" i="1" dirty="0"/>
              <a:t>benefits</a:t>
            </a:r>
            <a:r>
              <a:rPr lang="en-US" dirty="0"/>
              <a:t>, compared to the </a:t>
            </a:r>
            <a:r>
              <a:rPr lang="en-US" dirty="0" smtClean="0"/>
              <a:t>waterfall model</a:t>
            </a:r>
            <a:r>
              <a:rPr lang="en-US" dirty="0"/>
              <a:t>:</a:t>
            </a:r>
          </a:p>
          <a:p>
            <a:r>
              <a:rPr lang="en-US" dirty="0"/>
              <a:t>1. The cost of accommodating changing customer requirements is reduced. </a:t>
            </a:r>
            <a:r>
              <a:rPr lang="en-US" dirty="0" smtClean="0"/>
              <a:t>The amount </a:t>
            </a:r>
            <a:r>
              <a:rPr lang="en-US" dirty="0"/>
              <a:t>of analysis and documentation that has to be redone is much less than </a:t>
            </a:r>
            <a:r>
              <a:rPr lang="en-US" dirty="0" smtClean="0"/>
              <a:t>is required </a:t>
            </a:r>
            <a:r>
              <a:rPr lang="en-US" dirty="0"/>
              <a:t>with the waterfall model.</a:t>
            </a:r>
          </a:p>
          <a:p>
            <a:r>
              <a:rPr lang="en-US" dirty="0"/>
              <a:t>2. It is easier to get customer feedback on the development work that has </a:t>
            </a:r>
            <a:r>
              <a:rPr lang="en-US" dirty="0" smtClean="0"/>
              <a:t>been done</a:t>
            </a:r>
          </a:p>
          <a:p>
            <a:r>
              <a:rPr lang="en-US" dirty="0" smtClean="0"/>
              <a:t>3</a:t>
            </a:r>
            <a:r>
              <a:rPr lang="en-US" dirty="0"/>
              <a:t>. More rapid delivery and deployment of useful software to the customer is </a:t>
            </a:r>
            <a:r>
              <a:rPr lang="en-US" dirty="0" smtClean="0"/>
              <a:t>possible, even </a:t>
            </a:r>
            <a:r>
              <a:rPr lang="en-US" dirty="0"/>
              <a:t>if all of the functionality has not been included. </a:t>
            </a:r>
          </a:p>
        </p:txBody>
      </p:sp>
      <p:sp>
        <p:nvSpPr>
          <p:cNvPr id="9" name="Content Placeholder 8"/>
          <p:cNvSpPr>
            <a:spLocks noGrp="1"/>
          </p:cNvSpPr>
          <p:nvPr>
            <p:ph sz="half" idx="4294967295"/>
          </p:nvPr>
        </p:nvSpPr>
        <p:spPr>
          <a:xfrm>
            <a:off x="6126480" y="677008"/>
            <a:ext cx="5444197" cy="4022725"/>
          </a:xfrm>
        </p:spPr>
        <p:txBody>
          <a:bodyPr>
            <a:normAutofit/>
          </a:bodyPr>
          <a:lstStyle/>
          <a:p>
            <a:r>
              <a:rPr lang="en-US" dirty="0"/>
              <a:t>From a management perspective, the incremental approach has </a:t>
            </a:r>
            <a:r>
              <a:rPr lang="en-US" b="1" i="1" dirty="0"/>
              <a:t>two problems</a:t>
            </a:r>
            <a:r>
              <a:rPr lang="en-US" dirty="0" smtClean="0"/>
              <a:t>:</a:t>
            </a:r>
          </a:p>
          <a:p>
            <a:r>
              <a:rPr lang="en-US" dirty="0"/>
              <a:t>1. The process is not visible. Managers need regular deliverables to </a:t>
            </a:r>
            <a:r>
              <a:rPr lang="en-US" dirty="0" smtClean="0"/>
              <a:t>measure progress.</a:t>
            </a:r>
          </a:p>
          <a:p>
            <a:r>
              <a:rPr lang="en-US" dirty="0"/>
              <a:t>2. System structure tends to degrade as new increments are added.</a:t>
            </a:r>
          </a:p>
        </p:txBody>
      </p:sp>
      <p:pic>
        <p:nvPicPr>
          <p:cNvPr id="10" name="Picture 9"/>
          <p:cNvPicPr>
            <a:picLocks noChangeAspect="1"/>
          </p:cNvPicPr>
          <p:nvPr/>
        </p:nvPicPr>
        <p:blipFill>
          <a:blip r:embed="rId2"/>
          <a:stretch>
            <a:fillRect/>
          </a:stretch>
        </p:blipFill>
        <p:spPr>
          <a:xfrm>
            <a:off x="5865077" y="2949703"/>
            <a:ext cx="5967001" cy="3016000"/>
          </a:xfrm>
          <a:prstGeom prst="rect">
            <a:avLst/>
          </a:prstGeom>
        </p:spPr>
      </p:pic>
    </p:spTree>
    <p:extLst>
      <p:ext uri="{BB962C8B-B14F-4D97-AF65-F5344CB8AC3E}">
        <p14:creationId xmlns:p14="http://schemas.microsoft.com/office/powerpoint/2010/main" val="2508283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Evolutionary Process Model</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altLang="en-US" sz="2400" dirty="0">
                <a:solidFill>
                  <a:schemeClr val="tx1"/>
                </a:solidFill>
              </a:rPr>
              <a:t>Software system evolves over time as requirements often change as development proceeds. Thus, a straight line to a complete end product is not possible. However, a limited version must be delivered to meet competitive pressure. </a:t>
            </a:r>
          </a:p>
          <a:p>
            <a:pPr>
              <a:buFont typeface="Wingdings" panose="05000000000000000000" pitchFamily="2" charset="2"/>
              <a:buChar char="§"/>
            </a:pPr>
            <a:r>
              <a:rPr lang="en-US" altLang="en-US" sz="2400" dirty="0">
                <a:solidFill>
                  <a:schemeClr val="tx1"/>
                </a:solidFill>
              </a:rPr>
              <a:t>It is iterative that enables you to develop increasingly more complete version of the software. </a:t>
            </a:r>
          </a:p>
          <a:p>
            <a:pPr>
              <a:buFont typeface="Wingdings" panose="05000000000000000000" pitchFamily="2" charset="2"/>
              <a:buChar char="§"/>
            </a:pPr>
            <a:r>
              <a:rPr lang="en-US" sz="2400" dirty="0" smtClean="0"/>
              <a:t>Two common evolutionary models are prototyping and spiral</a:t>
            </a:r>
          </a:p>
          <a:p>
            <a:pPr marL="0" indent="0">
              <a:buNone/>
            </a:pPr>
            <a:endParaRPr lang="en-US" sz="2400" dirty="0"/>
          </a:p>
        </p:txBody>
      </p:sp>
    </p:spTree>
    <p:extLst>
      <p:ext uri="{BB962C8B-B14F-4D97-AF65-F5344CB8AC3E}">
        <p14:creationId xmlns:p14="http://schemas.microsoft.com/office/powerpoint/2010/main" val="2121889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Prototyping</a:t>
            </a:r>
            <a:endParaRPr lang="en-US" dirty="0"/>
          </a:p>
        </p:txBody>
      </p:sp>
      <p:sp>
        <p:nvSpPr>
          <p:cNvPr id="3" name="Content Placeholder 2"/>
          <p:cNvSpPr>
            <a:spLocks noGrp="1"/>
          </p:cNvSpPr>
          <p:nvPr>
            <p:ph idx="1"/>
          </p:nvPr>
        </p:nvSpPr>
        <p:spPr>
          <a:xfrm>
            <a:off x="1097280" y="1845733"/>
            <a:ext cx="5910189" cy="4414389"/>
          </a:xfrm>
        </p:spPr>
        <p:txBody>
          <a:bodyPr>
            <a:normAutofit fontScale="85000" lnSpcReduction="10000"/>
          </a:bodyPr>
          <a:lstStyle/>
          <a:p>
            <a:pPr marL="0" indent="0">
              <a:buNone/>
            </a:pPr>
            <a:r>
              <a:rPr lang="en-US" altLang="en-US" b="1" dirty="0">
                <a:solidFill>
                  <a:schemeClr val="tx1"/>
                </a:solidFill>
              </a:rPr>
              <a:t>When to use: </a:t>
            </a:r>
            <a:r>
              <a:rPr lang="en-US" altLang="en-US" dirty="0">
                <a:solidFill>
                  <a:schemeClr val="tx1"/>
                </a:solidFill>
              </a:rPr>
              <a:t>Customer defines a set of general objectives but does not identify detailed requirements for functions and features. Or Developer may be unsure of the efficiency of an algorithm, the form that human computer interaction should take. </a:t>
            </a:r>
          </a:p>
          <a:p>
            <a:pPr marL="0" indent="0">
              <a:buNone/>
            </a:pPr>
            <a:r>
              <a:rPr lang="en-US" altLang="en-US" b="1" dirty="0">
                <a:solidFill>
                  <a:schemeClr val="tx1"/>
                </a:solidFill>
              </a:rPr>
              <a:t>What step: </a:t>
            </a:r>
            <a:r>
              <a:rPr lang="en-US" altLang="en-US" dirty="0" smtClean="0">
                <a:solidFill>
                  <a:schemeClr val="tx1"/>
                </a:solidFill>
              </a:rPr>
              <a:t>Begins </a:t>
            </a:r>
            <a:r>
              <a:rPr lang="en-US" altLang="en-US" dirty="0">
                <a:solidFill>
                  <a:schemeClr val="tx1"/>
                </a:solidFill>
              </a:rPr>
              <a:t>with communication by meeting with stakeholders </a:t>
            </a:r>
            <a:r>
              <a:rPr lang="en-US" altLang="en-US" dirty="0" smtClean="0">
                <a:solidFill>
                  <a:schemeClr val="tx1"/>
                </a:solidFill>
              </a:rPr>
              <a:t>to –</a:t>
            </a:r>
          </a:p>
          <a:p>
            <a:pPr lvl="1">
              <a:buFont typeface="Wingdings" panose="05000000000000000000" pitchFamily="2" charset="2"/>
              <a:buChar char="§"/>
            </a:pPr>
            <a:r>
              <a:rPr lang="en-US" altLang="en-US" dirty="0" smtClean="0">
                <a:solidFill>
                  <a:schemeClr val="tx1"/>
                </a:solidFill>
              </a:rPr>
              <a:t>define </a:t>
            </a:r>
            <a:r>
              <a:rPr lang="en-US" altLang="en-US" dirty="0">
                <a:solidFill>
                  <a:schemeClr val="tx1"/>
                </a:solidFill>
              </a:rPr>
              <a:t>the </a:t>
            </a:r>
            <a:r>
              <a:rPr lang="en-US" altLang="en-US" dirty="0" smtClean="0">
                <a:solidFill>
                  <a:schemeClr val="tx1"/>
                </a:solidFill>
              </a:rPr>
              <a:t>objective</a:t>
            </a:r>
          </a:p>
          <a:p>
            <a:pPr lvl="1">
              <a:buFont typeface="Wingdings" panose="05000000000000000000" pitchFamily="2" charset="2"/>
              <a:buChar char="§"/>
            </a:pPr>
            <a:r>
              <a:rPr lang="en-US" altLang="en-US" dirty="0" smtClean="0">
                <a:solidFill>
                  <a:schemeClr val="tx1"/>
                </a:solidFill>
              </a:rPr>
              <a:t>identify </a:t>
            </a:r>
            <a:r>
              <a:rPr lang="en-US" altLang="en-US" dirty="0">
                <a:solidFill>
                  <a:schemeClr val="tx1"/>
                </a:solidFill>
              </a:rPr>
              <a:t>whatever requirements are </a:t>
            </a:r>
            <a:r>
              <a:rPr lang="en-US" altLang="en-US" dirty="0" smtClean="0">
                <a:solidFill>
                  <a:schemeClr val="tx1"/>
                </a:solidFill>
              </a:rPr>
              <a:t>known</a:t>
            </a:r>
          </a:p>
          <a:p>
            <a:pPr lvl="1">
              <a:buFont typeface="Wingdings" panose="05000000000000000000" pitchFamily="2" charset="2"/>
              <a:buChar char="§"/>
            </a:pPr>
            <a:r>
              <a:rPr lang="en-US" altLang="en-US" dirty="0" smtClean="0">
                <a:solidFill>
                  <a:schemeClr val="tx1"/>
                </a:solidFill>
              </a:rPr>
              <a:t>outline </a:t>
            </a:r>
            <a:r>
              <a:rPr lang="en-US" altLang="en-US" dirty="0">
                <a:solidFill>
                  <a:schemeClr val="tx1"/>
                </a:solidFill>
              </a:rPr>
              <a:t>areas where further definition is mandatory</a:t>
            </a:r>
            <a:r>
              <a:rPr lang="en-US" altLang="en-US" dirty="0" smtClean="0">
                <a:solidFill>
                  <a:schemeClr val="tx1"/>
                </a:solidFill>
              </a:rPr>
              <a:t>.</a:t>
            </a:r>
          </a:p>
          <a:p>
            <a:pPr lvl="1">
              <a:buFont typeface="Wingdings" panose="05000000000000000000" pitchFamily="2" charset="2"/>
              <a:buChar char="§"/>
            </a:pPr>
            <a:r>
              <a:rPr lang="en-US" altLang="en-US" dirty="0" smtClean="0">
                <a:solidFill>
                  <a:schemeClr val="tx1"/>
                </a:solidFill>
              </a:rPr>
              <a:t>a </a:t>
            </a:r>
            <a:r>
              <a:rPr lang="en-US" altLang="en-US" dirty="0">
                <a:solidFill>
                  <a:schemeClr val="tx1"/>
                </a:solidFill>
              </a:rPr>
              <a:t>quick </a:t>
            </a:r>
            <a:r>
              <a:rPr lang="en-US" altLang="en-US" dirty="0" smtClean="0">
                <a:solidFill>
                  <a:schemeClr val="tx1"/>
                </a:solidFill>
              </a:rPr>
              <a:t>plan/design </a:t>
            </a:r>
            <a:r>
              <a:rPr lang="en-US" altLang="en-US" dirty="0">
                <a:solidFill>
                  <a:schemeClr val="tx1"/>
                </a:solidFill>
              </a:rPr>
              <a:t>for prototyping and modeling </a:t>
            </a:r>
            <a:r>
              <a:rPr lang="en-US" altLang="en-US" dirty="0" smtClean="0">
                <a:solidFill>
                  <a:schemeClr val="tx1"/>
                </a:solidFill>
              </a:rPr>
              <a:t>occur</a:t>
            </a:r>
            <a:r>
              <a:rPr lang="en-US" altLang="en-US" dirty="0">
                <a:solidFill>
                  <a:schemeClr val="tx1"/>
                </a:solidFill>
              </a:rPr>
              <a:t>. </a:t>
            </a:r>
            <a:r>
              <a:rPr lang="en-US" altLang="en-US" dirty="0" smtClean="0">
                <a:solidFill>
                  <a:schemeClr val="tx1"/>
                </a:solidFill>
              </a:rPr>
              <a:t>(Quick </a:t>
            </a:r>
            <a:r>
              <a:rPr lang="en-US" altLang="en-US" dirty="0">
                <a:solidFill>
                  <a:schemeClr val="tx1"/>
                </a:solidFill>
              </a:rPr>
              <a:t>design focuses on a representation of those </a:t>
            </a:r>
            <a:r>
              <a:rPr lang="en-US" altLang="en-US" dirty="0" smtClean="0">
                <a:solidFill>
                  <a:schemeClr val="tx1"/>
                </a:solidFill>
              </a:rPr>
              <a:t>that </a:t>
            </a:r>
            <a:r>
              <a:rPr lang="en-US" altLang="en-US" dirty="0">
                <a:solidFill>
                  <a:schemeClr val="tx1"/>
                </a:solidFill>
              </a:rPr>
              <a:t>will be visible to end </a:t>
            </a:r>
            <a:r>
              <a:rPr lang="en-US" altLang="en-US" dirty="0" smtClean="0">
                <a:solidFill>
                  <a:schemeClr val="tx1"/>
                </a:solidFill>
              </a:rPr>
              <a:t>users.)</a:t>
            </a:r>
          </a:p>
          <a:p>
            <a:pPr lvl="1">
              <a:buFont typeface="Wingdings" panose="05000000000000000000" pitchFamily="2" charset="2"/>
              <a:buChar char="§"/>
            </a:pPr>
            <a:r>
              <a:rPr lang="en-US" altLang="en-US" dirty="0" smtClean="0">
                <a:solidFill>
                  <a:schemeClr val="tx1"/>
                </a:solidFill>
              </a:rPr>
              <a:t>Finally, Stakeholder</a:t>
            </a:r>
            <a:r>
              <a:rPr lang="en-US" altLang="ja-JP" dirty="0" smtClean="0">
                <a:solidFill>
                  <a:schemeClr val="tx1"/>
                </a:solidFill>
              </a:rPr>
              <a:t>s </a:t>
            </a:r>
            <a:r>
              <a:rPr lang="en-US" altLang="ja-JP" dirty="0">
                <a:solidFill>
                  <a:schemeClr val="tx1"/>
                </a:solidFill>
              </a:rPr>
              <a:t>comments will be used to refine requirements. </a:t>
            </a:r>
          </a:p>
          <a:p>
            <a:pPr marL="0" indent="0">
              <a:buNone/>
            </a:pPr>
            <a:r>
              <a:rPr lang="en-US" altLang="en-US" b="1" dirty="0" smtClean="0">
                <a:solidFill>
                  <a:schemeClr val="tx1"/>
                </a:solidFill>
              </a:rPr>
              <a:t>Benefits: </a:t>
            </a:r>
            <a:r>
              <a:rPr lang="en-US" altLang="en-US" dirty="0" smtClean="0">
                <a:solidFill>
                  <a:schemeClr val="tx1"/>
                </a:solidFill>
              </a:rPr>
              <a:t>Both </a:t>
            </a:r>
            <a:r>
              <a:rPr lang="en-US" altLang="en-US" dirty="0">
                <a:solidFill>
                  <a:schemeClr val="tx1"/>
                </a:solidFill>
              </a:rPr>
              <a:t>stakeholders and software engineers like the prototyping paradigm. Users get a feel for the actual system, and developers get to build something immediately. </a:t>
            </a:r>
            <a:endParaRPr lang="en-US" altLang="en-US" dirty="0" smtClean="0">
              <a:solidFill>
                <a:schemeClr val="tx1"/>
              </a:solidFill>
            </a:endParaRPr>
          </a:p>
          <a:p>
            <a:pPr marL="0" indent="0">
              <a:buNone/>
            </a:pPr>
            <a:r>
              <a:rPr lang="en-US" altLang="en-US" b="1" dirty="0" smtClean="0">
                <a:solidFill>
                  <a:schemeClr val="tx1"/>
                </a:solidFill>
              </a:rPr>
              <a:t>Issue: </a:t>
            </a:r>
            <a:r>
              <a:rPr lang="en-US" altLang="en-US" dirty="0" smtClean="0">
                <a:solidFill>
                  <a:schemeClr val="tx1"/>
                </a:solidFill>
              </a:rPr>
              <a:t>Engineers </a:t>
            </a:r>
            <a:r>
              <a:rPr lang="en-US" altLang="en-US" dirty="0">
                <a:solidFill>
                  <a:schemeClr val="tx1"/>
                </a:solidFill>
              </a:rPr>
              <a:t>may make compromises in order to get a prototype working quickly. </a:t>
            </a:r>
            <a:endParaRPr lang="en-US" dirty="0"/>
          </a:p>
        </p:txBody>
      </p:sp>
      <p:pic>
        <p:nvPicPr>
          <p:cNvPr id="4" name="Picture 3"/>
          <p:cNvPicPr>
            <a:picLocks noChangeAspect="1"/>
          </p:cNvPicPr>
          <p:nvPr/>
        </p:nvPicPr>
        <p:blipFill>
          <a:blip r:embed="rId2"/>
          <a:stretch>
            <a:fillRect/>
          </a:stretch>
        </p:blipFill>
        <p:spPr>
          <a:xfrm>
            <a:off x="7007469" y="1470772"/>
            <a:ext cx="5031000" cy="4514334"/>
          </a:xfrm>
          <a:prstGeom prst="rect">
            <a:avLst/>
          </a:prstGeom>
        </p:spPr>
      </p:pic>
    </p:spTree>
    <p:extLst>
      <p:ext uri="{BB962C8B-B14F-4D97-AF65-F5344CB8AC3E}">
        <p14:creationId xmlns:p14="http://schemas.microsoft.com/office/powerpoint/2010/main" val="2668566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Difference between Software Process and Software Engineering</a:t>
            </a:r>
            <a:endParaRPr lang="en-US" dirty="0"/>
          </a:p>
        </p:txBody>
      </p:sp>
      <p:sp>
        <p:nvSpPr>
          <p:cNvPr id="3" name="Content Placeholder 2"/>
          <p:cNvSpPr>
            <a:spLocks noGrp="1"/>
          </p:cNvSpPr>
          <p:nvPr>
            <p:ph idx="1"/>
          </p:nvPr>
        </p:nvSpPr>
        <p:spPr>
          <a:xfrm>
            <a:off x="1097280" y="1845733"/>
            <a:ext cx="10058400" cy="4414389"/>
          </a:xfrm>
        </p:spPr>
        <p:txBody>
          <a:bodyPr>
            <a:normAutofit/>
          </a:bodyPr>
          <a:lstStyle/>
          <a:p>
            <a:pPr marL="0" indent="0">
              <a:buNone/>
            </a:pPr>
            <a:r>
              <a:rPr lang="en-US" sz="1600" dirty="0" smtClean="0"/>
              <a:t>Software Process:</a:t>
            </a:r>
            <a:r>
              <a:rPr lang="en-US" sz="1600" i="1" dirty="0" smtClean="0"/>
              <a:t> </a:t>
            </a:r>
          </a:p>
          <a:p>
            <a:pPr marL="514350" indent="-514350">
              <a:buFont typeface="+mj-lt"/>
              <a:buAutoNum type="arabicPeriod"/>
            </a:pPr>
            <a:r>
              <a:rPr lang="en-US" sz="1600" dirty="0" smtClean="0"/>
              <a:t>It</a:t>
            </a:r>
            <a:r>
              <a:rPr lang="en-US" sz="1600" i="1" dirty="0" smtClean="0"/>
              <a:t> </a:t>
            </a:r>
            <a:r>
              <a:rPr lang="en-US" sz="1600" dirty="0" smtClean="0"/>
              <a:t>is </a:t>
            </a:r>
            <a:r>
              <a:rPr lang="en-US" sz="1600" dirty="0"/>
              <a:t>a framework for the activities, </a:t>
            </a:r>
            <a:r>
              <a:rPr lang="en-US" sz="1600" dirty="0" smtClean="0"/>
              <a:t>actions, and </a:t>
            </a:r>
            <a:r>
              <a:rPr lang="en-US" sz="1600" dirty="0"/>
              <a:t>tasks that are required to build high-quality software</a:t>
            </a:r>
            <a:r>
              <a:rPr lang="en-US" sz="1600" dirty="0" smtClean="0"/>
              <a:t>. </a:t>
            </a:r>
            <a:endParaRPr lang="en-US" sz="1600" dirty="0" smtClean="0"/>
          </a:p>
          <a:p>
            <a:pPr marL="514350" indent="-514350">
              <a:buFont typeface="+mj-lt"/>
              <a:buAutoNum type="arabicPeriod"/>
            </a:pPr>
            <a:r>
              <a:rPr lang="en-US" sz="1600" dirty="0" smtClean="0"/>
              <a:t>It </a:t>
            </a:r>
            <a:r>
              <a:rPr lang="en-US" sz="1600" dirty="0" smtClean="0"/>
              <a:t>defines </a:t>
            </a:r>
            <a:r>
              <a:rPr lang="en-US" sz="1600" dirty="0"/>
              <a:t>the approach that is taken as software is </a:t>
            </a:r>
            <a:r>
              <a:rPr lang="en-US" sz="1600" dirty="0" smtClean="0"/>
              <a:t>engineered.</a:t>
            </a:r>
            <a:endParaRPr lang="en-US" sz="1600" dirty="0" smtClean="0"/>
          </a:p>
          <a:p>
            <a:pPr marL="0" indent="0">
              <a:buNone/>
            </a:pPr>
            <a:r>
              <a:rPr lang="en-US" sz="1600" dirty="0" smtClean="0"/>
              <a:t>Software Engineering:</a:t>
            </a:r>
            <a:endParaRPr lang="en-US" sz="1600" dirty="0"/>
          </a:p>
          <a:p>
            <a:pPr marL="457200" indent="-457200">
              <a:buFont typeface="+mj-lt"/>
              <a:buAutoNum type="arabicPeriod"/>
            </a:pPr>
            <a:r>
              <a:rPr lang="en-US" sz="1600" dirty="0" smtClean="0"/>
              <a:t>It involves the </a:t>
            </a:r>
            <a:r>
              <a:rPr lang="en-US" sz="1600" i="1" dirty="0" smtClean="0">
                <a:solidFill>
                  <a:schemeClr val="accent2"/>
                </a:solidFill>
              </a:rPr>
              <a:t>technologies </a:t>
            </a:r>
            <a:r>
              <a:rPr lang="en-US" sz="1600" i="1" dirty="0">
                <a:solidFill>
                  <a:schemeClr val="accent2"/>
                </a:solidFill>
              </a:rPr>
              <a:t>that populate the </a:t>
            </a:r>
            <a:r>
              <a:rPr lang="en-US" sz="1600" i="1" dirty="0" smtClean="0">
                <a:solidFill>
                  <a:schemeClr val="accent2"/>
                </a:solidFill>
              </a:rPr>
              <a:t>process </a:t>
            </a:r>
            <a:r>
              <a:rPr lang="en-US" sz="1600" dirty="0" smtClean="0"/>
              <a:t>using technical methods and automated </a:t>
            </a:r>
            <a:r>
              <a:rPr lang="en-US" sz="1600" dirty="0"/>
              <a:t>tools</a:t>
            </a:r>
            <a:r>
              <a:rPr lang="en-US" sz="1600" dirty="0" smtClean="0"/>
              <a:t>. </a:t>
            </a:r>
          </a:p>
          <a:p>
            <a:pPr marL="457200" indent="-457200">
              <a:buFont typeface="+mj-lt"/>
              <a:buAutoNum type="arabicPeriod"/>
            </a:pPr>
            <a:r>
              <a:rPr lang="en-US" sz="1600" dirty="0" smtClean="0"/>
              <a:t>It adapts </a:t>
            </a:r>
            <a:r>
              <a:rPr lang="en-US" sz="1600" dirty="0"/>
              <a:t>a mature software process </a:t>
            </a:r>
            <a:r>
              <a:rPr lang="en-US" sz="1600" dirty="0" smtClean="0"/>
              <a:t>such that it product meets the demands </a:t>
            </a:r>
            <a:r>
              <a:rPr lang="en-US" sz="1600" dirty="0"/>
              <a:t>of </a:t>
            </a:r>
            <a:r>
              <a:rPr lang="en-US" sz="1600" dirty="0" smtClean="0"/>
              <a:t>the marketplace</a:t>
            </a:r>
          </a:p>
          <a:p>
            <a:pPr marL="0" indent="0">
              <a:buNone/>
            </a:pPr>
            <a:r>
              <a:rPr lang="en-US" sz="1600" dirty="0" smtClean="0"/>
              <a:t>Four fundamental software engineering activities:</a:t>
            </a:r>
          </a:p>
          <a:p>
            <a:pPr>
              <a:buFont typeface="Wingdings" panose="05000000000000000000" pitchFamily="2" charset="2"/>
              <a:buChar char="Ø"/>
            </a:pPr>
            <a:r>
              <a:rPr lang="en-US" sz="1600" dirty="0" smtClean="0"/>
              <a:t>Software Specification: Defines the functionality of software and its constraints</a:t>
            </a:r>
          </a:p>
          <a:p>
            <a:pPr>
              <a:buFont typeface="Wingdings" panose="05000000000000000000" pitchFamily="2" charset="2"/>
              <a:buChar char="Ø"/>
            </a:pPr>
            <a:r>
              <a:rPr lang="en-US" sz="1600" dirty="0" smtClean="0"/>
              <a:t>Software Development: Software that meet the required specification is produced.</a:t>
            </a:r>
          </a:p>
          <a:p>
            <a:pPr>
              <a:buFont typeface="Wingdings" panose="05000000000000000000" pitchFamily="2" charset="2"/>
              <a:buChar char="Ø"/>
            </a:pPr>
            <a:r>
              <a:rPr lang="en-US" sz="1600" dirty="0" smtClean="0"/>
              <a:t>Software Validation: Software must be validated to ensure the it matches the customers expectation</a:t>
            </a:r>
          </a:p>
          <a:p>
            <a:pPr>
              <a:buFont typeface="Wingdings" panose="05000000000000000000" pitchFamily="2" charset="2"/>
              <a:buChar char="Ø"/>
            </a:pPr>
            <a:r>
              <a:rPr lang="en-US" sz="1600" dirty="0" smtClean="0"/>
              <a:t>Software Evolution: Software must evolve to meet the changes required by the customer </a:t>
            </a:r>
          </a:p>
          <a:p>
            <a:pPr marL="0" indent="0">
              <a:buNone/>
            </a:pPr>
            <a:endParaRPr lang="en-US" sz="1600" dirty="0" smtClean="0"/>
          </a:p>
          <a:p>
            <a:pPr marL="0" indent="0">
              <a:buNone/>
            </a:pPr>
            <a:endParaRPr lang="en-US" sz="1600" dirty="0"/>
          </a:p>
        </p:txBody>
      </p:sp>
    </p:spTree>
    <p:extLst>
      <p:ext uri="{BB962C8B-B14F-4D97-AF65-F5344CB8AC3E}">
        <p14:creationId xmlns:p14="http://schemas.microsoft.com/office/powerpoint/2010/main" val="4241574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Boehm’s spiral model</a:t>
            </a:r>
          </a:p>
        </p:txBody>
      </p:sp>
      <p:sp>
        <p:nvSpPr>
          <p:cNvPr id="3" name="Content Placeholder 2"/>
          <p:cNvSpPr>
            <a:spLocks noGrp="1"/>
          </p:cNvSpPr>
          <p:nvPr>
            <p:ph idx="1"/>
          </p:nvPr>
        </p:nvSpPr>
        <p:spPr>
          <a:xfrm>
            <a:off x="1097280" y="1845734"/>
            <a:ext cx="5154051" cy="4396804"/>
          </a:xfrm>
        </p:spPr>
        <p:txBody>
          <a:bodyPr>
            <a:normAutofit lnSpcReduction="10000"/>
          </a:bodyPr>
          <a:lstStyle/>
          <a:p>
            <a:r>
              <a:rPr lang="en-US" altLang="en-US" dirty="0" smtClean="0">
                <a:solidFill>
                  <a:schemeClr val="tx1"/>
                </a:solidFill>
              </a:rPr>
              <a:t>Spiral development model is a risk-driven process model generator.</a:t>
            </a:r>
          </a:p>
          <a:p>
            <a:r>
              <a:rPr lang="en-US" dirty="0" smtClean="0"/>
              <a:t>It combines the aspects of the incremental build model, waterfall model and prototyping model, but is distinguished by a set of six invariant characteristics. </a:t>
            </a:r>
          </a:p>
          <a:p>
            <a:r>
              <a:rPr lang="en-US" dirty="0" smtClean="0">
                <a:solidFill>
                  <a:schemeClr val="tx1"/>
                </a:solidFill>
              </a:rPr>
              <a:t>It has two main features:-</a:t>
            </a:r>
          </a:p>
          <a:p>
            <a:r>
              <a:rPr lang="en-US" altLang="en-US" dirty="0" smtClean="0">
                <a:solidFill>
                  <a:srgbClr val="C00000"/>
                </a:solidFill>
              </a:rPr>
              <a:t>cyclic approach </a:t>
            </a:r>
            <a:r>
              <a:rPr lang="en-US" altLang="en-US" dirty="0" smtClean="0">
                <a:solidFill>
                  <a:schemeClr val="tx1"/>
                </a:solidFill>
              </a:rPr>
              <a:t>for incrementally growing a system</a:t>
            </a:r>
            <a:r>
              <a:rPr lang="en-US" altLang="ja-JP" dirty="0" smtClean="0">
                <a:solidFill>
                  <a:schemeClr val="tx1"/>
                </a:solidFill>
              </a:rPr>
              <a:t>s degree of definition and implementation while decreasing its degree of risk.</a:t>
            </a:r>
          </a:p>
          <a:p>
            <a:r>
              <a:rPr lang="en-US" altLang="ja-JP" dirty="0" smtClean="0">
                <a:solidFill>
                  <a:srgbClr val="C00000"/>
                </a:solidFill>
              </a:rPr>
              <a:t>anchor point milestones </a:t>
            </a:r>
            <a:r>
              <a:rPr lang="en-US" altLang="ja-JP" dirty="0" smtClean="0">
                <a:solidFill>
                  <a:schemeClr val="tx1"/>
                </a:solidFill>
              </a:rPr>
              <a:t>for ensuring stakeholder commitment to feasible and mutually satisfactory system solutions</a:t>
            </a:r>
            <a:endParaRPr lang="en-US" dirty="0"/>
          </a:p>
        </p:txBody>
      </p:sp>
      <p:pic>
        <p:nvPicPr>
          <p:cNvPr id="1028" name="Picture 4" descr="Image result for spiral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4424" y="1"/>
            <a:ext cx="5723792" cy="6317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23713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Each loop in the spiral is split into four sectors:</a:t>
            </a:r>
            <a:br>
              <a:rPr lang="en-US" dirty="0"/>
            </a:br>
            <a:endParaRPr lang="en-US" dirty="0"/>
          </a:p>
        </p:txBody>
      </p:sp>
      <p:sp>
        <p:nvSpPr>
          <p:cNvPr id="3" name="Content Placeholder 2"/>
          <p:cNvSpPr>
            <a:spLocks noGrp="1"/>
          </p:cNvSpPr>
          <p:nvPr>
            <p:ph idx="1"/>
          </p:nvPr>
        </p:nvSpPr>
        <p:spPr>
          <a:xfrm>
            <a:off x="1097280" y="1845734"/>
            <a:ext cx="10058400" cy="4414390"/>
          </a:xfrm>
        </p:spPr>
        <p:txBody>
          <a:bodyPr>
            <a:normAutofit fontScale="92500" lnSpcReduction="20000"/>
          </a:bodyPr>
          <a:lstStyle/>
          <a:p>
            <a:pPr marL="0" indent="0">
              <a:buNone/>
            </a:pPr>
            <a:r>
              <a:rPr lang="en-US" i="1" dirty="0" smtClean="0"/>
              <a:t> 1. Objective setting: </a:t>
            </a:r>
            <a:r>
              <a:rPr lang="en-US" dirty="0"/>
              <a:t>Specific objectives for that phase of the project are </a:t>
            </a:r>
            <a:r>
              <a:rPr lang="en-US" dirty="0" smtClean="0"/>
              <a:t>defined. Constraints </a:t>
            </a:r>
            <a:r>
              <a:rPr lang="en-US" dirty="0"/>
              <a:t>on the process and the product are identified and a detailed </a:t>
            </a:r>
            <a:r>
              <a:rPr lang="en-US" dirty="0" smtClean="0"/>
              <a:t>management plan </a:t>
            </a:r>
            <a:r>
              <a:rPr lang="en-US" dirty="0"/>
              <a:t>is drawn up. Project risks are identified. Alternative </a:t>
            </a:r>
            <a:r>
              <a:rPr lang="en-US" dirty="0" smtClean="0"/>
              <a:t>strategies, depending </a:t>
            </a:r>
            <a:r>
              <a:rPr lang="en-US" dirty="0"/>
              <a:t>on these risks, may be planned.</a:t>
            </a:r>
          </a:p>
          <a:p>
            <a:r>
              <a:rPr lang="en-US" dirty="0" smtClean="0"/>
              <a:t>2. </a:t>
            </a:r>
            <a:r>
              <a:rPr lang="en-US" i="1" dirty="0" smtClean="0"/>
              <a:t>Risk </a:t>
            </a:r>
            <a:r>
              <a:rPr lang="en-US" i="1" dirty="0"/>
              <a:t>assessment and reduction </a:t>
            </a:r>
            <a:r>
              <a:rPr lang="en-US" dirty="0"/>
              <a:t>For each of the identified project risks, a </a:t>
            </a:r>
            <a:r>
              <a:rPr lang="en-US" dirty="0" smtClean="0"/>
              <a:t>detailed analysis </a:t>
            </a:r>
            <a:r>
              <a:rPr lang="en-US" dirty="0"/>
              <a:t>is carried out. Steps are taken to reduce the </a:t>
            </a:r>
            <a:r>
              <a:rPr lang="en-US" dirty="0" smtClean="0"/>
              <a:t>risk.</a:t>
            </a:r>
          </a:p>
          <a:p>
            <a:r>
              <a:rPr lang="en-US" i="1" dirty="0" smtClean="0"/>
              <a:t>3. Development </a:t>
            </a:r>
            <a:r>
              <a:rPr lang="en-US" i="1" dirty="0"/>
              <a:t>and validation </a:t>
            </a:r>
            <a:r>
              <a:rPr lang="en-US" dirty="0"/>
              <a:t>After risk evaluation, a development model for </a:t>
            </a:r>
            <a:r>
              <a:rPr lang="en-US" dirty="0" smtClean="0"/>
              <a:t>the system </a:t>
            </a:r>
            <a:r>
              <a:rPr lang="en-US" dirty="0"/>
              <a:t>is chosen</a:t>
            </a:r>
            <a:r>
              <a:rPr lang="en-US" dirty="0" smtClean="0"/>
              <a:t>.</a:t>
            </a:r>
          </a:p>
          <a:p>
            <a:pPr marL="0" indent="0">
              <a:buNone/>
            </a:pPr>
            <a:r>
              <a:rPr lang="en-US" i="1" dirty="0" smtClean="0"/>
              <a:t>4. Planning </a:t>
            </a:r>
            <a:r>
              <a:rPr lang="en-US" dirty="0"/>
              <a:t>The project is reviewed and a decision made whether to continue </a:t>
            </a:r>
            <a:r>
              <a:rPr lang="en-US" dirty="0" smtClean="0"/>
              <a:t>with a </a:t>
            </a:r>
            <a:r>
              <a:rPr lang="en-US" dirty="0"/>
              <a:t>further loop of the spiral. If it is decided to continue, plans are drawn up for </a:t>
            </a:r>
            <a:r>
              <a:rPr lang="en-US" dirty="0" smtClean="0"/>
              <a:t>the next </a:t>
            </a:r>
            <a:r>
              <a:rPr lang="en-US" dirty="0"/>
              <a:t>phase of the project</a:t>
            </a:r>
            <a:r>
              <a:rPr lang="en-US" dirty="0" smtClean="0"/>
              <a:t>.</a:t>
            </a:r>
          </a:p>
          <a:p>
            <a:pPr marL="285750" indent="-285750"/>
            <a:r>
              <a:rPr lang="en-US" altLang="en-US" dirty="0">
                <a:solidFill>
                  <a:schemeClr val="tx1"/>
                </a:solidFill>
              </a:rPr>
              <a:t>Good to develop large-scale system as software evolves as the process progresses and risk should be understood and properly reacted to. Prototyping is used to reduce risk. </a:t>
            </a:r>
          </a:p>
          <a:p>
            <a:pPr marL="285750" indent="-285750"/>
            <a:r>
              <a:rPr lang="en-US" altLang="en-US" dirty="0">
                <a:solidFill>
                  <a:schemeClr val="tx1"/>
                </a:solidFill>
              </a:rPr>
              <a:t>However, it may be difficult to convince customers that it is controllable as it demands considerable risk assessment expertise. </a:t>
            </a:r>
            <a:endParaRPr lang="en-US" altLang="en-US" dirty="0" smtClean="0">
              <a:solidFill>
                <a:schemeClr val="tx1"/>
              </a:solidFill>
            </a:endParaRPr>
          </a:p>
          <a:p>
            <a:pPr marL="0" indent="0">
              <a:buNone/>
            </a:pPr>
            <a:r>
              <a:rPr lang="en-US" altLang="en-US" dirty="0" smtClean="0">
                <a:solidFill>
                  <a:schemeClr val="tx1"/>
                </a:solidFill>
              </a:rPr>
              <a:t>Example: </a:t>
            </a:r>
            <a:r>
              <a:rPr lang="en-US" dirty="0" smtClean="0">
                <a:solidFill>
                  <a:schemeClr val="tx1"/>
                </a:solidFill>
              </a:rPr>
              <a:t>The </a:t>
            </a:r>
            <a:r>
              <a:rPr lang="en-US" dirty="0">
                <a:solidFill>
                  <a:schemeClr val="tx1"/>
                </a:solidFill>
              </a:rPr>
              <a:t>spiral model is used most often in large projects.</a:t>
            </a:r>
          </a:p>
          <a:p>
            <a:r>
              <a:rPr lang="en-US" dirty="0">
                <a:solidFill>
                  <a:schemeClr val="tx1"/>
                </a:solidFill>
              </a:rPr>
              <a:t>The US military has adopted the spiral model for its Future Combat Systems program</a:t>
            </a:r>
            <a:r>
              <a:rPr lang="en-US" dirty="0" smtClean="0">
                <a:solidFill>
                  <a:schemeClr val="tx1"/>
                </a:solidFill>
              </a:rPr>
              <a:t>.</a:t>
            </a:r>
            <a:endParaRPr lang="en-US" altLang="en-US" dirty="0">
              <a:solidFill>
                <a:schemeClr val="tx1"/>
              </a:solidFill>
            </a:endParaRPr>
          </a:p>
          <a:p>
            <a:pPr marL="0" indent="0">
              <a:buNone/>
            </a:pPr>
            <a:endParaRPr lang="en-US" dirty="0"/>
          </a:p>
        </p:txBody>
      </p:sp>
    </p:spTree>
    <p:extLst>
      <p:ext uri="{BB962C8B-B14F-4D97-AF65-F5344CB8AC3E}">
        <p14:creationId xmlns:p14="http://schemas.microsoft.com/office/powerpoint/2010/main" val="1087040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 Model</a:t>
            </a:r>
            <a:endParaRPr lang="en-US" dirty="0"/>
          </a:p>
        </p:txBody>
      </p:sp>
      <p:sp>
        <p:nvSpPr>
          <p:cNvPr id="3" name="Content Placeholder 2"/>
          <p:cNvSpPr>
            <a:spLocks noGrp="1"/>
          </p:cNvSpPr>
          <p:nvPr>
            <p:ph idx="1"/>
          </p:nvPr>
        </p:nvSpPr>
        <p:spPr>
          <a:xfrm>
            <a:off x="1097280" y="1845734"/>
            <a:ext cx="5918982" cy="4546274"/>
          </a:xfrm>
        </p:spPr>
        <p:txBody>
          <a:bodyPr>
            <a:normAutofit fontScale="92500" lnSpcReduction="20000"/>
          </a:bodyPr>
          <a:lstStyle/>
          <a:p>
            <a:pPr>
              <a:buFont typeface="Wingdings" panose="05000000000000000000" pitchFamily="2" charset="2"/>
              <a:buChar char="§"/>
            </a:pPr>
            <a:r>
              <a:rPr lang="en-US" dirty="0" smtClean="0"/>
              <a:t>Allows a </a:t>
            </a:r>
            <a:r>
              <a:rPr lang="en-US" dirty="0"/>
              <a:t>software team to represent iterative and concurrent elements of any of the </a:t>
            </a:r>
            <a:r>
              <a:rPr lang="en-US" dirty="0" smtClean="0"/>
              <a:t>process models.</a:t>
            </a:r>
          </a:p>
          <a:p>
            <a:pPr>
              <a:buFont typeface="Wingdings" panose="05000000000000000000" pitchFamily="2" charset="2"/>
              <a:buChar char="§"/>
            </a:pPr>
            <a:r>
              <a:rPr lang="en-US" altLang="en-US" dirty="0">
                <a:solidFill>
                  <a:schemeClr val="tx1"/>
                </a:solidFill>
              </a:rPr>
              <a:t>For example, the modeling activity defined for the spiral model is accomplished by invoking one or more of the following actions: prototyping, analysis and design.  </a:t>
            </a:r>
          </a:p>
          <a:p>
            <a:pPr>
              <a:buFont typeface="Wingdings" panose="05000000000000000000" pitchFamily="2" charset="2"/>
              <a:buChar char="§"/>
            </a:pPr>
            <a:r>
              <a:rPr lang="en-US" dirty="0"/>
              <a:t>Concurrent modeling defines a series of events that will trigger transitions </a:t>
            </a:r>
            <a:r>
              <a:rPr lang="en-US" dirty="0" smtClean="0"/>
              <a:t>from state </a:t>
            </a:r>
            <a:r>
              <a:rPr lang="en-US" dirty="0"/>
              <a:t>to state for each of the software engineering activities, actions, or tasks</a:t>
            </a:r>
            <a:r>
              <a:rPr lang="en-US" dirty="0" smtClean="0"/>
              <a:t>.</a:t>
            </a:r>
          </a:p>
          <a:p>
            <a:pPr>
              <a:buFont typeface="Wingdings" panose="05000000000000000000" pitchFamily="2" charset="2"/>
              <a:buChar char="§"/>
            </a:pPr>
            <a:r>
              <a:rPr lang="en-US" dirty="0"/>
              <a:t>Concurrent modeling is applicable to all types of software development and </a:t>
            </a:r>
            <a:r>
              <a:rPr lang="en-US" dirty="0" smtClean="0"/>
              <a:t>provides an </a:t>
            </a:r>
            <a:r>
              <a:rPr lang="en-US" dirty="0"/>
              <a:t>accurate picture of the current state of a project. Rather than confining </a:t>
            </a:r>
            <a:r>
              <a:rPr lang="en-US" dirty="0" smtClean="0"/>
              <a:t>software engineering </a:t>
            </a:r>
            <a:r>
              <a:rPr lang="en-US" dirty="0"/>
              <a:t>activities, actions, and tasks to a sequence of events, it defines </a:t>
            </a:r>
            <a:r>
              <a:rPr lang="en-US" dirty="0" smtClean="0"/>
              <a:t>a process </a:t>
            </a:r>
            <a:r>
              <a:rPr lang="en-US" dirty="0"/>
              <a:t>network</a:t>
            </a:r>
            <a:r>
              <a:rPr lang="en-US" dirty="0" smtClean="0"/>
              <a:t>.</a:t>
            </a:r>
          </a:p>
          <a:p>
            <a:pPr>
              <a:buFont typeface="Wingdings" panose="05000000000000000000" pitchFamily="2" charset="2"/>
              <a:buChar char="§"/>
            </a:pPr>
            <a:r>
              <a:rPr lang="en-US" altLang="en-US" dirty="0">
                <a:solidFill>
                  <a:schemeClr val="tx1"/>
                </a:solidFill>
              </a:rPr>
              <a:t>Each activity, action or task on the network exists simultaneously with other activities, actions or tasks. Events generated at one point trigger transitions among the states.</a:t>
            </a:r>
            <a:endParaRPr lang="en-US" dirty="0"/>
          </a:p>
        </p:txBody>
      </p:sp>
      <p:pic>
        <p:nvPicPr>
          <p:cNvPr id="4" name="Picture 3"/>
          <p:cNvPicPr>
            <a:picLocks noChangeAspect="1"/>
          </p:cNvPicPr>
          <p:nvPr/>
        </p:nvPicPr>
        <p:blipFill>
          <a:blip r:embed="rId2"/>
          <a:stretch>
            <a:fillRect/>
          </a:stretch>
        </p:blipFill>
        <p:spPr>
          <a:xfrm>
            <a:off x="6807530" y="286603"/>
            <a:ext cx="5229210" cy="6105405"/>
          </a:xfrm>
          <a:prstGeom prst="rect">
            <a:avLst/>
          </a:prstGeom>
        </p:spPr>
      </p:pic>
    </p:spTree>
    <p:extLst>
      <p:ext uri="{BB962C8B-B14F-4D97-AF65-F5344CB8AC3E}">
        <p14:creationId xmlns:p14="http://schemas.microsoft.com/office/powerpoint/2010/main" val="949674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 Popular Software Development Models </a:t>
            </a:r>
            <a:br>
              <a:rPr lang="en-US" b="1" dirty="0"/>
            </a:b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Waterfall</a:t>
            </a:r>
          </a:p>
          <a:p>
            <a:pPr>
              <a:buFont typeface="Wingdings" panose="05000000000000000000" pitchFamily="2" charset="2"/>
              <a:buChar char="§"/>
            </a:pPr>
            <a:r>
              <a:rPr lang="en-US" dirty="0"/>
              <a:t>Scrum</a:t>
            </a:r>
          </a:p>
          <a:p>
            <a:pPr>
              <a:buFont typeface="Wingdings" panose="05000000000000000000" pitchFamily="2" charset="2"/>
              <a:buChar char="§"/>
            </a:pPr>
            <a:r>
              <a:rPr lang="en-US" dirty="0"/>
              <a:t>Lean</a:t>
            </a:r>
          </a:p>
          <a:p>
            <a:pPr>
              <a:buFont typeface="Wingdings" panose="05000000000000000000" pitchFamily="2" charset="2"/>
              <a:buChar char="§"/>
            </a:pPr>
            <a:r>
              <a:rPr lang="en-US" dirty="0"/>
              <a:t>Kanban</a:t>
            </a:r>
          </a:p>
          <a:p>
            <a:pPr>
              <a:buFont typeface="Wingdings" panose="05000000000000000000" pitchFamily="2" charset="2"/>
              <a:buChar char="§"/>
            </a:pPr>
            <a:r>
              <a:rPr lang="en-US" dirty="0"/>
              <a:t>Feature driven development</a:t>
            </a:r>
          </a:p>
          <a:p>
            <a:endParaRPr lang="en-US" dirty="0"/>
          </a:p>
        </p:txBody>
      </p:sp>
    </p:spTree>
    <p:extLst>
      <p:ext uri="{BB962C8B-B14F-4D97-AF65-F5344CB8AC3E}">
        <p14:creationId xmlns:p14="http://schemas.microsoft.com/office/powerpoint/2010/main" val="385500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6862" y="338748"/>
            <a:ext cx="10515600" cy="325438"/>
          </a:xfrm>
        </p:spPr>
        <p:txBody>
          <a:bodyPr>
            <a:noAutofit/>
          </a:bodyPr>
          <a:lstStyle/>
          <a:p>
            <a:r>
              <a:rPr lang="en-US" sz="2800" b="1" dirty="0" smtClean="0"/>
              <a:t>Process Framework Activity </a:t>
            </a:r>
            <a:endParaRPr lang="en-US" sz="2800" b="1" dirty="0"/>
          </a:p>
        </p:txBody>
      </p:sp>
      <p:pic>
        <p:nvPicPr>
          <p:cNvPr id="4" name="Content Placeholder 3"/>
          <p:cNvPicPr>
            <a:picLocks noGrp="1" noChangeAspect="1"/>
          </p:cNvPicPr>
          <p:nvPr>
            <p:ph idx="4294967295"/>
          </p:nvPr>
        </p:nvPicPr>
        <p:blipFill>
          <a:blip r:embed="rId2"/>
          <a:stretch>
            <a:fillRect/>
          </a:stretch>
        </p:blipFill>
        <p:spPr>
          <a:xfrm>
            <a:off x="4939681" y="180609"/>
            <a:ext cx="4916496" cy="6105891"/>
          </a:xfrm>
          <a:prstGeom prst="rect">
            <a:avLst/>
          </a:prstGeom>
        </p:spPr>
      </p:pic>
      <p:sp>
        <p:nvSpPr>
          <p:cNvPr id="5" name="TextBox 4"/>
          <p:cNvSpPr txBox="1"/>
          <p:nvPr/>
        </p:nvSpPr>
        <p:spPr>
          <a:xfrm>
            <a:off x="1055077" y="1529861"/>
            <a:ext cx="3701561" cy="4247317"/>
          </a:xfrm>
          <a:prstGeom prst="rect">
            <a:avLst/>
          </a:prstGeom>
          <a:noFill/>
        </p:spPr>
        <p:txBody>
          <a:bodyPr wrap="square" rtlCol="0">
            <a:spAutoFit/>
          </a:bodyPr>
          <a:lstStyle/>
          <a:p>
            <a:pPr marL="342900" indent="-342900">
              <a:buFont typeface="+mj-lt"/>
              <a:buAutoNum type="arabicPeriod"/>
            </a:pPr>
            <a:r>
              <a:rPr lang="en-US" altLang="en-US" dirty="0" smtClean="0">
                <a:latin typeface="Palatino" charset="0"/>
              </a:rPr>
              <a:t>A generic process framework for software engineering defines five framework activities-communication, planning, modeling, construction, and deployment. </a:t>
            </a:r>
          </a:p>
          <a:p>
            <a:pPr marL="342900" indent="-342900">
              <a:buFont typeface="+mj-lt"/>
              <a:buAutoNum type="arabicPeriod"/>
            </a:pPr>
            <a:r>
              <a:rPr lang="en-US" altLang="en-US" dirty="0" smtClean="0">
                <a:latin typeface="Palatino" charset="0"/>
              </a:rPr>
              <a:t>In addition, a set of umbrella activities- project tracking and control, risk management, quality assurance, configuration management, technical reviews, and others are applied throughout the process. </a:t>
            </a:r>
          </a:p>
          <a:p>
            <a:endParaRPr lang="en-US" dirty="0"/>
          </a:p>
        </p:txBody>
      </p:sp>
    </p:spTree>
    <p:extLst>
      <p:ext uri="{BB962C8B-B14F-4D97-AF65-F5344CB8AC3E}">
        <p14:creationId xmlns:p14="http://schemas.microsoft.com/office/powerpoint/2010/main" val="1510874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Flow</a:t>
            </a:r>
            <a:endParaRPr lang="en-US" dirty="0"/>
          </a:p>
        </p:txBody>
      </p:sp>
      <p:sp>
        <p:nvSpPr>
          <p:cNvPr id="3" name="Content Placeholder 2"/>
          <p:cNvSpPr>
            <a:spLocks noGrp="1"/>
          </p:cNvSpPr>
          <p:nvPr>
            <p:ph idx="1"/>
          </p:nvPr>
        </p:nvSpPr>
        <p:spPr/>
        <p:txBody>
          <a:bodyPr/>
          <a:lstStyle/>
          <a:p>
            <a:r>
              <a:rPr lang="en-US" dirty="0" smtClean="0"/>
              <a:t>1. Linear process:</a:t>
            </a:r>
            <a:r>
              <a:rPr lang="en-US" i="1" dirty="0" smtClean="0"/>
              <a:t>  </a:t>
            </a:r>
            <a:r>
              <a:rPr lang="en-US" i="1" dirty="0"/>
              <a:t>flow </a:t>
            </a:r>
            <a:r>
              <a:rPr lang="en-US" dirty="0"/>
              <a:t>executes each of the five framework activities in </a:t>
            </a:r>
            <a:r>
              <a:rPr lang="en-US" dirty="0" smtClean="0"/>
              <a:t>sequence, beginning </a:t>
            </a:r>
            <a:r>
              <a:rPr lang="en-US" dirty="0"/>
              <a:t>with communication and culminating with </a:t>
            </a:r>
            <a:r>
              <a:rPr lang="en-US" dirty="0" smtClean="0"/>
              <a:t>deployment</a:t>
            </a:r>
          </a:p>
          <a:p>
            <a:endParaRPr lang="en-US" dirty="0"/>
          </a:p>
          <a:p>
            <a:endParaRPr lang="en-US" dirty="0" smtClean="0"/>
          </a:p>
          <a:p>
            <a:r>
              <a:rPr lang="en-US" dirty="0" smtClean="0"/>
              <a:t>2. Iterative process</a:t>
            </a:r>
            <a:r>
              <a:rPr lang="en-US" i="1" dirty="0" smtClean="0"/>
              <a:t>: flow </a:t>
            </a:r>
            <a:r>
              <a:rPr lang="en-US" dirty="0"/>
              <a:t>repeats one or more of the activities before proceeding to </a:t>
            </a:r>
            <a:r>
              <a:rPr lang="en-US" dirty="0" smtClean="0"/>
              <a:t>the next</a:t>
            </a:r>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p:txBody>
      </p:sp>
      <p:pic>
        <p:nvPicPr>
          <p:cNvPr id="6" name="Picture 5"/>
          <p:cNvPicPr>
            <a:picLocks noChangeAspect="1"/>
          </p:cNvPicPr>
          <p:nvPr/>
        </p:nvPicPr>
        <p:blipFill>
          <a:blip r:embed="rId2"/>
          <a:stretch>
            <a:fillRect/>
          </a:stretch>
        </p:blipFill>
        <p:spPr>
          <a:xfrm>
            <a:off x="2304479" y="2469133"/>
            <a:ext cx="7644001" cy="1005333"/>
          </a:xfrm>
          <a:prstGeom prst="rect">
            <a:avLst/>
          </a:prstGeom>
        </p:spPr>
      </p:pic>
      <p:pic>
        <p:nvPicPr>
          <p:cNvPr id="7" name="Picture 6"/>
          <p:cNvPicPr>
            <a:picLocks noChangeAspect="1"/>
          </p:cNvPicPr>
          <p:nvPr/>
        </p:nvPicPr>
        <p:blipFill>
          <a:blip r:embed="rId3"/>
          <a:stretch>
            <a:fillRect/>
          </a:stretch>
        </p:blipFill>
        <p:spPr>
          <a:xfrm>
            <a:off x="2187479" y="4364410"/>
            <a:ext cx="7761001" cy="1382333"/>
          </a:xfrm>
          <a:prstGeom prst="rect">
            <a:avLst/>
          </a:prstGeom>
        </p:spPr>
      </p:pic>
    </p:spTree>
    <p:extLst>
      <p:ext uri="{BB962C8B-B14F-4D97-AF65-F5344CB8AC3E}">
        <p14:creationId xmlns:p14="http://schemas.microsoft.com/office/powerpoint/2010/main" val="11050378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27538" y="870438"/>
            <a:ext cx="11210193" cy="4967654"/>
          </a:xfrm>
        </p:spPr>
        <p:txBody>
          <a:bodyPr/>
          <a:lstStyle/>
          <a:p>
            <a:r>
              <a:rPr lang="en-US" dirty="0" smtClean="0"/>
              <a:t>3. Evolutionary process:  </a:t>
            </a:r>
            <a:r>
              <a:rPr lang="en-US" i="1" dirty="0"/>
              <a:t>flow </a:t>
            </a:r>
            <a:r>
              <a:rPr lang="en-US" dirty="0"/>
              <a:t>executes the activities in a “</a:t>
            </a:r>
            <a:r>
              <a:rPr lang="en-US" dirty="0" smtClean="0"/>
              <a:t>circular” manner</a:t>
            </a:r>
            <a:r>
              <a:rPr lang="en-US" dirty="0"/>
              <a:t>. Each circuit through the five activities leads to a more complete </a:t>
            </a:r>
            <a:r>
              <a:rPr lang="en-US" dirty="0" smtClean="0"/>
              <a:t>version of </a:t>
            </a:r>
            <a:r>
              <a:rPr lang="en-US" dirty="0"/>
              <a:t>the </a:t>
            </a:r>
            <a:r>
              <a:rPr lang="en-US" dirty="0" smtClean="0"/>
              <a:t>software.</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4. Parallel </a:t>
            </a:r>
            <a:r>
              <a:rPr lang="en-US" dirty="0"/>
              <a:t>process flow: executes one or more activities in parallel with other activities (e.g., modeling for one aspect of the software might be executed in parallel with construction of another aspect of the software).</a:t>
            </a:r>
          </a:p>
          <a:p>
            <a:endParaRPr lang="en-US" dirty="0"/>
          </a:p>
        </p:txBody>
      </p:sp>
      <p:pic>
        <p:nvPicPr>
          <p:cNvPr id="4" name="Picture 3"/>
          <p:cNvPicPr>
            <a:picLocks noChangeAspect="1"/>
          </p:cNvPicPr>
          <p:nvPr/>
        </p:nvPicPr>
        <p:blipFill>
          <a:blip r:embed="rId2"/>
          <a:stretch>
            <a:fillRect/>
          </a:stretch>
        </p:blipFill>
        <p:spPr>
          <a:xfrm>
            <a:off x="960391" y="1757609"/>
            <a:ext cx="5208416" cy="2545327"/>
          </a:xfrm>
          <a:prstGeom prst="rect">
            <a:avLst/>
          </a:prstGeom>
        </p:spPr>
      </p:pic>
      <p:pic>
        <p:nvPicPr>
          <p:cNvPr id="5" name="Picture 4"/>
          <p:cNvPicPr>
            <a:picLocks noChangeAspect="1"/>
          </p:cNvPicPr>
          <p:nvPr/>
        </p:nvPicPr>
        <p:blipFill>
          <a:blip r:embed="rId3"/>
          <a:stretch>
            <a:fillRect/>
          </a:stretch>
        </p:blipFill>
        <p:spPr>
          <a:xfrm>
            <a:off x="6456485" y="1757609"/>
            <a:ext cx="5187000" cy="2764667"/>
          </a:xfrm>
          <a:prstGeom prst="rect">
            <a:avLst/>
          </a:prstGeom>
        </p:spPr>
      </p:pic>
    </p:spTree>
    <p:extLst>
      <p:ext uri="{BB962C8B-B14F-4D97-AF65-F5344CB8AC3E}">
        <p14:creationId xmlns:p14="http://schemas.microsoft.com/office/powerpoint/2010/main" val="833461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identify a task set</a:t>
            </a:r>
            <a:endParaRPr lang="en-US" dirty="0"/>
          </a:p>
        </p:txBody>
      </p:sp>
      <p:sp>
        <p:nvSpPr>
          <p:cNvPr id="3" name="Content Placeholder 2"/>
          <p:cNvSpPr>
            <a:spLocks noGrp="1"/>
          </p:cNvSpPr>
          <p:nvPr>
            <p:ph idx="1"/>
          </p:nvPr>
        </p:nvSpPr>
        <p:spPr/>
        <p:txBody>
          <a:bodyPr>
            <a:normAutofit/>
          </a:bodyPr>
          <a:lstStyle/>
          <a:p>
            <a:pPr marL="0" indent="0">
              <a:buNone/>
            </a:pPr>
            <a:r>
              <a:rPr lang="en-US" altLang="en-US" dirty="0" smtClean="0"/>
              <a:t>1. A </a:t>
            </a:r>
            <a:r>
              <a:rPr lang="en-US" altLang="en-US" dirty="0"/>
              <a:t>task set defines the actual work to be done to accomplish the objectives of a software engineering action</a:t>
            </a:r>
            <a:r>
              <a:rPr lang="en-US" altLang="en-US" dirty="0" smtClean="0"/>
              <a:t>. </a:t>
            </a:r>
          </a:p>
          <a:p>
            <a:pPr lvl="1">
              <a:buFont typeface="Wingdings" panose="05000000000000000000" pitchFamily="2" charset="2"/>
              <a:buChar char="§"/>
            </a:pPr>
            <a:r>
              <a:rPr lang="en-US" altLang="en-US" sz="2000" dirty="0">
                <a:solidFill>
                  <a:schemeClr val="tx1"/>
                </a:solidFill>
              </a:rPr>
              <a:t>A list of the task to be accomplished</a:t>
            </a:r>
          </a:p>
          <a:p>
            <a:pPr lvl="1">
              <a:buFont typeface="Wingdings" panose="05000000000000000000" pitchFamily="2" charset="2"/>
              <a:buChar char="§"/>
            </a:pPr>
            <a:r>
              <a:rPr lang="en-US" altLang="en-US" sz="2000" dirty="0">
                <a:solidFill>
                  <a:schemeClr val="tx1"/>
                </a:solidFill>
              </a:rPr>
              <a:t>A list of the work products to be produced</a:t>
            </a:r>
          </a:p>
          <a:p>
            <a:pPr lvl="1">
              <a:buFont typeface="Wingdings" panose="05000000000000000000" pitchFamily="2" charset="2"/>
              <a:buChar char="§"/>
            </a:pPr>
            <a:r>
              <a:rPr lang="en-US" altLang="en-US" sz="2000" dirty="0">
                <a:solidFill>
                  <a:schemeClr val="tx1"/>
                </a:solidFill>
              </a:rPr>
              <a:t>A list of the quality assurance filters to be applied</a:t>
            </a:r>
          </a:p>
          <a:p>
            <a:pPr marL="0" indent="0">
              <a:buNone/>
            </a:pPr>
            <a:r>
              <a:rPr lang="en-US" altLang="en-US" dirty="0" smtClean="0"/>
              <a:t>2. One should choose a task set that compliments the needs of the project and the characteristics of the project team.</a:t>
            </a:r>
          </a:p>
          <a:p>
            <a:pPr marL="0" indent="0">
              <a:buNone/>
            </a:pPr>
            <a:r>
              <a:rPr lang="en-US" dirty="0" smtClean="0"/>
              <a:t>3. The </a:t>
            </a:r>
            <a:r>
              <a:rPr lang="en-US" dirty="0"/>
              <a:t>goal of </a:t>
            </a:r>
            <a:r>
              <a:rPr lang="en-US" dirty="0" smtClean="0"/>
              <a:t>requirements gathering </a:t>
            </a:r>
            <a:r>
              <a:rPr lang="en-US" dirty="0"/>
              <a:t>is to understand what various stakeholders </a:t>
            </a:r>
            <a:r>
              <a:rPr lang="en-US" dirty="0" smtClean="0"/>
              <a:t>want from </a:t>
            </a:r>
            <a:r>
              <a:rPr lang="en-US" dirty="0"/>
              <a:t>the software that is to be built.</a:t>
            </a:r>
            <a:endParaRPr lang="en-US" altLang="en-US" dirty="0" smtClean="0"/>
          </a:p>
          <a:p>
            <a:pPr marL="0" indent="0">
              <a:buNone/>
            </a:pPr>
            <a:endParaRPr lang="en-US" altLang="en-US" dirty="0"/>
          </a:p>
          <a:p>
            <a:pPr marL="0" indent="0">
              <a:buNone/>
            </a:pPr>
            <a:endParaRPr lang="en-US" dirty="0"/>
          </a:p>
        </p:txBody>
      </p:sp>
    </p:spTree>
    <p:extLst>
      <p:ext uri="{BB962C8B-B14F-4D97-AF65-F5344CB8AC3E}">
        <p14:creationId xmlns:p14="http://schemas.microsoft.com/office/powerpoint/2010/main" val="27769684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Pattern </a:t>
            </a:r>
            <a:endParaRPr lang="en-US" dirty="0"/>
          </a:p>
        </p:txBody>
      </p:sp>
      <p:sp>
        <p:nvSpPr>
          <p:cNvPr id="3" name="Content Placeholder 2"/>
          <p:cNvSpPr>
            <a:spLocks noGrp="1"/>
          </p:cNvSpPr>
          <p:nvPr>
            <p:ph idx="1"/>
          </p:nvPr>
        </p:nvSpPr>
        <p:spPr/>
        <p:txBody>
          <a:bodyPr>
            <a:normAutofit/>
          </a:bodyPr>
          <a:lstStyle/>
          <a:p>
            <a:r>
              <a:rPr lang="en-US" altLang="en-US" dirty="0" smtClean="0"/>
              <a:t>A </a:t>
            </a:r>
            <a:r>
              <a:rPr lang="en-US" altLang="en-US" i="1" dirty="0">
                <a:solidFill>
                  <a:schemeClr val="tx1"/>
                </a:solidFill>
              </a:rPr>
              <a:t>process pattern </a:t>
            </a:r>
            <a:r>
              <a:rPr lang="en-US" altLang="en-US" i="1" dirty="0" smtClean="0">
                <a:solidFill>
                  <a:schemeClr val="tx1"/>
                </a:solidFill>
              </a:rPr>
              <a:t> (can be related as template)</a:t>
            </a:r>
          </a:p>
          <a:p>
            <a:pPr lvl="1">
              <a:buFont typeface="Wingdings" panose="05000000000000000000" pitchFamily="2" charset="2"/>
              <a:buChar char="§"/>
            </a:pPr>
            <a:r>
              <a:rPr lang="en-US" altLang="en-US" sz="2000" dirty="0"/>
              <a:t>describes a process-related problem that is encountered during software engineering work, </a:t>
            </a:r>
          </a:p>
          <a:p>
            <a:pPr lvl="1">
              <a:buFont typeface="Wingdings" panose="05000000000000000000" pitchFamily="2" charset="2"/>
              <a:buChar char="§"/>
            </a:pPr>
            <a:r>
              <a:rPr lang="en-US" altLang="en-US" sz="2000" dirty="0"/>
              <a:t>identifies the environment in which the problem has been encountered, and </a:t>
            </a:r>
          </a:p>
          <a:p>
            <a:pPr lvl="1">
              <a:buFont typeface="Wingdings" panose="05000000000000000000" pitchFamily="2" charset="2"/>
              <a:buChar char="§"/>
            </a:pPr>
            <a:r>
              <a:rPr lang="en-US" altLang="en-US" sz="2000" dirty="0"/>
              <a:t>suggests one or more proven solutions to the problem. </a:t>
            </a:r>
          </a:p>
          <a:p>
            <a:r>
              <a:rPr lang="en-US" dirty="0" smtClean="0">
                <a:solidFill>
                  <a:schemeClr val="bg2">
                    <a:lumMod val="50000"/>
                  </a:schemeClr>
                </a:solidFill>
              </a:rPr>
              <a:t>Ambler definition: </a:t>
            </a:r>
            <a:r>
              <a:rPr lang="en-US" dirty="0">
                <a:solidFill>
                  <a:schemeClr val="bg2">
                    <a:lumMod val="50000"/>
                  </a:schemeClr>
                </a:solidFill>
              </a:rPr>
              <a:t>“a pattern which describes a proven successful approach and/or series of actions for proven, successful approach and/or series of actions for developing software</a:t>
            </a:r>
            <a:r>
              <a:rPr lang="en-US" dirty="0" smtClean="0">
                <a:solidFill>
                  <a:schemeClr val="bg2">
                    <a:lumMod val="50000"/>
                  </a:schemeClr>
                </a:solidFill>
              </a:rPr>
              <a:t>”</a:t>
            </a:r>
            <a:endParaRPr lang="en-US" altLang="en-US" dirty="0">
              <a:solidFill>
                <a:schemeClr val="bg2">
                  <a:lumMod val="50000"/>
                </a:schemeClr>
              </a:solidFill>
            </a:endParaRPr>
          </a:p>
          <a:p>
            <a:pPr>
              <a:buNone/>
            </a:pPr>
            <a:r>
              <a:rPr lang="en-US" altLang="en-US" dirty="0">
                <a:solidFill>
                  <a:schemeClr val="tx1"/>
                </a:solidFill>
              </a:rPr>
              <a:t>D</a:t>
            </a:r>
            <a:r>
              <a:rPr lang="en-US" altLang="en-US" dirty="0" smtClean="0">
                <a:solidFill>
                  <a:schemeClr val="tx1"/>
                </a:solidFill>
              </a:rPr>
              <a:t>efined </a:t>
            </a:r>
            <a:r>
              <a:rPr lang="en-US" altLang="en-US" dirty="0">
                <a:solidFill>
                  <a:schemeClr val="tx1"/>
                </a:solidFill>
              </a:rPr>
              <a:t>at different levels of </a:t>
            </a:r>
            <a:r>
              <a:rPr lang="en-US" altLang="en-US" dirty="0" smtClean="0">
                <a:solidFill>
                  <a:schemeClr val="tx1"/>
                </a:solidFill>
              </a:rPr>
              <a:t>abstraction</a:t>
            </a:r>
            <a:endParaRPr lang="en-US" altLang="en-US" dirty="0">
              <a:solidFill>
                <a:schemeClr val="tx1"/>
              </a:solidFill>
            </a:endParaRPr>
          </a:p>
          <a:p>
            <a:pPr lvl="1">
              <a:buFont typeface="Impact" panose="020B0806030902050204" pitchFamily="34" charset="0"/>
              <a:buAutoNum type="arabicPeriod"/>
            </a:pPr>
            <a:r>
              <a:rPr lang="en-US" altLang="en-US" sz="2000" dirty="0">
                <a:solidFill>
                  <a:schemeClr val="tx1"/>
                </a:solidFill>
              </a:rPr>
              <a:t>Problems and solutions associated with a complete process model (e.g. prototyping).</a:t>
            </a:r>
          </a:p>
          <a:p>
            <a:pPr lvl="1">
              <a:buFont typeface="Impact" panose="020B0806030902050204" pitchFamily="34" charset="0"/>
              <a:buAutoNum type="arabicPeriod"/>
            </a:pPr>
            <a:r>
              <a:rPr lang="en-US" altLang="en-US" sz="2000" dirty="0">
                <a:solidFill>
                  <a:schemeClr val="tx1"/>
                </a:solidFill>
              </a:rPr>
              <a:t>Problems and solutions associated with a framework activity (e.g. planning) or </a:t>
            </a:r>
          </a:p>
          <a:p>
            <a:pPr lvl="1">
              <a:buFont typeface="Impact" panose="020B0806030902050204" pitchFamily="34" charset="0"/>
              <a:buAutoNum type="arabicPeriod"/>
            </a:pPr>
            <a:r>
              <a:rPr lang="en-US" altLang="en-US" sz="2000" dirty="0">
                <a:solidFill>
                  <a:schemeClr val="tx1"/>
                </a:solidFill>
              </a:rPr>
              <a:t>an action with a framework activity (e.g. project estimating). </a:t>
            </a:r>
          </a:p>
          <a:p>
            <a:endParaRPr lang="en-US" dirty="0"/>
          </a:p>
        </p:txBody>
      </p:sp>
    </p:spTree>
    <p:extLst>
      <p:ext uri="{BB962C8B-B14F-4D97-AF65-F5344CB8AC3E}">
        <p14:creationId xmlns:p14="http://schemas.microsoft.com/office/powerpoint/2010/main" val="28745446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Ambler’s </a:t>
            </a:r>
            <a:r>
              <a:rPr lang="en-US" dirty="0"/>
              <a:t>process pattern </a:t>
            </a:r>
            <a:r>
              <a:rPr lang="en-US" dirty="0" smtClean="0"/>
              <a:t>template</a:t>
            </a:r>
            <a:endParaRPr lang="en-US" dirty="0"/>
          </a:p>
        </p:txBody>
      </p:sp>
      <p:sp>
        <p:nvSpPr>
          <p:cNvPr id="3" name="Content Placeholder 2"/>
          <p:cNvSpPr>
            <a:spLocks noGrp="1"/>
          </p:cNvSpPr>
          <p:nvPr>
            <p:ph idx="1"/>
          </p:nvPr>
        </p:nvSpPr>
        <p:spPr>
          <a:xfrm>
            <a:off x="1097280" y="1845734"/>
            <a:ext cx="10058400" cy="4396804"/>
          </a:xfrm>
        </p:spPr>
        <p:txBody>
          <a:bodyPr>
            <a:normAutofit/>
          </a:bodyPr>
          <a:lstStyle/>
          <a:p>
            <a:pPr algn="just"/>
            <a:r>
              <a:rPr lang="en-US" b="1" dirty="0">
                <a:solidFill>
                  <a:schemeClr val="tx1"/>
                </a:solidFill>
              </a:rPr>
              <a:t>Pattern Name. </a:t>
            </a:r>
            <a:r>
              <a:rPr lang="en-US" dirty="0">
                <a:solidFill>
                  <a:schemeClr val="tx1"/>
                </a:solidFill>
              </a:rPr>
              <a:t>The pattern is given a meaningful name describing </a:t>
            </a:r>
            <a:r>
              <a:rPr lang="en-US" dirty="0" smtClean="0">
                <a:solidFill>
                  <a:schemeClr val="tx1"/>
                </a:solidFill>
              </a:rPr>
              <a:t>it within </a:t>
            </a:r>
            <a:r>
              <a:rPr lang="en-US" dirty="0">
                <a:solidFill>
                  <a:schemeClr val="tx1"/>
                </a:solidFill>
              </a:rPr>
              <a:t>the context of the software process (e.g., </a:t>
            </a:r>
            <a:r>
              <a:rPr lang="en-US" b="1" dirty="0" err="1">
                <a:solidFill>
                  <a:schemeClr val="tx1"/>
                </a:solidFill>
              </a:rPr>
              <a:t>TechnicalReviews</a:t>
            </a:r>
            <a:r>
              <a:rPr lang="en-US" dirty="0">
                <a:solidFill>
                  <a:schemeClr val="tx1"/>
                </a:solidFill>
              </a:rPr>
              <a:t>).</a:t>
            </a:r>
          </a:p>
          <a:p>
            <a:pPr algn="just"/>
            <a:r>
              <a:rPr lang="en-US" b="1" dirty="0">
                <a:solidFill>
                  <a:schemeClr val="tx1"/>
                </a:solidFill>
              </a:rPr>
              <a:t>Forces. </a:t>
            </a:r>
            <a:r>
              <a:rPr lang="en-US" dirty="0">
                <a:solidFill>
                  <a:schemeClr val="tx1"/>
                </a:solidFill>
              </a:rPr>
              <a:t>The environment in which the pattern is encountered and </a:t>
            </a:r>
            <a:r>
              <a:rPr lang="en-US" dirty="0" smtClean="0">
                <a:solidFill>
                  <a:schemeClr val="tx1"/>
                </a:solidFill>
              </a:rPr>
              <a:t>the issues </a:t>
            </a:r>
            <a:r>
              <a:rPr lang="en-US" dirty="0">
                <a:solidFill>
                  <a:schemeClr val="tx1"/>
                </a:solidFill>
              </a:rPr>
              <a:t>that make the problem visible and may affect its solution</a:t>
            </a:r>
            <a:r>
              <a:rPr lang="en-US" dirty="0" smtClean="0">
                <a:solidFill>
                  <a:schemeClr val="tx1"/>
                </a:solidFill>
              </a:rPr>
              <a:t>.</a:t>
            </a:r>
          </a:p>
          <a:p>
            <a:pPr algn="just"/>
            <a:r>
              <a:rPr lang="en-US" dirty="0" smtClean="0">
                <a:solidFill>
                  <a:schemeClr val="tx1"/>
                </a:solidFill>
              </a:rPr>
              <a:t>Three types of process pattern are introduced in </a:t>
            </a:r>
            <a:r>
              <a:rPr lang="en-US" dirty="0">
                <a:solidFill>
                  <a:schemeClr val="tx1"/>
                </a:solidFill>
              </a:rPr>
              <a:t>the ascending order of abstraction level: </a:t>
            </a:r>
            <a:endParaRPr lang="en-US" dirty="0" smtClean="0">
              <a:solidFill>
                <a:schemeClr val="tx1"/>
              </a:solidFill>
            </a:endParaRPr>
          </a:p>
          <a:p>
            <a:pPr algn="just"/>
            <a:r>
              <a:rPr lang="en-US" dirty="0" smtClean="0">
                <a:solidFill>
                  <a:schemeClr val="tx1"/>
                </a:solidFill>
              </a:rPr>
              <a:t>1. </a:t>
            </a:r>
            <a:r>
              <a:rPr lang="en-US" i="1" dirty="0" smtClean="0">
                <a:solidFill>
                  <a:schemeClr val="tx1"/>
                </a:solidFill>
              </a:rPr>
              <a:t>Task </a:t>
            </a:r>
            <a:r>
              <a:rPr lang="en-US" i="1" dirty="0">
                <a:solidFill>
                  <a:schemeClr val="tx1"/>
                </a:solidFill>
              </a:rPr>
              <a:t>Process Pattern</a:t>
            </a:r>
            <a:r>
              <a:rPr lang="en-US" dirty="0">
                <a:solidFill>
                  <a:schemeClr val="tx1"/>
                </a:solidFill>
              </a:rPr>
              <a:t>: depicting the detailed steps to execute a specific task of the </a:t>
            </a:r>
            <a:r>
              <a:rPr lang="en-US" dirty="0" smtClean="0">
                <a:solidFill>
                  <a:schemeClr val="tx1"/>
                </a:solidFill>
              </a:rPr>
              <a:t>process </a:t>
            </a:r>
            <a:r>
              <a:rPr lang="en-US" dirty="0">
                <a:solidFill>
                  <a:schemeClr val="tx1"/>
                </a:solidFill>
              </a:rPr>
              <a:t>such as the Technical </a:t>
            </a:r>
            <a:r>
              <a:rPr lang="en-US" dirty="0" smtClean="0">
                <a:solidFill>
                  <a:schemeClr val="tx1"/>
                </a:solidFill>
              </a:rPr>
              <a:t>Review.</a:t>
            </a:r>
          </a:p>
          <a:p>
            <a:pPr algn="just"/>
            <a:endParaRPr lang="en-US" dirty="0" smtClean="0">
              <a:solidFill>
                <a:schemeClr val="tx1"/>
              </a:solidFill>
            </a:endParaRPr>
          </a:p>
          <a:p>
            <a:pPr algn="just"/>
            <a:endParaRPr lang="en-US" dirty="0">
              <a:solidFill>
                <a:schemeClr val="tx1"/>
              </a:solidFill>
            </a:endParaRPr>
          </a:p>
          <a:p>
            <a:pPr algn="just"/>
            <a:endParaRPr lang="en-US" dirty="0" smtClean="0">
              <a:solidFill>
                <a:schemeClr val="tx1"/>
              </a:solidFill>
            </a:endParaRPr>
          </a:p>
          <a:p>
            <a:pPr algn="ctr"/>
            <a:r>
              <a:rPr lang="en-US" sz="1600" b="1" dirty="0" smtClean="0">
                <a:solidFill>
                  <a:schemeClr val="tx1"/>
                </a:solidFill>
              </a:rPr>
              <a:t>Technical </a:t>
            </a:r>
            <a:r>
              <a:rPr lang="en-US" sz="1600" b="1" dirty="0">
                <a:solidFill>
                  <a:schemeClr val="tx1"/>
                </a:solidFill>
              </a:rPr>
              <a:t>Review process pattern.</a:t>
            </a:r>
          </a:p>
        </p:txBody>
      </p:sp>
      <p:pic>
        <p:nvPicPr>
          <p:cNvPr id="4" name="Content Placeholder 3"/>
          <p:cNvPicPr>
            <a:picLocks noChangeAspect="1"/>
          </p:cNvPicPr>
          <p:nvPr/>
        </p:nvPicPr>
        <p:blipFill>
          <a:blip r:embed="rId2"/>
          <a:stretch>
            <a:fillRect/>
          </a:stretch>
        </p:blipFill>
        <p:spPr>
          <a:xfrm>
            <a:off x="2068564" y="4369208"/>
            <a:ext cx="8833898" cy="1330522"/>
          </a:xfrm>
          <a:prstGeom prst="rect">
            <a:avLst/>
          </a:prstGeom>
        </p:spPr>
      </p:pic>
    </p:spTree>
    <p:extLst>
      <p:ext uri="{BB962C8B-B14F-4D97-AF65-F5344CB8AC3E}">
        <p14:creationId xmlns:p14="http://schemas.microsoft.com/office/powerpoint/2010/main" val="18272368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4294967295"/>
          </p:nvPr>
        </p:nvSpPr>
        <p:spPr>
          <a:xfrm>
            <a:off x="568568" y="501162"/>
            <a:ext cx="11160369" cy="5530360"/>
          </a:xfrm>
        </p:spPr>
        <p:txBody>
          <a:bodyPr/>
          <a:lstStyle/>
          <a:p>
            <a:pPr algn="just"/>
            <a:r>
              <a:rPr lang="en-US" dirty="0" smtClean="0"/>
              <a:t>2. </a:t>
            </a:r>
            <a:r>
              <a:rPr lang="en-US" i="1" dirty="0" smtClean="0"/>
              <a:t>Stage </a:t>
            </a:r>
            <a:r>
              <a:rPr lang="en-US" i="1" dirty="0"/>
              <a:t>Process Pattern</a:t>
            </a:r>
            <a:r>
              <a:rPr lang="en-US" dirty="0"/>
              <a:t>: depicting the steps that need to be done in order to perform a stage of the process. A stage process pattern is usually made up of several task process patterns. </a:t>
            </a:r>
            <a:r>
              <a:rPr lang="en-US" dirty="0" smtClean="0"/>
              <a:t>A project </a:t>
            </a:r>
            <a:r>
              <a:rPr lang="en-US" dirty="0"/>
              <a:t>stage is a higher-level form of process pattern, one </a:t>
            </a:r>
            <a:r>
              <a:rPr lang="en-US" dirty="0" smtClean="0"/>
              <a:t>that is </a:t>
            </a:r>
            <a:r>
              <a:rPr lang="en-US" dirty="0"/>
              <a:t>often composed of several task process patterns. A stage process pattern is presented for </a:t>
            </a:r>
            <a:r>
              <a:rPr lang="en-US" dirty="0" smtClean="0"/>
              <a:t>each project </a:t>
            </a:r>
            <a:r>
              <a:rPr lang="en-US" dirty="0"/>
              <a:t>stage of a software </a:t>
            </a:r>
            <a:r>
              <a:rPr lang="en-US" dirty="0" smtClean="0"/>
              <a:t>process</a:t>
            </a:r>
            <a:r>
              <a:rPr lang="en-US" dirty="0"/>
              <a:t>.</a:t>
            </a:r>
          </a:p>
        </p:txBody>
      </p:sp>
      <p:pic>
        <p:nvPicPr>
          <p:cNvPr id="7" name="Picture 6"/>
          <p:cNvPicPr>
            <a:picLocks noChangeAspect="1"/>
          </p:cNvPicPr>
          <p:nvPr/>
        </p:nvPicPr>
        <p:blipFill>
          <a:blip r:embed="rId2"/>
          <a:stretch>
            <a:fillRect/>
          </a:stretch>
        </p:blipFill>
        <p:spPr>
          <a:xfrm>
            <a:off x="4573122" y="1723198"/>
            <a:ext cx="7261323" cy="4211610"/>
          </a:xfrm>
          <a:prstGeom prst="rect">
            <a:avLst/>
          </a:prstGeom>
        </p:spPr>
      </p:pic>
      <p:sp>
        <p:nvSpPr>
          <p:cNvPr id="8" name="TextBox 7"/>
          <p:cNvSpPr txBox="1"/>
          <p:nvPr/>
        </p:nvSpPr>
        <p:spPr>
          <a:xfrm>
            <a:off x="817685" y="1890346"/>
            <a:ext cx="3490547" cy="3693319"/>
          </a:xfrm>
          <a:prstGeom prst="rect">
            <a:avLst/>
          </a:prstGeom>
          <a:noFill/>
        </p:spPr>
        <p:txBody>
          <a:bodyPr wrap="square" rtlCol="0">
            <a:spAutoFit/>
          </a:bodyPr>
          <a:lstStyle/>
          <a:p>
            <a:pPr algn="just"/>
            <a:r>
              <a:rPr lang="en-US" dirty="0"/>
              <a:t>The Program stage </a:t>
            </a:r>
            <a:r>
              <a:rPr lang="en-US" dirty="0" smtClean="0"/>
              <a:t>focuses </a:t>
            </a:r>
            <a:r>
              <a:rPr lang="en-US" dirty="0"/>
              <a:t>on </a:t>
            </a:r>
            <a:r>
              <a:rPr lang="en-US" dirty="0" smtClean="0"/>
              <a:t>the development </a:t>
            </a:r>
            <a:r>
              <a:rPr lang="en-US" dirty="0"/>
              <a:t>and </a:t>
            </a:r>
            <a:r>
              <a:rPr lang="en-US" dirty="0" smtClean="0"/>
              <a:t>documentation </a:t>
            </a:r>
            <a:r>
              <a:rPr lang="en-US" dirty="0"/>
              <a:t>of program source code</a:t>
            </a:r>
            <a:r>
              <a:rPr lang="en-US" dirty="0" smtClean="0"/>
              <a:t>. </a:t>
            </a:r>
            <a:endParaRPr lang="en-US" dirty="0"/>
          </a:p>
          <a:p>
            <a:pPr algn="just"/>
            <a:r>
              <a:rPr lang="en-US" dirty="0" smtClean="0"/>
              <a:t>The aim is-</a:t>
            </a:r>
            <a:endParaRPr lang="en-US" dirty="0"/>
          </a:p>
          <a:p>
            <a:pPr marL="285750" indent="-285750" algn="just">
              <a:buFont typeface="Arial" panose="020B0604020202020204" pitchFamily="34" charset="0"/>
              <a:buChar char="•"/>
            </a:pPr>
            <a:r>
              <a:rPr lang="en-US" dirty="0"/>
              <a:t>understand the </a:t>
            </a:r>
            <a:r>
              <a:rPr lang="en-US" dirty="0" smtClean="0"/>
              <a:t>models</a:t>
            </a:r>
          </a:p>
          <a:p>
            <a:pPr marL="285750" indent="-285750" algn="just">
              <a:buFont typeface="Arial" panose="020B0604020202020204" pitchFamily="34" charset="0"/>
              <a:buChar char="•"/>
            </a:pPr>
            <a:r>
              <a:rPr lang="en-US" dirty="0" smtClean="0"/>
              <a:t>then </a:t>
            </a:r>
            <a:r>
              <a:rPr lang="en-US" dirty="0"/>
              <a:t>seek out reusable artifacts to </a:t>
            </a:r>
            <a:r>
              <a:rPr lang="en-US" dirty="0" smtClean="0"/>
              <a:t>reduce your </a:t>
            </a:r>
            <a:r>
              <a:rPr lang="en-US" dirty="0"/>
              <a:t>work </a:t>
            </a:r>
            <a:r>
              <a:rPr lang="en-US" dirty="0" smtClean="0"/>
              <a:t>load</a:t>
            </a:r>
          </a:p>
          <a:p>
            <a:pPr marL="285750" indent="-285750" algn="just">
              <a:buFont typeface="Arial" panose="020B0604020202020204" pitchFamily="34" charset="0"/>
              <a:buChar char="•"/>
            </a:pPr>
            <a:r>
              <a:rPr lang="en-US" dirty="0" smtClean="0"/>
              <a:t>then </a:t>
            </a:r>
            <a:r>
              <a:rPr lang="en-US" dirty="0"/>
              <a:t>document what you are going to </a:t>
            </a:r>
            <a:r>
              <a:rPr lang="en-US" dirty="0" smtClean="0"/>
              <a:t>write</a:t>
            </a:r>
          </a:p>
          <a:p>
            <a:pPr marL="285750" indent="-285750" algn="just">
              <a:buFont typeface="Arial" panose="020B0604020202020204" pitchFamily="34" charset="0"/>
              <a:buChar char="•"/>
            </a:pPr>
            <a:r>
              <a:rPr lang="en-US" dirty="0" smtClean="0"/>
              <a:t>then </a:t>
            </a:r>
            <a:r>
              <a:rPr lang="en-US" dirty="0"/>
              <a:t>write the </a:t>
            </a:r>
            <a:r>
              <a:rPr lang="en-US" dirty="0" smtClean="0"/>
              <a:t>code </a:t>
            </a:r>
          </a:p>
          <a:p>
            <a:pPr marL="285750" indent="-285750" algn="just">
              <a:buFont typeface="Arial" panose="020B0604020202020204" pitchFamily="34" charset="0"/>
              <a:buChar char="•"/>
            </a:pPr>
            <a:r>
              <a:rPr lang="en-US" dirty="0" smtClean="0"/>
              <a:t>then </a:t>
            </a:r>
            <a:r>
              <a:rPr lang="en-US" dirty="0"/>
              <a:t>inspect and </a:t>
            </a:r>
            <a:r>
              <a:rPr lang="en-US" dirty="0" smtClean="0"/>
              <a:t>improve it</a:t>
            </a:r>
          </a:p>
          <a:p>
            <a:pPr marL="285750" indent="-285750" algn="just">
              <a:buFont typeface="Arial" panose="020B0604020202020204" pitchFamily="34" charset="0"/>
              <a:buChar char="•"/>
            </a:pPr>
            <a:r>
              <a:rPr lang="en-US" dirty="0" smtClean="0"/>
              <a:t>then </a:t>
            </a:r>
            <a:r>
              <a:rPr lang="en-US" dirty="0"/>
              <a:t>test and fix </a:t>
            </a:r>
            <a:r>
              <a:rPr lang="en-US" dirty="0" smtClean="0"/>
              <a:t>it</a:t>
            </a:r>
          </a:p>
          <a:p>
            <a:pPr marL="285750" indent="-285750" algn="just">
              <a:buFont typeface="Arial" panose="020B0604020202020204" pitchFamily="34" charset="0"/>
              <a:buChar char="•"/>
            </a:pPr>
            <a:r>
              <a:rPr lang="en-US" dirty="0" smtClean="0"/>
              <a:t>then </a:t>
            </a:r>
            <a:r>
              <a:rPr lang="en-US" dirty="0"/>
              <a:t>finally package it.</a:t>
            </a:r>
          </a:p>
        </p:txBody>
      </p:sp>
      <p:sp>
        <p:nvSpPr>
          <p:cNvPr id="9" name="TextBox 8"/>
          <p:cNvSpPr txBox="1"/>
          <p:nvPr/>
        </p:nvSpPr>
        <p:spPr>
          <a:xfrm>
            <a:off x="7262446" y="5934808"/>
            <a:ext cx="3064685" cy="369332"/>
          </a:xfrm>
          <a:prstGeom prst="rect">
            <a:avLst/>
          </a:prstGeom>
          <a:noFill/>
        </p:spPr>
        <p:txBody>
          <a:bodyPr wrap="none" rtlCol="0">
            <a:spAutoFit/>
          </a:bodyPr>
          <a:lstStyle/>
          <a:p>
            <a:r>
              <a:rPr lang="en-US" b="1" dirty="0" smtClean="0"/>
              <a:t>Program stage </a:t>
            </a:r>
            <a:r>
              <a:rPr lang="en-US" b="1" dirty="0"/>
              <a:t>process pattern</a:t>
            </a:r>
          </a:p>
        </p:txBody>
      </p:sp>
    </p:spTree>
    <p:extLst>
      <p:ext uri="{BB962C8B-B14F-4D97-AF65-F5344CB8AC3E}">
        <p14:creationId xmlns:p14="http://schemas.microsoft.com/office/powerpoint/2010/main" val="65231680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1999</TotalTime>
  <Words>2478</Words>
  <Application>Microsoft Office PowerPoint</Application>
  <PresentationFormat>Widescreen</PresentationFormat>
  <Paragraphs>174</Paragraphs>
  <Slides>23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ＭＳ Ｐゴシック</vt:lpstr>
      <vt:lpstr>Arial</vt:lpstr>
      <vt:lpstr>Calibri</vt:lpstr>
      <vt:lpstr>Calibri Light</vt:lpstr>
      <vt:lpstr>Impact</vt:lpstr>
      <vt:lpstr>Palatino</vt:lpstr>
      <vt:lpstr>Wingdings</vt:lpstr>
      <vt:lpstr>Retrospect</vt:lpstr>
      <vt:lpstr>Process Model</vt:lpstr>
      <vt:lpstr>Difference between Software Process and Software Engineering</vt:lpstr>
      <vt:lpstr>Process Framework Activity </vt:lpstr>
      <vt:lpstr>Process Flow</vt:lpstr>
      <vt:lpstr>PowerPoint Presentation</vt:lpstr>
      <vt:lpstr>How to identify a task set</vt:lpstr>
      <vt:lpstr>Process Pattern </vt:lpstr>
      <vt:lpstr>Ambler’s process pattern template</vt:lpstr>
      <vt:lpstr>PowerPoint Presentation</vt:lpstr>
      <vt:lpstr>PowerPoint Presentation</vt:lpstr>
      <vt:lpstr>Waterfall Model</vt:lpstr>
      <vt:lpstr>Waterfall Model</vt:lpstr>
      <vt:lpstr>Disadvantages of Waterfall</vt:lpstr>
      <vt:lpstr>V Model</vt:lpstr>
      <vt:lpstr>Advantages and Disadvantages of the V-Model</vt:lpstr>
      <vt:lpstr>Incremental Process Model</vt:lpstr>
      <vt:lpstr>PowerPoint Presentation</vt:lpstr>
      <vt:lpstr>Evolutionary Process Model</vt:lpstr>
      <vt:lpstr>Prototyping</vt:lpstr>
      <vt:lpstr>Boehm’s spiral model</vt:lpstr>
      <vt:lpstr>Each loop in the spiral is split into four sectors: </vt:lpstr>
      <vt:lpstr>Concurrent Model</vt:lpstr>
      <vt:lpstr>5 Popular Software Development Models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Model</dc:title>
  <dc:creator>Susmita M</dc:creator>
  <cp:lastModifiedBy>Susmita M</cp:lastModifiedBy>
  <cp:revision>54</cp:revision>
  <dcterms:created xsi:type="dcterms:W3CDTF">2018-11-28T08:52:59Z</dcterms:created>
  <dcterms:modified xsi:type="dcterms:W3CDTF">2019-01-07T11:49:57Z</dcterms:modified>
</cp:coreProperties>
</file>