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58" r:id="rId6"/>
    <p:sldId id="260" r:id="rId7"/>
    <p:sldId id="262" r:id="rId8"/>
    <p:sldId id="263" r:id="rId9"/>
    <p:sldId id="264" r:id="rId10"/>
    <p:sldId id="268" r:id="rId11"/>
    <p:sldId id="266" r:id="rId12"/>
    <p:sldId id="267" r:id="rId13"/>
    <p:sldId id="265"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73C1E0-5DA7-4462-A358-012E161F2F53}"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8F70E-1E55-449E-A394-11C37C2998A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686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73C1E0-5DA7-4462-A358-012E161F2F53}"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8F70E-1E55-449E-A394-11C37C2998A3}" type="slidenum">
              <a:rPr lang="en-US" smtClean="0"/>
              <a:t>‹#›</a:t>
            </a:fld>
            <a:endParaRPr lang="en-US"/>
          </a:p>
        </p:txBody>
      </p:sp>
    </p:spTree>
    <p:extLst>
      <p:ext uri="{BB962C8B-B14F-4D97-AF65-F5344CB8AC3E}">
        <p14:creationId xmlns:p14="http://schemas.microsoft.com/office/powerpoint/2010/main" val="27401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73C1E0-5DA7-4462-A358-012E161F2F53}"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8F70E-1E55-449E-A394-11C37C2998A3}" type="slidenum">
              <a:rPr lang="en-US" smtClean="0"/>
              <a:t>‹#›</a:t>
            </a:fld>
            <a:endParaRPr lang="en-US"/>
          </a:p>
        </p:txBody>
      </p:sp>
    </p:spTree>
    <p:extLst>
      <p:ext uri="{BB962C8B-B14F-4D97-AF65-F5344CB8AC3E}">
        <p14:creationId xmlns:p14="http://schemas.microsoft.com/office/powerpoint/2010/main" val="134805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73C1E0-5DA7-4462-A358-012E161F2F53}"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8F70E-1E55-449E-A394-11C37C2998A3}" type="slidenum">
              <a:rPr lang="en-US" smtClean="0"/>
              <a:t>‹#›</a:t>
            </a:fld>
            <a:endParaRPr lang="en-US"/>
          </a:p>
        </p:txBody>
      </p:sp>
    </p:spTree>
    <p:extLst>
      <p:ext uri="{BB962C8B-B14F-4D97-AF65-F5344CB8AC3E}">
        <p14:creationId xmlns:p14="http://schemas.microsoft.com/office/powerpoint/2010/main" val="379682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73C1E0-5DA7-4462-A358-012E161F2F53}"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8F70E-1E55-449E-A394-11C37C2998A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48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3C1E0-5DA7-4462-A358-012E161F2F53}"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8F70E-1E55-449E-A394-11C37C2998A3}" type="slidenum">
              <a:rPr lang="en-US" smtClean="0"/>
              <a:t>‹#›</a:t>
            </a:fld>
            <a:endParaRPr lang="en-US"/>
          </a:p>
        </p:txBody>
      </p:sp>
    </p:spTree>
    <p:extLst>
      <p:ext uri="{BB962C8B-B14F-4D97-AF65-F5344CB8AC3E}">
        <p14:creationId xmlns:p14="http://schemas.microsoft.com/office/powerpoint/2010/main" val="545819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73C1E0-5DA7-4462-A358-012E161F2F53}" type="datetimeFigureOut">
              <a:rPr lang="en-US" smtClean="0"/>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78F70E-1E55-449E-A394-11C37C2998A3}" type="slidenum">
              <a:rPr lang="en-US" smtClean="0"/>
              <a:t>‹#›</a:t>
            </a:fld>
            <a:endParaRPr lang="en-US"/>
          </a:p>
        </p:txBody>
      </p:sp>
    </p:spTree>
    <p:extLst>
      <p:ext uri="{BB962C8B-B14F-4D97-AF65-F5344CB8AC3E}">
        <p14:creationId xmlns:p14="http://schemas.microsoft.com/office/powerpoint/2010/main" val="194861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73C1E0-5DA7-4462-A358-012E161F2F53}"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78F70E-1E55-449E-A394-11C37C2998A3}" type="slidenum">
              <a:rPr lang="en-US" smtClean="0"/>
              <a:t>‹#›</a:t>
            </a:fld>
            <a:endParaRPr lang="en-US"/>
          </a:p>
        </p:txBody>
      </p:sp>
    </p:spTree>
    <p:extLst>
      <p:ext uri="{BB962C8B-B14F-4D97-AF65-F5344CB8AC3E}">
        <p14:creationId xmlns:p14="http://schemas.microsoft.com/office/powerpoint/2010/main" val="2441313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73C1E0-5DA7-4462-A358-012E161F2F53}" type="datetimeFigureOut">
              <a:rPr lang="en-US" smtClean="0"/>
              <a:t>1/11/2019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F78F70E-1E55-449E-A394-11C37C2998A3}" type="slidenum">
              <a:rPr lang="en-US" smtClean="0"/>
              <a:t>‹#›</a:t>
            </a:fld>
            <a:endParaRPr lang="en-US"/>
          </a:p>
        </p:txBody>
      </p:sp>
    </p:spTree>
    <p:extLst>
      <p:ext uri="{BB962C8B-B14F-4D97-AF65-F5344CB8AC3E}">
        <p14:creationId xmlns:p14="http://schemas.microsoft.com/office/powerpoint/2010/main" val="1454298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73C1E0-5DA7-4462-A358-012E161F2F53}" type="datetimeFigureOut">
              <a:rPr lang="en-US" smtClean="0"/>
              <a:t>1/11/2019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78F70E-1E55-449E-A394-11C37C2998A3}" type="slidenum">
              <a:rPr lang="en-US" smtClean="0"/>
              <a:t>‹#›</a:t>
            </a:fld>
            <a:endParaRPr lang="en-US"/>
          </a:p>
        </p:txBody>
      </p:sp>
    </p:spTree>
    <p:extLst>
      <p:ext uri="{BB962C8B-B14F-4D97-AF65-F5344CB8AC3E}">
        <p14:creationId xmlns:p14="http://schemas.microsoft.com/office/powerpoint/2010/main" val="2266519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73C1E0-5DA7-4462-A358-012E161F2F53}"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8F70E-1E55-449E-A394-11C37C2998A3}" type="slidenum">
              <a:rPr lang="en-US" smtClean="0"/>
              <a:t>‹#›</a:t>
            </a:fld>
            <a:endParaRPr lang="en-US"/>
          </a:p>
        </p:txBody>
      </p:sp>
    </p:spTree>
    <p:extLst>
      <p:ext uri="{BB962C8B-B14F-4D97-AF65-F5344CB8AC3E}">
        <p14:creationId xmlns:p14="http://schemas.microsoft.com/office/powerpoint/2010/main" val="2968264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73C1E0-5DA7-4462-A358-012E161F2F53}" type="datetimeFigureOut">
              <a:rPr lang="en-US" smtClean="0"/>
              <a:t>1/11/2019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78F70E-1E55-449E-A394-11C37C2998A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1286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www.dsdm.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Development</a:t>
            </a:r>
            <a:endParaRPr lang="en-US" dirty="0"/>
          </a:p>
        </p:txBody>
      </p:sp>
      <p:sp>
        <p:nvSpPr>
          <p:cNvPr id="3" name="Subtitle 2"/>
          <p:cNvSpPr>
            <a:spLocks noGrp="1"/>
          </p:cNvSpPr>
          <p:nvPr>
            <p:ph type="subTitle" idx="1"/>
          </p:nvPr>
        </p:nvSpPr>
        <p:spPr/>
        <p:txBody>
          <a:bodyPr/>
          <a:lstStyle/>
          <a:p>
            <a:r>
              <a:rPr lang="en-US" dirty="0" smtClean="0"/>
              <a:t>Dr. Susmita </a:t>
            </a:r>
            <a:r>
              <a:rPr lang="en-US" dirty="0" err="1" smtClean="0"/>
              <a:t>mandal</a:t>
            </a:r>
            <a:endParaRPr lang="en-US" dirty="0"/>
          </a:p>
        </p:txBody>
      </p:sp>
    </p:spTree>
    <p:extLst>
      <p:ext uri="{BB962C8B-B14F-4D97-AF65-F5344CB8AC3E}">
        <p14:creationId xmlns:p14="http://schemas.microsoft.com/office/powerpoint/2010/main" val="1014185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35623" y="879231"/>
            <a:ext cx="11239500" cy="5205046"/>
          </a:xfrm>
        </p:spPr>
        <p:txBody>
          <a:bodyPr/>
          <a:lstStyle/>
          <a:p>
            <a:pPr>
              <a:buFont typeface="Wingdings" panose="05000000000000000000" pitchFamily="2" charset="2"/>
              <a:buChar char="§"/>
            </a:pPr>
            <a:r>
              <a:rPr lang="en-US" dirty="0"/>
              <a:t>In extreme programming, requirements are expressed as scenarios (called </a:t>
            </a:r>
            <a:r>
              <a:rPr lang="en-US" dirty="0" smtClean="0"/>
              <a:t>user stories</a:t>
            </a:r>
            <a:r>
              <a:rPr lang="en-US" dirty="0"/>
              <a:t>), which are implemented directly as a series of tasks</a:t>
            </a:r>
            <a:r>
              <a:rPr lang="en-US" dirty="0" smtClean="0"/>
              <a:t>.</a:t>
            </a:r>
          </a:p>
          <a:p>
            <a:pPr>
              <a:buFont typeface="Wingdings" panose="05000000000000000000" pitchFamily="2" charset="2"/>
              <a:buChar char="§"/>
            </a:pPr>
            <a:r>
              <a:rPr lang="en-US" dirty="0" smtClean="0"/>
              <a:t> </a:t>
            </a:r>
            <a:r>
              <a:rPr lang="en-US" dirty="0"/>
              <a:t>Programmers work </a:t>
            </a:r>
            <a:r>
              <a:rPr lang="en-US" dirty="0" smtClean="0"/>
              <a:t>in pairs </a:t>
            </a:r>
            <a:r>
              <a:rPr lang="en-US" dirty="0"/>
              <a:t>and develop tests for each task before writing the code. All tests must be </a:t>
            </a:r>
            <a:r>
              <a:rPr lang="en-US" dirty="0" smtClean="0"/>
              <a:t>successfully executed </a:t>
            </a:r>
            <a:r>
              <a:rPr lang="en-US" dirty="0"/>
              <a:t>when new code is integrated into the system. </a:t>
            </a:r>
            <a:endParaRPr lang="en-US" dirty="0" smtClean="0"/>
          </a:p>
          <a:p>
            <a:r>
              <a:rPr lang="en-US" dirty="0" smtClean="0"/>
              <a:t>There </a:t>
            </a:r>
            <a:r>
              <a:rPr lang="en-US" dirty="0"/>
              <a:t>is a short </a:t>
            </a:r>
            <a:r>
              <a:rPr lang="en-US" dirty="0" smtClean="0"/>
              <a:t>time gap </a:t>
            </a:r>
            <a:r>
              <a:rPr lang="en-US" dirty="0"/>
              <a:t>between releases of the system</a:t>
            </a:r>
            <a:r>
              <a:rPr lang="en-US" dirty="0" smtClean="0"/>
              <a:t>. The figure below shows a </a:t>
            </a:r>
            <a:r>
              <a:rPr lang="en-US" dirty="0" smtClean="0"/>
              <a:t>XP </a:t>
            </a:r>
            <a:r>
              <a:rPr lang="en-US" dirty="0"/>
              <a:t>process to </a:t>
            </a:r>
            <a:r>
              <a:rPr lang="en-US" dirty="0" smtClean="0"/>
              <a:t>produce an </a:t>
            </a:r>
            <a:r>
              <a:rPr lang="en-US" dirty="0"/>
              <a:t>increment of the system that is being </a:t>
            </a:r>
            <a:r>
              <a:rPr lang="en-US" dirty="0" smtClean="0"/>
              <a:t>developed.</a:t>
            </a:r>
            <a:endParaRPr lang="en-US" dirty="0"/>
          </a:p>
        </p:txBody>
      </p:sp>
      <p:pic>
        <p:nvPicPr>
          <p:cNvPr id="4" name="Picture 3"/>
          <p:cNvPicPr>
            <a:picLocks noChangeAspect="1"/>
          </p:cNvPicPr>
          <p:nvPr/>
        </p:nvPicPr>
        <p:blipFill>
          <a:blip r:embed="rId2"/>
          <a:stretch>
            <a:fillRect/>
          </a:stretch>
        </p:blipFill>
        <p:spPr>
          <a:xfrm>
            <a:off x="3164123" y="3136747"/>
            <a:ext cx="5811001" cy="2378000"/>
          </a:xfrm>
          <a:prstGeom prst="rect">
            <a:avLst/>
          </a:prstGeom>
        </p:spPr>
      </p:pic>
      <p:sp>
        <p:nvSpPr>
          <p:cNvPr id="5" name="Rectangle 4"/>
          <p:cNvSpPr/>
          <p:nvPr/>
        </p:nvSpPr>
        <p:spPr>
          <a:xfrm>
            <a:off x="4445979" y="5514747"/>
            <a:ext cx="6096000" cy="307777"/>
          </a:xfrm>
          <a:prstGeom prst="rect">
            <a:avLst/>
          </a:prstGeom>
        </p:spPr>
        <p:txBody>
          <a:bodyPr>
            <a:spAutoFit/>
          </a:bodyPr>
          <a:lstStyle/>
          <a:p>
            <a:r>
              <a:rPr lang="en-US" sz="1400" dirty="0">
                <a:solidFill>
                  <a:srgbClr val="231F20"/>
                </a:solidFill>
                <a:latin typeface="Formata-Regular"/>
              </a:rPr>
              <a:t>The </a:t>
            </a:r>
            <a:r>
              <a:rPr lang="en-US" sz="1400" dirty="0" smtClean="0">
                <a:solidFill>
                  <a:srgbClr val="231F20"/>
                </a:solidFill>
                <a:latin typeface="Formata-Regular"/>
              </a:rPr>
              <a:t>extreme programming release cycle</a:t>
            </a:r>
            <a:endParaRPr lang="en-US" sz="1400" dirty="0"/>
          </a:p>
        </p:txBody>
      </p:sp>
    </p:spTree>
    <p:extLst>
      <p:ext uri="{BB962C8B-B14F-4D97-AF65-F5344CB8AC3E}">
        <p14:creationId xmlns:p14="http://schemas.microsoft.com/office/powerpoint/2010/main" val="2385606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Principles-I</a:t>
            </a:r>
            <a:endParaRPr lang="en-US" dirty="0"/>
          </a:p>
        </p:txBody>
      </p:sp>
      <p:pic>
        <p:nvPicPr>
          <p:cNvPr id="5" name="Picture 4"/>
          <p:cNvPicPr>
            <a:picLocks noChangeAspect="1"/>
          </p:cNvPicPr>
          <p:nvPr/>
        </p:nvPicPr>
        <p:blipFill>
          <a:blip r:embed="rId2"/>
          <a:stretch>
            <a:fillRect/>
          </a:stretch>
        </p:blipFill>
        <p:spPr>
          <a:xfrm>
            <a:off x="1806783" y="2522058"/>
            <a:ext cx="8385001" cy="3431667"/>
          </a:xfrm>
          <a:prstGeom prst="rect">
            <a:avLst/>
          </a:prstGeom>
        </p:spPr>
      </p:pic>
      <p:sp>
        <p:nvSpPr>
          <p:cNvPr id="3" name="Rectangle 2"/>
          <p:cNvSpPr/>
          <p:nvPr/>
        </p:nvSpPr>
        <p:spPr>
          <a:xfrm>
            <a:off x="1267504" y="1945043"/>
            <a:ext cx="9940670" cy="369332"/>
          </a:xfrm>
          <a:prstGeom prst="rect">
            <a:avLst/>
          </a:prstGeom>
        </p:spPr>
        <p:txBody>
          <a:bodyPr wrap="none">
            <a:spAutoFit/>
          </a:bodyPr>
          <a:lstStyle/>
          <a:p>
            <a:r>
              <a:rPr lang="en-US" dirty="0">
                <a:solidFill>
                  <a:srgbClr val="231F20"/>
                </a:solidFill>
                <a:latin typeface="Times-Roman"/>
              </a:rPr>
              <a:t>Extreme programming involves a number of </a:t>
            </a:r>
            <a:r>
              <a:rPr lang="en-US" dirty="0" smtClean="0">
                <a:solidFill>
                  <a:srgbClr val="231F20"/>
                </a:solidFill>
                <a:latin typeface="Times-Roman"/>
              </a:rPr>
              <a:t>practices </a:t>
            </a:r>
            <a:r>
              <a:rPr lang="en-US" dirty="0"/>
              <a:t>which reflect the principles of agile methods:</a:t>
            </a:r>
            <a:endParaRPr lang="en-US" dirty="0"/>
          </a:p>
        </p:txBody>
      </p:sp>
    </p:spTree>
    <p:extLst>
      <p:ext uri="{BB962C8B-B14F-4D97-AF65-F5344CB8AC3E}">
        <p14:creationId xmlns:p14="http://schemas.microsoft.com/office/powerpoint/2010/main" val="3110946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Principles-II</a:t>
            </a:r>
            <a:endParaRPr lang="en-US" dirty="0"/>
          </a:p>
        </p:txBody>
      </p:sp>
      <p:pic>
        <p:nvPicPr>
          <p:cNvPr id="4" name="Content Placeholder 3"/>
          <p:cNvPicPr>
            <a:picLocks noGrp="1" noChangeAspect="1"/>
          </p:cNvPicPr>
          <p:nvPr>
            <p:ph idx="1"/>
          </p:nvPr>
        </p:nvPicPr>
        <p:blipFill>
          <a:blip r:embed="rId2"/>
          <a:stretch>
            <a:fillRect/>
          </a:stretch>
        </p:blipFill>
        <p:spPr>
          <a:xfrm>
            <a:off x="1933979" y="2408232"/>
            <a:ext cx="8385001" cy="3567000"/>
          </a:xfrm>
          <a:prstGeom prst="rect">
            <a:avLst/>
          </a:prstGeom>
        </p:spPr>
      </p:pic>
      <p:pic>
        <p:nvPicPr>
          <p:cNvPr id="3" name="Picture 2"/>
          <p:cNvPicPr>
            <a:picLocks noChangeAspect="1"/>
          </p:cNvPicPr>
          <p:nvPr/>
        </p:nvPicPr>
        <p:blipFill>
          <a:blip r:embed="rId3"/>
          <a:stretch>
            <a:fillRect/>
          </a:stretch>
        </p:blipFill>
        <p:spPr>
          <a:xfrm>
            <a:off x="2157536" y="1924899"/>
            <a:ext cx="7937886" cy="483333"/>
          </a:xfrm>
          <a:prstGeom prst="rect">
            <a:avLst/>
          </a:prstGeom>
        </p:spPr>
      </p:pic>
    </p:spTree>
    <p:extLst>
      <p:ext uri="{BB962C8B-B14F-4D97-AF65-F5344CB8AC3E}">
        <p14:creationId xmlns:p14="http://schemas.microsoft.com/office/powerpoint/2010/main" val="2553769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Process</a:t>
            </a:r>
            <a:endParaRPr lang="en-US" dirty="0"/>
          </a:p>
        </p:txBody>
      </p:sp>
      <p:pic>
        <p:nvPicPr>
          <p:cNvPr id="4" name="Content Placeholder 3"/>
          <p:cNvPicPr>
            <a:picLocks noGrp="1" noChangeAspect="1"/>
          </p:cNvPicPr>
          <p:nvPr>
            <p:ph sz="half" idx="1"/>
          </p:nvPr>
        </p:nvPicPr>
        <p:blipFill>
          <a:blip r:embed="rId2"/>
          <a:stretch>
            <a:fillRect/>
          </a:stretch>
        </p:blipFill>
        <p:spPr>
          <a:xfrm>
            <a:off x="1097280" y="1984356"/>
            <a:ext cx="4938712" cy="3746117"/>
          </a:xfrm>
          <a:prstGeom prst="rect">
            <a:avLst/>
          </a:prstGeom>
        </p:spPr>
      </p:pic>
      <p:sp>
        <p:nvSpPr>
          <p:cNvPr id="6" name="Content Placeholder 5"/>
          <p:cNvSpPr>
            <a:spLocks noGrp="1"/>
          </p:cNvSpPr>
          <p:nvPr>
            <p:ph sz="half" idx="2"/>
          </p:nvPr>
        </p:nvSpPr>
        <p:spPr/>
        <p:txBody>
          <a:bodyPr>
            <a:normAutofit fontScale="92500" lnSpcReduction="20000"/>
          </a:bodyPr>
          <a:lstStyle/>
          <a:p>
            <a:r>
              <a:rPr lang="en-US" dirty="0" smtClean="0"/>
              <a:t>Planning: </a:t>
            </a:r>
            <a:r>
              <a:rPr lang="en-US" dirty="0"/>
              <a:t>The planning activity (also called </a:t>
            </a:r>
            <a:r>
              <a:rPr lang="en-US" i="1" dirty="0"/>
              <a:t>the </a:t>
            </a:r>
            <a:r>
              <a:rPr lang="en-US" i="1" dirty="0">
                <a:solidFill>
                  <a:schemeClr val="accent2"/>
                </a:solidFill>
              </a:rPr>
              <a:t>planning game</a:t>
            </a:r>
            <a:r>
              <a:rPr lang="en-US" dirty="0"/>
              <a:t>) begins </a:t>
            </a:r>
            <a:r>
              <a:rPr lang="en-US" dirty="0" smtClean="0"/>
              <a:t>with </a:t>
            </a:r>
            <a:r>
              <a:rPr lang="en-US" i="1" dirty="0" smtClean="0">
                <a:solidFill>
                  <a:schemeClr val="accent2"/>
                </a:solidFill>
              </a:rPr>
              <a:t>listening</a:t>
            </a:r>
            <a:r>
              <a:rPr lang="en-US" dirty="0" smtClean="0"/>
              <a:t>—a </a:t>
            </a:r>
            <a:r>
              <a:rPr lang="en-US" dirty="0"/>
              <a:t>requirements gathering </a:t>
            </a:r>
            <a:r>
              <a:rPr lang="en-US" dirty="0" smtClean="0"/>
              <a:t>activity.</a:t>
            </a:r>
            <a:endParaRPr lang="en-US" dirty="0"/>
          </a:p>
          <a:p>
            <a:pPr>
              <a:buFont typeface="Wingdings" panose="05000000000000000000" pitchFamily="2" charset="2"/>
              <a:buChar char="§"/>
            </a:pPr>
            <a:r>
              <a:rPr lang="en-US" dirty="0" smtClean="0"/>
              <a:t>It </a:t>
            </a:r>
            <a:r>
              <a:rPr lang="en-US" dirty="0" smtClean="0"/>
              <a:t>enables </a:t>
            </a:r>
            <a:r>
              <a:rPr lang="en-US" dirty="0"/>
              <a:t>the technical members </a:t>
            </a:r>
            <a:r>
              <a:rPr lang="en-US" dirty="0" smtClean="0"/>
              <a:t>of the </a:t>
            </a:r>
            <a:r>
              <a:rPr lang="en-US" dirty="0"/>
              <a:t>XP team to understand the business context for the software and to get a </a:t>
            </a:r>
            <a:r>
              <a:rPr lang="en-US" dirty="0" smtClean="0"/>
              <a:t>broad </a:t>
            </a:r>
            <a:r>
              <a:rPr lang="en-US" dirty="0"/>
              <a:t>feel for required output and major features and functionality. </a:t>
            </a:r>
            <a:endParaRPr lang="en-US" dirty="0" smtClean="0"/>
          </a:p>
          <a:p>
            <a:pPr>
              <a:buFont typeface="Wingdings" panose="05000000000000000000" pitchFamily="2" charset="2"/>
              <a:buChar char="§"/>
            </a:pPr>
            <a:r>
              <a:rPr lang="en-US" dirty="0" smtClean="0"/>
              <a:t>Listening </a:t>
            </a:r>
            <a:r>
              <a:rPr lang="en-US" dirty="0"/>
              <a:t>leads to </a:t>
            </a:r>
            <a:r>
              <a:rPr lang="en-US" dirty="0" smtClean="0"/>
              <a:t>the creation </a:t>
            </a:r>
            <a:r>
              <a:rPr lang="en-US" dirty="0"/>
              <a:t>of a set of “stories” (also called </a:t>
            </a:r>
            <a:r>
              <a:rPr lang="en-US" i="1" dirty="0"/>
              <a:t>user stories</a:t>
            </a:r>
            <a:r>
              <a:rPr lang="en-US" dirty="0" smtClean="0"/>
              <a:t>). A user </a:t>
            </a:r>
            <a:r>
              <a:rPr lang="en-US" dirty="0" smtClean="0"/>
              <a:t>story is a scenario of use that might be experienced by a system user.</a:t>
            </a:r>
          </a:p>
          <a:p>
            <a:pPr>
              <a:buFont typeface="Wingdings" panose="05000000000000000000" pitchFamily="2" charset="2"/>
              <a:buChar char="§"/>
            </a:pPr>
            <a:r>
              <a:rPr lang="en-US" dirty="0" smtClean="0"/>
              <a:t>The </a:t>
            </a:r>
            <a:r>
              <a:rPr lang="en-US" dirty="0"/>
              <a:t>customer </a:t>
            </a:r>
            <a:r>
              <a:rPr lang="en-US" dirty="0" smtClean="0"/>
              <a:t>and </a:t>
            </a:r>
            <a:r>
              <a:rPr lang="en-US" dirty="0"/>
              <a:t>the development team and </a:t>
            </a:r>
            <a:r>
              <a:rPr lang="en-US" dirty="0" smtClean="0"/>
              <a:t>discusses scenarios </a:t>
            </a:r>
            <a:r>
              <a:rPr lang="en-US" dirty="0"/>
              <a:t>with other team </a:t>
            </a:r>
            <a:r>
              <a:rPr lang="en-US" dirty="0" smtClean="0"/>
              <a:t>members and develops a </a:t>
            </a:r>
            <a:r>
              <a:rPr lang="en-US" dirty="0"/>
              <a:t>story </a:t>
            </a:r>
            <a:r>
              <a:rPr lang="en-US" dirty="0" smtClean="0"/>
              <a:t>card </a:t>
            </a:r>
            <a:r>
              <a:rPr lang="en-US" dirty="0"/>
              <a:t>that </a:t>
            </a:r>
            <a:r>
              <a:rPr lang="en-US" dirty="0" smtClean="0"/>
              <a:t>encapsulates the </a:t>
            </a:r>
            <a:r>
              <a:rPr lang="en-US" dirty="0"/>
              <a:t>customer </a:t>
            </a:r>
            <a:r>
              <a:rPr lang="en-US" dirty="0" smtClean="0"/>
              <a:t>needs.</a:t>
            </a:r>
            <a:endParaRPr lang="en-US" dirty="0"/>
          </a:p>
        </p:txBody>
      </p:sp>
    </p:spTree>
    <p:extLst>
      <p:ext uri="{BB962C8B-B14F-4D97-AF65-F5344CB8AC3E}">
        <p14:creationId xmlns:p14="http://schemas.microsoft.com/office/powerpoint/2010/main" val="4249109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1354016" y="448287"/>
            <a:ext cx="9012115" cy="404568"/>
          </a:xfrm>
        </p:spPr>
        <p:txBody>
          <a:bodyPr/>
          <a:lstStyle/>
          <a:p>
            <a:r>
              <a:rPr lang="en-US" dirty="0" smtClean="0"/>
              <a:t>An example of a story card for the mental health care patient management system.</a:t>
            </a:r>
          </a:p>
          <a:p>
            <a:endParaRPr lang="en-US" dirty="0"/>
          </a:p>
        </p:txBody>
      </p:sp>
      <p:pic>
        <p:nvPicPr>
          <p:cNvPr id="5" name="Content Placeholder 4"/>
          <p:cNvPicPr>
            <a:picLocks noGrp="1" noChangeAspect="1"/>
          </p:cNvPicPr>
          <p:nvPr>
            <p:ph sz="half" idx="4294967295"/>
          </p:nvPr>
        </p:nvPicPr>
        <p:blipFill>
          <a:blip r:embed="rId2"/>
          <a:stretch>
            <a:fillRect/>
          </a:stretch>
        </p:blipFill>
        <p:spPr>
          <a:xfrm>
            <a:off x="2505318" y="914401"/>
            <a:ext cx="7104673" cy="5379686"/>
          </a:xfrm>
          <a:prstGeom prst="rect">
            <a:avLst/>
          </a:prstGeom>
        </p:spPr>
      </p:pic>
    </p:spTree>
    <p:extLst>
      <p:ext uri="{BB962C8B-B14F-4D97-AF65-F5344CB8AC3E}">
        <p14:creationId xmlns:p14="http://schemas.microsoft.com/office/powerpoint/2010/main" val="2155807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23546" y="993531"/>
            <a:ext cx="10058400" cy="3530234"/>
          </a:xfrm>
        </p:spPr>
        <p:txBody>
          <a:bodyPr/>
          <a:lstStyle/>
          <a:p>
            <a:pPr>
              <a:buFont typeface="Wingdings" panose="05000000000000000000" pitchFamily="2" charset="2"/>
              <a:buChar char="§"/>
            </a:pPr>
            <a:r>
              <a:rPr lang="en-US" dirty="0"/>
              <a:t>The story cards are the main inputs to the XP planning process or the ‘</a:t>
            </a:r>
            <a:r>
              <a:rPr lang="en-US" dirty="0" smtClean="0"/>
              <a:t>planning game</a:t>
            </a:r>
            <a:r>
              <a:rPr lang="en-US" dirty="0"/>
              <a:t>’. </a:t>
            </a:r>
            <a:endParaRPr lang="en-US" dirty="0" smtClean="0"/>
          </a:p>
          <a:p>
            <a:pPr>
              <a:buFont typeface="Wingdings" panose="05000000000000000000" pitchFamily="2" charset="2"/>
              <a:buChar char="§"/>
            </a:pPr>
            <a:r>
              <a:rPr lang="en-US" dirty="0" smtClean="0"/>
              <a:t>Once </a:t>
            </a:r>
            <a:r>
              <a:rPr lang="en-US" dirty="0"/>
              <a:t>the story cards have been developed, the development team breaks </a:t>
            </a:r>
            <a:r>
              <a:rPr lang="en-US" dirty="0" smtClean="0"/>
              <a:t>these down </a:t>
            </a:r>
            <a:r>
              <a:rPr lang="en-US" dirty="0"/>
              <a:t>into </a:t>
            </a:r>
            <a:r>
              <a:rPr lang="en-US" dirty="0" smtClean="0"/>
              <a:t>tasks </a:t>
            </a:r>
            <a:r>
              <a:rPr lang="en-US" dirty="0"/>
              <a:t>and estimates the effort and resources required for </a:t>
            </a:r>
            <a:r>
              <a:rPr lang="en-US" dirty="0" smtClean="0"/>
              <a:t>implementing each </a:t>
            </a:r>
            <a:r>
              <a:rPr lang="en-US" dirty="0"/>
              <a:t>task</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4742907" y="2336692"/>
            <a:ext cx="5889001" cy="4031000"/>
          </a:xfrm>
          <a:prstGeom prst="rect">
            <a:avLst/>
          </a:prstGeom>
        </p:spPr>
      </p:pic>
      <p:sp>
        <p:nvSpPr>
          <p:cNvPr id="5" name="Rectangle 4"/>
          <p:cNvSpPr/>
          <p:nvPr/>
        </p:nvSpPr>
        <p:spPr>
          <a:xfrm>
            <a:off x="1122485" y="3512458"/>
            <a:ext cx="3370384" cy="646331"/>
          </a:xfrm>
          <a:prstGeom prst="rect">
            <a:avLst/>
          </a:prstGeom>
        </p:spPr>
        <p:txBody>
          <a:bodyPr wrap="square">
            <a:spAutoFit/>
          </a:bodyPr>
          <a:lstStyle/>
          <a:p>
            <a:r>
              <a:rPr lang="en-US" dirty="0" smtClean="0">
                <a:solidFill>
                  <a:srgbClr val="231F20"/>
                </a:solidFill>
                <a:latin typeface="Formata-Regular"/>
              </a:rPr>
              <a:t>Examples of </a:t>
            </a:r>
            <a:r>
              <a:rPr lang="en-US" dirty="0">
                <a:solidFill>
                  <a:srgbClr val="231F20"/>
                </a:solidFill>
                <a:latin typeface="Formata-Regular"/>
              </a:rPr>
              <a:t>task cards for</a:t>
            </a:r>
          </a:p>
          <a:p>
            <a:r>
              <a:rPr lang="en-US" dirty="0">
                <a:solidFill>
                  <a:srgbClr val="231F20"/>
                </a:solidFill>
                <a:latin typeface="Formata-Regular"/>
              </a:rPr>
              <a:t>prescribing medication.</a:t>
            </a:r>
            <a:endParaRPr lang="en-US" dirty="0"/>
          </a:p>
        </p:txBody>
      </p:sp>
    </p:spTree>
    <p:extLst>
      <p:ext uri="{BB962C8B-B14F-4D97-AF65-F5344CB8AC3E}">
        <p14:creationId xmlns:p14="http://schemas.microsoft.com/office/powerpoint/2010/main" val="3943925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07831" y="1239715"/>
            <a:ext cx="10117015" cy="4400673"/>
          </a:xfrm>
        </p:spPr>
        <p:txBody>
          <a:bodyPr/>
          <a:lstStyle/>
          <a:p>
            <a:r>
              <a:rPr lang="en-US" dirty="0"/>
              <a:t>XP team orders the stories that will be </a:t>
            </a:r>
            <a:r>
              <a:rPr lang="en-US" dirty="0" smtClean="0"/>
              <a:t>developed in </a:t>
            </a:r>
            <a:r>
              <a:rPr lang="en-US" dirty="0"/>
              <a:t>one of three ways: </a:t>
            </a:r>
            <a:endParaRPr lang="en-US" dirty="0" smtClean="0"/>
          </a:p>
          <a:p>
            <a:r>
              <a:rPr lang="en-US" dirty="0" smtClean="0"/>
              <a:t>(</a:t>
            </a:r>
            <a:r>
              <a:rPr lang="en-US" dirty="0"/>
              <a:t>1) all stories will be implemented immediately (</a:t>
            </a:r>
            <a:r>
              <a:rPr lang="en-US" dirty="0" smtClean="0"/>
              <a:t>within a </a:t>
            </a:r>
            <a:r>
              <a:rPr lang="en-US" dirty="0"/>
              <a:t>few weeks</a:t>
            </a:r>
            <a:r>
              <a:rPr lang="en-US" dirty="0" smtClean="0"/>
              <a:t>),</a:t>
            </a:r>
          </a:p>
          <a:p>
            <a:r>
              <a:rPr lang="en-US" dirty="0" smtClean="0"/>
              <a:t>(2</a:t>
            </a:r>
            <a:r>
              <a:rPr lang="en-US" dirty="0"/>
              <a:t>) the stories with highest value will be moved up in the schedule </a:t>
            </a:r>
            <a:r>
              <a:rPr lang="en-US" dirty="0" smtClean="0"/>
              <a:t>and implemented </a:t>
            </a:r>
            <a:r>
              <a:rPr lang="en-US" dirty="0"/>
              <a:t>first, or </a:t>
            </a:r>
            <a:endParaRPr lang="en-US" dirty="0" smtClean="0"/>
          </a:p>
          <a:p>
            <a:r>
              <a:rPr lang="en-US" dirty="0" smtClean="0"/>
              <a:t>(</a:t>
            </a:r>
            <a:r>
              <a:rPr lang="en-US" dirty="0"/>
              <a:t>3) the riskiest stories will be moved up in the schedule </a:t>
            </a:r>
            <a:r>
              <a:rPr lang="en-US" dirty="0" smtClean="0"/>
              <a:t>and implemented </a:t>
            </a:r>
            <a:r>
              <a:rPr lang="en-US" dirty="0"/>
              <a:t>first</a:t>
            </a:r>
            <a:r>
              <a:rPr lang="en-US" dirty="0" smtClean="0"/>
              <a:t>.</a:t>
            </a:r>
          </a:p>
          <a:p>
            <a:r>
              <a:rPr lang="en-US" dirty="0"/>
              <a:t>After the first project </a:t>
            </a:r>
            <a:r>
              <a:rPr lang="en-US" dirty="0" smtClean="0"/>
              <a:t>release (or s/w increment) the </a:t>
            </a:r>
            <a:r>
              <a:rPr lang="en-US" dirty="0"/>
              <a:t>XP team computes project </a:t>
            </a:r>
            <a:r>
              <a:rPr lang="en-US" dirty="0" smtClean="0"/>
              <a:t>velocity-</a:t>
            </a:r>
          </a:p>
          <a:p>
            <a:r>
              <a:rPr lang="en-US" dirty="0" smtClean="0"/>
              <a:t>It is the number </a:t>
            </a:r>
            <a:r>
              <a:rPr lang="en-US" dirty="0"/>
              <a:t>of customer stories implemented during the first release. </a:t>
            </a:r>
            <a:r>
              <a:rPr lang="en-US" dirty="0" smtClean="0"/>
              <a:t>It is used to</a:t>
            </a:r>
          </a:p>
          <a:p>
            <a:r>
              <a:rPr lang="en-US" dirty="0" smtClean="0"/>
              <a:t>(</a:t>
            </a:r>
            <a:r>
              <a:rPr lang="en-US" dirty="0"/>
              <a:t>1) help estimate delivery dates and schedule for subsequent releases</a:t>
            </a:r>
          </a:p>
          <a:p>
            <a:pPr marL="0" indent="0">
              <a:buNone/>
            </a:pPr>
            <a:r>
              <a:rPr lang="en-US" dirty="0" smtClean="0"/>
              <a:t> </a:t>
            </a:r>
            <a:r>
              <a:rPr lang="en-US" dirty="0"/>
              <a:t>(2) determine whether an </a:t>
            </a:r>
            <a:r>
              <a:rPr lang="en-US" dirty="0" smtClean="0"/>
              <a:t>over commitment </a:t>
            </a:r>
            <a:r>
              <a:rPr lang="en-US" dirty="0"/>
              <a:t>has been made for all stories </a:t>
            </a:r>
            <a:r>
              <a:rPr lang="en-US" dirty="0" smtClean="0"/>
              <a:t>across the </a:t>
            </a:r>
            <a:r>
              <a:rPr lang="en-US" dirty="0"/>
              <a:t>entire development project.</a:t>
            </a:r>
            <a:endParaRPr lang="en-US" dirty="0"/>
          </a:p>
        </p:txBody>
      </p:sp>
    </p:spTree>
    <p:extLst>
      <p:ext uri="{BB962C8B-B14F-4D97-AF65-F5344CB8AC3E}">
        <p14:creationId xmlns:p14="http://schemas.microsoft.com/office/powerpoint/2010/main" val="2311645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normAutofit fontScale="92500" lnSpcReduction="10000"/>
          </a:bodyPr>
          <a:lstStyle/>
          <a:p>
            <a:r>
              <a:rPr lang="en-US" dirty="0"/>
              <a:t>XP design rigorously follows the KIS (keep it simple) principle. A </a:t>
            </a:r>
            <a:r>
              <a:rPr lang="en-US" dirty="0" smtClean="0"/>
              <a:t>simple design </a:t>
            </a:r>
            <a:r>
              <a:rPr lang="en-US" dirty="0"/>
              <a:t>is always preferred over a more complex representation</a:t>
            </a:r>
            <a:r>
              <a:rPr lang="en-US" dirty="0" smtClean="0"/>
              <a:t>.</a:t>
            </a:r>
          </a:p>
          <a:p>
            <a:r>
              <a:rPr lang="en-US" dirty="0"/>
              <a:t>XP encourages the use </a:t>
            </a:r>
            <a:r>
              <a:rPr lang="en-US" dirty="0" smtClean="0"/>
              <a:t>of class-responsibility collaborator (CRC) cards that identifies </a:t>
            </a:r>
            <a:r>
              <a:rPr lang="en-US" dirty="0"/>
              <a:t>and </a:t>
            </a:r>
            <a:r>
              <a:rPr lang="en-US" dirty="0" smtClean="0"/>
              <a:t>organizes </a:t>
            </a:r>
            <a:r>
              <a:rPr lang="en-US" dirty="0"/>
              <a:t>the object-oriented </a:t>
            </a:r>
            <a:r>
              <a:rPr lang="en-US" dirty="0" smtClean="0"/>
              <a:t>classes, relevant to </a:t>
            </a:r>
            <a:r>
              <a:rPr lang="en-US" dirty="0"/>
              <a:t>the current software </a:t>
            </a:r>
            <a:r>
              <a:rPr lang="en-US" dirty="0" smtClean="0"/>
              <a:t>increment.</a:t>
            </a:r>
          </a:p>
          <a:p>
            <a:r>
              <a:rPr lang="en-US" dirty="0"/>
              <a:t>If a difficult design problem is encountered as part of the design of a story, XP </a:t>
            </a:r>
            <a:r>
              <a:rPr lang="en-US" dirty="0" smtClean="0"/>
              <a:t>recommends the </a:t>
            </a:r>
            <a:r>
              <a:rPr lang="en-US" dirty="0"/>
              <a:t>immediate creation of an operational prototype of that portion of </a:t>
            </a:r>
            <a:r>
              <a:rPr lang="en-US" dirty="0" smtClean="0"/>
              <a:t>the design</a:t>
            </a:r>
            <a:r>
              <a:rPr lang="en-US" dirty="0"/>
              <a:t>. Called a </a:t>
            </a:r>
            <a:r>
              <a:rPr lang="en-US" i="1" dirty="0"/>
              <a:t>spike solution</a:t>
            </a:r>
            <a:r>
              <a:rPr lang="en-US" dirty="0"/>
              <a:t>, the design prototype is implemented and </a:t>
            </a:r>
            <a:r>
              <a:rPr lang="en-US" dirty="0" smtClean="0"/>
              <a:t>evaluated to lower the risk during main implementation.</a:t>
            </a:r>
          </a:p>
          <a:p>
            <a:r>
              <a:rPr lang="en-US" dirty="0"/>
              <a:t>XP </a:t>
            </a:r>
            <a:r>
              <a:rPr lang="en-US" dirty="0" smtClean="0"/>
              <a:t>encourages </a:t>
            </a:r>
            <a:r>
              <a:rPr lang="en-US" i="1" dirty="0" smtClean="0"/>
              <a:t>refactoring- </a:t>
            </a:r>
            <a:r>
              <a:rPr lang="en-US" dirty="0" smtClean="0"/>
              <a:t>which is a method of design optimization. </a:t>
            </a:r>
          </a:p>
          <a:p>
            <a:r>
              <a:rPr lang="en-US" dirty="0" smtClean="0"/>
              <a:t>Refactoring </a:t>
            </a:r>
            <a:r>
              <a:rPr lang="en-US" dirty="0"/>
              <a:t>is the process of changing a software system in such a way that it does </a:t>
            </a:r>
            <a:r>
              <a:rPr lang="en-US" dirty="0" smtClean="0"/>
              <a:t>not alter </a:t>
            </a:r>
            <a:r>
              <a:rPr lang="en-US" dirty="0"/>
              <a:t>the external behavior of the code yet improves the internal </a:t>
            </a:r>
            <a:r>
              <a:rPr lang="en-US" dirty="0" smtClean="0"/>
              <a:t>structure.</a:t>
            </a:r>
          </a:p>
          <a:p>
            <a:r>
              <a:rPr lang="en-US" dirty="0" smtClean="0"/>
              <a:t>Example: Reorganization of a class hierarchy  to remove duplicate code, the tidying up and renaming of attributes and methods, and the replacement of similar code sections, </a:t>
            </a:r>
            <a:r>
              <a:rPr lang="en-US" dirty="0" err="1" smtClean="0"/>
              <a:t>etc</a:t>
            </a:r>
            <a:endParaRPr lang="en-US" dirty="0"/>
          </a:p>
        </p:txBody>
      </p:sp>
    </p:spTree>
    <p:extLst>
      <p:ext uri="{BB962C8B-B14F-4D97-AF65-F5344CB8AC3E}">
        <p14:creationId xmlns:p14="http://schemas.microsoft.com/office/powerpoint/2010/main" val="1651985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a:t>
            </a:r>
            <a:endParaRPr lang="en-US" dirty="0"/>
          </a:p>
        </p:txBody>
      </p:sp>
      <p:sp>
        <p:nvSpPr>
          <p:cNvPr id="3" name="Content Placeholder 2"/>
          <p:cNvSpPr>
            <a:spLocks noGrp="1"/>
          </p:cNvSpPr>
          <p:nvPr>
            <p:ph idx="1"/>
          </p:nvPr>
        </p:nvSpPr>
        <p:spPr/>
        <p:txBody>
          <a:bodyPr/>
          <a:lstStyle/>
          <a:p>
            <a:r>
              <a:rPr lang="en-US" dirty="0" smtClean="0"/>
              <a:t>Pair programming is a key concept during coding activity. </a:t>
            </a:r>
            <a:r>
              <a:rPr lang="en-US" dirty="0"/>
              <a:t>XP recommends that two people work together at </a:t>
            </a:r>
            <a:r>
              <a:rPr lang="en-US" dirty="0" smtClean="0"/>
              <a:t>one computer </a:t>
            </a:r>
            <a:r>
              <a:rPr lang="en-US" dirty="0"/>
              <a:t>workstation to create code for a </a:t>
            </a:r>
            <a:r>
              <a:rPr lang="en-US" dirty="0" smtClean="0"/>
              <a:t>story.</a:t>
            </a:r>
          </a:p>
          <a:p>
            <a:r>
              <a:rPr lang="en-US" dirty="0"/>
              <a:t>The use of pair programming has a number of advantages</a:t>
            </a:r>
            <a:r>
              <a:rPr lang="en-US" dirty="0" smtClean="0"/>
              <a:t>:</a:t>
            </a:r>
          </a:p>
          <a:p>
            <a:pPr>
              <a:buFont typeface="Wingdings" panose="05000000000000000000" pitchFamily="2" charset="2"/>
              <a:buChar char="§"/>
            </a:pPr>
            <a:r>
              <a:rPr lang="en-US" dirty="0" smtClean="0"/>
              <a:t>It supports the idea of collective ownership and responsibility for the system.</a:t>
            </a:r>
          </a:p>
          <a:p>
            <a:pPr>
              <a:buFont typeface="Wingdings" panose="05000000000000000000" pitchFamily="2" charset="2"/>
              <a:buChar char="§"/>
            </a:pPr>
            <a:r>
              <a:rPr lang="en-US" dirty="0" smtClean="0"/>
              <a:t>It acts as an informal review process because each line of code is looked at by at least two people. Code inspections and reviews are very successful in discovering a high percentage of software errors. However, they are time consuming.</a:t>
            </a:r>
          </a:p>
          <a:p>
            <a:pPr>
              <a:buFont typeface="Wingdings" panose="05000000000000000000" pitchFamily="2" charset="2"/>
              <a:buChar char="§"/>
            </a:pPr>
            <a:r>
              <a:rPr lang="en-US" dirty="0" smtClean="0"/>
              <a:t>It helps support refactoring, which is a process of software improvement.</a:t>
            </a:r>
          </a:p>
          <a:p>
            <a:r>
              <a:rPr lang="en-US" i="1" dirty="0" smtClean="0">
                <a:solidFill>
                  <a:schemeClr val="accent2"/>
                </a:solidFill>
              </a:rPr>
              <a:t>Scenario: </a:t>
            </a:r>
            <a:r>
              <a:rPr lang="en-US" dirty="0" smtClean="0"/>
              <a:t>Many companies that have adopted agile methods are thinking pair programming is inefficient. Whereas many companies mix pair and individual programming with an experienced programmer working with less experienced colleague when they have problem.</a:t>
            </a:r>
            <a:endParaRPr lang="en-US" dirty="0"/>
          </a:p>
        </p:txBody>
      </p:sp>
    </p:spTree>
    <p:extLst>
      <p:ext uri="{BB962C8B-B14F-4D97-AF65-F5344CB8AC3E}">
        <p14:creationId xmlns:p14="http://schemas.microsoft.com/office/powerpoint/2010/main" val="2436668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a:xfrm>
            <a:off x="692834" y="1845734"/>
            <a:ext cx="5707965" cy="4023360"/>
          </a:xfrm>
        </p:spPr>
        <p:txBody>
          <a:bodyPr>
            <a:normAutofit fontScale="85000" lnSpcReduction="20000"/>
          </a:bodyPr>
          <a:lstStyle/>
          <a:p>
            <a:pPr algn="just"/>
            <a:r>
              <a:rPr lang="en-US" dirty="0"/>
              <a:t>XP </a:t>
            </a:r>
            <a:r>
              <a:rPr lang="en-US" dirty="0" smtClean="0"/>
              <a:t>emphasizes the </a:t>
            </a:r>
            <a:r>
              <a:rPr lang="en-US" dirty="0"/>
              <a:t>importance of program </a:t>
            </a:r>
            <a:r>
              <a:rPr lang="en-US" dirty="0" smtClean="0"/>
              <a:t>testing which includes the key features-</a:t>
            </a:r>
          </a:p>
          <a:p>
            <a:pPr algn="just"/>
            <a:r>
              <a:rPr lang="en-US" dirty="0" smtClean="0"/>
              <a:t>1. </a:t>
            </a:r>
            <a:r>
              <a:rPr lang="en-US" dirty="0"/>
              <a:t>t</a:t>
            </a:r>
            <a:r>
              <a:rPr lang="en-US" dirty="0" smtClean="0"/>
              <a:t>est-first development: </a:t>
            </a:r>
          </a:p>
          <a:p>
            <a:pPr algn="just">
              <a:buFont typeface="Wingdings" panose="05000000000000000000" pitchFamily="2" charset="2"/>
              <a:buChar char="§"/>
            </a:pPr>
            <a:r>
              <a:rPr lang="en-US" dirty="0" smtClean="0"/>
              <a:t>It requires a clear relationship between system requirements and the code implementing the corresponding requirements. This relationship is clear because the story cards representing the requirements are broken down into tasks and the tasks are the principal unit of implementation.</a:t>
            </a:r>
          </a:p>
          <a:p>
            <a:pPr algn="just">
              <a:buFont typeface="Wingdings" panose="05000000000000000000" pitchFamily="2" charset="2"/>
              <a:buChar char="§"/>
            </a:pPr>
            <a:r>
              <a:rPr lang="en-US" dirty="0" smtClean="0"/>
              <a:t>Instead of writing some code and then writing tests for that code, you write the tests before you write the code. This means that you can run the test as the code is being written and discover problems during development.</a:t>
            </a:r>
          </a:p>
          <a:p>
            <a:pPr algn="just"/>
            <a:r>
              <a:rPr lang="en-US" dirty="0" smtClean="0"/>
              <a:t>2</a:t>
            </a:r>
            <a:r>
              <a:rPr lang="en-US" dirty="0"/>
              <a:t>. incremental test development from scenarios,</a:t>
            </a:r>
          </a:p>
          <a:p>
            <a:pPr algn="just"/>
            <a:r>
              <a:rPr lang="en-US" dirty="0"/>
              <a:t>3. user involvement in the test development and validation, and</a:t>
            </a:r>
          </a:p>
          <a:p>
            <a:pPr algn="just"/>
            <a:r>
              <a:rPr lang="en-US" dirty="0"/>
              <a:t>4. the use of automated testing frameworks.</a:t>
            </a:r>
            <a:endParaRPr lang="en-US" dirty="0"/>
          </a:p>
        </p:txBody>
      </p:sp>
      <p:pic>
        <p:nvPicPr>
          <p:cNvPr id="4" name="Picture 3"/>
          <p:cNvPicPr>
            <a:picLocks noChangeAspect="1"/>
          </p:cNvPicPr>
          <p:nvPr/>
        </p:nvPicPr>
        <p:blipFill>
          <a:blip r:embed="rId2"/>
          <a:stretch>
            <a:fillRect/>
          </a:stretch>
        </p:blipFill>
        <p:spPr>
          <a:xfrm>
            <a:off x="6646984" y="1825740"/>
            <a:ext cx="5399811" cy="3787554"/>
          </a:xfrm>
          <a:prstGeom prst="rect">
            <a:avLst/>
          </a:prstGeom>
        </p:spPr>
      </p:pic>
      <p:sp>
        <p:nvSpPr>
          <p:cNvPr id="5" name="Rectangle 4"/>
          <p:cNvSpPr/>
          <p:nvPr/>
        </p:nvSpPr>
        <p:spPr>
          <a:xfrm>
            <a:off x="7226476" y="5684428"/>
            <a:ext cx="4240825" cy="369332"/>
          </a:xfrm>
          <a:prstGeom prst="rect">
            <a:avLst/>
          </a:prstGeom>
        </p:spPr>
        <p:txBody>
          <a:bodyPr wrap="square">
            <a:spAutoFit/>
          </a:bodyPr>
          <a:lstStyle/>
          <a:p>
            <a:r>
              <a:rPr lang="en-US" dirty="0">
                <a:solidFill>
                  <a:srgbClr val="231F20"/>
                </a:solidFill>
                <a:latin typeface="Formata-Regular"/>
              </a:rPr>
              <a:t>Test </a:t>
            </a:r>
            <a:r>
              <a:rPr lang="en-US" dirty="0" smtClean="0">
                <a:solidFill>
                  <a:srgbClr val="231F20"/>
                </a:solidFill>
                <a:latin typeface="Formata-Regular"/>
              </a:rPr>
              <a:t>case description </a:t>
            </a:r>
            <a:r>
              <a:rPr lang="en-US" dirty="0">
                <a:solidFill>
                  <a:srgbClr val="231F20"/>
                </a:solidFill>
                <a:latin typeface="Formata-Regular"/>
              </a:rPr>
              <a:t>for </a:t>
            </a:r>
            <a:r>
              <a:rPr lang="en-US" dirty="0" smtClean="0">
                <a:solidFill>
                  <a:srgbClr val="231F20"/>
                </a:solidFill>
                <a:latin typeface="Formata-Regular"/>
              </a:rPr>
              <a:t>dose checking</a:t>
            </a:r>
            <a:endParaRPr lang="en-US" dirty="0"/>
          </a:p>
        </p:txBody>
      </p:sp>
    </p:spTree>
    <p:extLst>
      <p:ext uri="{BB962C8B-B14F-4D97-AF65-F5344CB8AC3E}">
        <p14:creationId xmlns:p14="http://schemas.microsoft.com/office/powerpoint/2010/main" val="3816031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Agility</a:t>
            </a:r>
            <a:endParaRPr lang="en-US" dirty="0"/>
          </a:p>
        </p:txBody>
      </p:sp>
      <p:sp>
        <p:nvSpPr>
          <p:cNvPr id="3" name="Content Placeholder 2"/>
          <p:cNvSpPr>
            <a:spLocks noGrp="1"/>
          </p:cNvSpPr>
          <p:nvPr>
            <p:ph idx="1"/>
          </p:nvPr>
        </p:nvSpPr>
        <p:spPr>
          <a:xfrm>
            <a:off x="1097280" y="1845734"/>
            <a:ext cx="10227212" cy="4023360"/>
          </a:xfrm>
        </p:spPr>
        <p:txBody>
          <a:bodyPr>
            <a:normAutofit/>
          </a:bodyPr>
          <a:lstStyle/>
          <a:p>
            <a:r>
              <a:rPr lang="en-US" dirty="0" smtClean="0"/>
              <a:t>According to </a:t>
            </a:r>
            <a:r>
              <a:rPr lang="en-US" i="1" dirty="0" smtClean="0"/>
              <a:t>Jacobson</a:t>
            </a:r>
            <a:r>
              <a:rPr lang="en-US" dirty="0" smtClean="0"/>
              <a:t> agility means the ability to change quickly. </a:t>
            </a:r>
            <a:r>
              <a:rPr lang="en-US" dirty="0"/>
              <a:t>Change is what software development is very much about</a:t>
            </a:r>
            <a:r>
              <a:rPr lang="en-US" dirty="0" smtClean="0"/>
              <a:t>. Changes in-</a:t>
            </a:r>
          </a:p>
          <a:p>
            <a:pPr lvl="8">
              <a:buFont typeface="Wingdings" panose="05000000000000000000" pitchFamily="2" charset="2"/>
              <a:buChar char="§"/>
            </a:pPr>
            <a:r>
              <a:rPr lang="en-US" sz="1800" dirty="0"/>
              <a:t>software </a:t>
            </a:r>
            <a:r>
              <a:rPr lang="en-US" sz="1800" dirty="0" smtClean="0"/>
              <a:t>being built</a:t>
            </a:r>
            <a:endParaRPr lang="en-US" sz="1800" dirty="0"/>
          </a:p>
          <a:p>
            <a:pPr lvl="8">
              <a:buFont typeface="Wingdings" panose="05000000000000000000" pitchFamily="2" charset="2"/>
              <a:buChar char="§"/>
            </a:pPr>
            <a:r>
              <a:rPr lang="en-US" sz="1800" dirty="0" smtClean="0"/>
              <a:t>changes </a:t>
            </a:r>
            <a:r>
              <a:rPr lang="en-US" sz="1800" dirty="0"/>
              <a:t>to the team </a:t>
            </a:r>
            <a:r>
              <a:rPr lang="en-US" sz="1800" dirty="0" smtClean="0"/>
              <a:t>members</a:t>
            </a:r>
          </a:p>
          <a:p>
            <a:pPr lvl="8">
              <a:buFont typeface="Wingdings" panose="05000000000000000000" pitchFamily="2" charset="2"/>
              <a:buChar char="§"/>
            </a:pPr>
            <a:r>
              <a:rPr lang="en-US" sz="1800" dirty="0" smtClean="0"/>
              <a:t>changes </a:t>
            </a:r>
            <a:r>
              <a:rPr lang="en-US" sz="1800" dirty="0"/>
              <a:t>because of new </a:t>
            </a:r>
            <a:r>
              <a:rPr lang="en-US" sz="1800" dirty="0" smtClean="0"/>
              <a:t>technology</a:t>
            </a:r>
          </a:p>
          <a:p>
            <a:pPr lvl="8">
              <a:buFont typeface="Wingdings" panose="05000000000000000000" pitchFamily="2" charset="2"/>
              <a:buChar char="§"/>
            </a:pPr>
            <a:r>
              <a:rPr lang="en-US" sz="1800" dirty="0" smtClean="0"/>
              <a:t>changes of all </a:t>
            </a:r>
            <a:r>
              <a:rPr lang="en-US" sz="1800" dirty="0"/>
              <a:t>kinds that may have an impact on the product they build or the project that creates </a:t>
            </a:r>
            <a:r>
              <a:rPr lang="en-US" sz="1800" dirty="0" smtClean="0"/>
              <a:t>the product</a:t>
            </a:r>
            <a:r>
              <a:rPr lang="en-US" sz="1800" dirty="0"/>
              <a:t>.</a:t>
            </a:r>
            <a:endParaRPr lang="en-US" sz="1800" dirty="0" smtClean="0"/>
          </a:p>
          <a:p>
            <a:r>
              <a:rPr lang="en-US" dirty="0" smtClean="0"/>
              <a:t>Agility </a:t>
            </a:r>
            <a:r>
              <a:rPr lang="en-US" dirty="0"/>
              <a:t>is more than an effective response to </a:t>
            </a:r>
            <a:r>
              <a:rPr lang="en-US" dirty="0" smtClean="0"/>
              <a:t>change. It encourages team members to make communication effortless among </a:t>
            </a:r>
            <a:r>
              <a:rPr lang="en-US" dirty="0"/>
              <a:t>technologists and business people, between software </a:t>
            </a:r>
            <a:r>
              <a:rPr lang="en-US" dirty="0" smtClean="0"/>
              <a:t>engineers and </a:t>
            </a:r>
            <a:r>
              <a:rPr lang="en-US" dirty="0"/>
              <a:t>their </a:t>
            </a:r>
            <a:r>
              <a:rPr lang="en-US" dirty="0" smtClean="0"/>
              <a:t>managers.</a:t>
            </a:r>
          </a:p>
          <a:p>
            <a:r>
              <a:rPr lang="en-US" dirty="0" smtClean="0"/>
              <a:t>It adopts </a:t>
            </a:r>
            <a:r>
              <a:rPr lang="en-US" dirty="0"/>
              <a:t>the customer as a part of the development </a:t>
            </a:r>
            <a:r>
              <a:rPr lang="en-US" dirty="0" smtClean="0"/>
              <a:t>team and lets planning to be flexible.</a:t>
            </a:r>
          </a:p>
          <a:p>
            <a:endParaRPr lang="en-US" dirty="0" smtClean="0"/>
          </a:p>
        </p:txBody>
      </p:sp>
    </p:spTree>
    <p:extLst>
      <p:ext uri="{BB962C8B-B14F-4D97-AF65-F5344CB8AC3E}">
        <p14:creationId xmlns:p14="http://schemas.microsoft.com/office/powerpoint/2010/main" val="3200317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Software Development (ASD)</a:t>
            </a:r>
            <a:endParaRPr lang="en-US" dirty="0"/>
          </a:p>
        </p:txBody>
      </p:sp>
      <p:sp>
        <p:nvSpPr>
          <p:cNvPr id="3" name="Content Placeholder 2"/>
          <p:cNvSpPr>
            <a:spLocks noGrp="1"/>
          </p:cNvSpPr>
          <p:nvPr>
            <p:ph idx="1"/>
          </p:nvPr>
        </p:nvSpPr>
        <p:spPr/>
        <p:txBody>
          <a:bodyPr>
            <a:normAutofit lnSpcReduction="10000"/>
          </a:bodyPr>
          <a:lstStyle/>
          <a:p>
            <a:r>
              <a:rPr lang="en-US" dirty="0" smtClean="0"/>
              <a:t>In the year 2000, </a:t>
            </a:r>
            <a:r>
              <a:rPr lang="en-US" altLang="en-US" dirty="0"/>
              <a:t>Jim Highsmith </a:t>
            </a:r>
            <a:r>
              <a:rPr lang="en-US" altLang="en-US" dirty="0" smtClean="0"/>
              <a:t>proposed ASD as a </a:t>
            </a:r>
            <a:r>
              <a:rPr lang="en-US" altLang="en-US" dirty="0" err="1"/>
              <a:t>a</a:t>
            </a:r>
            <a:r>
              <a:rPr lang="en-US" altLang="en-US" dirty="0"/>
              <a:t> technique to build complex software and </a:t>
            </a:r>
            <a:r>
              <a:rPr lang="en-US" altLang="en-US" dirty="0" smtClean="0"/>
              <a:t>system.</a:t>
            </a:r>
          </a:p>
          <a:p>
            <a:r>
              <a:rPr lang="en-US" dirty="0" smtClean="0"/>
              <a:t>ASD focuses on human collaboration and team self-organization. The lifecycle of ASD incorporates three phases, speculation, collaboration, and learning.</a:t>
            </a:r>
          </a:p>
          <a:p>
            <a:r>
              <a:rPr lang="en-US" altLang="en-US" dirty="0">
                <a:solidFill>
                  <a:schemeClr val="tx1"/>
                </a:solidFill>
              </a:rPr>
              <a:t>1. </a:t>
            </a:r>
            <a:r>
              <a:rPr lang="en-US" altLang="en-US" b="1" dirty="0">
                <a:solidFill>
                  <a:schemeClr val="tx1"/>
                </a:solidFill>
              </a:rPr>
              <a:t>Speculation</a:t>
            </a:r>
            <a:r>
              <a:rPr lang="en-US" altLang="en-US" dirty="0"/>
              <a:t>: project is initiated and adaptive cycle planning is conducted. Adaptive cycle planning uses project initiation information- the customer’s mission statement, project constraints (e.g. delivery date), and basic requirements to define the set of release cycles (increments) that will be required for the project. Based on the information obtained at the completion of the first cycle, the plan is reviewed and adjusted so that planned work better fits the reality. </a:t>
            </a:r>
          </a:p>
          <a:p>
            <a:r>
              <a:rPr lang="en-US" altLang="en-US" dirty="0">
                <a:solidFill>
                  <a:schemeClr val="tx1"/>
                </a:solidFill>
              </a:rPr>
              <a:t>2. </a:t>
            </a:r>
            <a:r>
              <a:rPr lang="en-US" altLang="en-US" b="1" dirty="0" smtClean="0">
                <a:solidFill>
                  <a:schemeClr val="tx1"/>
                </a:solidFill>
              </a:rPr>
              <a:t>Collaborations</a:t>
            </a:r>
            <a:r>
              <a:rPr lang="en-US" altLang="en-US" dirty="0" smtClean="0">
                <a:solidFill>
                  <a:schemeClr val="tx1"/>
                </a:solidFill>
              </a:rPr>
              <a:t>: </a:t>
            </a:r>
            <a:r>
              <a:rPr lang="en-US" altLang="en-US" dirty="0"/>
              <a:t>are used to multiply their talent and creative output beyond absolute </a:t>
            </a:r>
            <a:r>
              <a:rPr lang="en-US" altLang="en-US" dirty="0" smtClean="0"/>
              <a:t>number. </a:t>
            </a:r>
            <a:r>
              <a:rPr lang="en-US" altLang="en-US" dirty="0"/>
              <a:t>It encompasses communication and teamwork, but it also emphasizes individualism, because individual creativity plays an important role in collaborative thinking. </a:t>
            </a:r>
          </a:p>
          <a:p>
            <a:endParaRPr lang="en-US" dirty="0" smtClean="0"/>
          </a:p>
          <a:p>
            <a:endParaRPr lang="en-US" dirty="0"/>
          </a:p>
        </p:txBody>
      </p:sp>
    </p:spTree>
    <p:extLst>
      <p:ext uri="{BB962C8B-B14F-4D97-AF65-F5344CB8AC3E}">
        <p14:creationId xmlns:p14="http://schemas.microsoft.com/office/powerpoint/2010/main" val="417201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1515" y="1098917"/>
            <a:ext cx="6430107" cy="4660045"/>
          </a:xfrm>
        </p:spPr>
        <p:txBody>
          <a:bodyPr>
            <a:normAutofit lnSpcReduction="10000"/>
          </a:bodyPr>
          <a:lstStyle/>
          <a:p>
            <a:r>
              <a:rPr lang="en-US" altLang="en-US" dirty="0"/>
              <a:t>It is a matter of trust. </a:t>
            </a:r>
            <a:endParaRPr lang="en-US" altLang="en-US" dirty="0" smtClean="0"/>
          </a:p>
          <a:p>
            <a:r>
              <a:rPr lang="en-US" altLang="en-US" dirty="0" smtClean="0"/>
              <a:t>1</a:t>
            </a:r>
            <a:r>
              <a:rPr lang="en-US" altLang="en-US" dirty="0"/>
              <a:t>) criticize without animosity</a:t>
            </a:r>
            <a:r>
              <a:rPr lang="en-US" altLang="en-US" dirty="0" smtClean="0"/>
              <a:t>,</a:t>
            </a:r>
          </a:p>
          <a:p>
            <a:r>
              <a:rPr lang="en-US" altLang="en-US" dirty="0" smtClean="0"/>
              <a:t>2</a:t>
            </a:r>
            <a:r>
              <a:rPr lang="en-US" altLang="en-US" dirty="0"/>
              <a:t>) assist without resentments</a:t>
            </a:r>
            <a:r>
              <a:rPr lang="en-US" altLang="en-US" dirty="0" smtClean="0"/>
              <a:t>,</a:t>
            </a:r>
          </a:p>
          <a:p>
            <a:r>
              <a:rPr lang="en-US" altLang="en-US" dirty="0" smtClean="0"/>
              <a:t>3</a:t>
            </a:r>
            <a:r>
              <a:rPr lang="en-US" altLang="en-US" dirty="0"/>
              <a:t>) work as hard as or harder than they do. </a:t>
            </a:r>
            <a:endParaRPr lang="en-US" altLang="en-US" dirty="0" smtClean="0"/>
          </a:p>
          <a:p>
            <a:r>
              <a:rPr lang="en-US" altLang="en-US" dirty="0" smtClean="0"/>
              <a:t>4) </a:t>
            </a:r>
            <a:r>
              <a:rPr lang="en-US" altLang="en-US" dirty="0"/>
              <a:t>have the skill set to contribute to the work at hand, </a:t>
            </a:r>
            <a:endParaRPr lang="en-US" altLang="en-US" dirty="0" smtClean="0"/>
          </a:p>
          <a:p>
            <a:r>
              <a:rPr lang="en-US" altLang="en-US" dirty="0" smtClean="0"/>
              <a:t>5</a:t>
            </a:r>
            <a:r>
              <a:rPr lang="en-US" altLang="en-US" dirty="0"/>
              <a:t>) communicate problems or concerns in a way that leas to effective action. </a:t>
            </a:r>
          </a:p>
          <a:p>
            <a:pPr algn="just"/>
            <a:r>
              <a:rPr lang="en-US" altLang="en-US" dirty="0">
                <a:solidFill>
                  <a:schemeClr val="tx1"/>
                </a:solidFill>
              </a:rPr>
              <a:t>3. </a:t>
            </a:r>
            <a:r>
              <a:rPr lang="en-US" altLang="en-US" b="1" dirty="0">
                <a:solidFill>
                  <a:schemeClr val="tx1"/>
                </a:solidFill>
              </a:rPr>
              <a:t>Learning</a:t>
            </a:r>
            <a:r>
              <a:rPr lang="en-US" altLang="en-US" dirty="0"/>
              <a:t>: As members of ASD team begin to develop the components, the emphasis is on </a:t>
            </a:r>
            <a:r>
              <a:rPr lang="ja-JP" altLang="en-US" dirty="0"/>
              <a:t>“</a:t>
            </a:r>
            <a:r>
              <a:rPr lang="en-US" altLang="ja-JP" dirty="0">
                <a:solidFill>
                  <a:srgbClr val="C00000"/>
                </a:solidFill>
              </a:rPr>
              <a:t>learning</a:t>
            </a:r>
            <a:r>
              <a:rPr lang="ja-JP" altLang="en-US" dirty="0"/>
              <a:t>”</a:t>
            </a:r>
            <a:r>
              <a:rPr lang="en-US" altLang="ja-JP" dirty="0"/>
              <a:t>. Highsmith argues that software developers often overestimate their own understanding of the technology, the process, and the project and that learning will help them to improve their level of real understanding. Three ways: focus groups, technical reviews and project postmortems. </a:t>
            </a:r>
            <a:endParaRPr lang="en-US" dirty="0"/>
          </a:p>
        </p:txBody>
      </p:sp>
      <p:pic>
        <p:nvPicPr>
          <p:cNvPr id="4" name="Picture 3"/>
          <p:cNvPicPr>
            <a:picLocks noChangeAspect="1"/>
          </p:cNvPicPr>
          <p:nvPr/>
        </p:nvPicPr>
        <p:blipFill>
          <a:blip r:embed="rId2"/>
          <a:stretch>
            <a:fillRect/>
          </a:stretch>
        </p:blipFill>
        <p:spPr>
          <a:xfrm>
            <a:off x="6831622" y="1401172"/>
            <a:ext cx="5185589" cy="4055534"/>
          </a:xfrm>
          <a:prstGeom prst="rect">
            <a:avLst/>
          </a:prstGeom>
        </p:spPr>
      </p:pic>
      <p:sp>
        <p:nvSpPr>
          <p:cNvPr id="5" name="Rectangle 4"/>
          <p:cNvSpPr/>
          <p:nvPr/>
        </p:nvSpPr>
        <p:spPr>
          <a:xfrm>
            <a:off x="7996518" y="5574295"/>
            <a:ext cx="3442447" cy="369332"/>
          </a:xfrm>
          <a:prstGeom prst="rect">
            <a:avLst/>
          </a:prstGeom>
        </p:spPr>
        <p:txBody>
          <a:bodyPr wrap="square">
            <a:spAutoFit/>
          </a:bodyPr>
          <a:lstStyle/>
          <a:p>
            <a:r>
              <a:rPr lang="en-US" dirty="0" smtClean="0">
                <a:latin typeface="LubalinGraph-Demi"/>
              </a:rPr>
              <a:t>Adaptive software development</a:t>
            </a:r>
            <a:endParaRPr lang="en-US" dirty="0"/>
          </a:p>
        </p:txBody>
      </p:sp>
    </p:spTree>
    <p:extLst>
      <p:ext uri="{BB962C8B-B14F-4D97-AF65-F5344CB8AC3E}">
        <p14:creationId xmlns:p14="http://schemas.microsoft.com/office/powerpoint/2010/main" val="28379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normAutofit lnSpcReduction="10000"/>
          </a:bodyPr>
          <a:lstStyle/>
          <a:p>
            <a:r>
              <a:rPr lang="en-US" altLang="en-US" dirty="0"/>
              <a:t>A software development method Originally proposed by </a:t>
            </a:r>
            <a:r>
              <a:rPr lang="en-US" altLang="en-US" dirty="0" err="1"/>
              <a:t>Schwaber</a:t>
            </a:r>
            <a:r>
              <a:rPr lang="en-US" altLang="en-US" dirty="0"/>
              <a:t> and </a:t>
            </a:r>
            <a:r>
              <a:rPr lang="en-US" altLang="en-US" dirty="0" err="1"/>
              <a:t>Beedle</a:t>
            </a:r>
            <a:r>
              <a:rPr lang="en-US" altLang="en-US" dirty="0"/>
              <a:t> (an activity occurs during a rugby match) in early </a:t>
            </a:r>
            <a:r>
              <a:rPr lang="en-US" altLang="en-US" dirty="0" smtClean="0"/>
              <a:t>1990.</a:t>
            </a:r>
          </a:p>
          <a:p>
            <a:pPr>
              <a:buFont typeface="Wingdings" panose="05000000000000000000" pitchFamily="2" charset="2"/>
              <a:buChar char="§"/>
            </a:pPr>
            <a:r>
              <a:rPr lang="en-US" dirty="0" smtClean="0"/>
              <a:t>It focuses on providing a framework for agile project organization, and it need not to use development practices such as pair programming and test-first development. This means it can be more easily integrated with existing practice in a company.  </a:t>
            </a:r>
          </a:p>
          <a:p>
            <a:pPr>
              <a:buFont typeface="Wingdings" panose="05000000000000000000" pitchFamily="2" charset="2"/>
              <a:buChar char="§"/>
            </a:pPr>
            <a:r>
              <a:rPr lang="en-US" dirty="0" smtClean="0"/>
              <a:t>In general way </a:t>
            </a:r>
            <a:r>
              <a:rPr lang="en-US" dirty="0"/>
              <a:t>instead of providing complete, detailed descriptions of how everything is to be done on a project, much of it is left up to the Scrum software development team. This is because the team will know best how to solve the problem they are presented</a:t>
            </a:r>
            <a:r>
              <a:rPr lang="en-US" dirty="0" smtClean="0"/>
              <a:t>.</a:t>
            </a:r>
          </a:p>
          <a:p>
            <a:pPr>
              <a:buFont typeface="Wingdings" panose="05000000000000000000" pitchFamily="2" charset="2"/>
              <a:buChar char="§"/>
            </a:pPr>
            <a:r>
              <a:rPr lang="en-US" dirty="0" smtClean="0"/>
              <a:t>Scrum incorporates </a:t>
            </a:r>
            <a:r>
              <a:rPr lang="en-US" dirty="0"/>
              <a:t>following </a:t>
            </a:r>
            <a:r>
              <a:rPr lang="en-US" dirty="0" smtClean="0"/>
              <a:t>framework activities</a:t>
            </a:r>
            <a:r>
              <a:rPr lang="en-US" dirty="0"/>
              <a:t>: requirements, analysis, design, evolution, and delivery</a:t>
            </a:r>
            <a:r>
              <a:rPr lang="en-US" dirty="0" smtClean="0"/>
              <a:t>.</a:t>
            </a:r>
            <a:r>
              <a:rPr lang="en-US" dirty="0"/>
              <a:t> Within </a:t>
            </a:r>
            <a:r>
              <a:rPr lang="en-US" dirty="0" smtClean="0"/>
              <a:t>each </a:t>
            </a:r>
            <a:r>
              <a:rPr lang="en-US" dirty="0"/>
              <a:t>framework activity, work tasks occur within a process </a:t>
            </a:r>
            <a:r>
              <a:rPr lang="en-US" dirty="0" smtClean="0"/>
              <a:t>pattern </a:t>
            </a:r>
            <a:r>
              <a:rPr lang="en-US" dirty="0"/>
              <a:t>called a </a:t>
            </a:r>
            <a:r>
              <a:rPr lang="en-US" i="1" dirty="0" smtClean="0"/>
              <a:t>sprint.</a:t>
            </a:r>
          </a:p>
          <a:p>
            <a:pPr>
              <a:buFont typeface="Wingdings" panose="05000000000000000000" pitchFamily="2" charset="2"/>
              <a:buChar char="§"/>
            </a:pPr>
            <a:r>
              <a:rPr lang="en-US" dirty="0" smtClean="0"/>
              <a:t>The input to the process is the product backlog. Each process iteration produces a product increment that could be delivered to customers.</a:t>
            </a:r>
            <a:endParaRPr lang="en-US" dirty="0"/>
          </a:p>
        </p:txBody>
      </p:sp>
    </p:spTree>
    <p:extLst>
      <p:ext uri="{BB962C8B-B14F-4D97-AF65-F5344CB8AC3E}">
        <p14:creationId xmlns:p14="http://schemas.microsoft.com/office/powerpoint/2010/main" val="2371209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6523" y="414287"/>
            <a:ext cx="9789001" cy="5906334"/>
          </a:xfrm>
          <a:prstGeom prst="rect">
            <a:avLst/>
          </a:prstGeom>
        </p:spPr>
      </p:pic>
    </p:spTree>
    <p:extLst>
      <p:ext uri="{BB962C8B-B14F-4D97-AF65-F5344CB8AC3E}">
        <p14:creationId xmlns:p14="http://schemas.microsoft.com/office/powerpoint/2010/main" val="2935848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60937" y="852732"/>
            <a:ext cx="10509739" cy="5249130"/>
          </a:xfrm>
        </p:spPr>
        <p:txBody>
          <a:bodyPr>
            <a:normAutofit lnSpcReduction="10000"/>
          </a:bodyPr>
          <a:lstStyle/>
          <a:p>
            <a:r>
              <a:rPr lang="en-US" altLang="en-US" dirty="0" smtClean="0"/>
              <a:t>Development actions are defined with process pattern:</a:t>
            </a:r>
          </a:p>
          <a:p>
            <a:r>
              <a:rPr lang="en-US" dirty="0" smtClean="0"/>
              <a:t>Backlog: </a:t>
            </a:r>
            <a:r>
              <a:rPr lang="en-US" dirty="0"/>
              <a:t>a prioritized list of project requirements or features that provide </a:t>
            </a:r>
            <a:r>
              <a:rPr lang="en-US" dirty="0" smtClean="0"/>
              <a:t>business value </a:t>
            </a:r>
            <a:r>
              <a:rPr lang="en-US" dirty="0"/>
              <a:t>for the </a:t>
            </a:r>
            <a:r>
              <a:rPr lang="en-US" dirty="0" smtClean="0"/>
              <a:t>customer. </a:t>
            </a:r>
            <a:r>
              <a:rPr lang="en-US" dirty="0"/>
              <a:t>The product manager assesses the backlog </a:t>
            </a:r>
            <a:r>
              <a:rPr lang="en-US" dirty="0" smtClean="0"/>
              <a:t>and updates </a:t>
            </a:r>
            <a:r>
              <a:rPr lang="en-US" dirty="0"/>
              <a:t>priorities as </a:t>
            </a:r>
            <a:r>
              <a:rPr lang="en-US" dirty="0" smtClean="0"/>
              <a:t>required.</a:t>
            </a:r>
          </a:p>
          <a:p>
            <a:r>
              <a:rPr lang="en-US" i="1" dirty="0" smtClean="0"/>
              <a:t>Sprints: </a:t>
            </a:r>
            <a:r>
              <a:rPr lang="en-US" dirty="0"/>
              <a:t>consist of work units that are required to achieve a requirement </a:t>
            </a:r>
            <a:r>
              <a:rPr lang="en-US" dirty="0" smtClean="0"/>
              <a:t>defined in </a:t>
            </a:r>
            <a:r>
              <a:rPr lang="en-US" dirty="0"/>
              <a:t>the backlog that must be fit into a predefined </a:t>
            </a:r>
            <a:r>
              <a:rPr lang="en-US" dirty="0" smtClean="0"/>
              <a:t>time-box where a </a:t>
            </a:r>
            <a:r>
              <a:rPr lang="en-US" i="1" dirty="0"/>
              <a:t>time-box </a:t>
            </a:r>
            <a:r>
              <a:rPr lang="en-US" dirty="0"/>
              <a:t>is a project management term </a:t>
            </a:r>
            <a:r>
              <a:rPr lang="en-US" dirty="0" smtClean="0"/>
              <a:t>that </a:t>
            </a:r>
            <a:r>
              <a:rPr lang="en-US" dirty="0"/>
              <a:t>indicates a period of </a:t>
            </a:r>
            <a:r>
              <a:rPr lang="en-US" dirty="0" smtClean="0"/>
              <a:t>time that </a:t>
            </a:r>
            <a:r>
              <a:rPr lang="en-US" dirty="0"/>
              <a:t>has been allocated to accomplish some task</a:t>
            </a:r>
            <a:r>
              <a:rPr lang="en-US" dirty="0" smtClean="0"/>
              <a:t>.</a:t>
            </a:r>
          </a:p>
          <a:p>
            <a:r>
              <a:rPr lang="en-US" i="1" dirty="0"/>
              <a:t>Scrum </a:t>
            </a:r>
            <a:r>
              <a:rPr lang="en-US" i="1" dirty="0" smtClean="0"/>
              <a:t>meetings</a:t>
            </a:r>
            <a:r>
              <a:rPr lang="en-US" dirty="0" smtClean="0"/>
              <a:t>: are </a:t>
            </a:r>
            <a:r>
              <a:rPr lang="en-US" dirty="0"/>
              <a:t>short (typically 15 minutes) meetings held daily by the </a:t>
            </a:r>
            <a:r>
              <a:rPr lang="en-US" dirty="0" smtClean="0"/>
              <a:t>Scrum team</a:t>
            </a:r>
            <a:r>
              <a:rPr lang="en-US" dirty="0"/>
              <a:t>. Three key questions are asked and answered by all team </a:t>
            </a:r>
            <a:r>
              <a:rPr lang="en-US" dirty="0" smtClean="0"/>
              <a:t>members:</a:t>
            </a:r>
            <a:endParaRPr lang="en-US" dirty="0"/>
          </a:p>
          <a:p>
            <a:r>
              <a:rPr lang="en-US" dirty="0"/>
              <a:t>• What did you do since the last team meeting?</a:t>
            </a:r>
          </a:p>
          <a:p>
            <a:r>
              <a:rPr lang="en-US" dirty="0"/>
              <a:t>• What obstacles are you encountering?</a:t>
            </a:r>
          </a:p>
          <a:p>
            <a:r>
              <a:rPr lang="en-US" dirty="0"/>
              <a:t>• What do you plan to accomplish by the next team meeting</a:t>
            </a:r>
            <a:r>
              <a:rPr lang="en-US" dirty="0" smtClean="0"/>
              <a:t>?</a:t>
            </a:r>
          </a:p>
          <a:p>
            <a:r>
              <a:rPr lang="en-US" dirty="0"/>
              <a:t>A team leader, called a </a:t>
            </a:r>
            <a:r>
              <a:rPr lang="en-US" i="1" dirty="0"/>
              <a:t>Scrum master, </a:t>
            </a:r>
            <a:r>
              <a:rPr lang="en-US" dirty="0"/>
              <a:t>leads the meeting and assesses the </a:t>
            </a:r>
            <a:r>
              <a:rPr lang="en-US" dirty="0" smtClean="0"/>
              <a:t>responses from </a:t>
            </a:r>
            <a:r>
              <a:rPr lang="en-US" dirty="0"/>
              <a:t>each </a:t>
            </a:r>
            <a:r>
              <a:rPr lang="en-US" dirty="0" smtClean="0"/>
              <a:t>person.</a:t>
            </a:r>
          </a:p>
          <a:p>
            <a:r>
              <a:rPr lang="en-US" i="1" dirty="0" smtClean="0"/>
              <a:t>Demos: </a:t>
            </a:r>
            <a:r>
              <a:rPr lang="en-US" altLang="ja-JP" dirty="0"/>
              <a:t>are delivered to the customer with the time-box allocated. May not contain all functionalities. So customers can evaluate and give feedbacks. </a:t>
            </a:r>
            <a:endParaRPr lang="en-US" altLang="en-US" dirty="0"/>
          </a:p>
          <a:p>
            <a:endParaRPr lang="en-US" dirty="0"/>
          </a:p>
        </p:txBody>
      </p:sp>
    </p:spTree>
    <p:extLst>
      <p:ext uri="{BB962C8B-B14F-4D97-AF65-F5344CB8AC3E}">
        <p14:creationId xmlns:p14="http://schemas.microsoft.com/office/powerpoint/2010/main" val="3876001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Systems Development Method (DSDM)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DSDM is </a:t>
            </a:r>
            <a:r>
              <a:rPr lang="en-US" dirty="0"/>
              <a:t>an agile software </a:t>
            </a:r>
            <a:r>
              <a:rPr lang="en-US" dirty="0" smtClean="0"/>
              <a:t>development approach </a:t>
            </a:r>
            <a:r>
              <a:rPr lang="en-US" dirty="0"/>
              <a:t>that “provides a framework for building and maintaining </a:t>
            </a:r>
            <a:r>
              <a:rPr lang="en-US" dirty="0" smtClean="0"/>
              <a:t>systems which </a:t>
            </a:r>
            <a:r>
              <a:rPr lang="en-US" dirty="0"/>
              <a:t>meet tight time constraints through the use of incremental prototyping in a </a:t>
            </a:r>
            <a:r>
              <a:rPr lang="en-US" dirty="0" smtClean="0"/>
              <a:t>controlled project environment.</a:t>
            </a:r>
          </a:p>
          <a:p>
            <a:pPr>
              <a:buFont typeface="Wingdings" panose="05000000000000000000" pitchFamily="2" charset="2"/>
              <a:buChar char="§"/>
            </a:pPr>
            <a:r>
              <a:rPr lang="en-US" dirty="0"/>
              <a:t>The DSDM philosophy is borrowed from a </a:t>
            </a:r>
            <a:r>
              <a:rPr lang="en-US" dirty="0" smtClean="0"/>
              <a:t>modified version </a:t>
            </a:r>
            <a:r>
              <a:rPr lang="en-US" dirty="0"/>
              <a:t>of the Pareto principle—80 percent of an application can be delivered </a:t>
            </a:r>
            <a:r>
              <a:rPr lang="en-US" dirty="0" smtClean="0"/>
              <a:t>in 20 </a:t>
            </a:r>
            <a:r>
              <a:rPr lang="en-US" dirty="0"/>
              <a:t>percent of the time it would take to deliver the complete (100 percent) application</a:t>
            </a:r>
            <a:r>
              <a:rPr lang="en-US" dirty="0" smtClean="0"/>
              <a:t>.</a:t>
            </a:r>
          </a:p>
          <a:p>
            <a:pPr>
              <a:buFont typeface="Wingdings" panose="05000000000000000000" pitchFamily="2" charset="2"/>
              <a:buChar char="§"/>
            </a:pPr>
            <a:r>
              <a:rPr lang="en-US" altLang="en-US" dirty="0"/>
              <a:t>Promoted by the DSDM Consortium (</a:t>
            </a:r>
            <a:r>
              <a:rPr lang="en-US" altLang="en-US" dirty="0">
                <a:hlinkClick r:id="rId2"/>
              </a:rPr>
              <a:t>www.dsdm.org</a:t>
            </a:r>
            <a:r>
              <a:rPr lang="en-US" altLang="en-US" dirty="0" smtClean="0"/>
              <a:t>) </a:t>
            </a:r>
            <a:r>
              <a:rPr lang="en-US" dirty="0"/>
              <a:t>is a worldwide group of member </a:t>
            </a:r>
            <a:r>
              <a:rPr lang="en-US" dirty="0" smtClean="0"/>
              <a:t>companies that </a:t>
            </a:r>
            <a:r>
              <a:rPr lang="en-US" dirty="0"/>
              <a:t>collectively take on the role of “keeper” of the method</a:t>
            </a:r>
            <a:r>
              <a:rPr lang="en-US" dirty="0" smtClean="0"/>
              <a:t>.</a:t>
            </a:r>
          </a:p>
          <a:p>
            <a:pPr>
              <a:buFont typeface="Wingdings" panose="05000000000000000000" pitchFamily="2" charset="2"/>
              <a:buChar char="§"/>
            </a:pPr>
            <a:r>
              <a:rPr lang="en-US" dirty="0" smtClean="0"/>
              <a:t>DSDM Lifecycle:</a:t>
            </a:r>
          </a:p>
          <a:p>
            <a:r>
              <a:rPr lang="en-US" dirty="0" smtClean="0"/>
              <a:t>Feasibility Study: </a:t>
            </a:r>
            <a:r>
              <a:rPr lang="en-US" dirty="0"/>
              <a:t>establishes the basic business requirements and </a:t>
            </a:r>
            <a:r>
              <a:rPr lang="en-US" dirty="0" smtClean="0"/>
              <a:t>constraints associated </a:t>
            </a:r>
            <a:r>
              <a:rPr lang="en-US" dirty="0"/>
              <a:t>with the application to be </a:t>
            </a:r>
            <a:r>
              <a:rPr lang="en-US" dirty="0" smtClean="0"/>
              <a:t>built and then assess whether the application is viable.</a:t>
            </a:r>
          </a:p>
          <a:p>
            <a:pPr>
              <a:buFont typeface="Wingdings" panose="05000000000000000000" pitchFamily="2" charset="2"/>
              <a:buChar char="§"/>
            </a:pPr>
            <a:endParaRPr lang="en-US" altLang="en-US" dirty="0"/>
          </a:p>
          <a:p>
            <a:endParaRPr lang="en-US" dirty="0"/>
          </a:p>
        </p:txBody>
      </p:sp>
    </p:spTree>
    <p:extLst>
      <p:ext uri="{BB962C8B-B14F-4D97-AF65-F5344CB8AC3E}">
        <p14:creationId xmlns:p14="http://schemas.microsoft.com/office/powerpoint/2010/main" val="3720523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sdm lifecycl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4922" y="1065945"/>
            <a:ext cx="6027336" cy="44380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5799" y="536331"/>
            <a:ext cx="7415876" cy="646331"/>
          </a:xfrm>
          <a:prstGeom prst="rect">
            <a:avLst/>
          </a:prstGeom>
          <a:noFill/>
        </p:spPr>
        <p:txBody>
          <a:bodyPr wrap="none" rtlCol="0">
            <a:spAutoFit/>
          </a:bodyPr>
          <a:lstStyle/>
          <a:p>
            <a:pPr algn="just"/>
            <a:r>
              <a:rPr lang="en-US" dirty="0" smtClean="0"/>
              <a:t>Business Study: </a:t>
            </a:r>
            <a:r>
              <a:rPr lang="en-US" dirty="0"/>
              <a:t>establishes the functional and information requirements that</a:t>
            </a:r>
          </a:p>
          <a:p>
            <a:pPr algn="just"/>
            <a:r>
              <a:rPr lang="en-US" dirty="0"/>
              <a:t>will allow the application to provide business </a:t>
            </a:r>
            <a:r>
              <a:rPr lang="en-US" dirty="0" smtClean="0"/>
              <a:t>value.</a:t>
            </a:r>
            <a:endParaRPr lang="en-US" dirty="0"/>
          </a:p>
        </p:txBody>
      </p:sp>
      <p:sp>
        <p:nvSpPr>
          <p:cNvPr id="5" name="TextBox 4"/>
          <p:cNvSpPr txBox="1"/>
          <p:nvPr/>
        </p:nvSpPr>
        <p:spPr>
          <a:xfrm>
            <a:off x="685799" y="1362808"/>
            <a:ext cx="4994032" cy="923330"/>
          </a:xfrm>
          <a:prstGeom prst="rect">
            <a:avLst/>
          </a:prstGeom>
          <a:noFill/>
        </p:spPr>
        <p:txBody>
          <a:bodyPr wrap="square" rtlCol="0">
            <a:spAutoFit/>
          </a:bodyPr>
          <a:lstStyle/>
          <a:p>
            <a:pPr algn="just"/>
            <a:r>
              <a:rPr lang="en-US" i="1" dirty="0"/>
              <a:t>Functional model </a:t>
            </a:r>
            <a:r>
              <a:rPr lang="en-US" i="1" dirty="0" smtClean="0"/>
              <a:t>iteration: </a:t>
            </a:r>
            <a:r>
              <a:rPr lang="en-US" dirty="0"/>
              <a:t>produces a set of </a:t>
            </a:r>
            <a:endParaRPr lang="en-US" dirty="0" smtClean="0"/>
          </a:p>
          <a:p>
            <a:pPr algn="just"/>
            <a:r>
              <a:rPr lang="en-US" dirty="0" smtClean="0"/>
              <a:t>incremental </a:t>
            </a:r>
            <a:r>
              <a:rPr lang="en-US" dirty="0"/>
              <a:t>prototypes </a:t>
            </a:r>
            <a:r>
              <a:rPr lang="en-US" dirty="0" smtClean="0"/>
              <a:t>that demonstrate </a:t>
            </a:r>
          </a:p>
          <a:p>
            <a:pPr algn="just"/>
            <a:r>
              <a:rPr lang="en-US" dirty="0" smtClean="0"/>
              <a:t>functionality </a:t>
            </a:r>
            <a:r>
              <a:rPr lang="en-US" dirty="0"/>
              <a:t>for the </a:t>
            </a:r>
            <a:r>
              <a:rPr lang="en-US" dirty="0" smtClean="0"/>
              <a:t>customer.</a:t>
            </a:r>
            <a:endParaRPr lang="en-US" dirty="0"/>
          </a:p>
        </p:txBody>
      </p:sp>
      <p:sp>
        <p:nvSpPr>
          <p:cNvPr id="7" name="TextBox 6"/>
          <p:cNvSpPr txBox="1"/>
          <p:nvPr/>
        </p:nvSpPr>
        <p:spPr>
          <a:xfrm>
            <a:off x="685799" y="2466284"/>
            <a:ext cx="9979720" cy="3693319"/>
          </a:xfrm>
          <a:prstGeom prst="rect">
            <a:avLst/>
          </a:prstGeom>
          <a:noFill/>
        </p:spPr>
        <p:txBody>
          <a:bodyPr wrap="none" rtlCol="0">
            <a:spAutoFit/>
          </a:bodyPr>
          <a:lstStyle/>
          <a:p>
            <a:r>
              <a:rPr lang="en-US" i="1" dirty="0"/>
              <a:t>Design and build iteration—</a:t>
            </a:r>
            <a:r>
              <a:rPr lang="en-US" dirty="0"/>
              <a:t>revisits prototypes </a:t>
            </a:r>
            <a:endParaRPr lang="en-US" dirty="0" smtClean="0"/>
          </a:p>
          <a:p>
            <a:r>
              <a:rPr lang="en-US" dirty="0" smtClean="0"/>
              <a:t>built </a:t>
            </a:r>
            <a:r>
              <a:rPr lang="en-US" dirty="0"/>
              <a:t>during </a:t>
            </a:r>
            <a:r>
              <a:rPr lang="en-US" i="1" dirty="0"/>
              <a:t>functional </a:t>
            </a:r>
            <a:r>
              <a:rPr lang="en-US" i="1" dirty="0" smtClean="0"/>
              <a:t>model iteration </a:t>
            </a:r>
            <a:r>
              <a:rPr lang="en-US" dirty="0"/>
              <a:t>to </a:t>
            </a:r>
            <a:endParaRPr lang="en-US" dirty="0" smtClean="0"/>
          </a:p>
          <a:p>
            <a:r>
              <a:rPr lang="en-US" dirty="0" smtClean="0"/>
              <a:t>ensure </a:t>
            </a:r>
            <a:r>
              <a:rPr lang="en-US" dirty="0"/>
              <a:t>that each has been engineered in </a:t>
            </a:r>
            <a:endParaRPr lang="en-US" dirty="0" smtClean="0"/>
          </a:p>
          <a:p>
            <a:r>
              <a:rPr lang="en-US" dirty="0" smtClean="0"/>
              <a:t>a </a:t>
            </a:r>
            <a:r>
              <a:rPr lang="en-US" dirty="0"/>
              <a:t>manner that will enable it </a:t>
            </a:r>
            <a:r>
              <a:rPr lang="en-US" dirty="0" smtClean="0"/>
              <a:t>to provide</a:t>
            </a:r>
          </a:p>
          <a:p>
            <a:r>
              <a:rPr lang="en-US" dirty="0" smtClean="0"/>
              <a:t> </a:t>
            </a:r>
            <a:r>
              <a:rPr lang="en-US" dirty="0"/>
              <a:t>operational business value for end users. </a:t>
            </a:r>
            <a:endParaRPr lang="en-US" dirty="0" smtClean="0"/>
          </a:p>
          <a:p>
            <a:r>
              <a:rPr lang="en-US" dirty="0" smtClean="0"/>
              <a:t>In </a:t>
            </a:r>
            <a:r>
              <a:rPr lang="en-US" dirty="0"/>
              <a:t>some cases, </a:t>
            </a:r>
            <a:r>
              <a:rPr lang="en-US" i="1" dirty="0"/>
              <a:t>functional </a:t>
            </a:r>
            <a:r>
              <a:rPr lang="en-US" i="1" dirty="0" smtClean="0"/>
              <a:t>model iteration </a:t>
            </a:r>
          </a:p>
          <a:p>
            <a:r>
              <a:rPr lang="en-US" dirty="0" smtClean="0"/>
              <a:t>and </a:t>
            </a:r>
            <a:r>
              <a:rPr lang="en-US" i="1" dirty="0"/>
              <a:t>design and build iteration </a:t>
            </a:r>
            <a:r>
              <a:rPr lang="en-US" dirty="0"/>
              <a:t>occur concurrently</a:t>
            </a:r>
            <a:r>
              <a:rPr lang="en-US" dirty="0" smtClean="0"/>
              <a:t>.</a:t>
            </a:r>
          </a:p>
          <a:p>
            <a:endParaRPr lang="en-US" dirty="0"/>
          </a:p>
          <a:p>
            <a:r>
              <a:rPr lang="en-US" i="1" dirty="0"/>
              <a:t>Implementation—</a:t>
            </a:r>
            <a:r>
              <a:rPr lang="en-US" dirty="0"/>
              <a:t>places the latest software increment </a:t>
            </a:r>
            <a:endParaRPr lang="en-US" dirty="0" smtClean="0"/>
          </a:p>
          <a:p>
            <a:r>
              <a:rPr lang="en-US" dirty="0" smtClean="0"/>
              <a:t>into </a:t>
            </a:r>
            <a:r>
              <a:rPr lang="en-US" dirty="0"/>
              <a:t>the operational environment. It should be noted that </a:t>
            </a:r>
            <a:endParaRPr lang="en-US" dirty="0" smtClean="0"/>
          </a:p>
          <a:p>
            <a:pPr marL="342900" indent="-342900">
              <a:buAutoNum type="arabicParenBoth"/>
            </a:pPr>
            <a:r>
              <a:rPr lang="en-US" dirty="0" smtClean="0"/>
              <a:t>the increment may </a:t>
            </a:r>
            <a:r>
              <a:rPr lang="en-US" dirty="0"/>
              <a:t>not be 100 percent complete </a:t>
            </a:r>
            <a:r>
              <a:rPr lang="en-US" dirty="0" smtClean="0"/>
              <a:t>or</a:t>
            </a:r>
          </a:p>
          <a:p>
            <a:pPr marL="342900" indent="-342900">
              <a:buAutoNum type="arabicParenBoth"/>
            </a:pPr>
            <a:r>
              <a:rPr lang="en-US" dirty="0" smtClean="0"/>
              <a:t>changes </a:t>
            </a:r>
            <a:r>
              <a:rPr lang="en-US" dirty="0"/>
              <a:t>may be requested as the </a:t>
            </a:r>
            <a:r>
              <a:rPr lang="en-US" dirty="0" smtClean="0"/>
              <a:t>increment is </a:t>
            </a:r>
            <a:r>
              <a:rPr lang="en-US" dirty="0"/>
              <a:t>put into place</a:t>
            </a:r>
            <a:r>
              <a:rPr lang="en-US" dirty="0" smtClean="0"/>
              <a:t>.</a:t>
            </a:r>
          </a:p>
          <a:p>
            <a:r>
              <a:rPr lang="en-US" dirty="0" smtClean="0"/>
              <a:t>In </a:t>
            </a:r>
            <a:r>
              <a:rPr lang="en-US" dirty="0"/>
              <a:t>either case, DSDM development work continues </a:t>
            </a:r>
            <a:r>
              <a:rPr lang="en-US" dirty="0" smtClean="0"/>
              <a:t>by returning </a:t>
            </a:r>
            <a:r>
              <a:rPr lang="en-US" dirty="0"/>
              <a:t>to the functional model iteration activity.</a:t>
            </a:r>
            <a:endParaRPr lang="en-US" dirty="0"/>
          </a:p>
        </p:txBody>
      </p:sp>
    </p:spTree>
    <p:extLst>
      <p:ext uri="{BB962C8B-B14F-4D97-AF65-F5344CB8AC3E}">
        <p14:creationId xmlns:p14="http://schemas.microsoft.com/office/powerpoint/2010/main" val="2740465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Driven Development (FDD)</a:t>
            </a:r>
            <a:endParaRPr lang="en-US" dirty="0"/>
          </a:p>
        </p:txBody>
      </p:sp>
      <p:sp>
        <p:nvSpPr>
          <p:cNvPr id="3" name="Content Placeholder 2"/>
          <p:cNvSpPr>
            <a:spLocks noGrp="1"/>
          </p:cNvSpPr>
          <p:nvPr>
            <p:ph idx="1"/>
          </p:nvPr>
        </p:nvSpPr>
        <p:spPr/>
        <p:txBody>
          <a:bodyPr>
            <a:normAutofit fontScale="92500" lnSpcReduction="20000"/>
          </a:bodyPr>
          <a:lstStyle/>
          <a:p>
            <a:r>
              <a:rPr lang="en-US" altLang="en-US" dirty="0"/>
              <a:t>Originally proposed by Peter </a:t>
            </a:r>
            <a:r>
              <a:rPr lang="en-US" altLang="en-US" i="1" dirty="0"/>
              <a:t>Coad </a:t>
            </a:r>
            <a:r>
              <a:rPr lang="en-US" altLang="en-US" i="1" dirty="0" smtClean="0"/>
              <a:t>et al. </a:t>
            </a:r>
            <a:r>
              <a:rPr lang="en-US" altLang="en-US" dirty="0"/>
              <a:t>as a object-oriented software engineering process </a:t>
            </a:r>
            <a:r>
              <a:rPr lang="en-US" altLang="en-US" dirty="0" smtClean="0"/>
              <a:t>model.</a:t>
            </a:r>
          </a:p>
          <a:p>
            <a:r>
              <a:rPr lang="en-US" altLang="en-US" dirty="0" smtClean="0"/>
              <a:t>FDD—distinguishing </a:t>
            </a:r>
            <a:r>
              <a:rPr lang="en-US" altLang="en-US" dirty="0"/>
              <a:t>features</a:t>
            </a:r>
          </a:p>
          <a:p>
            <a:r>
              <a:rPr lang="en-US" dirty="0"/>
              <a:t>• Because features are small blocks of deliverable functionality, users </a:t>
            </a:r>
            <a:r>
              <a:rPr lang="en-US" dirty="0" smtClean="0"/>
              <a:t>can describe </a:t>
            </a:r>
            <a:r>
              <a:rPr lang="en-US" dirty="0"/>
              <a:t>them more easily; understand how they relate to one another </a:t>
            </a:r>
            <a:r>
              <a:rPr lang="en-US" dirty="0" smtClean="0"/>
              <a:t>more readily</a:t>
            </a:r>
            <a:r>
              <a:rPr lang="en-US" dirty="0"/>
              <a:t>; and better review them for ambiguity, error, or omissions.</a:t>
            </a:r>
          </a:p>
          <a:p>
            <a:r>
              <a:rPr lang="en-US" dirty="0"/>
              <a:t>• Features can be organized into a hierarchical business-related grouping</a:t>
            </a:r>
            <a:r>
              <a:rPr lang="en-US" dirty="0" smtClean="0"/>
              <a:t>. A </a:t>
            </a:r>
            <a:r>
              <a:rPr lang="en-US" i="1" dirty="0"/>
              <a:t>feature </a:t>
            </a:r>
            <a:r>
              <a:rPr lang="en-US" dirty="0"/>
              <a:t>“is a client-valued function that can be implemented</a:t>
            </a:r>
          </a:p>
          <a:p>
            <a:r>
              <a:rPr lang="en-US" dirty="0"/>
              <a:t>in two weeks or </a:t>
            </a:r>
            <a:r>
              <a:rPr lang="en-US" dirty="0" smtClean="0"/>
              <a:t>less.</a:t>
            </a:r>
            <a:endParaRPr lang="en-US" dirty="0"/>
          </a:p>
          <a:p>
            <a:r>
              <a:rPr lang="en-US" dirty="0"/>
              <a:t>• Since a feature is the FDD deliverable software increment, the team </a:t>
            </a:r>
            <a:r>
              <a:rPr lang="en-US" dirty="0" smtClean="0"/>
              <a:t>develops operational </a:t>
            </a:r>
            <a:r>
              <a:rPr lang="en-US" dirty="0"/>
              <a:t>features every two weeks.</a:t>
            </a:r>
          </a:p>
          <a:p>
            <a:r>
              <a:rPr lang="en-US" dirty="0"/>
              <a:t>• Because features are small, their design and code representations are </a:t>
            </a:r>
            <a:r>
              <a:rPr lang="en-US" dirty="0" smtClean="0"/>
              <a:t>easier to </a:t>
            </a:r>
            <a:r>
              <a:rPr lang="en-US" dirty="0"/>
              <a:t>inspect effectively.</a:t>
            </a:r>
          </a:p>
          <a:p>
            <a:r>
              <a:rPr lang="en-US" dirty="0"/>
              <a:t>• Project planning, scheduling, and tracking are driven by the </a:t>
            </a:r>
            <a:r>
              <a:rPr lang="en-US" dirty="0" smtClean="0"/>
              <a:t>feature hierarchy</a:t>
            </a:r>
            <a:r>
              <a:rPr lang="en-US" dirty="0"/>
              <a:t>, rather than an arbitrarily adopted software </a:t>
            </a:r>
            <a:r>
              <a:rPr lang="en-US" dirty="0" smtClean="0"/>
              <a:t>engineering task </a:t>
            </a:r>
            <a:r>
              <a:rPr lang="en-US" dirty="0"/>
              <a:t>set.</a:t>
            </a:r>
            <a:endParaRPr lang="en-US" dirty="0"/>
          </a:p>
        </p:txBody>
      </p:sp>
    </p:spTree>
    <p:extLst>
      <p:ext uri="{BB962C8B-B14F-4D97-AF65-F5344CB8AC3E}">
        <p14:creationId xmlns:p14="http://schemas.microsoft.com/office/powerpoint/2010/main" val="432053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29054" y="430701"/>
            <a:ext cx="10058400" cy="4022725"/>
          </a:xfrm>
        </p:spPr>
        <p:txBody>
          <a:bodyPr/>
          <a:lstStyle/>
          <a:p>
            <a:pPr marL="201168" lvl="1" indent="0">
              <a:buNone/>
            </a:pPr>
            <a:r>
              <a:rPr lang="en-US" altLang="en-US" dirty="0">
                <a:solidFill>
                  <a:schemeClr val="tx1"/>
                </a:solidFill>
              </a:rPr>
              <a:t>Uses a feature </a:t>
            </a:r>
            <a:r>
              <a:rPr lang="en-US" altLang="en-US" dirty="0" smtClean="0">
                <a:solidFill>
                  <a:schemeClr val="tx1"/>
                </a:solidFill>
              </a:rPr>
              <a:t>template:  </a:t>
            </a:r>
            <a:r>
              <a:rPr lang="en-US" altLang="en-US" dirty="0" smtClean="0">
                <a:solidFill>
                  <a:schemeClr val="hlink"/>
                </a:solidFill>
              </a:rPr>
              <a:t>&lt;action</a:t>
            </a:r>
            <a:r>
              <a:rPr lang="en-US" altLang="en-US" dirty="0">
                <a:solidFill>
                  <a:schemeClr val="hlink"/>
                </a:solidFill>
              </a:rPr>
              <a:t>&gt; </a:t>
            </a:r>
            <a:r>
              <a:rPr lang="en-US" altLang="en-US" dirty="0">
                <a:solidFill>
                  <a:schemeClr val="tx1"/>
                </a:solidFill>
              </a:rPr>
              <a:t>the</a:t>
            </a:r>
            <a:r>
              <a:rPr lang="en-US" altLang="en-US" dirty="0">
                <a:solidFill>
                  <a:schemeClr val="hlink"/>
                </a:solidFill>
              </a:rPr>
              <a:t> &lt;result&gt; &lt;by | for | of | to&gt; </a:t>
            </a:r>
            <a:r>
              <a:rPr lang="en-US" altLang="en-US" dirty="0">
                <a:solidFill>
                  <a:schemeClr val="tx1"/>
                </a:solidFill>
              </a:rPr>
              <a:t>a(n)</a:t>
            </a:r>
            <a:r>
              <a:rPr lang="en-US" altLang="en-US" dirty="0">
                <a:solidFill>
                  <a:schemeClr val="hlink"/>
                </a:solidFill>
              </a:rPr>
              <a:t> &lt;object&gt;</a:t>
            </a:r>
          </a:p>
          <a:p>
            <a:r>
              <a:rPr lang="en-US" dirty="0"/>
              <a:t>where an </a:t>
            </a:r>
            <a:r>
              <a:rPr lang="en-US" b="1" dirty="0"/>
              <a:t>&lt;object&gt; </a:t>
            </a:r>
            <a:r>
              <a:rPr lang="en-US" dirty="0"/>
              <a:t>is “a person, place, or thing (including roles, moments in time </a:t>
            </a:r>
            <a:r>
              <a:rPr lang="en-US" dirty="0" smtClean="0"/>
              <a:t>or intervals </a:t>
            </a:r>
            <a:r>
              <a:rPr lang="en-US" dirty="0"/>
              <a:t>of time, or catalog-entry-like descriptions).” Examples of features for </a:t>
            </a:r>
            <a:r>
              <a:rPr lang="en-US" dirty="0" smtClean="0"/>
              <a:t>an e-commerce </a:t>
            </a:r>
            <a:r>
              <a:rPr lang="en-US" dirty="0"/>
              <a:t>application might be:</a:t>
            </a:r>
          </a:p>
          <a:p>
            <a:pPr lvl="1"/>
            <a:r>
              <a:rPr lang="en-US" i="1" dirty="0"/>
              <a:t>Add the product to shopping cart</a:t>
            </a:r>
          </a:p>
          <a:p>
            <a:pPr lvl="1"/>
            <a:r>
              <a:rPr lang="en-US" i="1" dirty="0"/>
              <a:t>Display the technical-specifications of the product</a:t>
            </a:r>
          </a:p>
          <a:p>
            <a:pPr lvl="1"/>
            <a:r>
              <a:rPr lang="en-US" i="1" dirty="0"/>
              <a:t>Store the shipping-information for the </a:t>
            </a:r>
            <a:r>
              <a:rPr lang="en-US" i="1" dirty="0" smtClean="0"/>
              <a:t>customer</a:t>
            </a:r>
            <a:endParaRPr lang="en-US" dirty="0" smtClean="0"/>
          </a:p>
          <a:p>
            <a:pPr marL="201168" lvl="1" indent="0">
              <a:buNone/>
            </a:pPr>
            <a:r>
              <a:rPr lang="en-US" dirty="0"/>
              <a:t>The FDD approach defines five “collaborating” </a:t>
            </a:r>
            <a:r>
              <a:rPr lang="en-US" dirty="0" smtClean="0"/>
              <a:t>framework activities-</a:t>
            </a:r>
          </a:p>
          <a:p>
            <a:pPr marL="201168" lvl="1" indent="0">
              <a:buNone/>
            </a:pPr>
            <a:endParaRPr lang="en-US" i="1" dirty="0" smtClean="0"/>
          </a:p>
        </p:txBody>
      </p:sp>
      <p:pic>
        <p:nvPicPr>
          <p:cNvPr id="4" name="Picture 3"/>
          <p:cNvPicPr>
            <a:picLocks noChangeAspect="1"/>
          </p:cNvPicPr>
          <p:nvPr/>
        </p:nvPicPr>
        <p:blipFill>
          <a:blip r:embed="rId2"/>
          <a:stretch>
            <a:fillRect/>
          </a:stretch>
        </p:blipFill>
        <p:spPr>
          <a:xfrm>
            <a:off x="2222376" y="2978749"/>
            <a:ext cx="7800001" cy="3151334"/>
          </a:xfrm>
          <a:prstGeom prst="rect">
            <a:avLst/>
          </a:prstGeom>
        </p:spPr>
      </p:pic>
    </p:spTree>
    <p:extLst>
      <p:ext uri="{BB962C8B-B14F-4D97-AF65-F5344CB8AC3E}">
        <p14:creationId xmlns:p14="http://schemas.microsoft.com/office/powerpoint/2010/main" val="3601973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Modeling (AM)</a:t>
            </a:r>
            <a:endParaRPr lang="en-US" dirty="0"/>
          </a:p>
        </p:txBody>
      </p:sp>
      <p:sp>
        <p:nvSpPr>
          <p:cNvPr id="3" name="Content Placeholder 2"/>
          <p:cNvSpPr>
            <a:spLocks noGrp="1"/>
          </p:cNvSpPr>
          <p:nvPr>
            <p:ph idx="1"/>
          </p:nvPr>
        </p:nvSpPr>
        <p:spPr/>
        <p:txBody>
          <a:bodyPr>
            <a:normAutofit fontScale="92500" lnSpcReduction="20000"/>
          </a:bodyPr>
          <a:lstStyle/>
          <a:p>
            <a:r>
              <a:rPr lang="en-US" dirty="0">
                <a:ea typeface="ＭＳ Ｐゴシック" charset="0"/>
              </a:rPr>
              <a:t>Scott </a:t>
            </a:r>
            <a:r>
              <a:rPr lang="en-US" dirty="0" smtClean="0">
                <a:ea typeface="ＭＳ Ｐゴシック" charset="0"/>
              </a:rPr>
              <a:t>Ambler describes AM as-</a:t>
            </a:r>
          </a:p>
          <a:p>
            <a:r>
              <a:rPr lang="en-US" dirty="0"/>
              <a:t>Agile Modeling (AM) is a practice-based methodology for effective modeling and documentation</a:t>
            </a:r>
          </a:p>
          <a:p>
            <a:r>
              <a:rPr lang="en-US" dirty="0"/>
              <a:t>of software-based systems. </a:t>
            </a:r>
            <a:endParaRPr lang="en-US" dirty="0" smtClean="0"/>
          </a:p>
          <a:p>
            <a:r>
              <a:rPr lang="en-US" dirty="0" smtClean="0"/>
              <a:t>Simply </a:t>
            </a:r>
            <a:r>
              <a:rPr lang="en-US" dirty="0"/>
              <a:t>put, Agile Modeling (AM) is a collection of </a:t>
            </a:r>
            <a:r>
              <a:rPr lang="en-US" dirty="0" smtClean="0"/>
              <a:t>values, principles</a:t>
            </a:r>
            <a:r>
              <a:rPr lang="en-US" dirty="0"/>
              <a:t>, and practices for modeling software that can be applied on a software </a:t>
            </a:r>
            <a:r>
              <a:rPr lang="en-US" dirty="0" smtClean="0"/>
              <a:t>development project </a:t>
            </a:r>
            <a:r>
              <a:rPr lang="en-US" dirty="0"/>
              <a:t>in an effective and light-weight manner. </a:t>
            </a:r>
            <a:endParaRPr lang="en-US" dirty="0" smtClean="0"/>
          </a:p>
          <a:p>
            <a:r>
              <a:rPr lang="en-US" dirty="0" smtClean="0"/>
              <a:t>Agile </a:t>
            </a:r>
            <a:r>
              <a:rPr lang="en-US" dirty="0"/>
              <a:t>models are more effective </a:t>
            </a:r>
            <a:r>
              <a:rPr lang="en-US" dirty="0" smtClean="0"/>
              <a:t>than traditional </a:t>
            </a:r>
            <a:r>
              <a:rPr lang="en-US" dirty="0"/>
              <a:t>models because they are just barely good, they don’t have to be perfect</a:t>
            </a:r>
            <a:r>
              <a:rPr lang="en-US" dirty="0" smtClean="0"/>
              <a:t>.</a:t>
            </a:r>
          </a:p>
          <a:p>
            <a:r>
              <a:rPr lang="en-US" dirty="0" smtClean="0">
                <a:ea typeface="ＭＳ Ｐゴシック" charset="0"/>
              </a:rPr>
              <a:t>Features of AM-</a:t>
            </a:r>
          </a:p>
          <a:p>
            <a:r>
              <a:rPr lang="en-US" b="1" dirty="0"/>
              <a:t>Model with a purpose. </a:t>
            </a:r>
            <a:r>
              <a:rPr lang="en-US" dirty="0"/>
              <a:t>A developer who uses AM should have a specific</a:t>
            </a:r>
          </a:p>
          <a:p>
            <a:r>
              <a:rPr lang="en-US" dirty="0"/>
              <a:t>goal (e.g., to communicate information to the customer or to help better understand</a:t>
            </a:r>
          </a:p>
          <a:p>
            <a:r>
              <a:rPr lang="en-US" dirty="0"/>
              <a:t>some aspect of the software</a:t>
            </a:r>
            <a:r>
              <a:rPr lang="en-US" dirty="0" smtClean="0"/>
              <a:t>) before creating a model.</a:t>
            </a:r>
            <a:endParaRPr lang="en-US" dirty="0">
              <a:ea typeface="ＭＳ Ｐゴシック" charset="0"/>
            </a:endParaRPr>
          </a:p>
          <a:p>
            <a:endParaRPr lang="en-US" dirty="0"/>
          </a:p>
        </p:txBody>
      </p:sp>
    </p:spTree>
    <p:extLst>
      <p:ext uri="{BB962C8B-B14F-4D97-AF65-F5344CB8AC3E}">
        <p14:creationId xmlns:p14="http://schemas.microsoft.com/office/powerpoint/2010/main" val="1034724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Agility and the cost of change</a:t>
            </a:r>
            <a:endParaRPr lang="en-US" dirty="0"/>
          </a:p>
        </p:txBody>
      </p:sp>
      <p:sp>
        <p:nvSpPr>
          <p:cNvPr id="6" name="Content Placeholder 5"/>
          <p:cNvSpPr>
            <a:spLocks noGrp="1"/>
          </p:cNvSpPr>
          <p:nvPr>
            <p:ph idx="1"/>
          </p:nvPr>
        </p:nvSpPr>
        <p:spPr>
          <a:xfrm>
            <a:off x="1097280" y="1898489"/>
            <a:ext cx="10058400" cy="4023360"/>
          </a:xfrm>
        </p:spPr>
        <p:txBody>
          <a:bodyPr>
            <a:normAutofit lnSpcReduction="10000"/>
          </a:bodyPr>
          <a:lstStyle/>
          <a:p>
            <a:r>
              <a:rPr lang="en-US" dirty="0">
                <a:solidFill>
                  <a:srgbClr val="0070C0"/>
                </a:solidFill>
              </a:rPr>
              <a:t>Cost of change using conventional software </a:t>
            </a:r>
            <a:r>
              <a:rPr lang="en-US" dirty="0" smtClean="0">
                <a:solidFill>
                  <a:srgbClr val="0070C0"/>
                </a:solidFill>
              </a:rPr>
              <a:t>processes:</a:t>
            </a:r>
          </a:p>
          <a:p>
            <a:r>
              <a:rPr lang="en-US" dirty="0" smtClean="0"/>
              <a:t>The </a:t>
            </a:r>
            <a:r>
              <a:rPr lang="en-US" dirty="0"/>
              <a:t>cost of change increases nonlinearly as a project </a:t>
            </a:r>
            <a:r>
              <a:rPr lang="en-US" dirty="0" smtClean="0"/>
              <a:t>progresses. However</a:t>
            </a:r>
            <a:r>
              <a:rPr lang="en-US" dirty="0"/>
              <a:t>, It is relatively easy to accommodate a change when </a:t>
            </a:r>
            <a:r>
              <a:rPr lang="en-US" dirty="0" smtClean="0"/>
              <a:t>a software </a:t>
            </a:r>
            <a:r>
              <a:rPr lang="en-US" dirty="0"/>
              <a:t>team is gathering requirements (early in a project</a:t>
            </a:r>
            <a:r>
              <a:rPr lang="en-US" dirty="0" smtClean="0"/>
              <a:t>). </a:t>
            </a:r>
            <a:r>
              <a:rPr lang="en-US" altLang="en-US" dirty="0" smtClean="0"/>
              <a:t>But </a:t>
            </a:r>
            <a:r>
              <a:rPr lang="en-US" altLang="en-US" dirty="0"/>
              <a:t>if </a:t>
            </a:r>
            <a:r>
              <a:rPr lang="en-US" altLang="en-US" dirty="0" smtClean="0"/>
              <a:t>in the </a:t>
            </a:r>
            <a:r>
              <a:rPr lang="en-US" altLang="en-US" dirty="0"/>
              <a:t>middle of validation testing, a stakeholder is </a:t>
            </a:r>
            <a:r>
              <a:rPr lang="en-US" altLang="en-US" dirty="0" smtClean="0"/>
              <a:t>requesting </a:t>
            </a:r>
            <a:r>
              <a:rPr lang="en-US" altLang="en-US" dirty="0"/>
              <a:t>a major functional change. Then the change </a:t>
            </a:r>
            <a:r>
              <a:rPr lang="en-US" altLang="en-US" dirty="0" smtClean="0"/>
              <a:t>requires </a:t>
            </a:r>
            <a:r>
              <a:rPr lang="en-US" altLang="en-US" dirty="0"/>
              <a:t>a modification to the architectural design, </a:t>
            </a:r>
            <a:r>
              <a:rPr lang="en-US" altLang="en-US" dirty="0" smtClean="0"/>
              <a:t>construction </a:t>
            </a:r>
            <a:r>
              <a:rPr lang="en-US" altLang="en-US" dirty="0"/>
              <a:t>of new components, changes to other </a:t>
            </a:r>
            <a:r>
              <a:rPr lang="en-US" altLang="en-US" dirty="0" smtClean="0"/>
              <a:t>existing </a:t>
            </a:r>
            <a:r>
              <a:rPr lang="en-US" altLang="en-US" dirty="0"/>
              <a:t>components, new testing and so on. Costs </a:t>
            </a:r>
            <a:r>
              <a:rPr lang="en-US" altLang="en-US" dirty="0" smtClean="0"/>
              <a:t>escalate </a:t>
            </a:r>
            <a:r>
              <a:rPr lang="en-US" altLang="en-US" dirty="0"/>
              <a:t>quickly. </a:t>
            </a:r>
          </a:p>
          <a:p>
            <a:r>
              <a:rPr lang="en-US" dirty="0" smtClean="0">
                <a:solidFill>
                  <a:srgbClr val="0070C0"/>
                </a:solidFill>
              </a:rPr>
              <a:t>Cost </a:t>
            </a:r>
            <a:r>
              <a:rPr lang="en-US" dirty="0">
                <a:solidFill>
                  <a:srgbClr val="0070C0"/>
                </a:solidFill>
              </a:rPr>
              <a:t>of change using agile </a:t>
            </a:r>
            <a:r>
              <a:rPr lang="en-US" dirty="0" smtClean="0">
                <a:solidFill>
                  <a:srgbClr val="0070C0"/>
                </a:solidFill>
              </a:rPr>
              <a:t>processes:</a:t>
            </a:r>
          </a:p>
          <a:p>
            <a:r>
              <a:rPr lang="en-US" altLang="en-US" dirty="0"/>
              <a:t>A well-designed </a:t>
            </a:r>
            <a:r>
              <a:rPr lang="en-US" altLang="en-US" dirty="0">
                <a:solidFill>
                  <a:srgbClr val="C00000"/>
                </a:solidFill>
              </a:rPr>
              <a:t>agile process </a:t>
            </a:r>
            <a:r>
              <a:rPr lang="en-US" altLang="en-US" dirty="0"/>
              <a:t>may </a:t>
            </a:r>
            <a:r>
              <a:rPr lang="ja-JP" altLang="en-US" dirty="0"/>
              <a:t>“</a:t>
            </a:r>
            <a:r>
              <a:rPr lang="en-US" altLang="ja-JP" dirty="0">
                <a:solidFill>
                  <a:srgbClr val="C00000"/>
                </a:solidFill>
              </a:rPr>
              <a:t>flatten</a:t>
            </a:r>
            <a:r>
              <a:rPr lang="ja-JP" altLang="en-US" dirty="0">
                <a:solidFill>
                  <a:srgbClr val="C00000"/>
                </a:solidFill>
              </a:rPr>
              <a:t>”</a:t>
            </a:r>
            <a:r>
              <a:rPr lang="en-US" altLang="ja-JP" dirty="0">
                <a:solidFill>
                  <a:srgbClr val="C00000"/>
                </a:solidFill>
              </a:rPr>
              <a:t> </a:t>
            </a:r>
            <a:r>
              <a:rPr lang="en-US" altLang="ja-JP" dirty="0"/>
              <a:t>the cost of change curve by coupling </a:t>
            </a:r>
            <a:r>
              <a:rPr lang="en-US" altLang="ja-JP" dirty="0">
                <a:solidFill>
                  <a:srgbClr val="FF0000"/>
                </a:solidFill>
              </a:rPr>
              <a:t>incremental delivery </a:t>
            </a:r>
            <a:r>
              <a:rPr lang="en-US" altLang="ja-JP" dirty="0"/>
              <a:t>with agile practices such as </a:t>
            </a:r>
            <a:r>
              <a:rPr lang="en-US" altLang="ja-JP" dirty="0">
                <a:solidFill>
                  <a:srgbClr val="FF0000"/>
                </a:solidFill>
              </a:rPr>
              <a:t>continuous unit testing </a:t>
            </a:r>
            <a:r>
              <a:rPr lang="en-US" altLang="ja-JP" dirty="0"/>
              <a:t>and</a:t>
            </a:r>
            <a:r>
              <a:rPr lang="en-US" altLang="ja-JP" dirty="0">
                <a:solidFill>
                  <a:srgbClr val="FF0000"/>
                </a:solidFill>
              </a:rPr>
              <a:t> pair programming</a:t>
            </a:r>
            <a:r>
              <a:rPr lang="en-US" altLang="ja-JP" dirty="0"/>
              <a:t>. Thus team can accommodate changes late in the software project without dramatic cost and time impact. </a:t>
            </a:r>
            <a:endParaRPr lang="en-US" altLang="en-US" dirty="0"/>
          </a:p>
          <a:p>
            <a:r>
              <a:rPr lang="en-US" i="1" dirty="0" smtClean="0"/>
              <a:t>An </a:t>
            </a:r>
            <a:r>
              <a:rPr lang="en-US" i="1" dirty="0"/>
              <a:t>agile process reduces the cost of change </a:t>
            </a:r>
            <a:r>
              <a:rPr lang="en-US" i="1" dirty="0" smtClean="0"/>
              <a:t>because software </a:t>
            </a:r>
            <a:r>
              <a:rPr lang="en-US" i="1" dirty="0"/>
              <a:t>is released in increments and change can be </a:t>
            </a:r>
            <a:r>
              <a:rPr lang="en-US" i="1" dirty="0" smtClean="0"/>
              <a:t>better controlled </a:t>
            </a:r>
            <a:r>
              <a:rPr lang="en-US" i="1" dirty="0"/>
              <a:t>within an increment.</a:t>
            </a:r>
          </a:p>
          <a:p>
            <a:endParaRPr lang="en-US" dirty="0"/>
          </a:p>
        </p:txBody>
      </p:sp>
    </p:spTree>
    <p:extLst>
      <p:ext uri="{BB962C8B-B14F-4D97-AF65-F5344CB8AC3E}">
        <p14:creationId xmlns:p14="http://schemas.microsoft.com/office/powerpoint/2010/main" val="3653704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 features</a:t>
            </a:r>
            <a:endParaRPr lang="en-US" dirty="0"/>
          </a:p>
        </p:txBody>
      </p:sp>
      <p:sp>
        <p:nvSpPr>
          <p:cNvPr id="3" name="Content Placeholder 2"/>
          <p:cNvSpPr>
            <a:spLocks noGrp="1"/>
          </p:cNvSpPr>
          <p:nvPr>
            <p:ph idx="1"/>
          </p:nvPr>
        </p:nvSpPr>
        <p:spPr>
          <a:xfrm>
            <a:off x="1097280" y="1845734"/>
            <a:ext cx="10058400" cy="4264920"/>
          </a:xfrm>
        </p:spPr>
        <p:txBody>
          <a:bodyPr>
            <a:normAutofit fontScale="92500"/>
          </a:bodyPr>
          <a:lstStyle/>
          <a:p>
            <a:r>
              <a:rPr lang="en-US" b="1" dirty="0"/>
              <a:t>Use multiple models</a:t>
            </a:r>
            <a:r>
              <a:rPr lang="en-US" b="1" dirty="0" smtClean="0"/>
              <a:t>.</a:t>
            </a:r>
            <a:r>
              <a:rPr lang="en-US" dirty="0"/>
              <a:t> There are many different models and notations </a:t>
            </a:r>
            <a:r>
              <a:rPr lang="en-US" dirty="0" smtClean="0"/>
              <a:t>that can </a:t>
            </a:r>
            <a:r>
              <a:rPr lang="en-US" dirty="0"/>
              <a:t>be used to describe software</a:t>
            </a:r>
            <a:r>
              <a:rPr lang="en-US" dirty="0" smtClean="0"/>
              <a:t>. </a:t>
            </a:r>
            <a:r>
              <a:rPr lang="en-US" dirty="0"/>
              <a:t>AM </a:t>
            </a:r>
            <a:r>
              <a:rPr lang="en-US" dirty="0" smtClean="0"/>
              <a:t>suggests to use only those models </a:t>
            </a:r>
            <a:r>
              <a:rPr lang="en-US" dirty="0"/>
              <a:t>that </a:t>
            </a:r>
            <a:r>
              <a:rPr lang="en-US" dirty="0" smtClean="0"/>
              <a:t>provide value </a:t>
            </a:r>
            <a:r>
              <a:rPr lang="en-US" dirty="0"/>
              <a:t>to their intended </a:t>
            </a:r>
            <a:r>
              <a:rPr lang="en-US" dirty="0" smtClean="0"/>
              <a:t>audience.</a:t>
            </a:r>
          </a:p>
          <a:p>
            <a:r>
              <a:rPr lang="en-US" b="1" dirty="0"/>
              <a:t>Travel light. </a:t>
            </a:r>
            <a:r>
              <a:rPr lang="en-US" dirty="0"/>
              <a:t>As software engineering work proceeds, keep only those </a:t>
            </a:r>
            <a:r>
              <a:rPr lang="en-US" dirty="0" smtClean="0"/>
              <a:t>models that </a:t>
            </a:r>
            <a:r>
              <a:rPr lang="en-US" dirty="0"/>
              <a:t>will provide long-term value and </a:t>
            </a:r>
            <a:r>
              <a:rPr lang="en-US" dirty="0" smtClean="0"/>
              <a:t>drop the rest.</a:t>
            </a:r>
          </a:p>
          <a:p>
            <a:r>
              <a:rPr lang="en-US" b="1" dirty="0"/>
              <a:t>Content is more important than </a:t>
            </a:r>
            <a:r>
              <a:rPr lang="en-US" b="1" dirty="0" smtClean="0"/>
              <a:t>representation. </a:t>
            </a:r>
            <a:r>
              <a:rPr lang="en-US" dirty="0"/>
              <a:t>A syntactically perfect model </a:t>
            </a:r>
            <a:r>
              <a:rPr lang="en-US" dirty="0" smtClean="0"/>
              <a:t>that imparts </a:t>
            </a:r>
            <a:r>
              <a:rPr lang="en-US" dirty="0"/>
              <a:t>little useful content is not as valuable as a model with flawed </a:t>
            </a:r>
            <a:r>
              <a:rPr lang="en-US" dirty="0" smtClean="0"/>
              <a:t>notation that </a:t>
            </a:r>
            <a:r>
              <a:rPr lang="en-US" dirty="0"/>
              <a:t>nevertheless provides valuable content for its audience</a:t>
            </a:r>
            <a:r>
              <a:rPr lang="en-US" dirty="0" smtClean="0"/>
              <a:t>.</a:t>
            </a:r>
          </a:p>
          <a:p>
            <a:r>
              <a:rPr lang="en-US" b="1" dirty="0"/>
              <a:t>Know the models and the tools you use to create them. </a:t>
            </a:r>
            <a:r>
              <a:rPr lang="en-US" dirty="0" smtClean="0"/>
              <a:t>Understand the </a:t>
            </a:r>
            <a:r>
              <a:rPr lang="en-US" dirty="0"/>
              <a:t>strengths and weaknesses of each model and the tools that are used </a:t>
            </a:r>
            <a:r>
              <a:rPr lang="en-US" dirty="0" smtClean="0"/>
              <a:t>to create </a:t>
            </a:r>
            <a:r>
              <a:rPr lang="en-US" dirty="0"/>
              <a:t>it.</a:t>
            </a:r>
          </a:p>
          <a:p>
            <a:r>
              <a:rPr lang="en-US" b="1" dirty="0" smtClean="0"/>
              <a:t>Adapt </a:t>
            </a:r>
            <a:r>
              <a:rPr lang="en-US" b="1" dirty="0"/>
              <a:t>locally. </a:t>
            </a:r>
            <a:r>
              <a:rPr lang="en-US" dirty="0"/>
              <a:t>The modeling approach should be adapted to the needs </a:t>
            </a:r>
            <a:r>
              <a:rPr lang="en-US" dirty="0" smtClean="0"/>
              <a:t>of the </a:t>
            </a:r>
            <a:r>
              <a:rPr lang="en-US" dirty="0"/>
              <a:t>agile team</a:t>
            </a:r>
            <a:r>
              <a:rPr lang="en-US" dirty="0" smtClean="0"/>
              <a:t>.</a:t>
            </a:r>
          </a:p>
          <a:p>
            <a:r>
              <a:rPr lang="en-US" dirty="0" smtClean="0"/>
              <a:t>Note:- </a:t>
            </a:r>
            <a:r>
              <a:rPr lang="en-US" dirty="0"/>
              <a:t>A major segment of the software engineering community has adopted the </a:t>
            </a:r>
            <a:r>
              <a:rPr lang="en-US" dirty="0" smtClean="0"/>
              <a:t>Unified Modeling </a:t>
            </a:r>
            <a:r>
              <a:rPr lang="en-US" dirty="0"/>
              <a:t>Language (UML)16 as the preferred method for representing analysis </a:t>
            </a:r>
            <a:r>
              <a:rPr lang="en-US" dirty="0" smtClean="0"/>
              <a:t>and design </a:t>
            </a:r>
            <a:r>
              <a:rPr lang="en-US" dirty="0"/>
              <a:t>models.</a:t>
            </a:r>
            <a:endParaRPr lang="en-US" dirty="0"/>
          </a:p>
        </p:txBody>
      </p:sp>
    </p:spTree>
    <p:extLst>
      <p:ext uri="{BB962C8B-B14F-4D97-AF65-F5344CB8AC3E}">
        <p14:creationId xmlns:p14="http://schemas.microsoft.com/office/powerpoint/2010/main" val="325693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2680433" y="1622913"/>
            <a:ext cx="6356350" cy="3924300"/>
          </a:xfrm>
          <a:prstGeom prst="rect">
            <a:avLst/>
          </a:prstGeom>
        </p:spPr>
      </p:pic>
      <p:sp>
        <p:nvSpPr>
          <p:cNvPr id="2" name="Rectangle 1"/>
          <p:cNvSpPr/>
          <p:nvPr/>
        </p:nvSpPr>
        <p:spPr>
          <a:xfrm>
            <a:off x="2810608" y="832982"/>
            <a:ext cx="6096000" cy="369332"/>
          </a:xfrm>
          <a:prstGeom prst="rect">
            <a:avLst/>
          </a:prstGeom>
        </p:spPr>
        <p:txBody>
          <a:bodyPr>
            <a:spAutoFit/>
          </a:bodyPr>
          <a:lstStyle/>
          <a:p>
            <a:r>
              <a:rPr lang="en-US" dirty="0">
                <a:latin typeface="LubalinGraph-Demi"/>
              </a:rPr>
              <a:t>Change </a:t>
            </a:r>
            <a:r>
              <a:rPr lang="en-US" dirty="0" smtClean="0">
                <a:latin typeface="LubalinGraph-Demi"/>
              </a:rPr>
              <a:t>costs as </a:t>
            </a:r>
            <a:r>
              <a:rPr lang="en-US" dirty="0">
                <a:latin typeface="LubalinGraph-Demi"/>
              </a:rPr>
              <a:t>a </a:t>
            </a:r>
            <a:r>
              <a:rPr lang="en-US" dirty="0" smtClean="0">
                <a:latin typeface="LubalinGraph-Demi"/>
              </a:rPr>
              <a:t>function of </a:t>
            </a:r>
            <a:r>
              <a:rPr lang="en-US" dirty="0">
                <a:latin typeface="LubalinGraph-Demi"/>
              </a:rPr>
              <a:t>time </a:t>
            </a:r>
            <a:r>
              <a:rPr lang="en-US" dirty="0" smtClean="0">
                <a:latin typeface="LubalinGraph-Demi"/>
              </a:rPr>
              <a:t>in development</a:t>
            </a:r>
            <a:endParaRPr lang="en-US" dirty="0"/>
          </a:p>
        </p:txBody>
      </p:sp>
    </p:spTree>
    <p:extLst>
      <p:ext uri="{BB962C8B-B14F-4D97-AF65-F5344CB8AC3E}">
        <p14:creationId xmlns:p14="http://schemas.microsoft.com/office/powerpoint/2010/main" val="24483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agile process?</a:t>
            </a:r>
            <a:endParaRPr lang="en-US" dirty="0"/>
          </a:p>
        </p:txBody>
      </p:sp>
      <p:sp>
        <p:nvSpPr>
          <p:cNvPr id="3" name="Content Placeholder 2"/>
          <p:cNvSpPr>
            <a:spLocks noGrp="1"/>
          </p:cNvSpPr>
          <p:nvPr>
            <p:ph idx="1"/>
          </p:nvPr>
        </p:nvSpPr>
        <p:spPr>
          <a:xfrm>
            <a:off x="1097280" y="1845733"/>
            <a:ext cx="10058400" cy="4414389"/>
          </a:xfrm>
        </p:spPr>
        <p:txBody>
          <a:bodyPr>
            <a:normAutofit fontScale="92500" lnSpcReduction="10000"/>
          </a:bodyPr>
          <a:lstStyle/>
          <a:p>
            <a:pPr marL="0" indent="0">
              <a:buNone/>
            </a:pPr>
            <a:r>
              <a:rPr lang="en-US" dirty="0" smtClean="0"/>
              <a:t>Any Agile software process is characterized using following key </a:t>
            </a:r>
            <a:r>
              <a:rPr lang="en-US" dirty="0" smtClean="0"/>
              <a:t>assumptions-</a:t>
            </a:r>
          </a:p>
          <a:p>
            <a:pPr marL="457200" indent="-457200">
              <a:buFont typeface="+mj-lt"/>
              <a:buAutoNum type="arabicPeriod"/>
            </a:pPr>
            <a:r>
              <a:rPr lang="en-US" dirty="0"/>
              <a:t>It is difficult to predict in advance which software requirements will </a:t>
            </a:r>
            <a:r>
              <a:rPr lang="en-US" dirty="0" smtClean="0"/>
              <a:t>persist and </a:t>
            </a:r>
            <a:r>
              <a:rPr lang="en-US" dirty="0"/>
              <a:t>which will </a:t>
            </a:r>
            <a:r>
              <a:rPr lang="en-US" dirty="0" smtClean="0"/>
              <a:t>change</a:t>
            </a:r>
            <a:r>
              <a:rPr lang="en-US" dirty="0"/>
              <a:t>. It is equally difficult to predict how </a:t>
            </a:r>
            <a:r>
              <a:rPr lang="en-US" dirty="0" smtClean="0"/>
              <a:t>customer priorities </a:t>
            </a:r>
            <a:r>
              <a:rPr lang="en-US" dirty="0"/>
              <a:t>will change as the project </a:t>
            </a:r>
            <a:r>
              <a:rPr lang="en-US" dirty="0" smtClean="0"/>
              <a:t>proceeds.</a:t>
            </a:r>
            <a:endParaRPr lang="en-US" dirty="0" smtClean="0"/>
          </a:p>
          <a:p>
            <a:pPr marL="457200" indent="-457200">
              <a:buFont typeface="+mj-lt"/>
              <a:buAutoNum type="arabicPeriod"/>
            </a:pPr>
            <a:r>
              <a:rPr lang="en-US" dirty="0"/>
              <a:t>It is difficult to predict how much design </a:t>
            </a:r>
            <a:r>
              <a:rPr lang="en-US" dirty="0" smtClean="0"/>
              <a:t>is necessary </a:t>
            </a:r>
            <a:r>
              <a:rPr lang="en-US" dirty="0"/>
              <a:t>before construction is used to prove the design</a:t>
            </a:r>
            <a:r>
              <a:rPr lang="en-US" dirty="0" smtClean="0"/>
              <a:t>. As in many </a:t>
            </a:r>
            <a:r>
              <a:rPr lang="en-US" dirty="0"/>
              <a:t>types of software, design and construction are </a:t>
            </a:r>
            <a:r>
              <a:rPr lang="en-US" dirty="0" smtClean="0"/>
              <a:t>interleaved.</a:t>
            </a:r>
          </a:p>
          <a:p>
            <a:pPr marL="457200" indent="-457200">
              <a:buFont typeface="+mj-lt"/>
              <a:buAutoNum type="arabicPeriod"/>
            </a:pPr>
            <a:r>
              <a:rPr lang="en-US" dirty="0"/>
              <a:t>Analysis, design, construction, and testing are not as </a:t>
            </a:r>
            <a:r>
              <a:rPr lang="en-US" dirty="0" smtClean="0"/>
              <a:t>predictable.</a:t>
            </a:r>
            <a:endParaRPr lang="en-US" dirty="0" smtClean="0"/>
          </a:p>
          <a:p>
            <a:r>
              <a:rPr lang="en-US" dirty="0"/>
              <a:t>Given these three assumptions, an important question arises: How do we create </a:t>
            </a:r>
            <a:r>
              <a:rPr lang="en-US" dirty="0" smtClean="0"/>
              <a:t>a process </a:t>
            </a:r>
            <a:r>
              <a:rPr lang="en-US" dirty="0"/>
              <a:t>that can manage </a:t>
            </a:r>
            <a:r>
              <a:rPr lang="en-US" i="1" dirty="0">
                <a:solidFill>
                  <a:srgbClr val="FF0000"/>
                </a:solidFill>
              </a:rPr>
              <a:t>unpredictability</a:t>
            </a:r>
            <a:r>
              <a:rPr lang="en-US" i="1" dirty="0" smtClean="0"/>
              <a:t>?</a:t>
            </a:r>
          </a:p>
          <a:p>
            <a:r>
              <a:rPr lang="en-US" dirty="0" smtClean="0">
                <a:solidFill>
                  <a:schemeClr val="tx1"/>
                </a:solidFill>
              </a:rPr>
              <a:t>Answer: </a:t>
            </a:r>
            <a:r>
              <a:rPr lang="en-US" dirty="0" smtClean="0">
                <a:solidFill>
                  <a:srgbClr val="0070C0"/>
                </a:solidFill>
              </a:rPr>
              <a:t>An agile </a:t>
            </a:r>
            <a:r>
              <a:rPr lang="en-US" dirty="0">
                <a:solidFill>
                  <a:srgbClr val="0070C0"/>
                </a:solidFill>
              </a:rPr>
              <a:t>process, therefore, must be </a:t>
            </a:r>
            <a:r>
              <a:rPr lang="en-US" i="1" dirty="0" smtClean="0">
                <a:solidFill>
                  <a:srgbClr val="0070C0"/>
                </a:solidFill>
              </a:rPr>
              <a:t>adaptable</a:t>
            </a:r>
            <a:r>
              <a:rPr lang="en-US" dirty="0" smtClean="0">
                <a:solidFill>
                  <a:srgbClr val="0070C0"/>
                </a:solidFill>
              </a:rPr>
              <a:t>. It must adapt incrementally for which an agile </a:t>
            </a:r>
            <a:r>
              <a:rPr lang="en-US" dirty="0" smtClean="0">
                <a:solidFill>
                  <a:srgbClr val="0070C0"/>
                </a:solidFill>
              </a:rPr>
              <a:t>team requires </a:t>
            </a:r>
            <a:r>
              <a:rPr lang="en-US" dirty="0" smtClean="0">
                <a:solidFill>
                  <a:srgbClr val="0070C0"/>
                </a:solidFill>
              </a:rPr>
              <a:t>customer feedback. An advantage of such feedback is operational prototype.</a:t>
            </a:r>
            <a:endParaRPr lang="en-US" dirty="0">
              <a:solidFill>
                <a:srgbClr val="0070C0"/>
              </a:solidFill>
            </a:endParaRPr>
          </a:p>
          <a:p>
            <a:pPr algn="just"/>
            <a:r>
              <a:rPr lang="en-US" dirty="0"/>
              <a:t>In the </a:t>
            </a:r>
            <a:r>
              <a:rPr lang="en-US" b="1" dirty="0"/>
              <a:t>Agile Methodology</a:t>
            </a:r>
            <a:r>
              <a:rPr lang="en-US" dirty="0"/>
              <a:t>, software is developed in incremental, rapid cycles. This model is combination of iterative and incremental process models with focus on process adaptability and customer satisfaction by rapid delivery of working software product</a:t>
            </a:r>
            <a:r>
              <a:rPr lang="en-US" dirty="0" smtClean="0"/>
              <a:t>.</a:t>
            </a:r>
            <a:endParaRPr lang="en-US" dirty="0"/>
          </a:p>
        </p:txBody>
      </p:sp>
    </p:spTree>
    <p:extLst>
      <p:ext uri="{BB962C8B-B14F-4D97-AF65-F5344CB8AC3E}">
        <p14:creationId xmlns:p14="http://schemas.microsoft.com/office/powerpoint/2010/main" val="3772018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Agility principles-I</a:t>
            </a:r>
            <a:endParaRPr lang="en-US" dirty="0"/>
          </a:p>
        </p:txBody>
      </p:sp>
      <p:sp>
        <p:nvSpPr>
          <p:cNvPr id="5" name="Content Placeholder 4"/>
          <p:cNvSpPr>
            <a:spLocks noGrp="1"/>
          </p:cNvSpPr>
          <p:nvPr>
            <p:ph idx="1"/>
          </p:nvPr>
        </p:nvSpPr>
        <p:spPr>
          <a:xfrm>
            <a:off x="1097280" y="1845734"/>
            <a:ext cx="10605282" cy="4335258"/>
          </a:xfrm>
        </p:spPr>
        <p:txBody>
          <a:bodyPr>
            <a:normAutofit/>
          </a:bodyPr>
          <a:lstStyle/>
          <a:p>
            <a:r>
              <a:rPr lang="en-US" b="1" dirty="0"/>
              <a:t>1. </a:t>
            </a:r>
            <a:r>
              <a:rPr lang="en-US" dirty="0"/>
              <a:t>Our highest priority is to satisfy the customer through early and </a:t>
            </a:r>
            <a:r>
              <a:rPr lang="en-US" dirty="0" smtClean="0"/>
              <a:t>continuous delivery </a:t>
            </a:r>
            <a:r>
              <a:rPr lang="en-US" dirty="0"/>
              <a:t>of valuable software.</a:t>
            </a:r>
          </a:p>
          <a:p>
            <a:r>
              <a:rPr lang="en-US" b="1" dirty="0"/>
              <a:t>2. </a:t>
            </a:r>
            <a:r>
              <a:rPr lang="en-US" dirty="0"/>
              <a:t>Welcome changing requirements, even late in development. Agile </a:t>
            </a:r>
            <a:r>
              <a:rPr lang="en-US" dirty="0" smtClean="0"/>
              <a:t>processes harness </a:t>
            </a:r>
            <a:r>
              <a:rPr lang="en-US" dirty="0"/>
              <a:t>change for the customer’s competitive advantage.</a:t>
            </a:r>
          </a:p>
          <a:p>
            <a:r>
              <a:rPr lang="en-US" b="1" dirty="0"/>
              <a:t>3. </a:t>
            </a:r>
            <a:r>
              <a:rPr lang="en-US" dirty="0"/>
              <a:t>Deliver working software frequently, from a couple of weeks to a couple </a:t>
            </a:r>
            <a:r>
              <a:rPr lang="en-US" dirty="0" smtClean="0"/>
              <a:t>of months</a:t>
            </a:r>
            <a:r>
              <a:rPr lang="en-US" dirty="0"/>
              <a:t>, with a preference to the shorter timescale.</a:t>
            </a:r>
          </a:p>
          <a:p>
            <a:r>
              <a:rPr lang="en-US" b="1" dirty="0"/>
              <a:t>4. </a:t>
            </a:r>
            <a:r>
              <a:rPr lang="en-US" dirty="0"/>
              <a:t>Business people and developers must work together daily throughout </a:t>
            </a:r>
            <a:r>
              <a:rPr lang="en-US" dirty="0" smtClean="0"/>
              <a:t>the project</a:t>
            </a:r>
            <a:r>
              <a:rPr lang="en-US" dirty="0"/>
              <a:t>.</a:t>
            </a:r>
          </a:p>
          <a:p>
            <a:r>
              <a:rPr lang="en-US" b="1" dirty="0"/>
              <a:t>5. </a:t>
            </a:r>
            <a:r>
              <a:rPr lang="en-US" dirty="0"/>
              <a:t>Build projects around motivated individuals. Give them the environment </a:t>
            </a:r>
            <a:r>
              <a:rPr lang="en-US" dirty="0" smtClean="0"/>
              <a:t>and support </a:t>
            </a:r>
            <a:r>
              <a:rPr lang="en-US" dirty="0"/>
              <a:t>they need, and trust them to get the job done.</a:t>
            </a:r>
          </a:p>
          <a:p>
            <a:r>
              <a:rPr lang="en-US" b="1" dirty="0"/>
              <a:t>6. </a:t>
            </a:r>
            <a:r>
              <a:rPr lang="en-US" dirty="0"/>
              <a:t>The most efficient and effective method of conveying information to </a:t>
            </a:r>
            <a:r>
              <a:rPr lang="en-US" dirty="0" smtClean="0"/>
              <a:t>and within </a:t>
            </a:r>
            <a:r>
              <a:rPr lang="en-US" dirty="0"/>
              <a:t>a development team is face-to-face conversation</a:t>
            </a:r>
            <a:r>
              <a:rPr lang="en-US" dirty="0" smtClean="0"/>
              <a:t>.</a:t>
            </a:r>
            <a:endParaRPr lang="en-US" dirty="0"/>
          </a:p>
        </p:txBody>
      </p:sp>
    </p:spTree>
    <p:extLst>
      <p:ext uri="{BB962C8B-B14F-4D97-AF65-F5344CB8AC3E}">
        <p14:creationId xmlns:p14="http://schemas.microsoft.com/office/powerpoint/2010/main" val="396664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Agility </a:t>
            </a:r>
            <a:r>
              <a:rPr lang="en-US" dirty="0" smtClean="0"/>
              <a:t>principles-II</a:t>
            </a:r>
            <a:endParaRPr lang="en-US" dirty="0"/>
          </a:p>
        </p:txBody>
      </p:sp>
      <p:sp>
        <p:nvSpPr>
          <p:cNvPr id="3" name="Content Placeholder 2"/>
          <p:cNvSpPr>
            <a:spLocks noGrp="1"/>
          </p:cNvSpPr>
          <p:nvPr>
            <p:ph idx="1"/>
          </p:nvPr>
        </p:nvSpPr>
        <p:spPr/>
        <p:txBody>
          <a:bodyPr/>
          <a:lstStyle/>
          <a:p>
            <a:r>
              <a:rPr lang="en-US" b="1" dirty="0"/>
              <a:t>7. </a:t>
            </a:r>
            <a:r>
              <a:rPr lang="en-US" dirty="0"/>
              <a:t>Working software is the primary measure of progress.</a:t>
            </a:r>
          </a:p>
          <a:p>
            <a:r>
              <a:rPr lang="en-US" b="1" dirty="0"/>
              <a:t>8. </a:t>
            </a:r>
            <a:r>
              <a:rPr lang="en-US" dirty="0"/>
              <a:t>Agile processes promote sustainable development. The sponsors, developers, and users should be able to maintain a constant pace indefinitely</a:t>
            </a:r>
          </a:p>
          <a:p>
            <a:r>
              <a:rPr lang="en-US" b="1" dirty="0"/>
              <a:t>9. </a:t>
            </a:r>
            <a:r>
              <a:rPr lang="en-US" dirty="0"/>
              <a:t>Continuous attention to technical excellence and good design enhances agility.</a:t>
            </a:r>
          </a:p>
          <a:p>
            <a:r>
              <a:rPr lang="en-US" b="1" dirty="0"/>
              <a:t>10. </a:t>
            </a:r>
            <a:r>
              <a:rPr lang="en-US" dirty="0"/>
              <a:t>Simplicity—the art of maximizing the amount of work not done—is essential.</a:t>
            </a:r>
          </a:p>
          <a:p>
            <a:r>
              <a:rPr lang="en-US" b="1" dirty="0"/>
              <a:t>11. </a:t>
            </a:r>
            <a:r>
              <a:rPr lang="en-US" dirty="0"/>
              <a:t>The best architectures, requirements, and designs emerge from self–organizing teams.</a:t>
            </a:r>
          </a:p>
          <a:p>
            <a:r>
              <a:rPr lang="en-US" b="1" dirty="0"/>
              <a:t>12. </a:t>
            </a:r>
            <a:r>
              <a:rPr lang="en-US" dirty="0"/>
              <a:t>At regular intervals, the team reflects on how to become more effective, then tunes and adjusts its behavior accordingly.</a:t>
            </a:r>
          </a:p>
          <a:p>
            <a:endParaRPr lang="en-US" dirty="0"/>
          </a:p>
        </p:txBody>
      </p:sp>
    </p:spTree>
    <p:extLst>
      <p:ext uri="{BB962C8B-B14F-4D97-AF65-F5344CB8AC3E}">
        <p14:creationId xmlns:p14="http://schemas.microsoft.com/office/powerpoint/2010/main" val="33468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Factors</a:t>
            </a:r>
            <a:endParaRPr lang="en-US" dirty="0"/>
          </a:p>
        </p:txBody>
      </p:sp>
      <p:sp>
        <p:nvSpPr>
          <p:cNvPr id="3" name="Content Placeholder 2"/>
          <p:cNvSpPr>
            <a:spLocks noGrp="1"/>
          </p:cNvSpPr>
          <p:nvPr>
            <p:ph idx="1"/>
          </p:nvPr>
        </p:nvSpPr>
        <p:spPr>
          <a:xfrm>
            <a:off x="1097280" y="1845733"/>
            <a:ext cx="10058400" cy="4352843"/>
          </a:xfrm>
        </p:spPr>
        <p:txBody>
          <a:bodyPr>
            <a:normAutofit fontScale="92500" lnSpcReduction="20000"/>
          </a:bodyPr>
          <a:lstStyle/>
          <a:p>
            <a:r>
              <a:rPr lang="en-US" dirty="0"/>
              <a:t>Agile </a:t>
            </a:r>
            <a:r>
              <a:rPr lang="en-US" dirty="0" smtClean="0"/>
              <a:t>development focuses </a:t>
            </a:r>
            <a:r>
              <a:rPr lang="en-US" dirty="0"/>
              <a:t>on the talents and skills of individuals, molding the process </a:t>
            </a:r>
            <a:r>
              <a:rPr lang="en-US" dirty="0" smtClean="0"/>
              <a:t>to specific </a:t>
            </a:r>
            <a:r>
              <a:rPr lang="en-US" dirty="0"/>
              <a:t>people and </a:t>
            </a:r>
            <a:r>
              <a:rPr lang="en-US" dirty="0" smtClean="0"/>
              <a:t>teams. </a:t>
            </a:r>
            <a:r>
              <a:rPr lang="en-US" dirty="0"/>
              <a:t>The key point in this statement is that </a:t>
            </a:r>
            <a:r>
              <a:rPr lang="en-US" i="1" dirty="0"/>
              <a:t>the process </a:t>
            </a:r>
            <a:r>
              <a:rPr lang="en-US" i="1" dirty="0" smtClean="0"/>
              <a:t>molds to </a:t>
            </a:r>
            <a:r>
              <a:rPr lang="en-US" i="1" dirty="0"/>
              <a:t>the needs of the people and team, </a:t>
            </a:r>
            <a:r>
              <a:rPr lang="en-US" dirty="0"/>
              <a:t>not the other way </a:t>
            </a:r>
            <a:r>
              <a:rPr lang="en-US" dirty="0" smtClean="0"/>
              <a:t>around.</a:t>
            </a:r>
          </a:p>
          <a:p>
            <a:r>
              <a:rPr lang="en-US" altLang="en-US" dirty="0"/>
              <a:t>key traits must exist among the people on an agile team and the team itself</a:t>
            </a:r>
            <a:r>
              <a:rPr lang="en-US" altLang="en-US" dirty="0" smtClean="0"/>
              <a:t>:</a:t>
            </a:r>
          </a:p>
          <a:p>
            <a:r>
              <a:rPr lang="en-US" b="1" dirty="0" smtClean="0"/>
              <a:t>Competence: </a:t>
            </a:r>
            <a:r>
              <a:rPr lang="en-US" altLang="en-US" dirty="0" smtClean="0"/>
              <a:t>talent</a:t>
            </a:r>
            <a:r>
              <a:rPr lang="en-US" altLang="en-US" dirty="0"/>
              <a:t>, </a:t>
            </a:r>
            <a:r>
              <a:rPr lang="en-US" altLang="en-US" dirty="0" smtClean="0"/>
              <a:t>software related skills</a:t>
            </a:r>
            <a:r>
              <a:rPr lang="en-US" altLang="en-US" dirty="0"/>
              <a:t>, </a:t>
            </a:r>
            <a:r>
              <a:rPr lang="en-US" altLang="en-US" dirty="0" smtClean="0"/>
              <a:t>overall knowledge of the process</a:t>
            </a:r>
          </a:p>
          <a:p>
            <a:r>
              <a:rPr lang="en-US" b="1" dirty="0"/>
              <a:t>Common </a:t>
            </a:r>
            <a:r>
              <a:rPr lang="en-US" b="1" dirty="0" smtClean="0"/>
              <a:t>focus: </a:t>
            </a:r>
            <a:r>
              <a:rPr lang="en-US" dirty="0"/>
              <a:t>to deliver a working software increment to the customer within </a:t>
            </a:r>
            <a:r>
              <a:rPr lang="en-US" dirty="0" smtClean="0"/>
              <a:t>the time promised</a:t>
            </a:r>
          </a:p>
          <a:p>
            <a:r>
              <a:rPr lang="en-US" b="1" dirty="0" smtClean="0"/>
              <a:t>Collaboration: </a:t>
            </a:r>
            <a:r>
              <a:rPr lang="en-US" dirty="0" smtClean="0"/>
              <a:t>team members must collaborate to assess, analyze and communicate while creating and building information </a:t>
            </a:r>
            <a:r>
              <a:rPr lang="en-US" dirty="0"/>
              <a:t>that will help all stakeholders </a:t>
            </a:r>
            <a:r>
              <a:rPr lang="en-US" dirty="0" smtClean="0"/>
              <a:t>understand the </a:t>
            </a:r>
            <a:r>
              <a:rPr lang="en-US" dirty="0"/>
              <a:t>work of the </a:t>
            </a:r>
            <a:r>
              <a:rPr lang="en-US" dirty="0" smtClean="0"/>
              <a:t>team.</a:t>
            </a:r>
          </a:p>
          <a:p>
            <a:r>
              <a:rPr lang="en-US" b="1" dirty="0"/>
              <a:t>Decision-making </a:t>
            </a:r>
            <a:r>
              <a:rPr lang="en-US" b="1" dirty="0" smtClean="0"/>
              <a:t>ability: </a:t>
            </a:r>
            <a:r>
              <a:rPr lang="en-US" dirty="0" smtClean="0"/>
              <a:t>Freedom to take decision for both technical and project related issues.</a:t>
            </a:r>
          </a:p>
          <a:p>
            <a:r>
              <a:rPr lang="en-US" b="1" dirty="0"/>
              <a:t>Fuzzy problem-solving </a:t>
            </a:r>
            <a:r>
              <a:rPr lang="en-US" b="1" dirty="0" smtClean="0"/>
              <a:t>ability: </a:t>
            </a:r>
            <a:r>
              <a:rPr lang="en-US" altLang="en-US" dirty="0"/>
              <a:t>ambiguity and constant changes, today problem may not be tomorrow</a:t>
            </a:r>
            <a:r>
              <a:rPr lang="ja-JP" altLang="en-US" dirty="0"/>
              <a:t>’</a:t>
            </a:r>
            <a:r>
              <a:rPr lang="en-US" altLang="ja-JP" dirty="0"/>
              <a:t>s problem</a:t>
            </a:r>
            <a:endParaRPr lang="en-US" altLang="en-US" dirty="0"/>
          </a:p>
          <a:p>
            <a:r>
              <a:rPr lang="en-US" b="1" dirty="0"/>
              <a:t>Mutual trust and </a:t>
            </a:r>
            <a:r>
              <a:rPr lang="en-US" b="1" dirty="0" smtClean="0"/>
              <a:t>respect: </a:t>
            </a:r>
            <a:r>
              <a:rPr lang="en-US" dirty="0" smtClean="0"/>
              <a:t>an important aspect is to trust and respect the members and project</a:t>
            </a:r>
            <a:endParaRPr lang="en-US" dirty="0" smtClean="0"/>
          </a:p>
          <a:p>
            <a:r>
              <a:rPr lang="en-US" b="1" dirty="0" smtClean="0"/>
              <a:t>Self-organization: </a:t>
            </a:r>
            <a:r>
              <a:rPr lang="en-US" dirty="0" smtClean="0"/>
              <a:t>It</a:t>
            </a:r>
            <a:r>
              <a:rPr lang="en-US" b="1" dirty="0" smtClean="0"/>
              <a:t> </a:t>
            </a:r>
            <a:r>
              <a:rPr lang="en-US" dirty="0"/>
              <a:t>implies three </a:t>
            </a:r>
            <a:r>
              <a:rPr lang="en-US" dirty="0" smtClean="0"/>
              <a:t>things- organize work, </a:t>
            </a:r>
            <a:r>
              <a:rPr lang="en-US" altLang="en-US" dirty="0"/>
              <a:t>process for its local environment, the work schedule</a:t>
            </a:r>
            <a:endParaRPr lang="en-US" dirty="0"/>
          </a:p>
        </p:txBody>
      </p:sp>
    </p:spTree>
    <p:extLst>
      <p:ext uri="{BB962C8B-B14F-4D97-AF65-F5344CB8AC3E}">
        <p14:creationId xmlns:p14="http://schemas.microsoft.com/office/powerpoint/2010/main" val="176505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Programming (XP)</a:t>
            </a:r>
            <a:endParaRPr lang="en-US" dirty="0"/>
          </a:p>
        </p:txBody>
      </p:sp>
      <p:sp>
        <p:nvSpPr>
          <p:cNvPr id="3" name="Content Placeholder 2"/>
          <p:cNvSpPr>
            <a:spLocks noGrp="1"/>
          </p:cNvSpPr>
          <p:nvPr>
            <p:ph idx="1"/>
          </p:nvPr>
        </p:nvSpPr>
        <p:spPr/>
        <p:txBody>
          <a:bodyPr>
            <a:normAutofit fontScale="77500" lnSpcReduction="20000"/>
          </a:bodyPr>
          <a:lstStyle/>
          <a:p>
            <a:r>
              <a:rPr lang="en-US" altLang="en-US" dirty="0"/>
              <a:t>Extreme Programming (XP) is an agile software development framework that aims to produce higher quality software, and higher quality of life for the development team. The most widely used agile process, originally proposed by Kent Beck in 2004. It uses an object-oriented approach. </a:t>
            </a:r>
            <a:endParaRPr lang="en-US" altLang="en-US" dirty="0" smtClean="0"/>
          </a:p>
          <a:p>
            <a:r>
              <a:rPr lang="en-US" b="1" dirty="0" smtClean="0"/>
              <a:t>XP Values: </a:t>
            </a:r>
          </a:p>
          <a:p>
            <a:r>
              <a:rPr lang="en-US" altLang="en-US" dirty="0" smtClean="0"/>
              <a:t>Kent </a:t>
            </a:r>
            <a:r>
              <a:rPr lang="en-US" altLang="en-US" dirty="0"/>
              <a:t>Beck </a:t>
            </a:r>
            <a:r>
              <a:rPr lang="en-US" dirty="0"/>
              <a:t>defines a set of five </a:t>
            </a:r>
            <a:r>
              <a:rPr lang="en-US" i="1" dirty="0" smtClean="0"/>
              <a:t>values- </a:t>
            </a:r>
            <a:r>
              <a:rPr lang="en-US" dirty="0"/>
              <a:t>communication, simplicity, feedback, courage, and </a:t>
            </a:r>
            <a:r>
              <a:rPr lang="en-US" dirty="0" smtClean="0"/>
              <a:t>respect.</a:t>
            </a:r>
          </a:p>
          <a:p>
            <a:pPr marL="457200" indent="-457200">
              <a:buFont typeface="+mj-lt"/>
              <a:buAutoNum type="arabicPeriod"/>
            </a:pPr>
            <a:r>
              <a:rPr lang="en-US" b="1" dirty="0" smtClean="0"/>
              <a:t>Communication: </a:t>
            </a:r>
            <a:r>
              <a:rPr lang="en-US" dirty="0"/>
              <a:t>XP emphasizes close, yet informal (verbal) collaboration between </a:t>
            </a:r>
            <a:r>
              <a:rPr lang="en-US" dirty="0" smtClean="0"/>
              <a:t>customers and developers.</a:t>
            </a:r>
          </a:p>
          <a:p>
            <a:pPr marL="457200" indent="-457200">
              <a:buFont typeface="+mj-lt"/>
              <a:buAutoNum type="arabicPeriod"/>
            </a:pPr>
            <a:r>
              <a:rPr lang="en-US" b="1" dirty="0" smtClean="0"/>
              <a:t>Simplicity:</a:t>
            </a:r>
            <a:r>
              <a:rPr lang="en-US" dirty="0" smtClean="0"/>
              <a:t> </a:t>
            </a:r>
            <a:r>
              <a:rPr lang="en-US" dirty="0"/>
              <a:t>XP restricts developers to design only for immediate </a:t>
            </a:r>
            <a:r>
              <a:rPr lang="en-US" dirty="0" smtClean="0"/>
              <a:t>needs, rather </a:t>
            </a:r>
            <a:r>
              <a:rPr lang="en-US" dirty="0"/>
              <a:t>than consider future </a:t>
            </a:r>
            <a:r>
              <a:rPr lang="en-US" dirty="0" smtClean="0"/>
              <a:t>needs</a:t>
            </a:r>
          </a:p>
          <a:p>
            <a:pPr marL="457200" indent="-457200">
              <a:buFont typeface="+mj-lt"/>
              <a:buAutoNum type="arabicPeriod"/>
            </a:pPr>
            <a:r>
              <a:rPr lang="en-US" b="1" dirty="0" smtClean="0"/>
              <a:t>Feedback</a:t>
            </a:r>
            <a:r>
              <a:rPr lang="en-US" b="1" dirty="0" smtClean="0"/>
              <a:t>: </a:t>
            </a:r>
            <a:r>
              <a:rPr lang="en-US" dirty="0" smtClean="0"/>
              <a:t>It </a:t>
            </a:r>
            <a:r>
              <a:rPr lang="en-US" dirty="0"/>
              <a:t>is derived from three sources: the implemented software itself, </a:t>
            </a:r>
            <a:r>
              <a:rPr lang="en-US" dirty="0" smtClean="0"/>
              <a:t>the customer</a:t>
            </a:r>
            <a:r>
              <a:rPr lang="en-US" dirty="0"/>
              <a:t>, and other software team members. By designing and implementing </a:t>
            </a:r>
            <a:r>
              <a:rPr lang="en-US" dirty="0" smtClean="0"/>
              <a:t>an effective </a:t>
            </a:r>
            <a:r>
              <a:rPr lang="en-US" dirty="0"/>
              <a:t>testing </a:t>
            </a:r>
            <a:r>
              <a:rPr lang="en-US" dirty="0" smtClean="0"/>
              <a:t>strategy </a:t>
            </a:r>
            <a:r>
              <a:rPr lang="en-US" dirty="0"/>
              <a:t>the </a:t>
            </a:r>
            <a:r>
              <a:rPr lang="en-US" dirty="0" smtClean="0"/>
              <a:t>software provides the </a:t>
            </a:r>
            <a:r>
              <a:rPr lang="en-US" dirty="0"/>
              <a:t>agile team with feedback. XP makes use of the </a:t>
            </a:r>
            <a:r>
              <a:rPr lang="en-US" i="1" dirty="0"/>
              <a:t>unit test </a:t>
            </a:r>
            <a:r>
              <a:rPr lang="en-US" dirty="0"/>
              <a:t>as its primary </a:t>
            </a:r>
            <a:r>
              <a:rPr lang="en-US" dirty="0" smtClean="0"/>
              <a:t>testing tactic.</a:t>
            </a:r>
          </a:p>
          <a:p>
            <a:pPr marL="457200" indent="-457200">
              <a:buFont typeface="+mj-lt"/>
              <a:buAutoNum type="arabicPeriod"/>
            </a:pPr>
            <a:r>
              <a:rPr lang="en-US" b="1" dirty="0" smtClean="0"/>
              <a:t>Courage:</a:t>
            </a:r>
            <a:r>
              <a:rPr lang="en-US" dirty="0" smtClean="0"/>
              <a:t> </a:t>
            </a:r>
            <a:r>
              <a:rPr lang="en-US" dirty="0"/>
              <a:t>XP </a:t>
            </a:r>
            <a:r>
              <a:rPr lang="en-US" dirty="0" smtClean="0"/>
              <a:t>practices</a:t>
            </a:r>
            <a:r>
              <a:rPr lang="en-US" i="1" dirty="0"/>
              <a:t> </a:t>
            </a:r>
            <a:r>
              <a:rPr lang="en-US" i="1" dirty="0" smtClean="0"/>
              <a:t>strict discipline. </a:t>
            </a:r>
            <a:r>
              <a:rPr lang="en-US" dirty="0"/>
              <a:t>An agile </a:t>
            </a:r>
            <a:r>
              <a:rPr lang="en-US" dirty="0" smtClean="0"/>
              <a:t>XP team </a:t>
            </a:r>
            <a:r>
              <a:rPr lang="en-US" dirty="0"/>
              <a:t>must have the discipline (courage) to design for today, recognizing that </a:t>
            </a:r>
            <a:r>
              <a:rPr lang="en-US" dirty="0" smtClean="0"/>
              <a:t>future requirements </a:t>
            </a:r>
            <a:r>
              <a:rPr lang="en-US" dirty="0"/>
              <a:t>may change dramatically, thereby demanding substantial rework </a:t>
            </a:r>
            <a:r>
              <a:rPr lang="en-US" dirty="0" smtClean="0"/>
              <a:t>of the </a:t>
            </a:r>
            <a:r>
              <a:rPr lang="en-US" dirty="0"/>
              <a:t>design and implemented code</a:t>
            </a:r>
            <a:r>
              <a:rPr lang="en-US" dirty="0" smtClean="0"/>
              <a:t>.</a:t>
            </a:r>
          </a:p>
          <a:p>
            <a:pPr marL="457200" indent="-457200">
              <a:buFont typeface="+mj-lt"/>
              <a:buAutoNum type="arabicPeriod"/>
            </a:pPr>
            <a:r>
              <a:rPr lang="en-US" b="1" dirty="0" smtClean="0"/>
              <a:t>Respect:</a:t>
            </a:r>
            <a:r>
              <a:rPr lang="en-US" dirty="0" smtClean="0"/>
              <a:t> </a:t>
            </a:r>
            <a:r>
              <a:rPr lang="en-US" i="1" dirty="0" smtClean="0"/>
              <a:t>Respect </a:t>
            </a:r>
            <a:r>
              <a:rPr lang="en-US" dirty="0" smtClean="0"/>
              <a:t>among it members, between other stakeholders and team members </a:t>
            </a:r>
            <a:r>
              <a:rPr lang="en-US" dirty="0"/>
              <a:t>for </a:t>
            </a:r>
            <a:r>
              <a:rPr lang="en-US" dirty="0" smtClean="0"/>
              <a:t>the software </a:t>
            </a:r>
            <a:r>
              <a:rPr lang="en-US" dirty="0"/>
              <a:t>itself</a:t>
            </a:r>
          </a:p>
        </p:txBody>
      </p:sp>
    </p:spTree>
    <p:extLst>
      <p:ext uri="{BB962C8B-B14F-4D97-AF65-F5344CB8AC3E}">
        <p14:creationId xmlns:p14="http://schemas.microsoft.com/office/powerpoint/2010/main" val="23816763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972</TotalTime>
  <Words>3475</Words>
  <Application>Microsoft Office PowerPoint</Application>
  <PresentationFormat>Widescreen</PresentationFormat>
  <Paragraphs>190</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MS PGothic</vt:lpstr>
      <vt:lpstr>Arial</vt:lpstr>
      <vt:lpstr>Calibri</vt:lpstr>
      <vt:lpstr>Calibri Light</vt:lpstr>
      <vt:lpstr>Formata-Regular</vt:lpstr>
      <vt:lpstr>LubalinGraph-Demi</vt:lpstr>
      <vt:lpstr>Times-Roman</vt:lpstr>
      <vt:lpstr>Wingdings</vt:lpstr>
      <vt:lpstr>Retrospect</vt:lpstr>
      <vt:lpstr>Agile Development</vt:lpstr>
      <vt:lpstr>What is Agility</vt:lpstr>
      <vt:lpstr>Agility and the cost of change</vt:lpstr>
      <vt:lpstr>PowerPoint Presentation</vt:lpstr>
      <vt:lpstr>What is an agile process?</vt:lpstr>
      <vt:lpstr>Agility principles-I</vt:lpstr>
      <vt:lpstr>Agility principles-II</vt:lpstr>
      <vt:lpstr>Human Factors</vt:lpstr>
      <vt:lpstr>Extreme Programming (XP)</vt:lpstr>
      <vt:lpstr>PowerPoint Presentation</vt:lpstr>
      <vt:lpstr>Principles-I</vt:lpstr>
      <vt:lpstr>Principles-II</vt:lpstr>
      <vt:lpstr>XP Process</vt:lpstr>
      <vt:lpstr>PowerPoint Presentation</vt:lpstr>
      <vt:lpstr>PowerPoint Presentation</vt:lpstr>
      <vt:lpstr>PowerPoint Presentation</vt:lpstr>
      <vt:lpstr>Design</vt:lpstr>
      <vt:lpstr>Coding</vt:lpstr>
      <vt:lpstr>Testing</vt:lpstr>
      <vt:lpstr>Adaptive Software Development (ASD)</vt:lpstr>
      <vt:lpstr>PowerPoint Presentation</vt:lpstr>
      <vt:lpstr>Scrum</vt:lpstr>
      <vt:lpstr>PowerPoint Presentation</vt:lpstr>
      <vt:lpstr>PowerPoint Presentation</vt:lpstr>
      <vt:lpstr>Dynamic Systems Development Method (DSDM)</vt:lpstr>
      <vt:lpstr>PowerPoint Presentation</vt:lpstr>
      <vt:lpstr>Feature Driven Development (FDD)</vt:lpstr>
      <vt:lpstr>PowerPoint Presentation</vt:lpstr>
      <vt:lpstr>Agile Modeling (AM)</vt:lpstr>
      <vt:lpstr>AM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Susmita M</dc:creator>
  <cp:lastModifiedBy>Susmita M</cp:lastModifiedBy>
  <cp:revision>52</cp:revision>
  <dcterms:created xsi:type="dcterms:W3CDTF">2019-01-09T10:31:42Z</dcterms:created>
  <dcterms:modified xsi:type="dcterms:W3CDTF">2019-01-11T10:57:53Z</dcterms:modified>
</cp:coreProperties>
</file>