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36"/>
  </p:notesMasterIdLst>
  <p:handoutMasterIdLst>
    <p:handoutMasterId r:id="rId337"/>
  </p:handoutMasterIdLst>
  <p:sldIdLst>
    <p:sldId id="595" r:id="rId2"/>
    <p:sldId id="256" r:id="rId3"/>
    <p:sldId id="257" r:id="rId4"/>
    <p:sldId id="274" r:id="rId5"/>
    <p:sldId id="275" r:id="rId6"/>
    <p:sldId id="276" r:id="rId7"/>
    <p:sldId id="258" r:id="rId8"/>
    <p:sldId id="263" r:id="rId9"/>
    <p:sldId id="277" r:id="rId10"/>
    <p:sldId id="287" r:id="rId11"/>
    <p:sldId id="278" r:id="rId12"/>
    <p:sldId id="283" r:id="rId13"/>
    <p:sldId id="284" r:id="rId14"/>
    <p:sldId id="288" r:id="rId15"/>
    <p:sldId id="285" r:id="rId16"/>
    <p:sldId id="264" r:id="rId17"/>
    <p:sldId id="286" r:id="rId18"/>
    <p:sldId id="260" r:id="rId19"/>
    <p:sldId id="268" r:id="rId20"/>
    <p:sldId id="265" r:id="rId21"/>
    <p:sldId id="269" r:id="rId22"/>
    <p:sldId id="270" r:id="rId23"/>
    <p:sldId id="271" r:id="rId24"/>
    <p:sldId id="272" r:id="rId25"/>
    <p:sldId id="289" r:id="rId26"/>
    <p:sldId id="273" r:id="rId27"/>
    <p:sldId id="259" r:id="rId28"/>
    <p:sldId id="290" r:id="rId29"/>
    <p:sldId id="291" r:id="rId30"/>
    <p:sldId id="292" r:id="rId31"/>
    <p:sldId id="301" r:id="rId32"/>
    <p:sldId id="261" r:id="rId33"/>
    <p:sldId id="293" r:id="rId34"/>
    <p:sldId id="302" r:id="rId35"/>
    <p:sldId id="294" r:id="rId36"/>
    <p:sldId id="303" r:id="rId37"/>
    <p:sldId id="304" r:id="rId38"/>
    <p:sldId id="305" r:id="rId39"/>
    <p:sldId id="306" r:id="rId40"/>
    <p:sldId id="262" r:id="rId41"/>
    <p:sldId id="295" r:id="rId42"/>
    <p:sldId id="308" r:id="rId43"/>
    <p:sldId id="296" r:id="rId44"/>
    <p:sldId id="307" r:id="rId45"/>
    <p:sldId id="299" r:id="rId46"/>
    <p:sldId id="300" r:id="rId47"/>
    <p:sldId id="266" r:id="rId48"/>
    <p:sldId id="267"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60"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374" r:id="rId115"/>
    <p:sldId id="375" r:id="rId116"/>
    <p:sldId id="376" r:id="rId117"/>
    <p:sldId id="377" r:id="rId118"/>
    <p:sldId id="378" r:id="rId119"/>
    <p:sldId id="379" r:id="rId120"/>
    <p:sldId id="380" r:id="rId121"/>
    <p:sldId id="381" r:id="rId122"/>
    <p:sldId id="382" r:id="rId123"/>
    <p:sldId id="383" r:id="rId124"/>
    <p:sldId id="384" r:id="rId125"/>
    <p:sldId id="385" r:id="rId126"/>
    <p:sldId id="386" r:id="rId127"/>
    <p:sldId id="387" r:id="rId128"/>
    <p:sldId id="388" r:id="rId129"/>
    <p:sldId id="389" r:id="rId130"/>
    <p:sldId id="390" r:id="rId131"/>
    <p:sldId id="391" r:id="rId132"/>
    <p:sldId id="392" r:id="rId133"/>
    <p:sldId id="393" r:id="rId134"/>
    <p:sldId id="394" r:id="rId135"/>
    <p:sldId id="395" r:id="rId136"/>
    <p:sldId id="396" r:id="rId137"/>
    <p:sldId id="397" r:id="rId138"/>
    <p:sldId id="398" r:id="rId139"/>
    <p:sldId id="399" r:id="rId140"/>
    <p:sldId id="400" r:id="rId141"/>
    <p:sldId id="401" r:id="rId142"/>
    <p:sldId id="402" r:id="rId143"/>
    <p:sldId id="403" r:id="rId144"/>
    <p:sldId id="404" r:id="rId145"/>
    <p:sldId id="405" r:id="rId146"/>
    <p:sldId id="406" r:id="rId147"/>
    <p:sldId id="407" r:id="rId148"/>
    <p:sldId id="408" r:id="rId149"/>
    <p:sldId id="409" r:id="rId150"/>
    <p:sldId id="410" r:id="rId151"/>
    <p:sldId id="411" r:id="rId152"/>
    <p:sldId id="412" r:id="rId153"/>
    <p:sldId id="413" r:id="rId154"/>
    <p:sldId id="414" r:id="rId155"/>
    <p:sldId id="415" r:id="rId156"/>
    <p:sldId id="416" r:id="rId157"/>
    <p:sldId id="417" r:id="rId158"/>
    <p:sldId id="418" r:id="rId159"/>
    <p:sldId id="419" r:id="rId160"/>
    <p:sldId id="420" r:id="rId161"/>
    <p:sldId id="421" r:id="rId162"/>
    <p:sldId id="422" r:id="rId163"/>
    <p:sldId id="423" r:id="rId164"/>
    <p:sldId id="424" r:id="rId165"/>
    <p:sldId id="425" r:id="rId166"/>
    <p:sldId id="426" r:id="rId167"/>
    <p:sldId id="427" r:id="rId168"/>
    <p:sldId id="428" r:id="rId169"/>
    <p:sldId id="429" r:id="rId170"/>
    <p:sldId id="430" r:id="rId171"/>
    <p:sldId id="431" r:id="rId172"/>
    <p:sldId id="432" r:id="rId173"/>
    <p:sldId id="433" r:id="rId174"/>
    <p:sldId id="434" r:id="rId175"/>
    <p:sldId id="435" r:id="rId176"/>
    <p:sldId id="436" r:id="rId177"/>
    <p:sldId id="437" r:id="rId178"/>
    <p:sldId id="438" r:id="rId179"/>
    <p:sldId id="439" r:id="rId180"/>
    <p:sldId id="440" r:id="rId181"/>
    <p:sldId id="441" r:id="rId182"/>
    <p:sldId id="442" r:id="rId183"/>
    <p:sldId id="443" r:id="rId184"/>
    <p:sldId id="444" r:id="rId185"/>
    <p:sldId id="445" r:id="rId186"/>
    <p:sldId id="446" r:id="rId187"/>
    <p:sldId id="447" r:id="rId188"/>
    <p:sldId id="448" r:id="rId189"/>
    <p:sldId id="449" r:id="rId190"/>
    <p:sldId id="450" r:id="rId191"/>
    <p:sldId id="451" r:id="rId192"/>
    <p:sldId id="452" r:id="rId193"/>
    <p:sldId id="453" r:id="rId194"/>
    <p:sldId id="454" r:id="rId195"/>
    <p:sldId id="455" r:id="rId196"/>
    <p:sldId id="456" r:id="rId197"/>
    <p:sldId id="457" r:id="rId198"/>
    <p:sldId id="458" r:id="rId199"/>
    <p:sldId id="459" r:id="rId200"/>
    <p:sldId id="460" r:id="rId201"/>
    <p:sldId id="461" r:id="rId202"/>
    <p:sldId id="462" r:id="rId203"/>
    <p:sldId id="463" r:id="rId204"/>
    <p:sldId id="464" r:id="rId205"/>
    <p:sldId id="465" r:id="rId206"/>
    <p:sldId id="466" r:id="rId207"/>
    <p:sldId id="467" r:id="rId208"/>
    <p:sldId id="468" r:id="rId209"/>
    <p:sldId id="469" r:id="rId210"/>
    <p:sldId id="470" r:id="rId211"/>
    <p:sldId id="471" r:id="rId212"/>
    <p:sldId id="472" r:id="rId213"/>
    <p:sldId id="473" r:id="rId214"/>
    <p:sldId id="474" r:id="rId215"/>
    <p:sldId id="475" r:id="rId216"/>
    <p:sldId id="476" r:id="rId217"/>
    <p:sldId id="477" r:id="rId218"/>
    <p:sldId id="478" r:id="rId219"/>
    <p:sldId id="479" r:id="rId220"/>
    <p:sldId id="480" r:id="rId221"/>
    <p:sldId id="481" r:id="rId222"/>
    <p:sldId id="482" r:id="rId223"/>
    <p:sldId id="483" r:id="rId224"/>
    <p:sldId id="484" r:id="rId225"/>
    <p:sldId id="485" r:id="rId226"/>
    <p:sldId id="486" r:id="rId227"/>
    <p:sldId id="487" r:id="rId228"/>
    <p:sldId id="488" r:id="rId229"/>
    <p:sldId id="489" r:id="rId230"/>
    <p:sldId id="490" r:id="rId231"/>
    <p:sldId id="491" r:id="rId232"/>
    <p:sldId id="492" r:id="rId233"/>
    <p:sldId id="493" r:id="rId234"/>
    <p:sldId id="494" r:id="rId235"/>
    <p:sldId id="495" r:id="rId236"/>
    <p:sldId id="496" r:id="rId237"/>
    <p:sldId id="497" r:id="rId238"/>
    <p:sldId id="498" r:id="rId239"/>
    <p:sldId id="499" r:id="rId240"/>
    <p:sldId id="500" r:id="rId241"/>
    <p:sldId id="501" r:id="rId242"/>
    <p:sldId id="502" r:id="rId243"/>
    <p:sldId id="503" r:id="rId244"/>
    <p:sldId id="504" r:id="rId245"/>
    <p:sldId id="505" r:id="rId246"/>
    <p:sldId id="506" r:id="rId247"/>
    <p:sldId id="507" r:id="rId248"/>
    <p:sldId id="508" r:id="rId249"/>
    <p:sldId id="509" r:id="rId250"/>
    <p:sldId id="510" r:id="rId251"/>
    <p:sldId id="511" r:id="rId252"/>
    <p:sldId id="512" r:id="rId253"/>
    <p:sldId id="513" r:id="rId254"/>
    <p:sldId id="514" r:id="rId255"/>
    <p:sldId id="515" r:id="rId256"/>
    <p:sldId id="516" r:id="rId257"/>
    <p:sldId id="517" r:id="rId258"/>
    <p:sldId id="518" r:id="rId259"/>
    <p:sldId id="519" r:id="rId260"/>
    <p:sldId id="520" r:id="rId261"/>
    <p:sldId id="521" r:id="rId262"/>
    <p:sldId id="522" r:id="rId263"/>
    <p:sldId id="523" r:id="rId264"/>
    <p:sldId id="524" r:id="rId265"/>
    <p:sldId id="525" r:id="rId266"/>
    <p:sldId id="526" r:id="rId267"/>
    <p:sldId id="527" r:id="rId268"/>
    <p:sldId id="528" r:id="rId269"/>
    <p:sldId id="529" r:id="rId270"/>
    <p:sldId id="530" r:id="rId271"/>
    <p:sldId id="531" r:id="rId272"/>
    <p:sldId id="532" r:id="rId273"/>
    <p:sldId id="533" r:id="rId274"/>
    <p:sldId id="534" r:id="rId275"/>
    <p:sldId id="535" r:id="rId276"/>
    <p:sldId id="536" r:id="rId277"/>
    <p:sldId id="537" r:id="rId278"/>
    <p:sldId id="538" r:id="rId279"/>
    <p:sldId id="539" r:id="rId280"/>
    <p:sldId id="540" r:id="rId281"/>
    <p:sldId id="541" r:id="rId282"/>
    <p:sldId id="542" r:id="rId283"/>
    <p:sldId id="543" r:id="rId284"/>
    <p:sldId id="544" r:id="rId285"/>
    <p:sldId id="545" r:id="rId286"/>
    <p:sldId id="546" r:id="rId287"/>
    <p:sldId id="547" r:id="rId288"/>
    <p:sldId id="548" r:id="rId289"/>
    <p:sldId id="549" r:id="rId290"/>
    <p:sldId id="550" r:id="rId291"/>
    <p:sldId id="551" r:id="rId292"/>
    <p:sldId id="552" r:id="rId293"/>
    <p:sldId id="553" r:id="rId294"/>
    <p:sldId id="554" r:id="rId295"/>
    <p:sldId id="555" r:id="rId296"/>
    <p:sldId id="556" r:id="rId297"/>
    <p:sldId id="557" r:id="rId298"/>
    <p:sldId id="558" r:id="rId299"/>
    <p:sldId id="559" r:id="rId300"/>
    <p:sldId id="560" r:id="rId301"/>
    <p:sldId id="561" r:id="rId302"/>
    <p:sldId id="562" r:id="rId303"/>
    <p:sldId id="563" r:id="rId304"/>
    <p:sldId id="564" r:id="rId305"/>
    <p:sldId id="565" r:id="rId306"/>
    <p:sldId id="566" r:id="rId307"/>
    <p:sldId id="567" r:id="rId308"/>
    <p:sldId id="568" r:id="rId309"/>
    <p:sldId id="569" r:id="rId310"/>
    <p:sldId id="570" r:id="rId311"/>
    <p:sldId id="571" r:id="rId312"/>
    <p:sldId id="572" r:id="rId313"/>
    <p:sldId id="573" r:id="rId314"/>
    <p:sldId id="574" r:id="rId315"/>
    <p:sldId id="575" r:id="rId316"/>
    <p:sldId id="576" r:id="rId317"/>
    <p:sldId id="577" r:id="rId318"/>
    <p:sldId id="578" r:id="rId319"/>
    <p:sldId id="579" r:id="rId320"/>
    <p:sldId id="580" r:id="rId321"/>
    <p:sldId id="581" r:id="rId322"/>
    <p:sldId id="582" r:id="rId323"/>
    <p:sldId id="583" r:id="rId324"/>
    <p:sldId id="584" r:id="rId325"/>
    <p:sldId id="585" r:id="rId326"/>
    <p:sldId id="586" r:id="rId327"/>
    <p:sldId id="587" r:id="rId328"/>
    <p:sldId id="588" r:id="rId329"/>
    <p:sldId id="589" r:id="rId330"/>
    <p:sldId id="590" r:id="rId331"/>
    <p:sldId id="591" r:id="rId332"/>
    <p:sldId id="592" r:id="rId333"/>
    <p:sldId id="593" r:id="rId334"/>
    <p:sldId id="594" r:id="rId3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1" d="100"/>
          <a:sy n="61" d="100"/>
        </p:scale>
        <p:origin x="1368" y="6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41716"/>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handoutMaster" Target="handoutMasters/handoutMaster1.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presProps" Target="presProps.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viewProps" Target="viewProp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theme" Target="theme/theme1.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tableStyles" Target="tableStyles.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notesMaster" Target="notesMasters/notesMaster1.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5D8D83-B88B-724B-9E4E-26099BBF6014}" type="datetimeFigureOut">
              <a:rPr lang="en-US" smtClean="0"/>
              <a:t>4/8/2019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4E8D70-CEE2-6D4E-93B7-6EFCDBB7F782}" type="slidenum">
              <a:rPr lang="en-US" smtClean="0"/>
              <a:t>‹#›</a:t>
            </a:fld>
            <a:endParaRPr lang="en-US"/>
          </a:p>
        </p:txBody>
      </p:sp>
    </p:spTree>
    <p:extLst>
      <p:ext uri="{BB962C8B-B14F-4D97-AF65-F5344CB8AC3E}">
        <p14:creationId xmlns:p14="http://schemas.microsoft.com/office/powerpoint/2010/main" val="10824220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1C8FB4-96C8-0F41-9BA6-53F7040F6BBF}" type="datetimeFigureOut">
              <a:rPr lang="en-US" smtClean="0"/>
              <a:t>4/8/2019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D5B467-8D35-4148-A6B9-F844BC89D2F8}" type="slidenum">
              <a:rPr lang="en-US" smtClean="0"/>
              <a:t>‹#›</a:t>
            </a:fld>
            <a:endParaRPr lang="en-US"/>
          </a:p>
        </p:txBody>
      </p:sp>
    </p:spTree>
    <p:extLst>
      <p:ext uri="{BB962C8B-B14F-4D97-AF65-F5344CB8AC3E}">
        <p14:creationId xmlns:p14="http://schemas.microsoft.com/office/powerpoint/2010/main" val="20867678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Rot="1" noChangeAspect="1" noChangeArrowheads="1" noTextEdit="1"/>
          </p:cNvSpPr>
          <p:nvPr>
            <p:ph type="sldImg"/>
          </p:nvPr>
        </p:nvSpPr>
        <p:spPr>
          <a:ln/>
        </p:spPr>
      </p:sp>
      <p:sp>
        <p:nvSpPr>
          <p:cNvPr id="6656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ln/>
        </p:spPr>
      </p:sp>
      <p:sp>
        <p:nvSpPr>
          <p:cNvPr id="57347"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56182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94433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body" idx="1"/>
          </p:nvPr>
        </p:nvSpPr>
        <p:spPr bwMode="auto">
          <a:xfrm>
            <a:off x="914400" y="4346075"/>
            <a:ext cx="5029200" cy="3852609"/>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37219" name="Rectangle 3"/>
          <p:cNvSpPr>
            <a:spLocks noGrp="1" noRot="1" noChangeAspect="1" noChangeArrowheads="1"/>
          </p:cNvSpPr>
          <p:nvPr>
            <p:ph type="sldImg"/>
          </p:nvPr>
        </p:nvSpPr>
        <p:spPr bwMode="auto">
          <a:xfrm>
            <a:off x="1296988" y="800100"/>
            <a:ext cx="4264025" cy="3198813"/>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1074383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body" idx="1"/>
          </p:nvPr>
        </p:nvSpPr>
        <p:spPr bwMode="auto">
          <a:xfrm>
            <a:off x="914400" y="4346075"/>
            <a:ext cx="5029200" cy="3852609"/>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46435" name="Rectangle 3"/>
          <p:cNvSpPr>
            <a:spLocks noGrp="1" noRot="1" noChangeAspect="1" noChangeArrowheads="1"/>
          </p:cNvSpPr>
          <p:nvPr>
            <p:ph type="sldImg"/>
          </p:nvPr>
        </p:nvSpPr>
        <p:spPr bwMode="auto">
          <a:xfrm>
            <a:off x="1296988" y="800100"/>
            <a:ext cx="4264025" cy="3198813"/>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2299910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007857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cap="flat"/>
        </p:spPr>
      </p:sp>
      <p:sp>
        <p:nvSpPr>
          <p:cNvPr id="5017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990369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cap="flat"/>
        </p:spPr>
      </p:sp>
      <p:sp>
        <p:nvSpPr>
          <p:cNvPr id="63491"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810842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cap="flat"/>
        </p:spPr>
      </p:sp>
      <p:sp>
        <p:nvSpPr>
          <p:cNvPr id="69635"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3298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ln/>
        </p:spPr>
        <p:txBody>
          <a:bodyPr/>
          <a:lstStyle/>
          <a:p>
            <a:endParaRPr lang="en-US"/>
          </a:p>
        </p:txBody>
      </p:sp>
      <p:sp>
        <p:nvSpPr>
          <p:cNvPr id="1741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946163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ln/>
        </p:spPr>
        <p:txBody>
          <a:bodyPr/>
          <a:lstStyle/>
          <a:p>
            <a:endParaRPr lang="en-US"/>
          </a:p>
        </p:txBody>
      </p:sp>
      <p:sp>
        <p:nvSpPr>
          <p:cNvPr id="8397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481920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ln/>
        </p:spPr>
        <p:txBody>
          <a:bodyPr/>
          <a:lstStyle/>
          <a:p>
            <a:endParaRPr lang="en-US"/>
          </a:p>
        </p:txBody>
      </p:sp>
      <p:sp>
        <p:nvSpPr>
          <p:cNvPr id="860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634748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idx="1"/>
          </p:nvPr>
        </p:nvSpPr>
        <p:spPr bwMode="auto">
          <a:xfrm>
            <a:off x="914400" y="4346075"/>
            <a:ext cx="5029200" cy="3852609"/>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06499" name="Rectangle 3"/>
          <p:cNvSpPr>
            <a:spLocks noGrp="1" noRot="1" noChangeAspect="1" noChangeArrowheads="1"/>
          </p:cNvSpPr>
          <p:nvPr>
            <p:ph type="sldImg"/>
          </p:nvPr>
        </p:nvSpPr>
        <p:spPr bwMode="auto">
          <a:xfrm>
            <a:off x="1289050" y="793750"/>
            <a:ext cx="4279900" cy="3209925"/>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6907217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69051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505077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914619" y="4346369"/>
            <a:ext cx="5028763" cy="3852059"/>
          </a:xfrm>
          <a:ln/>
        </p:spPr>
        <p:txBody>
          <a:bodyPr/>
          <a:lstStyle/>
          <a:p>
            <a:endParaRPr lang="en-US"/>
          </a:p>
        </p:txBody>
      </p:sp>
      <p:sp>
        <p:nvSpPr>
          <p:cNvPr id="23555" name="Rectangle 3"/>
          <p:cNvSpPr>
            <a:spLocks noGrp="1" noRot="1" noChangeAspect="1" noChangeArrowheads="1" noTextEdit="1"/>
          </p:cNvSpPr>
          <p:nvPr>
            <p:ph type="sldImg"/>
          </p:nvPr>
        </p:nvSpPr>
        <p:spPr>
          <a:xfrm>
            <a:off x="1287463" y="793750"/>
            <a:ext cx="4283075" cy="3211513"/>
          </a:xfrm>
          <a:ln cap="flat"/>
        </p:spPr>
      </p:sp>
    </p:spTree>
    <p:extLst>
      <p:ext uri="{BB962C8B-B14F-4D97-AF65-F5344CB8AC3E}">
        <p14:creationId xmlns:p14="http://schemas.microsoft.com/office/powerpoint/2010/main" val="2794405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914619" y="4346369"/>
            <a:ext cx="5028763" cy="3852059"/>
          </a:xfrm>
          <a:ln/>
        </p:spPr>
        <p:txBody>
          <a:bodyPr/>
          <a:lstStyle/>
          <a:p>
            <a:endParaRPr lang="en-US"/>
          </a:p>
        </p:txBody>
      </p:sp>
      <p:sp>
        <p:nvSpPr>
          <p:cNvPr id="25603" name="Rectangle 3"/>
          <p:cNvSpPr>
            <a:spLocks noGrp="1" noRot="1" noChangeAspect="1" noChangeArrowheads="1" noTextEdit="1"/>
          </p:cNvSpPr>
          <p:nvPr>
            <p:ph type="sldImg"/>
          </p:nvPr>
        </p:nvSpPr>
        <p:spPr>
          <a:xfrm>
            <a:off x="1287463" y="793750"/>
            <a:ext cx="4283075" cy="3211513"/>
          </a:xfrm>
          <a:ln cap="flat"/>
        </p:spPr>
      </p:sp>
    </p:spTree>
    <p:extLst>
      <p:ext uri="{BB962C8B-B14F-4D97-AF65-F5344CB8AC3E}">
        <p14:creationId xmlns:p14="http://schemas.microsoft.com/office/powerpoint/2010/main" val="713975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914619" y="4346369"/>
            <a:ext cx="5028763" cy="3852059"/>
          </a:xfrm>
          <a:ln/>
        </p:spPr>
        <p:txBody>
          <a:bodyPr/>
          <a:lstStyle/>
          <a:p>
            <a:endParaRPr lang="en-US"/>
          </a:p>
        </p:txBody>
      </p:sp>
      <p:sp>
        <p:nvSpPr>
          <p:cNvPr id="17411" name="Rectangle 3"/>
          <p:cNvSpPr>
            <a:spLocks noGrp="1" noRot="1" noChangeAspect="1" noChangeArrowheads="1" noTextEdit="1"/>
          </p:cNvSpPr>
          <p:nvPr>
            <p:ph type="sldImg"/>
          </p:nvPr>
        </p:nvSpPr>
        <p:spPr>
          <a:xfrm>
            <a:off x="1287463" y="793750"/>
            <a:ext cx="4283075" cy="3211513"/>
          </a:xfrm>
          <a:ln cap="flat"/>
        </p:spPr>
      </p:sp>
    </p:spTree>
    <p:extLst>
      <p:ext uri="{BB962C8B-B14F-4D97-AF65-F5344CB8AC3E}">
        <p14:creationId xmlns:p14="http://schemas.microsoft.com/office/powerpoint/2010/main" val="4155411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82396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233804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ln/>
        </p:spPr>
        <p:txBody>
          <a:bodyPr/>
          <a:lstStyle/>
          <a:p>
            <a:endParaRPr lang="en-US"/>
          </a:p>
        </p:txBody>
      </p:sp>
      <p:sp>
        <p:nvSpPr>
          <p:cNvPr id="7680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118387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Grp="1" noRot="1" noChangeAspect="1" noChangeArrowheads="1" noTextEdit="1"/>
          </p:cNvSpPr>
          <p:nvPr>
            <p:ph type="sldImg"/>
          </p:nvPr>
        </p:nvSpPr>
        <p:spPr>
          <a:ln/>
        </p:spPr>
      </p:sp>
      <p:sp>
        <p:nvSpPr>
          <p:cNvPr id="6246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095456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30487368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462670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61151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835918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738590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525096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773163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514432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215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cap="flat"/>
        </p:spPr>
      </p:sp>
      <p:sp>
        <p:nvSpPr>
          <p:cNvPr id="94211"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561575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22328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115483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7211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cap="flat"/>
        </p:spPr>
      </p:sp>
      <p:sp>
        <p:nvSpPr>
          <p:cNvPr id="7171"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19519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26"/>
          <p:cNvSpPr>
            <a:spLocks noGrp="1" noRot="1" noChangeAspect="1" noChangeArrowheads="1" noTextEdit="1"/>
          </p:cNvSpPr>
          <p:nvPr>
            <p:ph type="sldImg"/>
          </p:nvPr>
        </p:nvSpPr>
        <p:spPr>
          <a:ln/>
        </p:spPr>
      </p:sp>
      <p:sp>
        <p:nvSpPr>
          <p:cNvPr id="5837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67358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cap="flat"/>
        </p:spPr>
      </p:sp>
      <p:sp>
        <p:nvSpPr>
          <p:cNvPr id="921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456881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993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Grp="1" noRot="1" noChangeAspect="1" noChangeArrowheads="1" noTextEdit="1"/>
          </p:cNvSpPr>
          <p:nvPr>
            <p:ph type="sldImg"/>
          </p:nvPr>
        </p:nvSpPr>
        <p:spPr>
          <a:ln/>
        </p:spPr>
      </p:sp>
      <p:sp>
        <p:nvSpPr>
          <p:cNvPr id="61443"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64324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Module 12 - Non-Functional Features</a:t>
            </a:r>
            <a:endParaRPr lang="en-US" dirty="0"/>
          </a:p>
        </p:txBody>
      </p:sp>
      <p:sp>
        <p:nvSpPr>
          <p:cNvPr id="7"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8" name="Footer Placeholder 4"/>
          <p:cNvSpPr>
            <a:spLocks noGrp="1"/>
          </p:cNvSpPr>
          <p:nvPr>
            <p:ph type="ftr" sz="quarter" idx="11"/>
          </p:nvPr>
        </p:nvSpPr>
        <p:spPr/>
        <p:txBody>
          <a:bodyPr/>
          <a:lstStyle>
            <a:lvl1pPr>
              <a:defRPr/>
            </a:lvl1pPr>
          </a:lstStyle>
          <a:p>
            <a:r>
              <a:rPr lang="en-US" dirty="0" smtClean="0"/>
              <a:t>Module 12 - Non-Functional Features</a:t>
            </a:r>
            <a:endParaRPr lang="en-US" dirty="0"/>
          </a:p>
        </p:txBody>
      </p:sp>
      <p:sp>
        <p:nvSpPr>
          <p:cNvPr id="9"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4" name="Footer Placeholder 4"/>
          <p:cNvSpPr>
            <a:spLocks noGrp="1"/>
          </p:cNvSpPr>
          <p:nvPr>
            <p:ph type="ftr" sz="quarter" idx="11"/>
          </p:nvPr>
        </p:nvSpPr>
        <p:spPr/>
        <p:txBody>
          <a:bodyPr/>
          <a:lstStyle>
            <a:lvl1pPr>
              <a:defRPr/>
            </a:lvl1pPr>
          </a:lstStyle>
          <a:p>
            <a:r>
              <a:rPr lang="en-US" dirty="0" smtClean="0"/>
              <a:t>Module 12 - Non-Functional Features</a:t>
            </a:r>
            <a:endParaRPr lang="en-US" dirty="0"/>
          </a:p>
        </p:txBody>
      </p:sp>
      <p:sp>
        <p:nvSpPr>
          <p:cNvPr id="5"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3" name="Footer Placeholder 4"/>
          <p:cNvSpPr>
            <a:spLocks noGrp="1"/>
          </p:cNvSpPr>
          <p:nvPr>
            <p:ph type="ftr" sz="quarter" idx="11"/>
          </p:nvPr>
        </p:nvSpPr>
        <p:spPr/>
        <p:txBody>
          <a:bodyPr/>
          <a:lstStyle>
            <a:lvl1pPr>
              <a:defRPr/>
            </a:lvl1pPr>
          </a:lstStyle>
          <a:p>
            <a:r>
              <a:rPr lang="en-US" dirty="0" smtClean="0"/>
              <a:t>Module 12 - Non-Functional Features</a:t>
            </a:r>
            <a:endParaRPr lang="en-US" dirty="0"/>
          </a:p>
        </p:txBody>
      </p:sp>
      <p:sp>
        <p:nvSpPr>
          <p:cNvPr id="4"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Module 12 - Non-Functional Features</a:t>
            </a:r>
            <a:endParaRPr lang="en-US" dirty="0"/>
          </a:p>
        </p:txBody>
      </p:sp>
      <p:sp>
        <p:nvSpPr>
          <p:cNvPr id="7"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dirty="0" smtClean="0"/>
              <a:t>Software Engineering</a:t>
            </a:r>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Module 12 - Non-Functional Features</a:t>
            </a:r>
            <a:endParaRPr lang="en-US" dirty="0"/>
          </a:p>
        </p:txBody>
      </p:sp>
      <p:sp>
        <p:nvSpPr>
          <p:cNvPr id="7"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91763"/>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dirty="0" smtClean="0"/>
              <a:t>Software Engineering</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dirty="0" smtClean="0"/>
              <a:t>Module 12 - Non-Functional Features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9D29DFB1-9EA4-2B4D-92D1-CC42B9A94240}" type="slidenum">
              <a:rPr lang="en-US" smtClean="0"/>
              <a:t>‹#›</a:t>
            </a:fld>
            <a:endParaRPr lang="en-US"/>
          </a:p>
        </p:txBody>
      </p:sp>
      <p:cxnSp>
        <p:nvCxnSpPr>
          <p:cNvPr id="9" name="Straight Connector 8"/>
          <p:cNvCxnSpPr/>
          <p:nvPr/>
        </p:nvCxnSpPr>
        <p:spPr>
          <a:xfrm>
            <a:off x="457200" y="1236351"/>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165" y="2130425"/>
            <a:ext cx="8881241" cy="1470025"/>
          </a:xfrm>
        </p:spPr>
        <p:txBody>
          <a:bodyPr/>
          <a:lstStyle/>
          <a:p>
            <a:r>
              <a:rPr lang="en-IN" sz="2800" dirty="0">
                <a:solidFill>
                  <a:schemeClr val="tx1"/>
                </a:solidFill>
              </a:rPr>
              <a:t>Module 12: Non Functional </a:t>
            </a:r>
            <a:r>
              <a:rPr lang="en-IN" sz="2800" dirty="0" smtClean="0">
                <a:solidFill>
                  <a:schemeClr val="tx1"/>
                </a:solidFill>
              </a:rPr>
              <a:t>Aspects - </a:t>
            </a:r>
            <a:r>
              <a:rPr lang="en-US" sz="2800" dirty="0" smtClean="0">
                <a:solidFill>
                  <a:schemeClr val="tx1"/>
                </a:solidFill>
              </a:rPr>
              <a:t>Dependability</a:t>
            </a:r>
            <a:r>
              <a:rPr lang="en-IN" dirty="0">
                <a:solidFill>
                  <a:schemeClr val="tx1"/>
                </a:solidFill>
              </a:rPr>
              <a:t/>
            </a:r>
            <a:br>
              <a:rPr lang="en-IN" dirty="0">
                <a:solidFill>
                  <a:schemeClr val="tx1"/>
                </a:solidFill>
              </a:rPr>
            </a:br>
            <a:r>
              <a:rPr lang="en-IN" dirty="0" smtClean="0">
                <a:solidFill>
                  <a:schemeClr val="tx1"/>
                </a:solidFill>
              </a:rPr>
              <a:t/>
            </a:r>
            <a:br>
              <a:rPr lang="en-IN" dirty="0" smtClean="0">
                <a:solidFill>
                  <a:schemeClr val="tx1"/>
                </a:solidFill>
              </a:rPr>
            </a:br>
            <a:r>
              <a:rPr lang="en-US" dirty="0" smtClean="0">
                <a:solidFill>
                  <a:schemeClr val="tx1"/>
                </a:solidFill>
              </a:rPr>
              <a:t>Reliable </a:t>
            </a:r>
            <a:r>
              <a:rPr lang="en-US" dirty="0">
                <a:solidFill>
                  <a:schemeClr val="tx1"/>
                </a:solidFill>
              </a:rPr>
              <a:t>+ Safe + Secure + Resilient Software</a:t>
            </a:r>
          </a:p>
        </p:txBody>
      </p:sp>
      <p:sp>
        <p:nvSpPr>
          <p:cNvPr id="3" name="Subtitle 2"/>
          <p:cNvSpPr>
            <a:spLocks noGrp="1"/>
          </p:cNvSpPr>
          <p:nvPr>
            <p:ph type="subTitle" idx="1"/>
          </p:nvPr>
        </p:nvSpPr>
        <p:spPr/>
        <p:txBody>
          <a:bodyPr/>
          <a:lstStyle/>
          <a:p>
            <a:pPr algn="r"/>
            <a:r>
              <a:rPr lang="en-IN" sz="2400" dirty="0" smtClean="0">
                <a:solidFill>
                  <a:schemeClr val="tx1"/>
                </a:solidFill>
              </a:rPr>
              <a:t>Note: Performance</a:t>
            </a:r>
            <a:r>
              <a:rPr lang="en-IN" sz="2400" smtClean="0">
                <a:solidFill>
                  <a:schemeClr val="tx1"/>
                </a:solidFill>
              </a:rPr>
              <a:t>/ Usability </a:t>
            </a:r>
            <a:r>
              <a:rPr lang="en-IN" sz="2400" dirty="0" smtClean="0">
                <a:solidFill>
                  <a:schemeClr val="tx1"/>
                </a:solidFill>
              </a:rPr>
              <a:t>etc. are skipped</a:t>
            </a:r>
          </a:p>
          <a:p>
            <a:pPr algn="r"/>
            <a:r>
              <a:rPr lang="en-IN" sz="2400" dirty="0" smtClean="0">
                <a:solidFill>
                  <a:schemeClr val="tx1"/>
                </a:solidFill>
              </a:rPr>
              <a:t>Ref: Chapters 10-14 of </a:t>
            </a:r>
            <a:r>
              <a:rPr lang="en-IN" sz="2400" dirty="0" err="1" smtClean="0">
                <a:solidFill>
                  <a:schemeClr val="tx1"/>
                </a:solidFill>
              </a:rPr>
              <a:t>Sommerville</a:t>
            </a:r>
            <a:endParaRPr lang="en-US" sz="2400" dirty="0">
              <a:solidFill>
                <a:schemeClr val="tx1"/>
              </a:solidFill>
            </a:endParaRPr>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9D29DFB1-9EA4-2B4D-92D1-CC42B9A94240}" type="slidenum">
              <a:rPr lang="en-US" smtClean="0"/>
              <a:t>1</a:t>
            </a:fld>
            <a:endParaRPr lang="en-US"/>
          </a:p>
        </p:txBody>
      </p:sp>
    </p:spTree>
    <p:extLst>
      <p:ext uri="{BB962C8B-B14F-4D97-AF65-F5344CB8AC3E}">
        <p14:creationId xmlns:p14="http://schemas.microsoft.com/office/powerpoint/2010/main" val="2603241328"/>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properties</a:t>
            </a:r>
            <a:endParaRPr lang="en-US" dirty="0"/>
          </a:p>
        </p:txBody>
      </p:sp>
      <p:sp>
        <p:nvSpPr>
          <p:cNvPr id="3" name="Content Placeholder 2"/>
          <p:cNvSpPr>
            <a:spLocks noGrp="1"/>
          </p:cNvSpPr>
          <p:nvPr>
            <p:ph idx="1"/>
          </p:nvPr>
        </p:nvSpPr>
        <p:spPr/>
        <p:txBody>
          <a:bodyPr/>
          <a:lstStyle/>
          <a:p>
            <a:r>
              <a:rPr lang="en-US" dirty="0"/>
              <a:t>Security</a:t>
            </a:r>
          </a:p>
          <a:p>
            <a:pPr lvl="1"/>
            <a:r>
              <a:rPr lang="en-US" dirty="0"/>
              <a:t>A judgment of how likely it is that the system can resist accidental or deliberate intrusions.</a:t>
            </a:r>
          </a:p>
          <a:p>
            <a:r>
              <a:rPr lang="en-US" dirty="0" smtClean="0"/>
              <a:t>Resilience</a:t>
            </a:r>
          </a:p>
          <a:p>
            <a:pPr lvl="1"/>
            <a:r>
              <a:rPr lang="en-US" dirty="0" smtClean="0"/>
              <a:t>A judgment of how well a system can maintain the continuity of its critical services in the presence of disruptive events such as equipment failure and cyberattacks.</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9D29DFB1-9EA4-2B4D-92D1-CC42B9A94240}" type="slidenum">
              <a:rPr lang="en-US" smtClean="0"/>
              <a:t>10</a:t>
            </a:fld>
            <a:endParaRPr lang="en-US"/>
          </a:p>
        </p:txBody>
      </p:sp>
    </p:spTree>
    <p:extLst>
      <p:ext uri="{BB962C8B-B14F-4D97-AF65-F5344CB8AC3E}">
        <p14:creationId xmlns:p14="http://schemas.microsoft.com/office/powerpoint/2010/main" val="3040899458"/>
      </p:ext>
    </p:extLst>
  </p:cSld>
  <p:clrMapOvr>
    <a:masterClrMapping/>
  </p:clrMapOvr>
  <p:transition spd="med">
    <p:wipe dir="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 in practice</a:t>
            </a:r>
            <a:endParaRPr lang="en-US" dirty="0"/>
          </a:p>
        </p:txBody>
      </p:sp>
      <p:sp>
        <p:nvSpPr>
          <p:cNvPr id="3" name="Content Placeholder 2"/>
          <p:cNvSpPr>
            <a:spLocks noGrp="1"/>
          </p:cNvSpPr>
          <p:nvPr>
            <p:ph idx="1"/>
          </p:nvPr>
        </p:nvSpPr>
        <p:spPr/>
        <p:txBody>
          <a:bodyPr/>
          <a:lstStyle/>
          <a:p>
            <a:r>
              <a:rPr lang="en-US" dirty="0" smtClean="0"/>
              <a:t>In principle, if diversity and independence can be achieved, multi-version programming leads to very significant improvements in reliability and availability.</a:t>
            </a:r>
          </a:p>
          <a:p>
            <a:r>
              <a:rPr lang="en-US" dirty="0" smtClean="0"/>
              <a:t>In practice, observed improvements are much less significant but the approach seems leads to reliability improvements of between 5 and 9 times.</a:t>
            </a:r>
          </a:p>
          <a:p>
            <a:r>
              <a:rPr lang="en-US" dirty="0" smtClean="0"/>
              <a:t>The key question is whether or not such improvements are worth the considerable extra development costs for multi-version programming.</a:t>
            </a:r>
            <a:endParaRPr lang="en-US" dirty="0"/>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100</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2526732590"/>
      </p:ext>
    </p:extLst>
  </p:cSld>
  <p:clrMapOvr>
    <a:masterClrMapping/>
  </p:clrMapOvr>
  <p:transition spd="med">
    <p:wipe dir="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8"/>
            <a:ext cx="8229600" cy="1143000"/>
          </a:xfrm>
        </p:spPr>
        <p:txBody>
          <a:bodyPr/>
          <a:lstStyle/>
          <a:p>
            <a:pPr algn="ctr"/>
            <a:r>
              <a:rPr lang="en-US" dirty="0" smtClean="0"/>
              <a:t>Programming for reliability</a:t>
            </a:r>
            <a:endParaRPr lang="en-US" dirty="0"/>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101</a:t>
            </a:fld>
            <a:endParaRPr lang="en-US"/>
          </a:p>
        </p:txBody>
      </p:sp>
      <p:sp>
        <p:nvSpPr>
          <p:cNvPr id="3" name="Date Placeholder 2"/>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3549147999"/>
      </p:ext>
    </p:extLst>
  </p:cSld>
  <p:clrMapOvr>
    <a:masterClrMapping/>
  </p:clrMapOvr>
  <p:transition spd="med">
    <p:wipe dir="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Dependable programming</a:t>
            </a:r>
            <a:endParaRPr lang="en-US" dirty="0"/>
          </a:p>
        </p:txBody>
      </p:sp>
      <p:sp>
        <p:nvSpPr>
          <p:cNvPr id="3" name="Content Placeholder 2"/>
          <p:cNvSpPr>
            <a:spLocks noGrp="1"/>
          </p:cNvSpPr>
          <p:nvPr>
            <p:ph idx="1"/>
          </p:nvPr>
        </p:nvSpPr>
        <p:spPr/>
        <p:txBody>
          <a:bodyPr/>
          <a:lstStyle/>
          <a:p>
            <a:r>
              <a:rPr lang="en-US" dirty="0" smtClean="0"/>
              <a:t>Good programming practices can be adopted that help reduce the incidence of program faults.</a:t>
            </a:r>
          </a:p>
          <a:p>
            <a:r>
              <a:rPr lang="en-US" dirty="0" smtClean="0"/>
              <a:t>These programming practices support</a:t>
            </a:r>
          </a:p>
          <a:p>
            <a:pPr lvl="1"/>
            <a:r>
              <a:rPr lang="en-US" dirty="0" smtClean="0"/>
              <a:t>Fault avoidance</a:t>
            </a:r>
          </a:p>
          <a:p>
            <a:pPr lvl="1"/>
            <a:r>
              <a:rPr lang="en-US" dirty="0" smtClean="0"/>
              <a:t>Fault detection</a:t>
            </a:r>
          </a:p>
          <a:p>
            <a:pPr lvl="1"/>
            <a:r>
              <a:rPr lang="en-US" dirty="0" smtClean="0"/>
              <a:t>Fault tolerance</a:t>
            </a:r>
            <a:endParaRPr lang="en-US" dirty="0"/>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102</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1153866244"/>
      </p:ext>
    </p:extLst>
  </p:cSld>
  <p:clrMapOvr>
    <a:masterClrMapping/>
  </p:clrMapOvr>
  <p:transition spd="med">
    <p:wipe dir="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Good practice guidelines for dependable programming</a:t>
            </a:r>
            <a:r>
              <a:rPr lang="en-GB" dirty="0" smtClean="0"/>
              <a:t> </a:t>
            </a:r>
            <a:endParaRPr lang="en-US" dirty="0" smtClean="0"/>
          </a:p>
        </p:txBody>
      </p:sp>
      <p:sp>
        <p:nvSpPr>
          <p:cNvPr id="5" name="Footer Placeholder 4"/>
          <p:cNvSpPr>
            <a:spLocks noGrp="1"/>
          </p:cNvSpPr>
          <p:nvPr>
            <p:ph type="ftr" sz="quarter" idx="11"/>
          </p:nvPr>
        </p:nvSpPr>
        <p:spPr/>
        <p:txBody>
          <a:bodyPr/>
          <a:lstStyle/>
          <a:p>
            <a:pPr>
              <a:defRPr/>
            </a:pPr>
            <a:r>
              <a:rPr lang="en-US" dirty="0" smtClean="0"/>
              <a:t>Module 12 - Non-Functional Features</a:t>
            </a:r>
            <a:endParaRPr lang="en-US"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103</a:t>
            </a:fld>
            <a:endParaRPr lang="en-US"/>
          </a:p>
        </p:txBody>
      </p:sp>
      <p:graphicFrame>
        <p:nvGraphicFramePr>
          <p:cNvPr id="8" name="Table 7"/>
          <p:cNvGraphicFramePr>
            <a:graphicFrameLocks noGrp="1"/>
          </p:cNvGraphicFramePr>
          <p:nvPr/>
        </p:nvGraphicFramePr>
        <p:xfrm>
          <a:off x="1524000" y="2053516"/>
          <a:ext cx="6096000" cy="3108960"/>
        </p:xfrm>
        <a:graphic>
          <a:graphicData uri="http://schemas.openxmlformats.org/drawingml/2006/table">
            <a:tbl>
              <a:tblPr firstRow="1" bandRow="1">
                <a:tableStyleId>{69CF1AB2-1976-4502-BF36-3FF5EA218861}</a:tableStyleId>
              </a:tblPr>
              <a:tblGrid>
                <a:gridCol w="588772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370840">
                <a:tc>
                  <a:txBody>
                    <a:bodyPr/>
                    <a:lstStyle/>
                    <a:p>
                      <a:r>
                        <a:rPr lang="en-GB" sz="1800" kern="1200" dirty="0" smtClean="0"/>
                        <a:t>Dependable programming guidelines</a:t>
                      </a:r>
                    </a:p>
                    <a:p>
                      <a:endParaRPr lang="en-GB" sz="1800" kern="1200" dirty="0" smtClean="0"/>
                    </a:p>
                    <a:p>
                      <a:r>
                        <a:rPr lang="en-GB" sz="1800" kern="1200" dirty="0" smtClean="0"/>
                        <a:t>1.	Limit the visibility of information in a program</a:t>
                      </a:r>
                    </a:p>
                    <a:p>
                      <a:r>
                        <a:rPr lang="en-GB" sz="1800" kern="1200" dirty="0" smtClean="0"/>
                        <a:t>2.	Check all inputs for validity</a:t>
                      </a:r>
                    </a:p>
                    <a:p>
                      <a:r>
                        <a:rPr lang="en-GB" sz="1800" kern="1200" dirty="0" smtClean="0"/>
                        <a:t>3.	Provide a handler for all exceptions</a:t>
                      </a:r>
                    </a:p>
                    <a:p>
                      <a:r>
                        <a:rPr lang="en-GB" sz="1800" kern="1200" dirty="0" smtClean="0"/>
                        <a:t>4.	Minimize the use of error-prone constructs</a:t>
                      </a:r>
                    </a:p>
                    <a:p>
                      <a:r>
                        <a:rPr lang="en-GB" sz="1800" kern="1200" dirty="0" smtClean="0"/>
                        <a:t>5.	Provide restart capabilities</a:t>
                      </a:r>
                    </a:p>
                    <a:p>
                      <a:r>
                        <a:rPr lang="en-GB" sz="1800" kern="1200" dirty="0" smtClean="0"/>
                        <a:t>6.	Check array bounds</a:t>
                      </a:r>
                    </a:p>
                    <a:p>
                      <a:r>
                        <a:rPr lang="en-GB" sz="1800" kern="1200" dirty="0" smtClean="0"/>
                        <a:t>7.	Include timeouts when calling external components</a:t>
                      </a:r>
                    </a:p>
                    <a:p>
                      <a:r>
                        <a:rPr lang="en-GB" sz="1800" kern="1200" dirty="0" smtClean="0"/>
                        <a:t>8.	Name all constants that represent real-world values</a:t>
                      </a:r>
                    </a:p>
                    <a:p>
                      <a:endParaRPr lang="en-US" dirty="0">
                        <a:solidFill>
                          <a:schemeClr val="tx1">
                            <a:lumMod val="95000"/>
                            <a:lumOff val="5000"/>
                          </a:schemeClr>
                        </a:solidFill>
                      </a:endParaRPr>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968698175"/>
      </p:ext>
    </p:extLst>
  </p:cSld>
  <p:clrMapOvr>
    <a:masterClrMapping/>
  </p:clrMapOvr>
  <p:transition spd="med">
    <p:wipe dir="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Limit the visibility of information in a program</a:t>
            </a:r>
            <a:endParaRPr lang="en-US" dirty="0"/>
          </a:p>
        </p:txBody>
      </p:sp>
      <p:sp>
        <p:nvSpPr>
          <p:cNvPr id="3" name="Content Placeholder 2"/>
          <p:cNvSpPr>
            <a:spLocks noGrp="1"/>
          </p:cNvSpPr>
          <p:nvPr>
            <p:ph idx="1"/>
          </p:nvPr>
        </p:nvSpPr>
        <p:spPr/>
        <p:txBody>
          <a:bodyPr/>
          <a:lstStyle/>
          <a:p>
            <a:r>
              <a:rPr lang="en-US" dirty="0" smtClean="0"/>
              <a:t>Program components should only be allowed access to data that they need for their implementation.</a:t>
            </a:r>
          </a:p>
          <a:p>
            <a:r>
              <a:rPr lang="en-US" dirty="0" smtClean="0"/>
              <a:t>This means that accidental corruption of parts of the program state by these components is impossible.</a:t>
            </a:r>
          </a:p>
          <a:p>
            <a:r>
              <a:rPr lang="en-US" dirty="0" smtClean="0"/>
              <a:t>You can control visibility by using abstract data types where the data representation is private and you only allow access to the data through predefined operations such as get () and put ().</a:t>
            </a:r>
            <a:endParaRPr lang="en-US" dirty="0"/>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104</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3432515527"/>
      </p:ext>
    </p:extLst>
  </p:cSld>
  <p:clrMapOvr>
    <a:masterClrMapping/>
  </p:clrMapOvr>
  <p:transition spd="med">
    <p:wipe dir="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Check all inputs for validity</a:t>
            </a:r>
            <a:endParaRPr lang="en-US" dirty="0"/>
          </a:p>
        </p:txBody>
      </p:sp>
      <p:sp>
        <p:nvSpPr>
          <p:cNvPr id="3" name="Content Placeholder 2"/>
          <p:cNvSpPr>
            <a:spLocks noGrp="1"/>
          </p:cNvSpPr>
          <p:nvPr>
            <p:ph idx="1"/>
          </p:nvPr>
        </p:nvSpPr>
        <p:spPr/>
        <p:txBody>
          <a:bodyPr/>
          <a:lstStyle/>
          <a:p>
            <a:r>
              <a:rPr lang="en-US" dirty="0" smtClean="0"/>
              <a:t>All program take inputs from their environment and make assumptions about these inputs.</a:t>
            </a:r>
          </a:p>
          <a:p>
            <a:r>
              <a:rPr lang="en-US" dirty="0" smtClean="0"/>
              <a:t>However, program specifications rarely define what to do if an input is not consistent with these assumptions.</a:t>
            </a:r>
          </a:p>
          <a:p>
            <a:r>
              <a:rPr lang="en-US" dirty="0" smtClean="0"/>
              <a:t>Consequently, many programs behave unpredictably when presented with unusual inputs and, sometimes, these are threats to the security of the system.</a:t>
            </a:r>
          </a:p>
          <a:p>
            <a:r>
              <a:rPr lang="en-US" dirty="0" smtClean="0"/>
              <a:t>Consequently, you should always check inputs before processing against the assumptions made about these inputs.</a:t>
            </a:r>
            <a:endParaRPr lang="en-US" dirty="0"/>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105</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2067923396"/>
      </p:ext>
    </p:extLst>
  </p:cSld>
  <p:clrMapOvr>
    <a:masterClrMapping/>
  </p:clrMapOvr>
  <p:transition spd="med">
    <p:wipe dir="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Validity checks</a:t>
            </a:r>
            <a:endParaRPr lang="en-US" dirty="0"/>
          </a:p>
        </p:txBody>
      </p:sp>
      <p:sp>
        <p:nvSpPr>
          <p:cNvPr id="3" name="Content Placeholder 2"/>
          <p:cNvSpPr>
            <a:spLocks noGrp="1"/>
          </p:cNvSpPr>
          <p:nvPr>
            <p:ph idx="1"/>
          </p:nvPr>
        </p:nvSpPr>
        <p:spPr/>
        <p:txBody>
          <a:bodyPr/>
          <a:lstStyle/>
          <a:p>
            <a:r>
              <a:rPr lang="en-US" dirty="0" smtClean="0"/>
              <a:t>Range checks</a:t>
            </a:r>
          </a:p>
          <a:p>
            <a:pPr lvl="1"/>
            <a:r>
              <a:rPr lang="en-US" dirty="0" smtClean="0"/>
              <a:t>Check that the input falls within a known range.</a:t>
            </a:r>
          </a:p>
          <a:p>
            <a:r>
              <a:rPr lang="en-US" dirty="0" smtClean="0"/>
              <a:t>Size checks</a:t>
            </a:r>
          </a:p>
          <a:p>
            <a:pPr lvl="1"/>
            <a:r>
              <a:rPr lang="en-US" dirty="0" smtClean="0"/>
              <a:t>Check that the input does not exceed some maximum size e.g. 40 characters for a name.</a:t>
            </a:r>
          </a:p>
          <a:p>
            <a:r>
              <a:rPr lang="en-US" dirty="0" smtClean="0"/>
              <a:t>Representation checks</a:t>
            </a:r>
          </a:p>
          <a:p>
            <a:pPr lvl="1"/>
            <a:r>
              <a:rPr lang="en-US" dirty="0" smtClean="0"/>
              <a:t>Check that the input does not include characters that should not be part of its representation e.g. names do not include numerals.</a:t>
            </a:r>
          </a:p>
          <a:p>
            <a:r>
              <a:rPr lang="en-US" dirty="0" smtClean="0"/>
              <a:t>Reasonableness checks</a:t>
            </a:r>
          </a:p>
          <a:p>
            <a:pPr lvl="1"/>
            <a:r>
              <a:rPr lang="en-US" dirty="0" smtClean="0"/>
              <a:t>Use information about the input to check if it is reasonable rather than an extreme value.</a:t>
            </a:r>
            <a:endParaRPr lang="en-US" dirty="0"/>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106</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520450478"/>
      </p:ext>
    </p:extLst>
  </p:cSld>
  <p:clrMapOvr>
    <a:masterClrMapping/>
  </p:clrMapOvr>
  <p:transition spd="med">
    <p:wipe dir="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840" tIns="44623" rIns="90840" bIns="44623"/>
          <a:lstStyle/>
          <a:p>
            <a:r>
              <a:rPr lang="en-GB" dirty="0" smtClean="0"/>
              <a:t>(3) Provide a handler for all exceptions</a:t>
            </a:r>
            <a:endParaRPr lang="en-GB" dirty="0"/>
          </a:p>
        </p:txBody>
      </p:sp>
      <p:sp>
        <p:nvSpPr>
          <p:cNvPr id="16387" name="Rectangle 3"/>
          <p:cNvSpPr>
            <a:spLocks noGrp="1" noChangeArrowheads="1"/>
          </p:cNvSpPr>
          <p:nvPr>
            <p:ph idx="1"/>
          </p:nvPr>
        </p:nvSpPr>
        <p:spPr>
          <a:noFill/>
          <a:ln/>
        </p:spPr>
        <p:txBody>
          <a:bodyPr lIns="90840" tIns="44623" rIns="90840" bIns="44623"/>
          <a:lstStyle/>
          <a:p>
            <a:r>
              <a:rPr lang="en-GB" sz="2400" dirty="0"/>
              <a:t>A program exception is an error or some </a:t>
            </a:r>
            <a:br>
              <a:rPr lang="en-GB" sz="2400" dirty="0"/>
            </a:br>
            <a:r>
              <a:rPr lang="en-GB" sz="2400" dirty="0"/>
              <a:t>unexpected event such as a power failure.</a:t>
            </a:r>
          </a:p>
          <a:p>
            <a:r>
              <a:rPr lang="en-GB" sz="2400" dirty="0"/>
              <a:t>Exception handling constructs allow for such </a:t>
            </a:r>
            <a:br>
              <a:rPr lang="en-GB" sz="2400" dirty="0"/>
            </a:br>
            <a:r>
              <a:rPr lang="en-GB" sz="2400" dirty="0"/>
              <a:t>events to be handled without the need for </a:t>
            </a:r>
            <a:br>
              <a:rPr lang="en-GB" sz="2400" dirty="0"/>
            </a:br>
            <a:r>
              <a:rPr lang="en-GB" sz="2400" dirty="0"/>
              <a:t>continual status checking to detect exceptions.</a:t>
            </a:r>
          </a:p>
          <a:p>
            <a:r>
              <a:rPr lang="en-GB" sz="2400" dirty="0"/>
              <a:t>Using normal control constructs to detect </a:t>
            </a:r>
            <a:br>
              <a:rPr lang="en-GB" sz="2400" dirty="0"/>
            </a:br>
            <a:r>
              <a:rPr lang="en-GB" sz="2400" dirty="0"/>
              <a:t>exceptions needs many additional statements to be </a:t>
            </a:r>
            <a:br>
              <a:rPr lang="en-GB" sz="2400" dirty="0"/>
            </a:br>
            <a:r>
              <a:rPr lang="en-GB" sz="2400" dirty="0"/>
              <a:t>added to the program. This adds a significant </a:t>
            </a:r>
            <a:br>
              <a:rPr lang="en-GB" sz="2400" dirty="0"/>
            </a:br>
            <a:r>
              <a:rPr lang="en-GB" sz="2400" dirty="0"/>
              <a:t>overhead and is potentially error-prone.</a:t>
            </a:r>
          </a:p>
        </p:txBody>
      </p:sp>
      <p:sp>
        <p:nvSpPr>
          <p:cNvPr id="5" name="Footer Placeholder 4"/>
          <p:cNvSpPr>
            <a:spLocks noGrp="1"/>
          </p:cNvSpPr>
          <p:nvPr>
            <p:ph type="ftr" sz="quarter" idx="11"/>
          </p:nvPr>
        </p:nvSpPr>
        <p:spPr/>
        <p:txBody>
          <a:bodyPr/>
          <a:lstStyle/>
          <a:p>
            <a:pPr>
              <a:defRPr/>
            </a:pPr>
            <a:r>
              <a:rPr lang="en-US" dirty="0" smtClean="0"/>
              <a:t>Module 12 - Non-Functional Features</a:t>
            </a:r>
            <a:endParaRPr lang="en-US"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107</a:t>
            </a:fld>
            <a:endParaRPr lang="en-US"/>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3570080008"/>
      </p:ext>
    </p:ext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Exception handling</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108</a:t>
            </a:fld>
            <a:endParaRPr lang="en-US"/>
          </a:p>
        </p:txBody>
      </p:sp>
      <p:pic>
        <p:nvPicPr>
          <p:cNvPr id="4" name="Picture 3" descr="13.9 ExceptionHandling.eps"/>
          <p:cNvPicPr>
            <a:picLocks noChangeAspect="1"/>
          </p:cNvPicPr>
          <p:nvPr/>
        </p:nvPicPr>
        <p:blipFill>
          <a:blip r:embed="rId2"/>
          <a:srcRect r="37657"/>
          <a:stretch>
            <a:fillRect/>
          </a:stretch>
        </p:blipFill>
        <p:spPr>
          <a:xfrm>
            <a:off x="3032568" y="1826825"/>
            <a:ext cx="3122545" cy="3482223"/>
          </a:xfrm>
          <a:prstGeom prst="rect">
            <a:avLst/>
          </a:prstGeom>
        </p:spPr>
      </p:pic>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3192920485"/>
      </p:ext>
    </p:extLst>
  </p:cSld>
  <p:clrMapOvr>
    <a:masterClrMapping/>
  </p:clrMapOvr>
  <p:transition spd="med">
    <p:wipe dir="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Exception handling</a:t>
            </a:r>
            <a:endParaRPr lang="en-US" dirty="0"/>
          </a:p>
        </p:txBody>
      </p:sp>
      <p:sp>
        <p:nvSpPr>
          <p:cNvPr id="3" name="Content Placeholder 2"/>
          <p:cNvSpPr>
            <a:spLocks noGrp="1"/>
          </p:cNvSpPr>
          <p:nvPr>
            <p:ph idx="1"/>
          </p:nvPr>
        </p:nvSpPr>
        <p:spPr/>
        <p:txBody>
          <a:bodyPr/>
          <a:lstStyle/>
          <a:p>
            <a:r>
              <a:rPr lang="en-US" dirty="0" smtClean="0"/>
              <a:t>Three possible exception handling strategies</a:t>
            </a:r>
          </a:p>
          <a:p>
            <a:pPr lvl="1"/>
            <a:r>
              <a:rPr lang="en-US" dirty="0" smtClean="0"/>
              <a:t>Signal to a calling component that an exception has occurred and provide information about the type of exception.</a:t>
            </a:r>
          </a:p>
          <a:p>
            <a:pPr lvl="1"/>
            <a:r>
              <a:rPr lang="en-US" dirty="0" smtClean="0"/>
              <a:t>Carry out some alternative processing to the processing where the exception occurred. This is only possible where the exception handler has enough information to recover from the problem that has arisen.</a:t>
            </a:r>
          </a:p>
          <a:p>
            <a:pPr lvl="1"/>
            <a:r>
              <a:rPr lang="en-US" dirty="0" smtClean="0"/>
              <a:t>Pass control to a run-time support system to handle the exception.</a:t>
            </a:r>
          </a:p>
          <a:p>
            <a:r>
              <a:rPr lang="en-US" dirty="0" smtClean="0"/>
              <a:t>Exception handling is a mechanism to provide some fault tolerance</a:t>
            </a:r>
            <a:endParaRPr lang="en-US" dirty="0"/>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109</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3369368953"/>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Other dependability properties</a:t>
            </a:r>
          </a:p>
        </p:txBody>
      </p:sp>
      <p:sp>
        <p:nvSpPr>
          <p:cNvPr id="93187" name="Rectangle 3"/>
          <p:cNvSpPr>
            <a:spLocks noGrp="1" noChangeArrowheads="1"/>
          </p:cNvSpPr>
          <p:nvPr>
            <p:ph idx="1"/>
          </p:nvPr>
        </p:nvSpPr>
        <p:spPr/>
        <p:txBody>
          <a:bodyPr/>
          <a:lstStyle/>
          <a:p>
            <a:pPr>
              <a:lnSpc>
                <a:spcPct val="90000"/>
              </a:lnSpc>
            </a:pPr>
            <a:r>
              <a:rPr lang="en-US" sz="2400" dirty="0" err="1"/>
              <a:t>Repairability</a:t>
            </a:r>
            <a:endParaRPr lang="en-US" sz="2400" dirty="0"/>
          </a:p>
          <a:p>
            <a:pPr lvl="1">
              <a:lnSpc>
                <a:spcPct val="90000"/>
              </a:lnSpc>
            </a:pPr>
            <a:r>
              <a:rPr lang="en-US" sz="2000" dirty="0"/>
              <a:t>Reflects the extent to which the system can be repaired in the event of a failure</a:t>
            </a:r>
          </a:p>
          <a:p>
            <a:pPr>
              <a:lnSpc>
                <a:spcPct val="90000"/>
              </a:lnSpc>
            </a:pPr>
            <a:r>
              <a:rPr lang="en-US" sz="2400" dirty="0"/>
              <a:t>Maintainability</a:t>
            </a:r>
          </a:p>
          <a:p>
            <a:pPr lvl="1">
              <a:lnSpc>
                <a:spcPct val="90000"/>
              </a:lnSpc>
            </a:pPr>
            <a:r>
              <a:rPr lang="en-US" sz="2000" dirty="0"/>
              <a:t>Reflects the extent to which the system can be adapted to new requirements;</a:t>
            </a:r>
          </a:p>
          <a:p>
            <a:pPr>
              <a:lnSpc>
                <a:spcPct val="90000"/>
              </a:lnSpc>
            </a:pPr>
            <a:r>
              <a:rPr lang="en-US" sz="2400" dirty="0" smtClean="0"/>
              <a:t>Error </a:t>
            </a:r>
            <a:r>
              <a:rPr lang="en-US" sz="2400" dirty="0"/>
              <a:t>tolerance</a:t>
            </a:r>
          </a:p>
          <a:p>
            <a:pPr lvl="1">
              <a:lnSpc>
                <a:spcPct val="90000"/>
              </a:lnSpc>
            </a:pPr>
            <a:r>
              <a:rPr lang="en-US" sz="2000" dirty="0"/>
              <a:t>Reflects the extent to which user input errors can be avoided and tolerated.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11</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932031579"/>
      </p:ext>
    </p:extLst>
  </p:cSld>
  <p:clrMapOvr>
    <a:masterClrMapping/>
  </p:clrMapOvr>
  <p:transition spd="med">
    <p:wipe dir="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 Minimize the use of error-prone constructs</a:t>
            </a:r>
            <a:endParaRPr lang="en-US" dirty="0"/>
          </a:p>
        </p:txBody>
      </p:sp>
      <p:sp>
        <p:nvSpPr>
          <p:cNvPr id="3" name="Content Placeholder 2"/>
          <p:cNvSpPr>
            <a:spLocks noGrp="1"/>
          </p:cNvSpPr>
          <p:nvPr>
            <p:ph idx="1"/>
          </p:nvPr>
        </p:nvSpPr>
        <p:spPr/>
        <p:txBody>
          <a:bodyPr/>
          <a:lstStyle/>
          <a:p>
            <a:r>
              <a:rPr lang="en-US" dirty="0" smtClean="0"/>
              <a:t>Program faults are usually a consequence of human error because programmers lose track of the relationships between the different parts of the system</a:t>
            </a:r>
          </a:p>
          <a:p>
            <a:r>
              <a:rPr lang="en-US" dirty="0" smtClean="0"/>
              <a:t>This is exacerbated by error-prone constructs in programming languages that are inherently complex or that don’t check for mistakes when they could do so.</a:t>
            </a:r>
          </a:p>
          <a:p>
            <a:r>
              <a:rPr lang="en-US" dirty="0" smtClean="0"/>
              <a:t>Therefore, when programming, you should try to avoid or at least minimize the use of these error-prone constructs.</a:t>
            </a:r>
            <a:endParaRPr lang="en-US" dirty="0"/>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110</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3521724065"/>
      </p:ext>
    </p:extLst>
  </p:cSld>
  <p:clrMapOvr>
    <a:masterClrMapping/>
  </p:clrMapOvr>
  <p:transition spd="med">
    <p:wipe dir="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noFill/>
          <a:ln/>
        </p:spPr>
        <p:txBody>
          <a:bodyPr lIns="90840" tIns="44623" rIns="90840" bIns="44623"/>
          <a:lstStyle/>
          <a:p>
            <a:r>
              <a:rPr lang="en-GB"/>
              <a:t>Error-prone constructs</a:t>
            </a:r>
          </a:p>
        </p:txBody>
      </p:sp>
      <p:sp>
        <p:nvSpPr>
          <p:cNvPr id="82947" name="Rectangle 3"/>
          <p:cNvSpPr>
            <a:spLocks noGrp="1" noChangeArrowheads="1"/>
          </p:cNvSpPr>
          <p:nvPr>
            <p:ph idx="1"/>
          </p:nvPr>
        </p:nvSpPr>
        <p:spPr>
          <a:xfrm>
            <a:off x="608013" y="1879050"/>
            <a:ext cx="7804150" cy="4130675"/>
          </a:xfrm>
          <a:noFill/>
          <a:ln/>
        </p:spPr>
        <p:txBody>
          <a:bodyPr lIns="90840" tIns="44623" rIns="90840" bIns="44623"/>
          <a:lstStyle/>
          <a:p>
            <a:pPr>
              <a:lnSpc>
                <a:spcPct val="90000"/>
              </a:lnSpc>
            </a:pPr>
            <a:r>
              <a:rPr lang="en-GB" sz="2400" dirty="0" smtClean="0"/>
              <a:t>Unconditional branch (</a:t>
            </a:r>
            <a:r>
              <a:rPr lang="en-GB" sz="2400" dirty="0" err="1" smtClean="0"/>
              <a:t>goto</a:t>
            </a:r>
            <a:r>
              <a:rPr lang="en-GB" sz="2400" dirty="0" smtClean="0"/>
              <a:t>) statements</a:t>
            </a:r>
          </a:p>
          <a:p>
            <a:pPr>
              <a:lnSpc>
                <a:spcPct val="90000"/>
              </a:lnSpc>
            </a:pPr>
            <a:r>
              <a:rPr lang="en-GB" sz="2400" dirty="0" smtClean="0"/>
              <a:t>Floating</a:t>
            </a:r>
            <a:r>
              <a:rPr lang="en-GB" sz="2400" dirty="0"/>
              <a:t>-point numbers</a:t>
            </a:r>
          </a:p>
          <a:p>
            <a:pPr lvl="1">
              <a:lnSpc>
                <a:spcPct val="90000"/>
              </a:lnSpc>
            </a:pPr>
            <a:r>
              <a:rPr lang="en-GB" sz="2000" dirty="0"/>
              <a:t>Inherently imprecise. The imprecision may lead to invalid </a:t>
            </a:r>
            <a:br>
              <a:rPr lang="en-GB" sz="2000" dirty="0"/>
            </a:br>
            <a:r>
              <a:rPr lang="en-GB" sz="2000" dirty="0"/>
              <a:t>comparisons.</a:t>
            </a:r>
          </a:p>
          <a:p>
            <a:pPr>
              <a:lnSpc>
                <a:spcPct val="90000"/>
              </a:lnSpc>
            </a:pPr>
            <a:r>
              <a:rPr lang="en-GB" sz="2400" dirty="0"/>
              <a:t>Pointers</a:t>
            </a:r>
          </a:p>
          <a:p>
            <a:pPr lvl="1">
              <a:lnSpc>
                <a:spcPct val="90000"/>
              </a:lnSpc>
            </a:pPr>
            <a:r>
              <a:rPr lang="en-GB" sz="2000" dirty="0"/>
              <a:t>Pointers referring to the wrong memory areas can corrupt </a:t>
            </a:r>
            <a:br>
              <a:rPr lang="en-GB" sz="2000" dirty="0"/>
            </a:br>
            <a:r>
              <a:rPr lang="en-GB" sz="2000" dirty="0"/>
              <a:t>data. Aliasing can make programs difficult to understand </a:t>
            </a:r>
            <a:br>
              <a:rPr lang="en-GB" sz="2000" dirty="0"/>
            </a:br>
            <a:r>
              <a:rPr lang="en-GB" sz="2000" dirty="0"/>
              <a:t>and change.</a:t>
            </a:r>
          </a:p>
          <a:p>
            <a:pPr>
              <a:lnSpc>
                <a:spcPct val="90000"/>
              </a:lnSpc>
            </a:pPr>
            <a:r>
              <a:rPr lang="en-GB" sz="2400" dirty="0"/>
              <a:t>Dynamic memory allocation</a:t>
            </a:r>
          </a:p>
          <a:p>
            <a:pPr lvl="1">
              <a:lnSpc>
                <a:spcPct val="90000"/>
              </a:lnSpc>
            </a:pPr>
            <a:r>
              <a:rPr lang="en-GB" sz="2000" dirty="0"/>
              <a:t>Run-time allocation can cause memory overflow</a:t>
            </a:r>
            <a:r>
              <a:rPr lang="en-GB" sz="2000" dirty="0" smtClean="0"/>
              <a:t>.</a:t>
            </a:r>
            <a:endParaRPr lang="en-GB" sz="2000" dirty="0"/>
          </a:p>
        </p:txBody>
      </p:sp>
      <p:sp>
        <p:nvSpPr>
          <p:cNvPr id="5" name="Footer Placeholder 4"/>
          <p:cNvSpPr>
            <a:spLocks noGrp="1"/>
          </p:cNvSpPr>
          <p:nvPr>
            <p:ph type="ftr" sz="quarter" idx="11"/>
          </p:nvPr>
        </p:nvSpPr>
        <p:spPr/>
        <p:txBody>
          <a:bodyPr/>
          <a:lstStyle/>
          <a:p>
            <a:pPr>
              <a:defRPr/>
            </a:pPr>
            <a:r>
              <a:rPr lang="en-US" dirty="0" smtClean="0"/>
              <a:t>Module 12 - Non-Functional Features</a:t>
            </a:r>
            <a:endParaRPr lang="en-US"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111</a:t>
            </a:fld>
            <a:endParaRPr lang="en-US"/>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2834889010"/>
      </p:ext>
    </p:extLst>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title"/>
          </p:nvPr>
        </p:nvSpPr>
        <p:spPr/>
        <p:txBody>
          <a:bodyPr/>
          <a:lstStyle/>
          <a:p>
            <a:r>
              <a:rPr lang="en-GB"/>
              <a:t>Error-prone constructs</a:t>
            </a:r>
          </a:p>
        </p:txBody>
      </p:sp>
      <p:sp>
        <p:nvSpPr>
          <p:cNvPr id="84997" name="Rectangle 5"/>
          <p:cNvSpPr>
            <a:spLocks noGrp="1" noChangeArrowheads="1"/>
          </p:cNvSpPr>
          <p:nvPr>
            <p:ph idx="1"/>
          </p:nvPr>
        </p:nvSpPr>
        <p:spPr>
          <a:xfrm>
            <a:off x="762000" y="1713140"/>
            <a:ext cx="7804150" cy="4130675"/>
          </a:xfrm>
        </p:spPr>
        <p:txBody>
          <a:bodyPr/>
          <a:lstStyle/>
          <a:p>
            <a:pPr>
              <a:lnSpc>
                <a:spcPct val="90000"/>
              </a:lnSpc>
            </a:pPr>
            <a:r>
              <a:rPr lang="en-GB" dirty="0" smtClean="0"/>
              <a:t>Parallelism</a:t>
            </a:r>
          </a:p>
          <a:p>
            <a:pPr lvl="1">
              <a:lnSpc>
                <a:spcPct val="90000"/>
              </a:lnSpc>
            </a:pPr>
            <a:r>
              <a:rPr lang="en-GB" dirty="0" smtClean="0"/>
              <a:t>Can result in subtle timing errors because of unforeseen </a:t>
            </a:r>
            <a:br>
              <a:rPr lang="en-GB" dirty="0" smtClean="0"/>
            </a:br>
            <a:r>
              <a:rPr lang="en-GB" dirty="0" smtClean="0"/>
              <a:t>interaction between parallel processes.</a:t>
            </a:r>
          </a:p>
          <a:p>
            <a:pPr>
              <a:lnSpc>
                <a:spcPct val="90000"/>
              </a:lnSpc>
            </a:pPr>
            <a:r>
              <a:rPr lang="en-GB" dirty="0" smtClean="0"/>
              <a:t>Recursion</a:t>
            </a:r>
          </a:p>
          <a:p>
            <a:pPr lvl="1">
              <a:lnSpc>
                <a:spcPct val="90000"/>
              </a:lnSpc>
            </a:pPr>
            <a:r>
              <a:rPr lang="en-GB" dirty="0" smtClean="0"/>
              <a:t>Errors in recursion can cause memory overflow as the program stack fills up.</a:t>
            </a:r>
          </a:p>
          <a:p>
            <a:pPr>
              <a:lnSpc>
                <a:spcPct val="90000"/>
              </a:lnSpc>
            </a:pPr>
            <a:r>
              <a:rPr lang="en-GB" dirty="0" smtClean="0"/>
              <a:t>Interrupts</a:t>
            </a:r>
            <a:endParaRPr lang="en-GB" dirty="0"/>
          </a:p>
          <a:p>
            <a:pPr lvl="1">
              <a:lnSpc>
                <a:spcPct val="90000"/>
              </a:lnSpc>
            </a:pPr>
            <a:r>
              <a:rPr lang="en-GB" sz="2000" dirty="0"/>
              <a:t>Interrupts can cause a critical operation to be terminated </a:t>
            </a:r>
            <a:br>
              <a:rPr lang="en-GB" sz="2000" dirty="0"/>
            </a:br>
            <a:r>
              <a:rPr lang="en-GB" sz="2000" dirty="0"/>
              <a:t>and make a program difficult to understand.  </a:t>
            </a:r>
          </a:p>
          <a:p>
            <a:pPr>
              <a:lnSpc>
                <a:spcPct val="90000"/>
              </a:lnSpc>
            </a:pPr>
            <a:r>
              <a:rPr lang="en-GB" dirty="0"/>
              <a:t>Inheritance</a:t>
            </a:r>
            <a:endParaRPr lang="en-GB" sz="2000" dirty="0"/>
          </a:p>
          <a:p>
            <a:pPr lvl="1">
              <a:lnSpc>
                <a:spcPct val="90000"/>
              </a:lnSpc>
            </a:pPr>
            <a:r>
              <a:rPr lang="en-GB" sz="2000" dirty="0"/>
              <a:t>Code is not localised. This can result in unexpected behaviour when changes are made and problems of </a:t>
            </a:r>
            <a:r>
              <a:rPr lang="en-GB" sz="2000" dirty="0" smtClean="0"/>
              <a:t>understanding the code.</a:t>
            </a:r>
            <a:endParaRPr lang="en-GB" sz="2000" dirty="0"/>
          </a:p>
        </p:txBody>
      </p:sp>
      <p:sp>
        <p:nvSpPr>
          <p:cNvPr id="5" name="Footer Placeholder 4"/>
          <p:cNvSpPr>
            <a:spLocks noGrp="1"/>
          </p:cNvSpPr>
          <p:nvPr>
            <p:ph type="ftr" sz="quarter" idx="11"/>
          </p:nvPr>
        </p:nvSpPr>
        <p:spPr/>
        <p:txBody>
          <a:bodyPr/>
          <a:lstStyle/>
          <a:p>
            <a:pPr>
              <a:defRPr/>
            </a:pPr>
            <a:r>
              <a:rPr lang="en-US" dirty="0" smtClean="0"/>
              <a:t>Module 12 - Non-Functional Features</a:t>
            </a:r>
            <a:endParaRPr lang="en-US"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112</a:t>
            </a:fld>
            <a:endParaRPr lang="en-US"/>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3121090080"/>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Error-prone constructs</a:t>
            </a:r>
            <a:endParaRPr lang="en-US" dirty="0"/>
          </a:p>
        </p:txBody>
      </p:sp>
      <p:sp>
        <p:nvSpPr>
          <p:cNvPr id="3" name="Content Placeholder 2"/>
          <p:cNvSpPr>
            <a:spLocks noGrp="1"/>
          </p:cNvSpPr>
          <p:nvPr>
            <p:ph idx="1"/>
          </p:nvPr>
        </p:nvSpPr>
        <p:spPr/>
        <p:txBody>
          <a:bodyPr/>
          <a:lstStyle/>
          <a:p>
            <a:pPr>
              <a:lnSpc>
                <a:spcPct val="90000"/>
              </a:lnSpc>
            </a:pPr>
            <a:r>
              <a:rPr lang="en-GB" dirty="0" smtClean="0"/>
              <a:t>Aliasing</a:t>
            </a:r>
            <a:endParaRPr lang="en-GB" sz="2000" dirty="0" smtClean="0"/>
          </a:p>
          <a:p>
            <a:pPr lvl="1">
              <a:lnSpc>
                <a:spcPct val="90000"/>
              </a:lnSpc>
            </a:pPr>
            <a:r>
              <a:rPr lang="en-GB" dirty="0" smtClean="0"/>
              <a:t>Using more than 1 name to refer to the same state variable.</a:t>
            </a:r>
          </a:p>
          <a:p>
            <a:pPr>
              <a:lnSpc>
                <a:spcPct val="90000"/>
              </a:lnSpc>
            </a:pPr>
            <a:r>
              <a:rPr lang="en-GB" dirty="0" smtClean="0"/>
              <a:t>Unbounded arrays</a:t>
            </a:r>
          </a:p>
          <a:p>
            <a:pPr lvl="1">
              <a:lnSpc>
                <a:spcPct val="90000"/>
              </a:lnSpc>
            </a:pPr>
            <a:r>
              <a:rPr lang="en-GB" dirty="0" smtClean="0"/>
              <a:t>Buffer overflow failures can occur if no bound checking on arrays.</a:t>
            </a:r>
          </a:p>
          <a:p>
            <a:pPr>
              <a:lnSpc>
                <a:spcPct val="90000"/>
              </a:lnSpc>
            </a:pPr>
            <a:r>
              <a:rPr lang="en-GB" dirty="0" smtClean="0"/>
              <a:t>Default input processing</a:t>
            </a:r>
          </a:p>
          <a:p>
            <a:pPr lvl="1">
              <a:lnSpc>
                <a:spcPct val="90000"/>
              </a:lnSpc>
            </a:pPr>
            <a:r>
              <a:rPr lang="en-GB" dirty="0" smtClean="0"/>
              <a:t>An input action that occurs irrespective of the input.</a:t>
            </a:r>
            <a:endParaRPr lang="en-US" dirty="0" smtClean="0"/>
          </a:p>
          <a:p>
            <a:pPr lvl="1">
              <a:lnSpc>
                <a:spcPct val="90000"/>
              </a:lnSpc>
            </a:pPr>
            <a:r>
              <a:rPr lang="en-US" dirty="0" smtClean="0"/>
              <a:t>This can cause problems if the default action is to transfer control elsewhere in the program. In incorrect or deliberately malicious input can then trigger a program failure.</a:t>
            </a:r>
            <a:endParaRPr lang="en-GB" dirty="0" smtClean="0"/>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113</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2221326764"/>
      </p:ext>
    </p:extLst>
  </p:cSld>
  <p:clrMapOvr>
    <a:masterClrMapping/>
  </p:clrMapOvr>
  <p:transition spd="med">
    <p:wipe dir="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 Provide restart capabilities</a:t>
            </a:r>
            <a:endParaRPr lang="en-US" dirty="0"/>
          </a:p>
        </p:txBody>
      </p:sp>
      <p:sp>
        <p:nvSpPr>
          <p:cNvPr id="3" name="Content Placeholder 2"/>
          <p:cNvSpPr>
            <a:spLocks noGrp="1"/>
          </p:cNvSpPr>
          <p:nvPr>
            <p:ph idx="1"/>
          </p:nvPr>
        </p:nvSpPr>
        <p:spPr/>
        <p:txBody>
          <a:bodyPr/>
          <a:lstStyle/>
          <a:p>
            <a:r>
              <a:rPr lang="en-US" dirty="0" smtClean="0"/>
              <a:t>For systems that involve long transactions or user interactions, you should always provide a restart capability that allows the system to restart after failure without users having to redo everything that they have done.</a:t>
            </a:r>
          </a:p>
          <a:p>
            <a:r>
              <a:rPr lang="en-US" dirty="0" smtClean="0"/>
              <a:t>Restart depends on the type of system</a:t>
            </a:r>
          </a:p>
          <a:p>
            <a:pPr lvl="1"/>
            <a:r>
              <a:rPr lang="en-US" dirty="0" smtClean="0"/>
              <a:t>Keep copies of forms so that users don’t have to fill them in again if there is a problem</a:t>
            </a:r>
          </a:p>
          <a:p>
            <a:pPr lvl="1"/>
            <a:r>
              <a:rPr lang="en-US" dirty="0" smtClean="0"/>
              <a:t>Save state periodically and restart from the saved state</a:t>
            </a:r>
            <a:endParaRPr lang="en-US" dirty="0"/>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114</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3310688814"/>
      </p:ext>
    </p:extLst>
  </p:cSld>
  <p:clrMapOvr>
    <a:masterClrMapping/>
  </p:clrMapOvr>
  <p:transition spd="med">
    <p:wipe dir="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(6) Check array bounds</a:t>
            </a:r>
            <a:endParaRPr lang="en-US" dirty="0"/>
          </a:p>
        </p:txBody>
      </p:sp>
      <p:sp>
        <p:nvSpPr>
          <p:cNvPr id="3" name="Content Placeholder 2"/>
          <p:cNvSpPr>
            <a:spLocks noGrp="1"/>
          </p:cNvSpPr>
          <p:nvPr>
            <p:ph idx="1"/>
          </p:nvPr>
        </p:nvSpPr>
        <p:spPr/>
        <p:txBody>
          <a:bodyPr/>
          <a:lstStyle/>
          <a:p>
            <a:r>
              <a:rPr lang="en-US" dirty="0" smtClean="0"/>
              <a:t>In some programming languages, such as C, it is possible to address a memory location outside of the range allowed for in an array declaration.</a:t>
            </a:r>
          </a:p>
          <a:p>
            <a:r>
              <a:rPr lang="en-US" dirty="0" smtClean="0"/>
              <a:t>This leads to the well-known ‘bounded buffer’ vulnerability where attackers write executable code into memory by deliberately writing beyond the top element in an array.</a:t>
            </a:r>
          </a:p>
          <a:p>
            <a:r>
              <a:rPr lang="en-US" dirty="0" smtClean="0"/>
              <a:t>If your language does not include bound checking, you should therefore always check that an array access is within the bounds of the array.</a:t>
            </a:r>
            <a:endParaRPr lang="en-US" dirty="0"/>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115</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2558375148"/>
      </p:ext>
    </p:extLst>
  </p:cSld>
  <p:clrMapOvr>
    <a:masterClrMapping/>
  </p:clrMapOvr>
  <p:transition spd="med">
    <p:wipe dir="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(7) Include timeouts when calling external components</a:t>
            </a:r>
            <a:endParaRPr lang="en-US" dirty="0"/>
          </a:p>
        </p:txBody>
      </p:sp>
      <p:sp>
        <p:nvSpPr>
          <p:cNvPr id="3" name="Content Placeholder 2"/>
          <p:cNvSpPr>
            <a:spLocks noGrp="1"/>
          </p:cNvSpPr>
          <p:nvPr>
            <p:ph idx="1"/>
          </p:nvPr>
        </p:nvSpPr>
        <p:spPr/>
        <p:txBody>
          <a:bodyPr/>
          <a:lstStyle/>
          <a:p>
            <a:r>
              <a:rPr lang="en-US" dirty="0" smtClean="0"/>
              <a:t>In a distributed system, failure of a remote computer can be ‘silent’ so that programs expecting a service from that computer may never receive that service or any indication that there has been a failure.</a:t>
            </a:r>
          </a:p>
          <a:p>
            <a:r>
              <a:rPr lang="en-US" dirty="0" smtClean="0"/>
              <a:t>To avoid this, you should always include timeouts on all calls to external components. </a:t>
            </a:r>
          </a:p>
          <a:p>
            <a:r>
              <a:rPr lang="en-US" dirty="0" smtClean="0"/>
              <a:t>After a defined time period has elapsed without a response, your system should then assume failure and take whatever actions are required to recover from this.</a:t>
            </a:r>
            <a:endParaRPr lang="en-US" dirty="0"/>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116</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3377174057"/>
      </p:ext>
    </p:extLst>
  </p:cSld>
  <p:clrMapOvr>
    <a:masterClrMapping/>
  </p:clrMapOvr>
  <p:transition spd="med">
    <p:wipe dir="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(8) Name all constants that represent real-world values</a:t>
            </a:r>
            <a:endParaRPr lang="en-US" dirty="0"/>
          </a:p>
        </p:txBody>
      </p:sp>
      <p:sp>
        <p:nvSpPr>
          <p:cNvPr id="3" name="Content Placeholder 2"/>
          <p:cNvSpPr>
            <a:spLocks noGrp="1"/>
          </p:cNvSpPr>
          <p:nvPr>
            <p:ph idx="1"/>
          </p:nvPr>
        </p:nvSpPr>
        <p:spPr/>
        <p:txBody>
          <a:bodyPr/>
          <a:lstStyle/>
          <a:p>
            <a:r>
              <a:rPr lang="en-US" dirty="0" smtClean="0"/>
              <a:t>Always give constants that reflect real-world values (such as tax rates) names rather than using their numeric values and always refer to them by name</a:t>
            </a:r>
          </a:p>
          <a:p>
            <a:r>
              <a:rPr lang="en-US" dirty="0" smtClean="0"/>
              <a:t>You are less likely to make mistakes and type the wrong value when you are using a name rather than a value.</a:t>
            </a:r>
          </a:p>
          <a:p>
            <a:r>
              <a:rPr lang="en-US" dirty="0" smtClean="0"/>
              <a:t>This means that when these ‘constants’ change (for sure, they are not really constant), then you only have to make the change in one place in your program.</a:t>
            </a:r>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117</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157569205"/>
      </p:ext>
    </p:extLst>
  </p:cSld>
  <p:clrMapOvr>
    <a:masterClrMapping/>
  </p:clrMapOvr>
  <p:transition spd="med">
    <p:wipe dir="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94985"/>
            <a:ext cx="8229600" cy="1143000"/>
          </a:xfrm>
        </p:spPr>
        <p:txBody>
          <a:bodyPr/>
          <a:lstStyle/>
          <a:p>
            <a:pPr algn="ctr"/>
            <a:r>
              <a:rPr lang="en-US" dirty="0" smtClean="0"/>
              <a:t>Reliability measurement</a:t>
            </a:r>
            <a:endParaRPr lang="en-US" dirty="0"/>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118</a:t>
            </a:fld>
            <a:endParaRPr lang="en-US"/>
          </a:p>
        </p:txBody>
      </p:sp>
      <p:sp>
        <p:nvSpPr>
          <p:cNvPr id="3" name="Date Placeholder 2"/>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3351769707"/>
      </p:ext>
    </p:extLst>
  </p:cSld>
  <p:clrMapOvr>
    <a:masterClrMapping/>
  </p:clrMapOvr>
  <p:transition spd="med">
    <p:wipe dir="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measurement</a:t>
            </a:r>
            <a:endParaRPr lang="en-US" dirty="0"/>
          </a:p>
        </p:txBody>
      </p:sp>
      <p:sp>
        <p:nvSpPr>
          <p:cNvPr id="3" name="Content Placeholder 2"/>
          <p:cNvSpPr>
            <a:spLocks noGrp="1"/>
          </p:cNvSpPr>
          <p:nvPr>
            <p:ph idx="1"/>
          </p:nvPr>
        </p:nvSpPr>
        <p:spPr/>
        <p:txBody>
          <a:bodyPr/>
          <a:lstStyle/>
          <a:p>
            <a:r>
              <a:rPr lang="en-US" dirty="0"/>
              <a:t>To assess the reliability of a system, you have to collect data about its operation. The data required may include:</a:t>
            </a:r>
            <a:endParaRPr lang="en-GB" dirty="0"/>
          </a:p>
          <a:p>
            <a:pPr lvl="1"/>
            <a:r>
              <a:rPr lang="en-US" dirty="0" smtClean="0"/>
              <a:t>The </a:t>
            </a:r>
            <a:r>
              <a:rPr lang="en-US" dirty="0"/>
              <a:t>number of system failures given a number of requests for system services. This is used to measure the POFOD. This applies irrespective of the time over which the demands are made.</a:t>
            </a:r>
            <a:endParaRPr lang="en-GB" dirty="0"/>
          </a:p>
          <a:p>
            <a:pPr lvl="1"/>
            <a:r>
              <a:rPr lang="en-US" dirty="0" smtClean="0"/>
              <a:t>The </a:t>
            </a:r>
            <a:r>
              <a:rPr lang="en-US" dirty="0"/>
              <a:t>time or the number of transactions between system failures plus the total elapsed time or total number of transactions. This is used to measure ROCOF and MTTF.</a:t>
            </a:r>
            <a:endParaRPr lang="en-GB" dirty="0"/>
          </a:p>
          <a:p>
            <a:pPr lvl="1"/>
            <a:r>
              <a:rPr lang="en-US" dirty="0" smtClean="0"/>
              <a:t>The </a:t>
            </a:r>
            <a:r>
              <a:rPr lang="en-US" dirty="0"/>
              <a:t>repair or restart time after a system failure that leads to loss of service. This is used in the measurement of availability. Availability does not just depend on the time between failures but also on the time required to get the system back into operation.</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119</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764482363"/>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Dependability attribute dependencies</a:t>
            </a:r>
            <a:endParaRPr lang="en-US" dirty="0"/>
          </a:p>
        </p:txBody>
      </p:sp>
      <p:sp>
        <p:nvSpPr>
          <p:cNvPr id="3" name="Content Placeholder 2"/>
          <p:cNvSpPr>
            <a:spLocks noGrp="1"/>
          </p:cNvSpPr>
          <p:nvPr>
            <p:ph idx="1"/>
          </p:nvPr>
        </p:nvSpPr>
        <p:spPr/>
        <p:txBody>
          <a:bodyPr/>
          <a:lstStyle/>
          <a:p>
            <a:r>
              <a:rPr lang="en-US" dirty="0" smtClean="0"/>
              <a:t>Safe system operation depends on the system being available and operating reliably.</a:t>
            </a:r>
          </a:p>
          <a:p>
            <a:r>
              <a:rPr lang="en-US" dirty="0" smtClean="0"/>
              <a:t>A system may be unreliable because its data has been corrupted by an external attack.</a:t>
            </a:r>
          </a:p>
          <a:p>
            <a:r>
              <a:rPr lang="en-US" dirty="0" smtClean="0"/>
              <a:t>Denial of service attacks on a system are intended to make it unavailable.</a:t>
            </a:r>
          </a:p>
          <a:p>
            <a:r>
              <a:rPr lang="en-US" dirty="0" smtClean="0"/>
              <a:t>If a system is infected with a virus, you cannot be confident in its reliability or safety.</a:t>
            </a:r>
            <a:endParaRPr lang="en-US" dirty="0"/>
          </a:p>
        </p:txBody>
      </p:sp>
      <p:sp>
        <p:nvSpPr>
          <p:cNvPr id="4" name="Footer Placeholder 3"/>
          <p:cNvSpPr>
            <a:spLocks noGrp="1"/>
          </p:cNvSpPr>
          <p:nvPr>
            <p:ph type="ftr" sz="quarter" idx="11"/>
          </p:nvPr>
        </p:nvSpPr>
        <p:spPr/>
        <p:txBody>
          <a:bodyPr/>
          <a:lstStyle/>
          <a:p>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12</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853022253"/>
      </p:ext>
    </p:extLst>
  </p:cSld>
  <p:clrMapOvr>
    <a:masterClrMapping/>
  </p:clrMapOvr>
  <p:transition spd="med">
    <p:wipe dir="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4"/>
          <p:cNvSpPr>
            <a:spLocks noGrp="1" noChangeArrowheads="1"/>
          </p:cNvSpPr>
          <p:nvPr>
            <p:ph type="title"/>
          </p:nvPr>
        </p:nvSpPr>
        <p:spPr/>
        <p:txBody>
          <a:bodyPr/>
          <a:lstStyle/>
          <a:p>
            <a:r>
              <a:rPr lang="en-GB" dirty="0"/>
              <a:t>Reliability</a:t>
            </a:r>
            <a:r>
              <a:rPr lang="en-GB" dirty="0" smtClean="0"/>
              <a:t> testing</a:t>
            </a:r>
            <a:endParaRPr lang="en-GB" dirty="0"/>
          </a:p>
        </p:txBody>
      </p:sp>
      <p:sp>
        <p:nvSpPr>
          <p:cNvPr id="104453" name="Rectangle 5"/>
          <p:cNvSpPr>
            <a:spLocks noGrp="1" noChangeArrowheads="1"/>
          </p:cNvSpPr>
          <p:nvPr>
            <p:ph idx="1"/>
          </p:nvPr>
        </p:nvSpPr>
        <p:spPr/>
        <p:txBody>
          <a:bodyPr/>
          <a:lstStyle/>
          <a:p>
            <a:r>
              <a:rPr lang="en-GB" sz="2400" dirty="0"/>
              <a:t>Reliability </a:t>
            </a:r>
            <a:r>
              <a:rPr lang="en-GB" sz="2400" dirty="0" smtClean="0"/>
              <a:t>testing (Statistical testing) involves running the </a:t>
            </a:r>
            <a:r>
              <a:rPr lang="en-GB" sz="2400" dirty="0"/>
              <a:t>program to assess whether or not it has reached the required level of reliability.</a:t>
            </a:r>
          </a:p>
          <a:p>
            <a:r>
              <a:rPr lang="en-GB" sz="2400" dirty="0"/>
              <a:t>This cannot normally be included as part of a normal defect testing process because data for defect testing is (usually) atypical of actual usage data.</a:t>
            </a:r>
          </a:p>
          <a:p>
            <a:r>
              <a:rPr lang="en-GB" sz="2400" dirty="0"/>
              <a:t>Reliability measurement therefore requires a specially designed data set that replicates the pattern of inputs to be processed by the system.</a:t>
            </a:r>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120</a:t>
            </a:fld>
            <a:endParaRPr lang="en-US"/>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2178642065"/>
      </p:ext>
    </p:ext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8" name="Rectangle 6"/>
          <p:cNvSpPr>
            <a:spLocks noGrp="1" noChangeArrowheads="1"/>
          </p:cNvSpPr>
          <p:nvPr>
            <p:ph type="title"/>
          </p:nvPr>
        </p:nvSpPr>
        <p:spPr/>
        <p:txBody>
          <a:bodyPr/>
          <a:lstStyle/>
          <a:p>
            <a:r>
              <a:rPr lang="en-GB"/>
              <a:t>Statistical testing</a:t>
            </a:r>
          </a:p>
        </p:txBody>
      </p:sp>
      <p:sp>
        <p:nvSpPr>
          <p:cNvPr id="105479" name="Rectangle 7"/>
          <p:cNvSpPr>
            <a:spLocks noGrp="1" noChangeArrowheads="1"/>
          </p:cNvSpPr>
          <p:nvPr>
            <p:ph idx="1"/>
          </p:nvPr>
        </p:nvSpPr>
        <p:spPr/>
        <p:txBody>
          <a:bodyPr/>
          <a:lstStyle/>
          <a:p>
            <a:r>
              <a:rPr lang="en-GB" sz="2400"/>
              <a:t>Testing software for reliability rather than fault detection.</a:t>
            </a:r>
          </a:p>
          <a:p>
            <a:r>
              <a:rPr lang="en-GB" sz="2400"/>
              <a:t>Measuring the number of errors allows the reliability of the software to be predicted. Note that, for statistical reasons, more errors than are allowed for in the reliability specification must be induced.</a:t>
            </a:r>
          </a:p>
          <a:p>
            <a:r>
              <a:rPr lang="en-GB" sz="2400"/>
              <a:t>An acceptable level of reliability should be </a:t>
            </a:r>
            <a:br>
              <a:rPr lang="en-GB" sz="2400"/>
            </a:br>
            <a:r>
              <a:rPr lang="en-GB" sz="2400"/>
              <a:t>specified and the software tested and amended until that level of reliability is reached.</a:t>
            </a:r>
            <a:endParaRPr lang="en-GB"/>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121</a:t>
            </a:fld>
            <a:endParaRPr lang="en-US"/>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2396442832"/>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t>
            </a:r>
            <a:r>
              <a:rPr lang="en-US" dirty="0"/>
              <a:t>measurement</a:t>
            </a:r>
            <a:r>
              <a:rPr lang="en-GB" dirty="0" smtClean="0"/>
              <a:t> </a:t>
            </a:r>
            <a:endParaRPr lang="en-US" dirty="0"/>
          </a:p>
        </p:txBody>
      </p:sp>
      <p:pic>
        <p:nvPicPr>
          <p:cNvPr id="4" name="Content Placeholder 3" descr="15.3 Reliability-measurement.eps"/>
          <p:cNvPicPr>
            <a:picLocks noGrp="1" noChangeAspect="1"/>
          </p:cNvPicPr>
          <p:nvPr>
            <p:ph idx="1"/>
          </p:nvPr>
        </p:nvPicPr>
        <p:blipFill>
          <a:blip r:embed="rId2"/>
          <a:srcRect t="-162025" b="-162025"/>
          <a:stretch>
            <a:fillRect/>
          </a:stretch>
        </p:blipFill>
        <p:spPr>
          <a:xfrm>
            <a:off x="1258051" y="1909133"/>
            <a:ext cx="6544524" cy="3599236"/>
          </a:xfrm>
        </p:spPr>
      </p:pic>
      <p:sp>
        <p:nvSpPr>
          <p:cNvPr id="6" name="Footer Placeholder 5"/>
          <p:cNvSpPr>
            <a:spLocks noGrp="1"/>
          </p:cNvSpPr>
          <p:nvPr>
            <p:ph type="ftr" sz="quarter" idx="11"/>
          </p:nvPr>
        </p:nvSpPr>
        <p:spPr/>
        <p:txBody>
          <a:bodyPr/>
          <a:lstStyle/>
          <a:p>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122</a:t>
            </a:fld>
            <a:endParaRPr lang="en-US"/>
          </a:p>
        </p:txBody>
      </p:sp>
      <p:sp>
        <p:nvSpPr>
          <p:cNvPr id="3" name="Date Placeholder 2"/>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3070426767"/>
      </p:ext>
    </p:extLst>
  </p:cSld>
  <p:clrMapOvr>
    <a:masterClrMapping/>
  </p:clrMapOvr>
  <p:transition spd="med">
    <p:wipe dir="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dirty="0"/>
              <a:t>Reliability measurement problems</a:t>
            </a:r>
          </a:p>
        </p:txBody>
      </p:sp>
      <p:sp>
        <p:nvSpPr>
          <p:cNvPr id="125955" name="Rectangle 3"/>
          <p:cNvSpPr>
            <a:spLocks noGrp="1" noChangeArrowheads="1"/>
          </p:cNvSpPr>
          <p:nvPr>
            <p:ph idx="1"/>
          </p:nvPr>
        </p:nvSpPr>
        <p:spPr/>
        <p:txBody>
          <a:bodyPr/>
          <a:lstStyle/>
          <a:p>
            <a:pPr>
              <a:lnSpc>
                <a:spcPct val="90000"/>
              </a:lnSpc>
            </a:pPr>
            <a:r>
              <a:rPr lang="en-US" dirty="0"/>
              <a:t>Operational profile uncertainty</a:t>
            </a:r>
          </a:p>
          <a:p>
            <a:pPr lvl="1">
              <a:lnSpc>
                <a:spcPct val="90000"/>
              </a:lnSpc>
            </a:pPr>
            <a:r>
              <a:rPr lang="en-US" dirty="0"/>
              <a:t>The operational profile may not be an accurate reflection of the real use of the system.</a:t>
            </a:r>
          </a:p>
          <a:p>
            <a:pPr>
              <a:lnSpc>
                <a:spcPct val="90000"/>
              </a:lnSpc>
            </a:pPr>
            <a:r>
              <a:rPr lang="en-US" dirty="0"/>
              <a:t>High costs of test data generation</a:t>
            </a:r>
          </a:p>
          <a:p>
            <a:pPr lvl="1">
              <a:lnSpc>
                <a:spcPct val="90000"/>
              </a:lnSpc>
            </a:pPr>
            <a:r>
              <a:rPr lang="en-US" dirty="0"/>
              <a:t>Costs can be very high if the test data for the system cannot be generated automatically.</a:t>
            </a:r>
          </a:p>
          <a:p>
            <a:pPr>
              <a:lnSpc>
                <a:spcPct val="90000"/>
              </a:lnSpc>
            </a:pPr>
            <a:r>
              <a:rPr lang="en-US" dirty="0"/>
              <a:t>Statistical uncertainty</a:t>
            </a:r>
          </a:p>
          <a:p>
            <a:pPr lvl="1">
              <a:lnSpc>
                <a:spcPct val="90000"/>
              </a:lnSpc>
            </a:pPr>
            <a:r>
              <a:rPr lang="en-US" dirty="0"/>
              <a:t>You need a statistically significant number of failures to compute the reliability but highly reliable systems will rarely fail</a:t>
            </a:r>
            <a:r>
              <a:rPr lang="en-US" dirty="0" smtClean="0"/>
              <a:t>.</a:t>
            </a:r>
          </a:p>
          <a:p>
            <a:pPr>
              <a:lnSpc>
                <a:spcPct val="90000"/>
              </a:lnSpc>
            </a:pPr>
            <a:r>
              <a:rPr lang="en-US" dirty="0" smtClean="0"/>
              <a:t>Recognizing failure</a:t>
            </a:r>
          </a:p>
          <a:p>
            <a:pPr lvl="1">
              <a:lnSpc>
                <a:spcPct val="90000"/>
              </a:lnSpc>
            </a:pPr>
            <a:r>
              <a:rPr lang="en-US" dirty="0" smtClean="0"/>
              <a:t>It is not always obvious when a failure has occurred as there may be conflicting interpretations of a specification.</a:t>
            </a:r>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123</a:t>
            </a:fld>
            <a:endParaRPr lang="en-US"/>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985682458"/>
      </p:ext>
    </p:extLst>
  </p:cSld>
  <p:clrMapOvr>
    <a:masterClrMapping/>
  </p:clrMapOvr>
  <p:transition spd="med">
    <p:wipe dir="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4"/>
          <p:cNvSpPr>
            <a:spLocks noGrp="1" noChangeArrowheads="1"/>
          </p:cNvSpPr>
          <p:nvPr>
            <p:ph type="title"/>
          </p:nvPr>
        </p:nvSpPr>
        <p:spPr/>
        <p:txBody>
          <a:bodyPr/>
          <a:lstStyle/>
          <a:p>
            <a:r>
              <a:rPr lang="en-GB"/>
              <a:t>Operational profiles</a:t>
            </a:r>
          </a:p>
        </p:txBody>
      </p:sp>
      <p:sp>
        <p:nvSpPr>
          <p:cNvPr id="108549" name="Rectangle 5"/>
          <p:cNvSpPr>
            <a:spLocks noGrp="1" noChangeArrowheads="1"/>
          </p:cNvSpPr>
          <p:nvPr>
            <p:ph idx="1"/>
          </p:nvPr>
        </p:nvSpPr>
        <p:spPr/>
        <p:txBody>
          <a:bodyPr/>
          <a:lstStyle/>
          <a:p>
            <a:r>
              <a:rPr lang="en-GB" sz="2400"/>
              <a:t>An operational profile is a set of test data whose frequency matches the actual frequency of these inputs from ‘normal’ usage of the system. A close match with actual usage is necessary otherwise the measured reliability will not be reflected in the actual usage of the system.</a:t>
            </a:r>
          </a:p>
          <a:p>
            <a:r>
              <a:rPr lang="en-GB" sz="2400"/>
              <a:t>It can be generated from real data collected from an existing system or (more often) depends on assumptions made about the pattern of usage of a system.</a:t>
            </a:r>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124</a:t>
            </a:fld>
            <a:endParaRPr lang="en-US"/>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527889526"/>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operational profile</a:t>
            </a:r>
            <a:r>
              <a:rPr lang="en-GB" dirty="0" smtClean="0"/>
              <a:t> </a:t>
            </a:r>
            <a:endParaRPr lang="en-US" dirty="0"/>
          </a:p>
        </p:txBody>
      </p:sp>
      <p:pic>
        <p:nvPicPr>
          <p:cNvPr id="4" name="Content Placeholder 3" descr="15.4 OperationalProfile.eps"/>
          <p:cNvPicPr>
            <a:picLocks noGrp="1" noChangeAspect="1"/>
          </p:cNvPicPr>
          <p:nvPr>
            <p:ph idx="1"/>
          </p:nvPr>
        </p:nvPicPr>
        <p:blipFill>
          <a:blip r:embed="rId2"/>
          <a:srcRect l="-690" r="-690"/>
          <a:stretch>
            <a:fillRect/>
          </a:stretch>
        </p:blipFill>
        <p:spPr>
          <a:xfrm>
            <a:off x="1177966" y="1932017"/>
            <a:ext cx="6785446" cy="3731734"/>
          </a:xfrm>
        </p:spPr>
      </p:pic>
      <p:sp>
        <p:nvSpPr>
          <p:cNvPr id="6" name="Footer Placeholder 5"/>
          <p:cNvSpPr>
            <a:spLocks noGrp="1"/>
          </p:cNvSpPr>
          <p:nvPr>
            <p:ph type="ftr" sz="quarter" idx="11"/>
          </p:nvPr>
        </p:nvSpPr>
        <p:spPr/>
        <p:txBody>
          <a:bodyPr/>
          <a:lstStyle/>
          <a:p>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125</a:t>
            </a:fld>
            <a:endParaRPr lang="en-US"/>
          </a:p>
        </p:txBody>
      </p:sp>
      <p:sp>
        <p:nvSpPr>
          <p:cNvPr id="3" name="Date Placeholder 2"/>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241597210"/>
      </p:ext>
    </p:extLst>
  </p:cSld>
  <p:clrMapOvr>
    <a:masterClrMapping/>
  </p:clrMapOvr>
  <p:transition spd="med">
    <p:wipe dir="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4"/>
          <p:cNvSpPr>
            <a:spLocks noGrp="1" noChangeArrowheads="1"/>
          </p:cNvSpPr>
          <p:nvPr>
            <p:ph type="title"/>
          </p:nvPr>
        </p:nvSpPr>
        <p:spPr/>
        <p:txBody>
          <a:bodyPr/>
          <a:lstStyle/>
          <a:p>
            <a:r>
              <a:rPr lang="en-GB"/>
              <a:t>Operational profile generation</a:t>
            </a:r>
          </a:p>
        </p:txBody>
      </p:sp>
      <p:sp>
        <p:nvSpPr>
          <p:cNvPr id="111621" name="Rectangle 5"/>
          <p:cNvSpPr>
            <a:spLocks noGrp="1" noChangeArrowheads="1"/>
          </p:cNvSpPr>
          <p:nvPr>
            <p:ph idx="1"/>
          </p:nvPr>
        </p:nvSpPr>
        <p:spPr/>
        <p:txBody>
          <a:bodyPr/>
          <a:lstStyle/>
          <a:p>
            <a:r>
              <a:rPr lang="en-GB" dirty="0"/>
              <a:t>Should be generated automatically whenever possible.</a:t>
            </a:r>
          </a:p>
          <a:p>
            <a:r>
              <a:rPr lang="en-GB" dirty="0"/>
              <a:t>Automatic profile generation is difficult for interactive systems.</a:t>
            </a:r>
          </a:p>
          <a:p>
            <a:r>
              <a:rPr lang="en-GB" dirty="0"/>
              <a:t>May be straightforward for ‘normal’ inputs but it is difficult to predict ‘unlikely’ inputs and to create test data for them</a:t>
            </a:r>
            <a:r>
              <a:rPr lang="en-GB" dirty="0" smtClean="0"/>
              <a:t>.</a:t>
            </a:r>
          </a:p>
          <a:p>
            <a:r>
              <a:rPr lang="en-GB" dirty="0" smtClean="0"/>
              <a:t>Pattern of usage of new systems is unknown.</a:t>
            </a:r>
          </a:p>
          <a:p>
            <a:r>
              <a:rPr lang="en-GB" dirty="0" smtClean="0"/>
              <a:t>Operational profiles are not static but change as users learn about a new system and change the way that they use it.</a:t>
            </a:r>
            <a:endParaRPr lang="en-GB"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126</a:t>
            </a:fld>
            <a:endParaRPr lang="en-US"/>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1815692521"/>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Key points</a:t>
            </a:r>
          </a:p>
        </p:txBody>
      </p:sp>
      <p:sp>
        <p:nvSpPr>
          <p:cNvPr id="7171" name="Rectangle 3"/>
          <p:cNvSpPr>
            <a:spLocks noGrp="1" noChangeArrowheads="1"/>
          </p:cNvSpPr>
          <p:nvPr>
            <p:ph idx="1"/>
          </p:nvPr>
        </p:nvSpPr>
        <p:spPr>
          <a:noFill/>
          <a:ln/>
        </p:spPr>
        <p:txBody>
          <a:bodyPr lIns="90487" tIns="44450" rIns="90487" bIns="44450"/>
          <a:lstStyle/>
          <a:p>
            <a:r>
              <a:rPr lang="en-GB" sz="2400" dirty="0" smtClean="0"/>
              <a:t> </a:t>
            </a:r>
            <a:r>
              <a:rPr lang="en-GB" dirty="0"/>
              <a:t>Software reliability can be achieved by avoiding the introduction of faults, by detecting and removing faults before system deployment and by including fault tolerance facilities that allow the system to remain operational after a fault has caused a system failure.</a:t>
            </a:r>
          </a:p>
          <a:p>
            <a:r>
              <a:rPr lang="en-GB" dirty="0"/>
              <a:t>Reliability requirements can be defined quantitatively in the system requirements specification. </a:t>
            </a:r>
            <a:endParaRPr lang="en-GB" dirty="0" smtClean="0"/>
          </a:p>
          <a:p>
            <a:r>
              <a:rPr lang="en-GB" dirty="0" smtClean="0"/>
              <a:t>Reliability </a:t>
            </a:r>
            <a:r>
              <a:rPr lang="en-GB" dirty="0"/>
              <a:t>metrics include probability of failure on demand (POFOD), rate of occurrence of failure (ROCOF) and availability (AVAIL). </a:t>
            </a:r>
          </a:p>
          <a:p>
            <a:pPr>
              <a:lnSpc>
                <a:spcPct val="90000"/>
              </a:lnSpc>
            </a:pP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127</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3937004271"/>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a:t>Functional reliability requirements are requirements for system functionality, such as checking and redundancy requirements, which help the system meet its non-functional reliability requirements.</a:t>
            </a:r>
          </a:p>
          <a:p>
            <a:r>
              <a:rPr lang="en-GB" dirty="0"/>
              <a:t>Dependable system architectures are system architectures that are designed for fault tolerance. </a:t>
            </a:r>
            <a:endParaRPr lang="en-GB" dirty="0" smtClean="0"/>
          </a:p>
          <a:p>
            <a:r>
              <a:rPr lang="en-GB" dirty="0" smtClean="0"/>
              <a:t>There </a:t>
            </a:r>
            <a:r>
              <a:rPr lang="en-GB" dirty="0"/>
              <a:t>are a number of architectural styles that support fault tolerance including protection systems, self-monitoring architectures and N-version programming.</a:t>
            </a:r>
          </a:p>
          <a:p>
            <a:endParaRPr lang="en-US" dirty="0"/>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128</a:t>
            </a:fld>
            <a:endParaRPr lang="en-US" dirty="0"/>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2617920012"/>
      </p:ext>
    </p:extLst>
  </p:cSld>
  <p:clrMapOvr>
    <a:masterClrMapping/>
  </p:clrMapOvr>
  <p:transition spd="med">
    <p:wipe dir="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a:t>Software diversity is difficult to achieve because it is practically impossible to ensure that each version of the software is truly independent.</a:t>
            </a:r>
          </a:p>
          <a:p>
            <a:r>
              <a:rPr lang="en-GB" dirty="0"/>
              <a:t>Dependable programming relies on including redundancy in a program as checks on the validity of inputs and the values of program variables.</a:t>
            </a:r>
          </a:p>
          <a:p>
            <a:r>
              <a:rPr lang="en-GB" dirty="0"/>
              <a:t>Statistical testing is used to estimate software reliability. It relies on testing the system with test data that matches an operational profile, which reflects the distribution of inputs to the software when it is in use.</a:t>
            </a:r>
          </a:p>
          <a:p>
            <a:endParaRPr lang="en-US" dirty="0"/>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129</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4236865534"/>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Dependability achievement</a:t>
            </a:r>
            <a:endParaRPr lang="en-US" dirty="0"/>
          </a:p>
        </p:txBody>
      </p:sp>
      <p:sp>
        <p:nvSpPr>
          <p:cNvPr id="3" name="Content Placeholder 2"/>
          <p:cNvSpPr>
            <a:spLocks noGrp="1"/>
          </p:cNvSpPr>
          <p:nvPr>
            <p:ph idx="1"/>
          </p:nvPr>
        </p:nvSpPr>
        <p:spPr/>
        <p:txBody>
          <a:bodyPr/>
          <a:lstStyle/>
          <a:p>
            <a:r>
              <a:rPr lang="en-US" dirty="0" smtClean="0"/>
              <a:t>Avoid the introduction of accidental errors when developing the system.</a:t>
            </a:r>
          </a:p>
          <a:p>
            <a:r>
              <a:rPr lang="en-US" dirty="0" smtClean="0"/>
              <a:t>Design V &amp; V processes that are effective in discovering residual errors in the system.</a:t>
            </a:r>
          </a:p>
          <a:p>
            <a:r>
              <a:rPr lang="en-US" dirty="0" smtClean="0"/>
              <a:t>Design systems to be fault</a:t>
            </a:r>
            <a:r>
              <a:rPr lang="en-US" dirty="0"/>
              <a:t> </a:t>
            </a:r>
            <a:r>
              <a:rPr lang="en-US" dirty="0" smtClean="0"/>
              <a:t>tolerant so that they can continue in operation when faults occur</a:t>
            </a:r>
          </a:p>
          <a:p>
            <a:r>
              <a:rPr lang="en-US" dirty="0" smtClean="0"/>
              <a:t>Design protection mechanisms that guard against external attacks.</a:t>
            </a:r>
          </a:p>
        </p:txBody>
      </p:sp>
      <p:sp>
        <p:nvSpPr>
          <p:cNvPr id="4" name="Footer Placeholder 3"/>
          <p:cNvSpPr>
            <a:spLocks noGrp="1"/>
          </p:cNvSpPr>
          <p:nvPr>
            <p:ph type="ftr" sz="quarter" idx="11"/>
          </p:nvPr>
        </p:nvSpPr>
        <p:spPr/>
        <p:txBody>
          <a:bodyPr/>
          <a:lstStyle/>
          <a:p>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13</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431876005"/>
      </p:ext>
    </p:extLst>
  </p:cSld>
  <p:clrMapOvr>
    <a:masterClrMapping/>
  </p:clrMapOvr>
  <p:transition spd="med">
    <p:wipe dir="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Chapter 12 – Safety Engineering</a:t>
            </a:r>
            <a:endParaRPr lang="en-US"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D0885483-9D1B-B54E-9B37-F57DB5D598CD}" type="slidenum">
              <a:rPr lang="en-US" smtClean="0"/>
              <a:t>130</a:t>
            </a:fld>
            <a:endParaRPr lang="en-US"/>
          </a:p>
        </p:txBody>
      </p:sp>
    </p:spTree>
    <p:extLst>
      <p:ext uri="{BB962C8B-B14F-4D97-AF65-F5344CB8AC3E}">
        <p14:creationId xmlns:p14="http://schemas.microsoft.com/office/powerpoint/2010/main" val="3834811414"/>
      </p:ext>
    </p:extLst>
  </p:cSld>
  <p:clrMapOvr>
    <a:masterClrMapping/>
  </p:clrMapOvr>
  <p:transition spd="med">
    <p:wipe dir="r"/>
  </p:transition>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Safety-critical systems</a:t>
            </a:r>
          </a:p>
          <a:p>
            <a:r>
              <a:rPr lang="en-US" dirty="0" smtClean="0"/>
              <a:t>Safety requirements</a:t>
            </a:r>
          </a:p>
          <a:p>
            <a:r>
              <a:rPr lang="en-US" dirty="0" smtClean="0"/>
              <a:t>Safety engineering processes</a:t>
            </a:r>
          </a:p>
          <a:p>
            <a:r>
              <a:rPr lang="en-US" smtClean="0"/>
              <a:t>Safety cases</a:t>
            </a:r>
            <a:endParaRPr lang="en-US"/>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D0885483-9D1B-B54E-9B37-F57DB5D598CD}" type="slidenum">
              <a:rPr lang="en-US" smtClean="0"/>
              <a:t>131</a:t>
            </a:fld>
            <a:endParaRPr lang="en-US"/>
          </a:p>
        </p:txBody>
      </p:sp>
    </p:spTree>
    <p:extLst>
      <p:ext uri="{BB962C8B-B14F-4D97-AF65-F5344CB8AC3E}">
        <p14:creationId xmlns:p14="http://schemas.microsoft.com/office/powerpoint/2010/main" val="3273506628"/>
      </p:ext>
    </p:extLst>
  </p:cSld>
  <p:clrMapOvr>
    <a:masterClrMapping/>
  </p:clrMapOvr>
  <p:transition spd="med">
    <p:wipe dir="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Safety</a:t>
            </a:r>
          </a:p>
        </p:txBody>
      </p:sp>
      <p:sp>
        <p:nvSpPr>
          <p:cNvPr id="39939" name="Rectangle 3"/>
          <p:cNvSpPr>
            <a:spLocks noGrp="1" noChangeArrowheads="1"/>
          </p:cNvSpPr>
          <p:nvPr>
            <p:ph idx="1"/>
          </p:nvPr>
        </p:nvSpPr>
        <p:spPr/>
        <p:txBody>
          <a:bodyPr/>
          <a:lstStyle/>
          <a:p>
            <a:r>
              <a:rPr lang="en-GB" sz="2400" dirty="0"/>
              <a:t>Safety is a property of a system that reflects the system’s ability to operate, </a:t>
            </a:r>
            <a:r>
              <a:rPr lang="en-GB" sz="2400" dirty="0">
                <a:solidFill>
                  <a:srgbClr val="FF0000"/>
                </a:solidFill>
              </a:rPr>
              <a:t>normally or abnormally</a:t>
            </a:r>
            <a:r>
              <a:rPr lang="en-GB" sz="2400" dirty="0"/>
              <a:t>, </a:t>
            </a:r>
            <a:r>
              <a:rPr lang="en-GB" sz="2400" dirty="0">
                <a:solidFill>
                  <a:srgbClr val="00B0F0"/>
                </a:solidFill>
              </a:rPr>
              <a:t>without danger of causing human injury or death and without damage to the system’s </a:t>
            </a:r>
            <a:r>
              <a:rPr lang="en-GB" sz="2400" dirty="0" smtClean="0">
                <a:solidFill>
                  <a:srgbClr val="00B0F0"/>
                </a:solidFill>
              </a:rPr>
              <a:t>environment</a:t>
            </a:r>
            <a:r>
              <a:rPr lang="en-GB" sz="2400" dirty="0" smtClean="0"/>
              <a:t>.</a:t>
            </a:r>
          </a:p>
          <a:p>
            <a:r>
              <a:rPr lang="en-GB" sz="2400" dirty="0"/>
              <a:t>It is</a:t>
            </a:r>
            <a:r>
              <a:rPr lang="en-GB" sz="2400" dirty="0" smtClean="0"/>
              <a:t> important </a:t>
            </a:r>
            <a:r>
              <a:rPr lang="en-GB" sz="2400" dirty="0"/>
              <a:t>to consider software safety as</a:t>
            </a:r>
            <a:r>
              <a:rPr lang="en-GB" sz="2400" dirty="0" smtClean="0"/>
              <a:t> most </a:t>
            </a:r>
            <a:r>
              <a:rPr lang="en-GB" sz="2400" dirty="0"/>
              <a:t>devices</a:t>
            </a:r>
            <a:r>
              <a:rPr lang="en-GB" sz="2400" dirty="0" smtClean="0"/>
              <a:t> whose failure is critical now incorporate </a:t>
            </a:r>
            <a:r>
              <a:rPr lang="en-GB" sz="2400" dirty="0"/>
              <a:t>software-based control </a:t>
            </a:r>
            <a:r>
              <a:rPr lang="en-GB" sz="2400" dirty="0" smtClean="0"/>
              <a:t>systems. </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132</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050468323"/>
      </p:ext>
    </p:extLst>
  </p:cSld>
  <p:clrMapOvr>
    <a:masterClrMapping/>
  </p:clrMapOvr>
  <p:transition spd="med">
    <p:wipe dir="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in safety-critical systems</a:t>
            </a:r>
            <a:endParaRPr lang="en-US" dirty="0"/>
          </a:p>
        </p:txBody>
      </p:sp>
      <p:sp>
        <p:nvSpPr>
          <p:cNvPr id="3" name="Content Placeholder 2"/>
          <p:cNvSpPr>
            <a:spLocks noGrp="1"/>
          </p:cNvSpPr>
          <p:nvPr>
            <p:ph idx="1"/>
          </p:nvPr>
        </p:nvSpPr>
        <p:spPr/>
        <p:txBody>
          <a:bodyPr/>
          <a:lstStyle/>
          <a:p>
            <a:r>
              <a:rPr lang="en-GB" dirty="0" smtClean="0"/>
              <a:t>The </a:t>
            </a:r>
            <a:r>
              <a:rPr lang="en-GB" dirty="0"/>
              <a:t>system may be software-controlled so that the decisions made by the software and subsequent actions are safety-critical. Therefore, the software behaviour is directly related to the overall safety of the system. </a:t>
            </a:r>
            <a:endParaRPr lang="en-GB" dirty="0" smtClean="0"/>
          </a:p>
          <a:p>
            <a:r>
              <a:rPr lang="en-GB" dirty="0"/>
              <a:t>Software is extensively used for checking and monitoring other safety-critical components in a system. For example, all aircraft engine components are monitored by software looking for early indications of component failure. This software is safety-critical because, if it fails, other components may fail and cause an accident. </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D0885483-9D1B-B54E-9B37-F57DB5D598CD}" type="slidenum">
              <a:rPr lang="en-US" smtClean="0"/>
              <a:t>133</a:t>
            </a:fld>
            <a:endParaRPr lang="en-US"/>
          </a:p>
        </p:txBody>
      </p:sp>
    </p:spTree>
    <p:extLst>
      <p:ext uri="{BB962C8B-B14F-4D97-AF65-F5344CB8AC3E}">
        <p14:creationId xmlns:p14="http://schemas.microsoft.com/office/powerpoint/2010/main" val="2018894247"/>
      </p:ext>
    </p:extLst>
  </p:cSld>
  <p:clrMapOvr>
    <a:masterClrMapping/>
  </p:clrMapOvr>
  <p:transition spd="med">
    <p:wipe dir="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noFill/>
          <a:ln/>
        </p:spPr>
        <p:txBody>
          <a:bodyPr lIns="90487" tIns="44450" rIns="90487" bIns="44450"/>
          <a:lstStyle/>
          <a:p>
            <a:r>
              <a:rPr lang="en-GB"/>
              <a:t>Safety and reliability</a:t>
            </a:r>
          </a:p>
        </p:txBody>
      </p:sp>
      <p:sp>
        <p:nvSpPr>
          <p:cNvPr id="22530" name="Rectangle 2"/>
          <p:cNvSpPr>
            <a:spLocks noGrp="1" noChangeArrowheads="1"/>
          </p:cNvSpPr>
          <p:nvPr>
            <p:ph idx="1"/>
          </p:nvPr>
        </p:nvSpPr>
        <p:spPr>
          <a:noFill/>
          <a:ln/>
        </p:spPr>
        <p:txBody>
          <a:bodyPr lIns="90487" tIns="44450" rIns="90487" bIns="44450"/>
          <a:lstStyle/>
          <a:p>
            <a:pPr>
              <a:lnSpc>
                <a:spcPct val="90000"/>
              </a:lnSpc>
            </a:pPr>
            <a:r>
              <a:rPr lang="en-GB" dirty="0"/>
              <a:t>Safety and reliability are related but distinct</a:t>
            </a:r>
          </a:p>
          <a:p>
            <a:pPr lvl="1">
              <a:lnSpc>
                <a:spcPct val="90000"/>
              </a:lnSpc>
            </a:pPr>
            <a:r>
              <a:rPr lang="en-GB" dirty="0"/>
              <a:t>In general, reliability and availability are necessary but not sufficient conditions for system safety </a:t>
            </a:r>
          </a:p>
          <a:p>
            <a:pPr>
              <a:lnSpc>
                <a:spcPct val="90000"/>
              </a:lnSpc>
            </a:pPr>
            <a:r>
              <a:rPr lang="en-GB" dirty="0"/>
              <a:t>Reliability is concerned with conformance to a given specification and delivery of service</a:t>
            </a:r>
          </a:p>
          <a:p>
            <a:pPr>
              <a:lnSpc>
                <a:spcPct val="90000"/>
              </a:lnSpc>
            </a:pPr>
            <a:r>
              <a:rPr lang="en-GB" dirty="0"/>
              <a:t>Safety is concerned with ensuring system cannot cause damage irrespective of whether </a:t>
            </a:r>
            <a:r>
              <a:rPr lang="en-GB" dirty="0" smtClean="0"/>
              <a:t>or </a:t>
            </a:r>
            <a:r>
              <a:rPr lang="en-GB" dirty="0"/>
              <a:t>not it conforms to its </a:t>
            </a:r>
            <a:r>
              <a:rPr lang="en-GB" dirty="0" smtClean="0"/>
              <a:t>specification.</a:t>
            </a:r>
          </a:p>
          <a:p>
            <a:pPr lvl="1">
              <a:lnSpc>
                <a:spcPct val="90000"/>
              </a:lnSpc>
            </a:pPr>
            <a:r>
              <a:rPr lang="en-GB" dirty="0" smtClean="0"/>
              <a:t>System reliability is essential for safety but is not enough</a:t>
            </a:r>
          </a:p>
          <a:p>
            <a:pPr lvl="1">
              <a:lnSpc>
                <a:spcPct val="90000"/>
              </a:lnSpc>
            </a:pPr>
            <a:r>
              <a:rPr lang="en-GB" dirty="0" smtClean="0"/>
              <a:t>Reliable systems can be unsafe</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134</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071843641"/>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xfrm>
            <a:off x="228600" y="609600"/>
            <a:ext cx="8247063" cy="687388"/>
          </a:xfrm>
          <a:noFill/>
          <a:ln/>
        </p:spPr>
        <p:txBody>
          <a:bodyPr lIns="90487" tIns="44450" rIns="90487" bIns="44450"/>
          <a:lstStyle/>
          <a:p>
            <a:r>
              <a:rPr lang="en-GB"/>
              <a:t>Unsafe reliable systems</a:t>
            </a:r>
          </a:p>
        </p:txBody>
      </p:sp>
      <p:sp>
        <p:nvSpPr>
          <p:cNvPr id="24578" name="Rectangle 2"/>
          <p:cNvSpPr>
            <a:spLocks noGrp="1" noChangeArrowheads="1"/>
          </p:cNvSpPr>
          <p:nvPr>
            <p:ph idx="1"/>
          </p:nvPr>
        </p:nvSpPr>
        <p:spPr>
          <a:noFill/>
          <a:ln/>
        </p:spPr>
        <p:txBody>
          <a:bodyPr lIns="90487" tIns="44450" rIns="90487" bIns="44450"/>
          <a:lstStyle/>
          <a:p>
            <a:r>
              <a:rPr lang="en-GB" dirty="0" smtClean="0"/>
              <a:t>There may be dormant faults in a system that are undetected for many years and only rarely arise.</a:t>
            </a:r>
          </a:p>
          <a:p>
            <a:r>
              <a:rPr lang="en-GB" dirty="0" smtClean="0"/>
              <a:t>Specification </a:t>
            </a:r>
            <a:r>
              <a:rPr lang="en-GB" dirty="0"/>
              <a:t>errors</a:t>
            </a:r>
          </a:p>
          <a:p>
            <a:pPr lvl="1"/>
            <a:r>
              <a:rPr lang="en-GB" dirty="0"/>
              <a:t>If the system specification is incorrect then the system can behave as specified but still cause an </a:t>
            </a:r>
            <a:r>
              <a:rPr lang="en-GB" dirty="0" smtClean="0"/>
              <a:t>accident.</a:t>
            </a:r>
          </a:p>
          <a:p>
            <a:r>
              <a:rPr lang="en-GB" dirty="0"/>
              <a:t>Hardware failures generating spurious inputs</a:t>
            </a:r>
          </a:p>
          <a:p>
            <a:pPr lvl="1"/>
            <a:r>
              <a:rPr lang="en-GB" dirty="0"/>
              <a:t>Hard to anticipate in the </a:t>
            </a:r>
            <a:r>
              <a:rPr lang="en-GB" dirty="0" smtClean="0"/>
              <a:t>specification.</a:t>
            </a:r>
          </a:p>
          <a:p>
            <a:r>
              <a:rPr lang="en-GB" dirty="0"/>
              <a:t>Context-sensitive commands i.e. issuing the right command at the wrong time</a:t>
            </a:r>
          </a:p>
          <a:p>
            <a:pPr lvl="1"/>
            <a:r>
              <a:rPr lang="en-GB" dirty="0"/>
              <a:t>Often the result of operator </a:t>
            </a:r>
            <a:r>
              <a:rPr lang="en-GB" dirty="0" smtClean="0"/>
              <a:t>error.</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135</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80741326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8725"/>
            <a:ext cx="8229600" cy="1143000"/>
          </a:xfrm>
        </p:spPr>
        <p:txBody>
          <a:bodyPr/>
          <a:lstStyle/>
          <a:p>
            <a:pPr algn="ctr"/>
            <a:r>
              <a:rPr lang="en-US" dirty="0" smtClean="0"/>
              <a:t>Safety-critical systems</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D0885483-9D1B-B54E-9B37-F57DB5D598CD}" type="slidenum">
              <a:rPr lang="en-US" smtClean="0"/>
              <a:t>136</a:t>
            </a:fld>
            <a:endParaRPr lang="en-US"/>
          </a:p>
        </p:txBody>
      </p:sp>
    </p:spTree>
    <p:extLst>
      <p:ext uri="{BB962C8B-B14F-4D97-AF65-F5344CB8AC3E}">
        <p14:creationId xmlns:p14="http://schemas.microsoft.com/office/powerpoint/2010/main" val="4110687915"/>
      </p:ext>
    </p:extLst>
  </p:cSld>
  <p:clrMapOvr>
    <a:masterClrMapping/>
  </p:clrMapOvr>
  <p:transition spd="med">
    <p:wipe dir="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critical systems</a:t>
            </a:r>
            <a:endParaRPr lang="en-US" dirty="0"/>
          </a:p>
        </p:txBody>
      </p:sp>
      <p:sp>
        <p:nvSpPr>
          <p:cNvPr id="3" name="Content Placeholder 2"/>
          <p:cNvSpPr>
            <a:spLocks noGrp="1"/>
          </p:cNvSpPr>
          <p:nvPr>
            <p:ph idx="1"/>
          </p:nvPr>
        </p:nvSpPr>
        <p:spPr/>
        <p:txBody>
          <a:bodyPr/>
          <a:lstStyle/>
          <a:p>
            <a:r>
              <a:rPr lang="en-US" dirty="0" smtClean="0"/>
              <a:t>Systems where it is essential that system operation is always safe i.e. the system should never cause damage to people or the system’s environment</a:t>
            </a:r>
          </a:p>
          <a:p>
            <a:r>
              <a:rPr lang="en-US" dirty="0" smtClean="0"/>
              <a:t>Examples</a:t>
            </a:r>
          </a:p>
          <a:p>
            <a:pPr lvl="1"/>
            <a:r>
              <a:rPr lang="en-US" dirty="0" smtClean="0"/>
              <a:t>Control and monitoring systems in aircraft</a:t>
            </a:r>
          </a:p>
          <a:p>
            <a:pPr lvl="1"/>
            <a:r>
              <a:rPr lang="en-US" dirty="0" smtClean="0"/>
              <a:t>Process control systems in chemical manufacture</a:t>
            </a:r>
          </a:p>
          <a:p>
            <a:pPr lvl="1"/>
            <a:r>
              <a:rPr lang="en-US" dirty="0" smtClean="0"/>
              <a:t>Automobile control systems such as braking and engine management systems</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D0885483-9D1B-B54E-9B37-F57DB5D598CD}" type="slidenum">
              <a:rPr lang="en-US" smtClean="0"/>
              <a:t>137</a:t>
            </a:fld>
            <a:endParaRPr lang="en-US"/>
          </a:p>
        </p:txBody>
      </p:sp>
    </p:spTree>
    <p:extLst>
      <p:ext uri="{BB962C8B-B14F-4D97-AF65-F5344CB8AC3E}">
        <p14:creationId xmlns:p14="http://schemas.microsoft.com/office/powerpoint/2010/main" val="3987969682"/>
      </p:ext>
    </p:extLst>
  </p:cSld>
  <p:clrMapOvr>
    <a:masterClrMapping/>
  </p:clrMapOvr>
  <p:transition spd="med">
    <p:wipe dir="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a:noFill/>
          <a:ln/>
        </p:spPr>
        <p:txBody>
          <a:bodyPr lIns="90487" tIns="44450" rIns="90487" bIns="44450"/>
          <a:lstStyle/>
          <a:p>
            <a:r>
              <a:rPr lang="en-GB"/>
              <a:t>Safety criticality</a:t>
            </a:r>
          </a:p>
        </p:txBody>
      </p:sp>
      <p:sp>
        <p:nvSpPr>
          <p:cNvPr id="16386" name="Rectangle 2"/>
          <p:cNvSpPr>
            <a:spLocks noGrp="1" noChangeArrowheads="1"/>
          </p:cNvSpPr>
          <p:nvPr>
            <p:ph idx="1"/>
          </p:nvPr>
        </p:nvSpPr>
        <p:spPr>
          <a:noFill/>
          <a:ln/>
        </p:spPr>
        <p:txBody>
          <a:bodyPr lIns="90487" tIns="44450" rIns="90487" bIns="44450"/>
          <a:lstStyle/>
          <a:p>
            <a:r>
              <a:rPr lang="en-GB" sz="2400" dirty="0"/>
              <a:t>Primary safety-critical systems</a:t>
            </a:r>
          </a:p>
          <a:p>
            <a:pPr lvl="1"/>
            <a:r>
              <a:rPr lang="en-GB" sz="2000" dirty="0"/>
              <a:t>Embedded software systems whose failure can cause the associated hardware to fail and directly threaten </a:t>
            </a:r>
            <a:r>
              <a:rPr lang="en-GB" sz="2000" dirty="0" smtClean="0"/>
              <a:t>people. </a:t>
            </a:r>
            <a:r>
              <a:rPr lang="en-GB" sz="1800" dirty="0" smtClean="0"/>
              <a:t>Example </a:t>
            </a:r>
            <a:r>
              <a:rPr lang="en-GB" dirty="0" smtClean="0"/>
              <a:t>is the insulin pump control system.</a:t>
            </a:r>
            <a:endParaRPr lang="en-GB" sz="1800" dirty="0" smtClean="0"/>
          </a:p>
          <a:p>
            <a:r>
              <a:rPr lang="en-GB" sz="2400" dirty="0"/>
              <a:t>Secondary safety-critical systems</a:t>
            </a:r>
          </a:p>
          <a:p>
            <a:pPr lvl="1"/>
            <a:r>
              <a:rPr lang="en-GB" sz="2000" dirty="0"/>
              <a:t>Systems whose failure results in faults in other</a:t>
            </a:r>
            <a:r>
              <a:rPr lang="en-GB" sz="2000" dirty="0" smtClean="0"/>
              <a:t> (socio-technical) systems, </a:t>
            </a:r>
            <a:r>
              <a:rPr lang="en-GB" sz="2000" dirty="0"/>
              <a:t>which can</a:t>
            </a:r>
            <a:r>
              <a:rPr lang="en-GB" sz="2000" dirty="0" smtClean="0"/>
              <a:t> then have safety consequences. </a:t>
            </a:r>
          </a:p>
          <a:p>
            <a:pPr lvl="2"/>
            <a:r>
              <a:rPr lang="en-GB" sz="1800" dirty="0" smtClean="0"/>
              <a:t>For example, the Mentcare system is safety-critical as failure may lead to inappropriate treatment being prescribed.</a:t>
            </a:r>
          </a:p>
          <a:p>
            <a:pPr lvl="2"/>
            <a:r>
              <a:rPr lang="en-GB" sz="1800" dirty="0" smtClean="0"/>
              <a:t>Infrastructure control systems are also secondary safety-critical systems.</a:t>
            </a:r>
            <a:endParaRPr lang="en-GB" sz="18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138</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335924389"/>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Hazards</a:t>
            </a:r>
            <a:endParaRPr lang="en-US" dirty="0"/>
          </a:p>
        </p:txBody>
      </p:sp>
      <p:sp>
        <p:nvSpPr>
          <p:cNvPr id="3" name="Content Placeholder 2"/>
          <p:cNvSpPr>
            <a:spLocks noGrp="1"/>
          </p:cNvSpPr>
          <p:nvPr>
            <p:ph idx="1"/>
          </p:nvPr>
        </p:nvSpPr>
        <p:spPr/>
        <p:txBody>
          <a:bodyPr/>
          <a:lstStyle/>
          <a:p>
            <a:r>
              <a:rPr lang="en-US" dirty="0" smtClean="0"/>
              <a:t>Situations or events that can lead to an accident</a:t>
            </a:r>
          </a:p>
          <a:p>
            <a:pPr lvl="1"/>
            <a:r>
              <a:rPr lang="en-US" dirty="0" smtClean="0"/>
              <a:t>Stuck valve in reactor control system</a:t>
            </a:r>
          </a:p>
          <a:p>
            <a:pPr lvl="1"/>
            <a:r>
              <a:rPr lang="en-US" dirty="0" smtClean="0"/>
              <a:t>Incorrect computation by software in navigation system</a:t>
            </a:r>
          </a:p>
          <a:p>
            <a:pPr lvl="1"/>
            <a:r>
              <a:rPr lang="en-US" dirty="0" smtClean="0"/>
              <a:t>Failure to detect possible allergy in medication prescribing system</a:t>
            </a:r>
          </a:p>
          <a:p>
            <a:r>
              <a:rPr lang="en-US" dirty="0" smtClean="0"/>
              <a:t>Hazards do not inevitably result in accidents – accident prevention actions can be taken.</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D0885483-9D1B-B54E-9B37-F57DB5D598CD}" type="slidenum">
              <a:rPr lang="en-US" smtClean="0"/>
              <a:t>139</a:t>
            </a:fld>
            <a:endParaRPr lang="en-US"/>
          </a:p>
        </p:txBody>
      </p:sp>
    </p:spTree>
    <p:extLst>
      <p:ext uri="{BB962C8B-B14F-4D97-AF65-F5344CB8AC3E}">
        <p14:creationId xmlns:p14="http://schemas.microsoft.com/office/powerpoint/2010/main" val="1924383464"/>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Dependability achievement</a:t>
            </a:r>
            <a:endParaRPr lang="en-US" dirty="0"/>
          </a:p>
        </p:txBody>
      </p:sp>
      <p:sp>
        <p:nvSpPr>
          <p:cNvPr id="3" name="Content Placeholder 2"/>
          <p:cNvSpPr>
            <a:spLocks noGrp="1"/>
          </p:cNvSpPr>
          <p:nvPr>
            <p:ph idx="1"/>
          </p:nvPr>
        </p:nvSpPr>
        <p:spPr/>
        <p:txBody>
          <a:bodyPr/>
          <a:lstStyle/>
          <a:p>
            <a:r>
              <a:rPr lang="en-US" dirty="0"/>
              <a:t>Configure the system correctly for its operating environment</a:t>
            </a:r>
            <a:r>
              <a:rPr lang="en-US" dirty="0" smtClean="0"/>
              <a:t>.</a:t>
            </a:r>
          </a:p>
          <a:p>
            <a:r>
              <a:rPr lang="en-US" dirty="0" smtClean="0"/>
              <a:t>Include system capabilities to </a:t>
            </a:r>
            <a:r>
              <a:rPr lang="en-US" dirty="0" err="1" smtClean="0"/>
              <a:t>recognise</a:t>
            </a:r>
            <a:r>
              <a:rPr lang="en-US" dirty="0" smtClean="0"/>
              <a:t> and resist cyberattacks.</a:t>
            </a:r>
            <a:endParaRPr lang="en-US" dirty="0"/>
          </a:p>
          <a:p>
            <a:r>
              <a:rPr lang="en-US" dirty="0"/>
              <a:t>Include recovery mechanisms to help restore normal system service after a failure.</a:t>
            </a:r>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9D29DFB1-9EA4-2B4D-92D1-CC42B9A94240}" type="slidenum">
              <a:rPr lang="en-US" smtClean="0"/>
              <a:t>14</a:t>
            </a:fld>
            <a:endParaRPr lang="en-US"/>
          </a:p>
        </p:txBody>
      </p:sp>
    </p:spTree>
    <p:extLst>
      <p:ext uri="{BB962C8B-B14F-4D97-AF65-F5344CB8AC3E}">
        <p14:creationId xmlns:p14="http://schemas.microsoft.com/office/powerpoint/2010/main" val="306921077"/>
      </p:ext>
    </p:extLst>
  </p:cSld>
  <p:clrMapOvr>
    <a:masterClrMapping/>
  </p:clrMapOvr>
  <p:transition spd="med">
    <p:wipe dir="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t>Safety achievement</a:t>
            </a:r>
          </a:p>
        </p:txBody>
      </p:sp>
      <p:sp>
        <p:nvSpPr>
          <p:cNvPr id="40963" name="Rectangle 3"/>
          <p:cNvSpPr>
            <a:spLocks noGrp="1" noChangeArrowheads="1"/>
          </p:cNvSpPr>
          <p:nvPr>
            <p:ph idx="1"/>
          </p:nvPr>
        </p:nvSpPr>
        <p:spPr/>
        <p:txBody>
          <a:bodyPr/>
          <a:lstStyle/>
          <a:p>
            <a:r>
              <a:rPr lang="en-GB" sz="2400" dirty="0"/>
              <a:t>Hazard avoidance</a:t>
            </a:r>
          </a:p>
          <a:p>
            <a:pPr lvl="1"/>
            <a:r>
              <a:rPr lang="en-GB" sz="2000" dirty="0"/>
              <a:t>The system is designed so that some classes of hazard simply cannot arise.     </a:t>
            </a:r>
          </a:p>
          <a:p>
            <a:r>
              <a:rPr lang="en-GB" sz="2400" dirty="0"/>
              <a:t>Hazard detection and removal</a:t>
            </a:r>
          </a:p>
          <a:p>
            <a:pPr lvl="1"/>
            <a:r>
              <a:rPr lang="en-GB" sz="2000" dirty="0"/>
              <a:t>The system is designed so that hazards are detected and removed before they result in an </a:t>
            </a:r>
            <a:r>
              <a:rPr lang="en-GB" sz="2000" dirty="0" smtClean="0"/>
              <a:t>accident.</a:t>
            </a:r>
          </a:p>
          <a:p>
            <a:r>
              <a:rPr lang="en-GB" sz="2400" dirty="0"/>
              <a:t>Damage limitation</a:t>
            </a:r>
          </a:p>
          <a:p>
            <a:pPr lvl="1"/>
            <a:r>
              <a:rPr lang="en-GB" sz="2000" dirty="0"/>
              <a:t>The system includes protection features that minimise the damage that may result from an </a:t>
            </a:r>
            <a:r>
              <a:rPr lang="en-GB" sz="2000" dirty="0" smtClean="0"/>
              <a:t>accident.</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140</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086809608"/>
      </p:ext>
    </p:extLst>
  </p:cSld>
  <p:clrMapOvr>
    <a:masterClrMapping/>
  </p:clrMapOvr>
  <p:transition spd="med">
    <p:wipe dir="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417638"/>
          <a:ext cx="8229600" cy="5034280"/>
        </p:xfrm>
        <a:graphic>
          <a:graphicData uri="http://schemas.openxmlformats.org/drawingml/2006/table">
            <a:tbl>
              <a:tblPr firstRow="1" bandRow="1">
                <a:tableStyleId>{5C22544A-7EE6-4342-B048-85BDC9FD1C3A}</a:tableStyleId>
              </a:tblPr>
              <a:tblGrid>
                <a:gridCol w="2164057">
                  <a:extLst>
                    <a:ext uri="{9D8B030D-6E8A-4147-A177-3AD203B41FA5}">
                      <a16:colId xmlns:a16="http://schemas.microsoft.com/office/drawing/2014/main" val="20000"/>
                    </a:ext>
                  </a:extLst>
                </a:gridCol>
                <a:gridCol w="6065543">
                  <a:extLst>
                    <a:ext uri="{9D8B030D-6E8A-4147-A177-3AD203B41FA5}">
                      <a16:colId xmlns:a16="http://schemas.microsoft.com/office/drawing/2014/main" val="20001"/>
                    </a:ext>
                  </a:extLst>
                </a:gridCol>
              </a:tblGrid>
              <a:tr h="370840">
                <a:tc>
                  <a:txBody>
                    <a:bodyPr/>
                    <a:lstStyle/>
                    <a:p>
                      <a:pPr algn="just">
                        <a:spcAft>
                          <a:spcPts val="0"/>
                        </a:spcAft>
                      </a:pPr>
                      <a:r>
                        <a:rPr lang="en-GB" sz="1200" b="1" dirty="0" smtClean="0">
                          <a:solidFill>
                            <a:srgbClr val="000000"/>
                          </a:solidFill>
                          <a:latin typeface="Arial"/>
                          <a:ea typeface="Times New Roman"/>
                          <a:cs typeface="Arial"/>
                        </a:rPr>
                        <a:t>Term</a:t>
                      </a:r>
                      <a:endParaRPr lang="en-GB" sz="12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200" b="1" dirty="0" smtClean="0">
                          <a:solidFill>
                            <a:srgbClr val="000000"/>
                          </a:solidFill>
                          <a:latin typeface="Arial"/>
                          <a:ea typeface="Times New Roman"/>
                          <a:cs typeface="Arial"/>
                        </a:rPr>
                        <a:t>Definition</a:t>
                      </a:r>
                      <a:endParaRPr lang="en-GB" sz="1200" b="1" dirty="0">
                        <a:solidFill>
                          <a:srgbClr val="000000"/>
                        </a:solidFill>
                        <a:latin typeface="Arial"/>
                        <a:ea typeface="Times New Roman"/>
                        <a:cs typeface="Arial"/>
                      </a:endParaRPr>
                    </a:p>
                  </a:txBody>
                  <a:tcPr marL="73025" marR="73025" marT="91440" marB="0"/>
                </a:tc>
                <a:extLst>
                  <a:ext uri="{0D108BD9-81ED-4DB2-BD59-A6C34878D82A}">
                    <a16:rowId xmlns:a16="http://schemas.microsoft.com/office/drawing/2014/main" val="10000"/>
                  </a:ext>
                </a:extLst>
              </a:tr>
              <a:tr h="370840">
                <a:tc>
                  <a:txBody>
                    <a:bodyPr/>
                    <a:lstStyle/>
                    <a:p>
                      <a:pPr algn="l">
                        <a:spcAft>
                          <a:spcPts val="0"/>
                        </a:spcAft>
                      </a:pPr>
                      <a:r>
                        <a:rPr lang="en-GB" sz="1200" dirty="0" smtClean="0">
                          <a:solidFill>
                            <a:srgbClr val="000000"/>
                          </a:solidFill>
                          <a:latin typeface="Arial"/>
                          <a:ea typeface="Times New Roman"/>
                          <a:cs typeface="Arial"/>
                        </a:rPr>
                        <a:t>Accident </a:t>
                      </a:r>
                      <a:r>
                        <a:rPr lang="en-GB" sz="1200" dirty="0">
                          <a:solidFill>
                            <a:srgbClr val="000000"/>
                          </a:solidFill>
                          <a:latin typeface="Arial"/>
                          <a:ea typeface="Times New Roman"/>
                          <a:cs typeface="Arial"/>
                        </a:rPr>
                        <a:t>(or mishap)</a:t>
                      </a:r>
                    </a:p>
                  </a:txBody>
                  <a:tcPr marL="73025" marR="73025" marT="91440" marB="91440"/>
                </a:tc>
                <a:tc>
                  <a:txBody>
                    <a:bodyPr/>
                    <a:lstStyle/>
                    <a:p>
                      <a:pPr algn="just">
                        <a:spcAft>
                          <a:spcPts val="0"/>
                        </a:spcAft>
                      </a:pPr>
                      <a:r>
                        <a:rPr lang="en-GB" sz="1200">
                          <a:solidFill>
                            <a:srgbClr val="000000"/>
                          </a:solidFill>
                          <a:latin typeface="Arial"/>
                          <a:ea typeface="Times New Roman"/>
                          <a:cs typeface="Arial"/>
                        </a:rPr>
                        <a:t>An unplanned event or sequence of events which results in human death or injury, damage to property, or to the environment. An overdose of insulin is an example of an accident.</a:t>
                      </a:r>
                    </a:p>
                  </a:txBody>
                  <a:tcPr marL="73025" marR="73025" marT="91440" marB="91440"/>
                </a:tc>
                <a:extLst>
                  <a:ext uri="{0D108BD9-81ED-4DB2-BD59-A6C34878D82A}">
                    <a16:rowId xmlns:a16="http://schemas.microsoft.com/office/drawing/2014/main" val="10001"/>
                  </a:ext>
                </a:extLst>
              </a:tr>
              <a:tr h="370840">
                <a:tc>
                  <a:txBody>
                    <a:bodyPr/>
                    <a:lstStyle/>
                    <a:p>
                      <a:pPr algn="just">
                        <a:spcAft>
                          <a:spcPts val="0"/>
                        </a:spcAft>
                      </a:pPr>
                      <a:r>
                        <a:rPr lang="en-GB" sz="1200">
                          <a:solidFill>
                            <a:srgbClr val="000000"/>
                          </a:solidFill>
                          <a:latin typeface="Arial"/>
                          <a:ea typeface="Times New Roman"/>
                          <a:cs typeface="Arial"/>
                        </a:rPr>
                        <a:t>Hazard</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A condition with the potential for causing or contributing to an accident. A failure of the sensor that measures blood glucose is an example of a hazard.</a:t>
                      </a: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200" dirty="0">
                          <a:solidFill>
                            <a:srgbClr val="000000"/>
                          </a:solidFill>
                          <a:latin typeface="Arial"/>
                          <a:ea typeface="Times New Roman"/>
                          <a:cs typeface="Arial"/>
                        </a:rPr>
                        <a:t>Damage</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A measure of the loss resulting from a mishap. Damage can range from many people being killed as a result of an accident to minor injury or property damage. Damage resulting from an overdose of insulin could be serious injury or the death of the user of the insulin pump.</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200">
                          <a:solidFill>
                            <a:srgbClr val="000000"/>
                          </a:solidFill>
                          <a:latin typeface="Arial"/>
                          <a:ea typeface="Times New Roman"/>
                          <a:cs typeface="Arial"/>
                        </a:rPr>
                        <a:t>Hazard severity</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An assessment of the worst possible damage that could result from a particular hazard. Hazard severity can range from catastrophic, where many people are killed, to minor, where only minor damage results. When an individual death is a possibility, a reasonable assessment of hazard severity is ‘very high’.</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200">
                          <a:solidFill>
                            <a:srgbClr val="000000"/>
                          </a:solidFill>
                          <a:latin typeface="Arial"/>
                          <a:ea typeface="Times New Roman"/>
                          <a:cs typeface="Arial"/>
                        </a:rPr>
                        <a:t>Hazard probability</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The probability of the events occurring which create a hazard. Probability values tend to be arbitrary but range from ‘probable’</a:t>
                      </a:r>
                      <a:r>
                        <a:rPr lang="en-GB" sz="1200" i="1" dirty="0">
                          <a:solidFill>
                            <a:srgbClr val="000000"/>
                          </a:solidFill>
                          <a:latin typeface="Arial"/>
                          <a:ea typeface="Times New Roman"/>
                          <a:cs typeface="Arial"/>
                        </a:rPr>
                        <a:t> </a:t>
                      </a:r>
                      <a:r>
                        <a:rPr lang="en-GB" sz="1200" dirty="0">
                          <a:solidFill>
                            <a:srgbClr val="000000"/>
                          </a:solidFill>
                          <a:latin typeface="Arial"/>
                          <a:ea typeface="Times New Roman"/>
                          <a:cs typeface="Arial"/>
                        </a:rPr>
                        <a:t>(say 1/100 chance of a hazard occurring) to ‘implausible’ (no conceivable situations are likely in which the hazard could occur). The probability of a sensor failure in the insulin pump that results in an overdose is probably low.</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200">
                          <a:solidFill>
                            <a:srgbClr val="000000"/>
                          </a:solidFill>
                          <a:latin typeface="Arial"/>
                          <a:ea typeface="Times New Roman"/>
                          <a:cs typeface="Arial"/>
                        </a:rPr>
                        <a:t>Risk</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This is a measure of the probability that the system will cause an accident. The risk is assessed by considering the hazard probability, the hazard severity, and the probability that the hazard will lead to an accident.  The risk of an insulin overdose is probably medium to low</a:t>
                      </a:r>
                      <a:r>
                        <a:rPr lang="en-GB" sz="1200" dirty="0" smtClean="0">
                          <a:solidFill>
                            <a:srgbClr val="000000"/>
                          </a:solidFill>
                          <a:latin typeface="Arial"/>
                          <a:ea typeface="Times New Roman"/>
                          <a:cs typeface="Arial"/>
                        </a:rPr>
                        <a:t>.</a:t>
                      </a:r>
                      <a:endParaRPr lang="en-GB" sz="12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141</a:t>
            </a:fld>
            <a:endParaRPr lang="en-US"/>
          </a:p>
        </p:txBody>
      </p:sp>
      <p:sp>
        <p:nvSpPr>
          <p:cNvPr id="6" name="Footer Placeholder 5"/>
          <p:cNvSpPr>
            <a:spLocks noGrp="1"/>
          </p:cNvSpPr>
          <p:nvPr>
            <p:ph type="ftr" sz="quarter" idx="11"/>
          </p:nvPr>
        </p:nvSpPr>
        <p:spPr/>
        <p:txBody>
          <a:bodyPr/>
          <a:lstStyle/>
          <a:p>
            <a:r>
              <a:rPr lang="en-US" dirty="0" smtClean="0"/>
              <a:t>Module 12 - Non-Functional Features</a:t>
            </a:r>
            <a:endParaRPr lang="en-US" dirty="0"/>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6957334"/>
      </p:ext>
    </p:extLst>
  </p:cSld>
  <p:clrMapOvr>
    <a:masterClrMapping/>
  </p:clrMapOvr>
  <p:transition spd="med">
    <p:wipe dir="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Normal accidents</a:t>
            </a:r>
          </a:p>
        </p:txBody>
      </p:sp>
      <p:sp>
        <p:nvSpPr>
          <p:cNvPr id="41987" name="Rectangle 3"/>
          <p:cNvSpPr>
            <a:spLocks noGrp="1" noChangeArrowheads="1"/>
          </p:cNvSpPr>
          <p:nvPr>
            <p:ph idx="1"/>
          </p:nvPr>
        </p:nvSpPr>
        <p:spPr/>
        <p:txBody>
          <a:bodyPr/>
          <a:lstStyle/>
          <a:p>
            <a:pPr>
              <a:lnSpc>
                <a:spcPct val="90000"/>
              </a:lnSpc>
            </a:pPr>
            <a:r>
              <a:rPr lang="en-GB" sz="2400" dirty="0"/>
              <a:t>Accidents in complex systems rarely have a single cause as these systems are designed to be resilient to a single point of failure</a:t>
            </a:r>
          </a:p>
          <a:p>
            <a:pPr lvl="1">
              <a:lnSpc>
                <a:spcPct val="90000"/>
              </a:lnSpc>
            </a:pPr>
            <a:r>
              <a:rPr lang="en-GB" sz="2000" dirty="0"/>
              <a:t>Designing systems so that a single point of failure does not cause an accident is a fundamental principle of safe systems </a:t>
            </a:r>
            <a:r>
              <a:rPr lang="en-GB" sz="2000" dirty="0" smtClean="0"/>
              <a:t>design.</a:t>
            </a:r>
          </a:p>
          <a:p>
            <a:pPr>
              <a:lnSpc>
                <a:spcPct val="90000"/>
              </a:lnSpc>
            </a:pPr>
            <a:r>
              <a:rPr lang="en-GB" sz="2400" dirty="0"/>
              <a:t>Almost all accidents are a result of combinations of </a:t>
            </a:r>
            <a:r>
              <a:rPr lang="en-GB" sz="2400" dirty="0" smtClean="0"/>
              <a:t>malfunctions rather than single failures.</a:t>
            </a:r>
          </a:p>
          <a:p>
            <a:pPr>
              <a:lnSpc>
                <a:spcPct val="90000"/>
              </a:lnSpc>
            </a:pPr>
            <a:r>
              <a:rPr lang="en-GB" sz="2400" dirty="0"/>
              <a:t>It is probably the case that anticipating all problem combinations, especially, in software controlled systems is impossible so achieving complete safety is </a:t>
            </a:r>
            <a:r>
              <a:rPr lang="en-GB" sz="2400" dirty="0" smtClean="0"/>
              <a:t>impossible. Accidents are inevitable.</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142</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555819355"/>
      </p:ext>
    </p:extLst>
  </p:cSld>
  <p:clrMapOvr>
    <a:masterClrMapping/>
  </p:clrMapOvr>
  <p:transition spd="med">
    <p:wipe dir="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safety benefits</a:t>
            </a:r>
            <a:endParaRPr lang="en-US" dirty="0"/>
          </a:p>
        </p:txBody>
      </p:sp>
      <p:sp>
        <p:nvSpPr>
          <p:cNvPr id="3" name="Content Placeholder 2"/>
          <p:cNvSpPr>
            <a:spLocks noGrp="1"/>
          </p:cNvSpPr>
          <p:nvPr>
            <p:ph idx="1"/>
          </p:nvPr>
        </p:nvSpPr>
        <p:spPr/>
        <p:txBody>
          <a:bodyPr/>
          <a:lstStyle/>
          <a:p>
            <a:r>
              <a:rPr lang="en-US" dirty="0" smtClean="0"/>
              <a:t>Although software failures can be safety-critical, the use of software control systems contributes to increased system safety</a:t>
            </a:r>
          </a:p>
          <a:p>
            <a:pPr lvl="1"/>
            <a:r>
              <a:rPr lang="en-US" dirty="0" smtClean="0"/>
              <a:t>Software monitoring and control allows a wider range of conditions to be monitored and controlled than is possible using electro-mechanical safety systems.</a:t>
            </a:r>
          </a:p>
          <a:p>
            <a:pPr lvl="1"/>
            <a:r>
              <a:rPr lang="en-US" dirty="0" smtClean="0"/>
              <a:t>Software control allows safety strategies to be adopted that reduce the amount of time people spend in hazardous environments.</a:t>
            </a:r>
          </a:p>
          <a:p>
            <a:pPr lvl="1"/>
            <a:r>
              <a:rPr lang="en-US" dirty="0" smtClean="0"/>
              <a:t>Software can detect and correct safety-critical operator errors.</a:t>
            </a:r>
          </a:p>
        </p:txBody>
      </p:sp>
      <p:sp>
        <p:nvSpPr>
          <p:cNvPr id="4" name="Footer Placeholder 3"/>
          <p:cNvSpPr>
            <a:spLocks noGrp="1"/>
          </p:cNvSpPr>
          <p:nvPr>
            <p:ph type="ftr" sz="quarter" idx="11"/>
          </p:nvPr>
        </p:nvSpPr>
        <p:spPr/>
        <p:txBody>
          <a:bodyPr/>
          <a:lstStyle/>
          <a:p>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143</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543041893"/>
      </p:ext>
    </p:extLst>
  </p:cSld>
  <p:clrMapOvr>
    <a:masterClrMapping/>
  </p:clrMapOvr>
  <p:transition spd="med">
    <p:wipe dir="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8117"/>
            <a:ext cx="8229600" cy="1143000"/>
          </a:xfrm>
        </p:spPr>
        <p:txBody>
          <a:bodyPr/>
          <a:lstStyle/>
          <a:p>
            <a:pPr algn="ctr"/>
            <a:r>
              <a:rPr lang="en-US" dirty="0" smtClean="0"/>
              <a:t>Safety requirements</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D0885483-9D1B-B54E-9B37-F57DB5D598CD}" type="slidenum">
              <a:rPr lang="en-US" smtClean="0"/>
              <a:t>144</a:t>
            </a:fld>
            <a:endParaRPr lang="en-US"/>
          </a:p>
        </p:txBody>
      </p:sp>
    </p:spTree>
    <p:extLst>
      <p:ext uri="{BB962C8B-B14F-4D97-AF65-F5344CB8AC3E}">
        <p14:creationId xmlns:p14="http://schemas.microsoft.com/office/powerpoint/2010/main" val="2926244866"/>
      </p:ext>
    </p:extLst>
  </p:cSld>
  <p:clrMapOvr>
    <a:masterClrMapping/>
  </p:clrMapOvr>
  <p:transition spd="med">
    <p:wipe dir="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specification</a:t>
            </a:r>
            <a:endParaRPr lang="en-US" dirty="0"/>
          </a:p>
        </p:txBody>
      </p:sp>
      <p:sp>
        <p:nvSpPr>
          <p:cNvPr id="3" name="Content Placeholder 2"/>
          <p:cNvSpPr>
            <a:spLocks noGrp="1"/>
          </p:cNvSpPr>
          <p:nvPr>
            <p:ph idx="1"/>
          </p:nvPr>
        </p:nvSpPr>
        <p:spPr/>
        <p:txBody>
          <a:bodyPr/>
          <a:lstStyle/>
          <a:p>
            <a:r>
              <a:rPr lang="en-US" dirty="0" smtClean="0"/>
              <a:t>The goal of safety requirements engineering is to identify protection requirements that ensure that system failures do not cause injury or death or environmental damage.</a:t>
            </a:r>
          </a:p>
          <a:p>
            <a:r>
              <a:rPr lang="en-US" dirty="0"/>
              <a:t>Safety requirements may be ‘shall not’ requirements i.e. they define situations and events that should never occur.</a:t>
            </a:r>
          </a:p>
          <a:p>
            <a:r>
              <a:rPr lang="en-US" dirty="0" smtClean="0"/>
              <a:t>Functional safety requirements define:</a:t>
            </a:r>
          </a:p>
          <a:p>
            <a:pPr lvl="1"/>
            <a:r>
              <a:rPr lang="en-US" dirty="0" smtClean="0"/>
              <a:t>Checking and recovery features that should be included in a system</a:t>
            </a:r>
          </a:p>
          <a:p>
            <a:pPr lvl="1"/>
            <a:r>
              <a:rPr lang="en-US" dirty="0" smtClean="0"/>
              <a:t>Features that provide protection against system failures and external attacks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145</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4230268663"/>
      </p:ext>
    </p:extLst>
  </p:cSld>
  <p:clrMapOvr>
    <a:masterClrMapping/>
  </p:clrMapOvr>
  <p:transition spd="med">
    <p:wipe dir="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Hazard-driven analysis</a:t>
            </a:r>
            <a:endParaRPr lang="en-US" dirty="0"/>
          </a:p>
        </p:txBody>
      </p:sp>
      <p:sp>
        <p:nvSpPr>
          <p:cNvPr id="3" name="Content Placeholder 2"/>
          <p:cNvSpPr>
            <a:spLocks noGrp="1"/>
          </p:cNvSpPr>
          <p:nvPr>
            <p:ph idx="1"/>
          </p:nvPr>
        </p:nvSpPr>
        <p:spPr/>
        <p:txBody>
          <a:bodyPr/>
          <a:lstStyle/>
          <a:p>
            <a:r>
              <a:rPr lang="en-US" dirty="0"/>
              <a:t>Hazard identification</a:t>
            </a:r>
          </a:p>
          <a:p>
            <a:r>
              <a:rPr lang="en-US" dirty="0"/>
              <a:t>Hazard assessment</a:t>
            </a:r>
          </a:p>
          <a:p>
            <a:r>
              <a:rPr lang="en-US" dirty="0"/>
              <a:t>Hazard analysis</a:t>
            </a:r>
          </a:p>
          <a:p>
            <a:r>
              <a:rPr lang="en-US" dirty="0"/>
              <a:t>Safety requirements specification</a:t>
            </a:r>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D0885483-9D1B-B54E-9B37-F57DB5D598CD}" type="slidenum">
              <a:rPr lang="en-US" smtClean="0"/>
              <a:t>146</a:t>
            </a:fld>
            <a:endParaRPr lang="en-US"/>
          </a:p>
        </p:txBody>
      </p:sp>
    </p:spTree>
    <p:extLst>
      <p:ext uri="{BB962C8B-B14F-4D97-AF65-F5344CB8AC3E}">
        <p14:creationId xmlns:p14="http://schemas.microsoft.com/office/powerpoint/2010/main" val="3322916711"/>
      </p:ext>
    </p:extLst>
  </p:cSld>
  <p:clrMapOvr>
    <a:masterClrMapping/>
  </p:clrMapOvr>
  <p:transition spd="med">
    <p:wipe dir="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dirty="0" smtClean="0"/>
              <a:t>Hazard identification</a:t>
            </a:r>
            <a:endParaRPr lang="en-US" dirty="0"/>
          </a:p>
        </p:txBody>
      </p:sp>
      <p:sp>
        <p:nvSpPr>
          <p:cNvPr id="5" name="Content Placeholder 4"/>
          <p:cNvSpPr>
            <a:spLocks noGrp="1"/>
          </p:cNvSpPr>
          <p:nvPr>
            <p:ph idx="1"/>
          </p:nvPr>
        </p:nvSpPr>
        <p:spPr/>
        <p:txBody>
          <a:bodyPr/>
          <a:lstStyle/>
          <a:p>
            <a:r>
              <a:rPr lang="en-US" dirty="0" smtClean="0"/>
              <a:t>Identify the hazards that may threaten the system.</a:t>
            </a:r>
          </a:p>
          <a:p>
            <a:r>
              <a:rPr lang="en-US" dirty="0" smtClean="0"/>
              <a:t>Hazard identification may be based on different types of hazard:</a:t>
            </a:r>
          </a:p>
          <a:p>
            <a:pPr lvl="1"/>
            <a:r>
              <a:rPr lang="en-US" dirty="0" smtClean="0"/>
              <a:t>Physical hazards</a:t>
            </a:r>
          </a:p>
          <a:p>
            <a:pPr lvl="1"/>
            <a:r>
              <a:rPr lang="en-US" dirty="0" smtClean="0"/>
              <a:t>Electrical hazards</a:t>
            </a:r>
          </a:p>
          <a:p>
            <a:pPr lvl="1"/>
            <a:r>
              <a:rPr lang="en-US" dirty="0" smtClean="0"/>
              <a:t>Biological hazards</a:t>
            </a:r>
          </a:p>
          <a:p>
            <a:pPr lvl="1"/>
            <a:r>
              <a:rPr lang="en-US" dirty="0" smtClean="0"/>
              <a:t>Service failure hazards</a:t>
            </a:r>
          </a:p>
          <a:p>
            <a:pPr lvl="1"/>
            <a:r>
              <a:rPr lang="en-US" dirty="0" smtClean="0"/>
              <a:t>Etc.</a:t>
            </a:r>
            <a:endParaRPr lang="en-US" dirty="0"/>
          </a:p>
        </p:txBody>
      </p:sp>
      <p:sp>
        <p:nvSpPr>
          <p:cNvPr id="6" name="Slide Number Placeholder 5"/>
          <p:cNvSpPr>
            <a:spLocks noGrp="1"/>
          </p:cNvSpPr>
          <p:nvPr>
            <p:ph type="sldNum" sz="quarter" idx="12"/>
          </p:nvPr>
        </p:nvSpPr>
        <p:spPr/>
        <p:txBody>
          <a:bodyPr/>
          <a:lstStyle/>
          <a:p>
            <a:fld id="{348D88E4-469E-644E-9952-CB69E8EF64CD}" type="slidenum">
              <a:rPr lang="en-US" smtClean="0"/>
              <a:pPr/>
              <a:t>147</a:t>
            </a:fld>
            <a:endParaRPr lang="en-US"/>
          </a:p>
        </p:txBody>
      </p:sp>
      <p:sp>
        <p:nvSpPr>
          <p:cNvPr id="7" name="Footer Placeholder 6"/>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4082599985"/>
      </p:ext>
    </p:extLst>
  </p:cSld>
  <p:clrMapOvr>
    <a:masterClrMapping/>
  </p:clrMapOvr>
  <p:transition spd="med">
    <p:wipe dir="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t>Insulin pump risks</a:t>
            </a:r>
          </a:p>
        </p:txBody>
      </p:sp>
      <p:sp>
        <p:nvSpPr>
          <p:cNvPr id="158723" name="Rectangle 3"/>
          <p:cNvSpPr>
            <a:spLocks noGrp="1" noChangeArrowheads="1"/>
          </p:cNvSpPr>
          <p:nvPr>
            <p:ph idx="1"/>
          </p:nvPr>
        </p:nvSpPr>
        <p:spPr/>
        <p:txBody>
          <a:bodyPr/>
          <a:lstStyle/>
          <a:p>
            <a:pPr>
              <a:lnSpc>
                <a:spcPct val="90000"/>
              </a:lnSpc>
            </a:pPr>
            <a:r>
              <a:rPr lang="en-US" sz="2400"/>
              <a:t>Insulin overdose (service failure).</a:t>
            </a:r>
          </a:p>
          <a:p>
            <a:pPr>
              <a:lnSpc>
                <a:spcPct val="90000"/>
              </a:lnSpc>
            </a:pPr>
            <a:r>
              <a:rPr lang="en-US" sz="2400"/>
              <a:t>Insulin underdose (service failure).</a:t>
            </a:r>
          </a:p>
          <a:p>
            <a:pPr>
              <a:lnSpc>
                <a:spcPct val="90000"/>
              </a:lnSpc>
            </a:pPr>
            <a:r>
              <a:rPr lang="en-US" sz="2400"/>
              <a:t>Power failure due to exhausted battery (electrical).</a:t>
            </a:r>
          </a:p>
          <a:p>
            <a:pPr>
              <a:lnSpc>
                <a:spcPct val="90000"/>
              </a:lnSpc>
            </a:pPr>
            <a:r>
              <a:rPr lang="en-US" sz="2400"/>
              <a:t>Electrical interference with other medical equipment (electrical).</a:t>
            </a:r>
          </a:p>
          <a:p>
            <a:pPr>
              <a:lnSpc>
                <a:spcPct val="90000"/>
              </a:lnSpc>
            </a:pPr>
            <a:r>
              <a:rPr lang="en-US" sz="2400"/>
              <a:t>Poor sensor and actuator contact (physical).</a:t>
            </a:r>
          </a:p>
          <a:p>
            <a:pPr>
              <a:lnSpc>
                <a:spcPct val="90000"/>
              </a:lnSpc>
            </a:pPr>
            <a:r>
              <a:rPr lang="en-US" sz="2400"/>
              <a:t>Parts of machine break off in body (physical).</a:t>
            </a:r>
          </a:p>
          <a:p>
            <a:pPr>
              <a:lnSpc>
                <a:spcPct val="90000"/>
              </a:lnSpc>
            </a:pPr>
            <a:r>
              <a:rPr lang="en-US" sz="2400"/>
              <a:t>Infection caused by introduction of machine (biological).</a:t>
            </a:r>
          </a:p>
          <a:p>
            <a:pPr>
              <a:lnSpc>
                <a:spcPct val="90000"/>
              </a:lnSpc>
            </a:pPr>
            <a:r>
              <a:rPr lang="en-US" sz="2400"/>
              <a:t>Allergic reaction to materials or insulin (biological).</a:t>
            </a:r>
          </a:p>
        </p:txBody>
      </p:sp>
      <p:sp>
        <p:nvSpPr>
          <p:cNvPr id="4" name="Slide Number Placeholder 3"/>
          <p:cNvSpPr>
            <a:spLocks noGrp="1"/>
          </p:cNvSpPr>
          <p:nvPr>
            <p:ph type="sldNum" sz="quarter" idx="12"/>
          </p:nvPr>
        </p:nvSpPr>
        <p:spPr/>
        <p:txBody>
          <a:bodyPr/>
          <a:lstStyle/>
          <a:p>
            <a:fld id="{348D88E4-469E-644E-9952-CB69E8EF64CD}" type="slidenum">
              <a:rPr lang="en-US" smtClean="0"/>
              <a:pPr/>
              <a:t>148</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57571206"/>
      </p:ext>
    </p:extLst>
  </p:cSld>
  <p:clrMapOvr>
    <a:masterClrMapping/>
  </p:clrMapOvr>
  <p:transition spd="med">
    <p:wipe dir="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dirty="0" smtClean="0"/>
              <a:t>Hazard assessment</a:t>
            </a:r>
            <a:endParaRPr lang="en-US" dirty="0"/>
          </a:p>
        </p:txBody>
      </p:sp>
      <p:sp>
        <p:nvSpPr>
          <p:cNvPr id="155651" name="Rectangle 3"/>
          <p:cNvSpPr>
            <a:spLocks noGrp="1" noChangeArrowheads="1"/>
          </p:cNvSpPr>
          <p:nvPr>
            <p:ph idx="1"/>
          </p:nvPr>
        </p:nvSpPr>
        <p:spPr/>
        <p:txBody>
          <a:bodyPr/>
          <a:lstStyle/>
          <a:p>
            <a:pPr>
              <a:lnSpc>
                <a:spcPct val="90000"/>
              </a:lnSpc>
            </a:pPr>
            <a:r>
              <a:rPr lang="en-US"/>
              <a:t>The process is concerned with understanding the likelihood that a risk will arise and the potential consequences if an accident or incident should occur.</a:t>
            </a:r>
          </a:p>
          <a:p>
            <a:pPr>
              <a:lnSpc>
                <a:spcPct val="90000"/>
              </a:lnSpc>
            </a:pPr>
            <a:r>
              <a:rPr lang="en-US"/>
              <a:t>Risks may be categorised as:</a:t>
            </a:r>
          </a:p>
          <a:p>
            <a:pPr lvl="1">
              <a:lnSpc>
                <a:spcPct val="90000"/>
              </a:lnSpc>
            </a:pPr>
            <a:r>
              <a:rPr lang="en-GB" sz="2000">
                <a:solidFill>
                  <a:schemeClr val="accent1"/>
                </a:solidFill>
              </a:rPr>
              <a:t>Intolerable.</a:t>
            </a:r>
            <a:r>
              <a:rPr lang="en-GB" sz="2000"/>
              <a:t> Must never arise or result in an accident</a:t>
            </a:r>
          </a:p>
          <a:p>
            <a:pPr lvl="1">
              <a:lnSpc>
                <a:spcPct val="90000"/>
              </a:lnSpc>
            </a:pPr>
            <a:r>
              <a:rPr lang="en-GB" sz="2000">
                <a:solidFill>
                  <a:schemeClr val="accent1"/>
                </a:solidFill>
              </a:rPr>
              <a:t>As low as reasonably practical(ALARP).</a:t>
            </a:r>
            <a:r>
              <a:rPr lang="en-GB" sz="2000"/>
              <a:t> Must minimise the possibility of risk given cost and schedule constraints</a:t>
            </a:r>
          </a:p>
          <a:p>
            <a:pPr lvl="1">
              <a:lnSpc>
                <a:spcPct val="90000"/>
              </a:lnSpc>
            </a:pPr>
            <a:r>
              <a:rPr lang="en-GB" sz="2000">
                <a:solidFill>
                  <a:schemeClr val="accent1"/>
                </a:solidFill>
              </a:rPr>
              <a:t>Acceptable.</a:t>
            </a:r>
            <a:r>
              <a:rPr lang="en-GB" sz="2000"/>
              <a:t> The consequences of the risk are acceptable and no extra costs should be incurred to reduce hazard probability</a:t>
            </a:r>
            <a:endParaRPr lang="en-US" sz="2000"/>
          </a:p>
        </p:txBody>
      </p:sp>
      <p:sp>
        <p:nvSpPr>
          <p:cNvPr id="4" name="Slide Number Placeholder 3"/>
          <p:cNvSpPr>
            <a:spLocks noGrp="1"/>
          </p:cNvSpPr>
          <p:nvPr>
            <p:ph type="sldNum" sz="quarter" idx="12"/>
          </p:nvPr>
        </p:nvSpPr>
        <p:spPr/>
        <p:txBody>
          <a:bodyPr/>
          <a:lstStyle/>
          <a:p>
            <a:fld id="{348D88E4-469E-644E-9952-CB69E8EF64CD}" type="slidenum">
              <a:rPr lang="en-US" smtClean="0"/>
              <a:pPr/>
              <a:t>149</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603354261"/>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a:t>Dependability costs</a:t>
            </a:r>
          </a:p>
        </p:txBody>
      </p:sp>
      <p:sp>
        <p:nvSpPr>
          <p:cNvPr id="72707" name="Rectangle 3"/>
          <p:cNvSpPr>
            <a:spLocks noGrp="1" noChangeArrowheads="1"/>
          </p:cNvSpPr>
          <p:nvPr>
            <p:ph idx="1"/>
          </p:nvPr>
        </p:nvSpPr>
        <p:spPr/>
        <p:txBody>
          <a:bodyPr/>
          <a:lstStyle/>
          <a:p>
            <a:r>
              <a:rPr lang="en-GB" sz="2400" dirty="0"/>
              <a:t>Dependability costs tend to increase exponentially as increasing levels of dependability are </a:t>
            </a:r>
            <a:r>
              <a:rPr lang="en-GB" sz="2400" dirty="0" smtClean="0"/>
              <a:t>required.</a:t>
            </a:r>
          </a:p>
          <a:p>
            <a:r>
              <a:rPr lang="en-GB" sz="2400" dirty="0"/>
              <a:t>There are two reasons for this</a:t>
            </a:r>
          </a:p>
          <a:p>
            <a:pPr lvl="1"/>
            <a:r>
              <a:rPr lang="en-GB" sz="2000" dirty="0"/>
              <a:t>The use of more expensive development techniques and hardware that are required to achieve the higher levels of </a:t>
            </a:r>
            <a:r>
              <a:rPr lang="en-GB" sz="2000" dirty="0" smtClean="0"/>
              <a:t>dependability.</a:t>
            </a:r>
          </a:p>
          <a:p>
            <a:pPr lvl="1"/>
            <a:r>
              <a:rPr lang="en-GB" sz="2000" dirty="0"/>
              <a:t>The increased testing and system validation that is required to convince the system client</a:t>
            </a:r>
            <a:r>
              <a:rPr lang="en-GB" sz="2000" dirty="0" smtClean="0"/>
              <a:t> and regulators that </a:t>
            </a:r>
            <a:r>
              <a:rPr lang="en-GB" sz="2000" dirty="0"/>
              <a:t>the required levels of dependability have been </a:t>
            </a:r>
            <a:r>
              <a:rPr lang="en-GB" sz="2000" dirty="0" smtClean="0"/>
              <a:t>achieved.</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15</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999995347"/>
      </p:ext>
    </p:extLst>
  </p:cSld>
  <p:clrMapOvr>
    <a:masterClrMapping/>
  </p:clrMapOvr>
  <p:transition spd="med">
    <p:wipe dir="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risk triangle</a:t>
            </a:r>
            <a:r>
              <a:rPr lang="en-GB" dirty="0" smtClean="0"/>
              <a:t> </a:t>
            </a:r>
            <a:endParaRPr lang="en-US" dirty="0"/>
          </a:p>
        </p:txBody>
      </p:sp>
      <p:pic>
        <p:nvPicPr>
          <p:cNvPr id="4" name="Content Placeholder 3" descr="12.2 RiskTriangle.eps"/>
          <p:cNvPicPr>
            <a:picLocks noGrp="1" noChangeAspect="1"/>
          </p:cNvPicPr>
          <p:nvPr>
            <p:ph idx="1"/>
          </p:nvPr>
        </p:nvPicPr>
        <p:blipFill>
          <a:blip r:embed="rId2"/>
          <a:srcRect l="-21258" r="-21258"/>
          <a:stretch>
            <a:fillRect/>
          </a:stretch>
        </p:blipFill>
        <p:spPr>
          <a:xfrm>
            <a:off x="1589831" y="2080761"/>
            <a:ext cx="6452568" cy="3548664"/>
          </a:xfrm>
        </p:spPr>
      </p:pic>
      <p:sp>
        <p:nvSpPr>
          <p:cNvPr id="5" name="Slide Number Placeholder 4"/>
          <p:cNvSpPr>
            <a:spLocks noGrp="1"/>
          </p:cNvSpPr>
          <p:nvPr>
            <p:ph type="sldNum" sz="quarter" idx="12"/>
          </p:nvPr>
        </p:nvSpPr>
        <p:spPr/>
        <p:txBody>
          <a:bodyPr/>
          <a:lstStyle/>
          <a:p>
            <a:fld id="{348D88E4-469E-644E-9952-CB69E8EF64CD}" type="slidenum">
              <a:rPr lang="en-US" smtClean="0"/>
              <a:pPr/>
              <a:t>150</a:t>
            </a:fld>
            <a:endParaRPr lang="en-US"/>
          </a:p>
        </p:txBody>
      </p:sp>
      <p:sp>
        <p:nvSpPr>
          <p:cNvPr id="6" name="Footer Placeholder 5"/>
          <p:cNvSpPr>
            <a:spLocks noGrp="1"/>
          </p:cNvSpPr>
          <p:nvPr>
            <p:ph type="ftr" sz="quarter" idx="11"/>
          </p:nvPr>
        </p:nvSpPr>
        <p:spPr/>
        <p:txBody>
          <a:bodyPr/>
          <a:lstStyle/>
          <a:p>
            <a:r>
              <a:rPr lang="en-US" dirty="0" smtClean="0"/>
              <a:t>Module 12 - Non-Functional Features</a:t>
            </a:r>
            <a:endParaRPr lang="en-US" dirty="0"/>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4158833839"/>
      </p:ext>
    </p:extLst>
  </p:cSld>
  <p:clrMapOvr>
    <a:masterClrMapping/>
  </p:clrMapOvr>
  <p:transition spd="med">
    <p:wipe dir="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Social acceptability of risk</a:t>
            </a:r>
          </a:p>
        </p:txBody>
      </p:sp>
      <p:sp>
        <p:nvSpPr>
          <p:cNvPr id="159747" name="Rectangle 3"/>
          <p:cNvSpPr>
            <a:spLocks noGrp="1" noChangeArrowheads="1"/>
          </p:cNvSpPr>
          <p:nvPr>
            <p:ph idx="1"/>
          </p:nvPr>
        </p:nvSpPr>
        <p:spPr/>
        <p:txBody>
          <a:bodyPr/>
          <a:lstStyle/>
          <a:p>
            <a:pPr>
              <a:lnSpc>
                <a:spcPct val="90000"/>
              </a:lnSpc>
            </a:pPr>
            <a:r>
              <a:rPr lang="en-GB" sz="2400"/>
              <a:t>The acceptability of a risk is determined by human, social and political considerations.</a:t>
            </a:r>
          </a:p>
          <a:p>
            <a:pPr>
              <a:lnSpc>
                <a:spcPct val="90000"/>
              </a:lnSpc>
            </a:pPr>
            <a:r>
              <a:rPr lang="en-GB" sz="2400"/>
              <a:t>In most societies, the boundaries between the regions are pushed upwards with time i.e. society is less willing to accept risk</a:t>
            </a:r>
          </a:p>
          <a:p>
            <a:pPr lvl="1">
              <a:lnSpc>
                <a:spcPct val="90000"/>
              </a:lnSpc>
            </a:pPr>
            <a:r>
              <a:rPr lang="en-GB" sz="2000"/>
              <a:t>For example, the costs of cleaning up pollution may be less than the costs of preventing it but this may not be socially acceptable.</a:t>
            </a:r>
          </a:p>
          <a:p>
            <a:pPr>
              <a:lnSpc>
                <a:spcPct val="90000"/>
              </a:lnSpc>
            </a:pPr>
            <a:r>
              <a:rPr lang="en-GB" sz="2400"/>
              <a:t>Risk assessment is subjective</a:t>
            </a:r>
          </a:p>
          <a:p>
            <a:pPr lvl="1">
              <a:lnSpc>
                <a:spcPct val="90000"/>
              </a:lnSpc>
            </a:pPr>
            <a:r>
              <a:rPr lang="en-GB" sz="2000"/>
              <a:t>Risks are identified as probable, unlikely, etc. This depends on who is making the assessment.</a:t>
            </a:r>
          </a:p>
          <a:p>
            <a:pPr>
              <a:lnSpc>
                <a:spcPct val="90000"/>
              </a:lnSpc>
            </a:pPr>
            <a:endParaRPr lang="en-US" sz="2400"/>
          </a:p>
        </p:txBody>
      </p:sp>
      <p:sp>
        <p:nvSpPr>
          <p:cNvPr id="4" name="Slide Number Placeholder 3"/>
          <p:cNvSpPr>
            <a:spLocks noGrp="1"/>
          </p:cNvSpPr>
          <p:nvPr>
            <p:ph type="sldNum" sz="quarter" idx="12"/>
          </p:nvPr>
        </p:nvSpPr>
        <p:spPr/>
        <p:txBody>
          <a:bodyPr/>
          <a:lstStyle/>
          <a:p>
            <a:fld id="{348D88E4-469E-644E-9952-CB69E8EF64CD}" type="slidenum">
              <a:rPr lang="en-US" smtClean="0"/>
              <a:pPr/>
              <a:t>151</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188798169"/>
      </p:ext>
    </p:extLst>
  </p:cSld>
  <p:clrMapOvr>
    <a:masterClrMapping/>
  </p:clrMapOvr>
  <p:transition spd="med">
    <p:wipe dir="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dirty="0" smtClean="0"/>
              <a:t>Hazard </a:t>
            </a:r>
            <a:r>
              <a:rPr lang="en-US" dirty="0"/>
              <a:t>assessment</a:t>
            </a:r>
          </a:p>
        </p:txBody>
      </p:sp>
      <p:sp>
        <p:nvSpPr>
          <p:cNvPr id="161795" name="Rectangle 3"/>
          <p:cNvSpPr>
            <a:spLocks noGrp="1" noChangeArrowheads="1"/>
          </p:cNvSpPr>
          <p:nvPr>
            <p:ph idx="1"/>
          </p:nvPr>
        </p:nvSpPr>
        <p:spPr/>
        <p:txBody>
          <a:bodyPr/>
          <a:lstStyle/>
          <a:p>
            <a:r>
              <a:rPr lang="en-US"/>
              <a:t>Estimate the risk probability and the risk severity.</a:t>
            </a:r>
          </a:p>
          <a:p>
            <a:r>
              <a:rPr lang="en-US"/>
              <a:t>It is not normally possible to do this precisely so relative values are used such as ‘unlikely’, ‘rare’, ‘very high’, etc.</a:t>
            </a:r>
          </a:p>
          <a:p>
            <a:r>
              <a:rPr lang="en-US"/>
              <a:t>The aim must be to exclude risks that are likely to arise or that have high severity.</a:t>
            </a:r>
          </a:p>
        </p:txBody>
      </p:sp>
      <p:sp>
        <p:nvSpPr>
          <p:cNvPr id="4" name="Slide Number Placeholder 3"/>
          <p:cNvSpPr>
            <a:spLocks noGrp="1"/>
          </p:cNvSpPr>
          <p:nvPr>
            <p:ph type="sldNum" sz="quarter" idx="12"/>
          </p:nvPr>
        </p:nvSpPr>
        <p:spPr/>
        <p:txBody>
          <a:bodyPr/>
          <a:lstStyle/>
          <a:p>
            <a:fld id="{348D88E4-469E-644E-9952-CB69E8EF64CD}" type="slidenum">
              <a:rPr lang="en-US" smtClean="0"/>
              <a:pPr/>
              <a:t>152</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482994386"/>
      </p:ext>
    </p:extLst>
  </p:cSld>
  <p:clrMapOvr>
    <a:masterClrMapping/>
  </p:clrMapOvr>
  <p:transition spd="med">
    <p:wipe dir="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3642"/>
            <a:ext cx="8229600" cy="1143000"/>
          </a:xfrm>
        </p:spPr>
        <p:txBody>
          <a:bodyPr/>
          <a:lstStyle/>
          <a:p>
            <a:r>
              <a:rPr lang="en-US" dirty="0" smtClean="0"/>
              <a:t>Risk </a:t>
            </a:r>
            <a:r>
              <a:rPr lang="en-US" dirty="0"/>
              <a:t>classification for the insulin pump</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594177"/>
          <a:ext cx="8229600" cy="473456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a:txBody>
                    <a:bodyPr/>
                    <a:lstStyle/>
                    <a:p>
                      <a:pPr algn="just">
                        <a:spcAft>
                          <a:spcPts val="0"/>
                        </a:spcAft>
                      </a:pPr>
                      <a:r>
                        <a:rPr lang="en-GB" sz="1300" b="1" dirty="0" smtClean="0">
                          <a:solidFill>
                            <a:srgbClr val="000000"/>
                          </a:solidFill>
                          <a:latin typeface="Arial"/>
                          <a:ea typeface="Times New Roman"/>
                          <a:cs typeface="Arial"/>
                        </a:rPr>
                        <a:t>Identified </a:t>
                      </a:r>
                      <a:r>
                        <a:rPr lang="en-GB" sz="1300" b="1" dirty="0">
                          <a:solidFill>
                            <a:srgbClr val="000000"/>
                          </a:solidFill>
                          <a:latin typeface="Arial"/>
                          <a:ea typeface="Times New Roman"/>
                          <a:cs typeface="Arial"/>
                        </a:rPr>
                        <a:t>hazard</a:t>
                      </a:r>
                      <a:endParaRPr lang="en-GB" sz="13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300" b="1">
                          <a:solidFill>
                            <a:srgbClr val="000000"/>
                          </a:solidFill>
                          <a:latin typeface="Arial"/>
                          <a:ea typeface="Times New Roman"/>
                          <a:cs typeface="Arial"/>
                        </a:rPr>
                        <a:t>Hazard probability</a:t>
                      </a:r>
                      <a:endParaRPr lang="en-GB" sz="130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300" b="1" dirty="0">
                          <a:solidFill>
                            <a:srgbClr val="000000"/>
                          </a:solidFill>
                          <a:latin typeface="Arial"/>
                          <a:ea typeface="Times New Roman"/>
                          <a:cs typeface="Arial"/>
                        </a:rPr>
                        <a:t>Accident severity</a:t>
                      </a:r>
                      <a:endParaRPr lang="en-GB" sz="13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300" b="1">
                          <a:solidFill>
                            <a:srgbClr val="000000"/>
                          </a:solidFill>
                          <a:latin typeface="Arial"/>
                          <a:ea typeface="Times New Roman"/>
                          <a:cs typeface="Arial"/>
                        </a:rPr>
                        <a:t>Estimated risk</a:t>
                      </a:r>
                      <a:endParaRPr lang="en-GB" sz="130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300" b="1" dirty="0" smtClean="0">
                          <a:solidFill>
                            <a:srgbClr val="000000"/>
                          </a:solidFill>
                          <a:latin typeface="Arial"/>
                          <a:ea typeface="Times New Roman"/>
                          <a:cs typeface="Arial"/>
                        </a:rPr>
                        <a:t>Acceptability</a:t>
                      </a:r>
                      <a:endParaRPr lang="en-GB" sz="1300"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GB" sz="1300" dirty="0" smtClean="0">
                          <a:solidFill>
                            <a:srgbClr val="000000"/>
                          </a:solidFill>
                          <a:latin typeface="Arial"/>
                          <a:ea typeface="Times New Roman"/>
                          <a:cs typeface="Arial"/>
                        </a:rPr>
                        <a:t>1</a:t>
                      </a:r>
                      <a:r>
                        <a:rPr lang="en-GB" sz="1300" dirty="0">
                          <a:solidFill>
                            <a:srgbClr val="000000"/>
                          </a:solidFill>
                          <a:latin typeface="Arial"/>
                          <a:ea typeface="Times New Roman"/>
                          <a:cs typeface="Arial"/>
                        </a:rPr>
                        <a:t>.Insulin overdose computation</a:t>
                      </a:r>
                    </a:p>
                  </a:txBody>
                  <a:tcPr marL="54610" marR="54610" marT="0" marB="91440"/>
                </a:tc>
                <a:tc>
                  <a:txBody>
                    <a:bodyPr/>
                    <a:lstStyle/>
                    <a:p>
                      <a:pPr algn="just">
                        <a:spcAft>
                          <a:spcPts val="0"/>
                        </a:spcAft>
                      </a:pPr>
                      <a:r>
                        <a:rPr lang="en-GB" sz="1300" dirty="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Intolerable</a:t>
                      </a: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GB" sz="1300">
                          <a:solidFill>
                            <a:srgbClr val="000000"/>
                          </a:solidFill>
                          <a:latin typeface="Arial"/>
                          <a:ea typeface="Times New Roman"/>
                          <a:cs typeface="Arial"/>
                        </a:rPr>
                        <a:t>2. Insulin underdose computation</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Acceptable</a:t>
                      </a: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GB" sz="1300">
                          <a:solidFill>
                            <a:srgbClr val="000000"/>
                          </a:solidFill>
                          <a:latin typeface="Arial"/>
                          <a:ea typeface="Times New Roman"/>
                          <a:cs typeface="Arial"/>
                        </a:rPr>
                        <a:t>3. Failure of hardware monitoring system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ALARP</a:t>
                      </a:r>
                    </a:p>
                  </a:txBody>
                  <a:tcPr marL="54610" marR="54610" marT="0" marB="91440"/>
                </a:tc>
                <a:extLst>
                  <a:ext uri="{0D108BD9-81ED-4DB2-BD59-A6C34878D82A}">
                    <a16:rowId xmlns:a16="http://schemas.microsoft.com/office/drawing/2014/main" val="10003"/>
                  </a:ext>
                </a:extLst>
              </a:tr>
              <a:tr h="370840">
                <a:tc>
                  <a:txBody>
                    <a:bodyPr/>
                    <a:lstStyle/>
                    <a:p>
                      <a:pPr algn="l">
                        <a:spcAft>
                          <a:spcPts val="0"/>
                        </a:spcAft>
                      </a:pPr>
                      <a:r>
                        <a:rPr lang="en-GB" sz="1300">
                          <a:solidFill>
                            <a:srgbClr val="000000"/>
                          </a:solidFill>
                          <a:latin typeface="Arial"/>
                          <a:ea typeface="Times New Roman"/>
                          <a:cs typeface="Arial"/>
                        </a:rPr>
                        <a:t>4. Power failure</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Acceptable</a:t>
                      </a:r>
                    </a:p>
                  </a:txBody>
                  <a:tcPr marL="54610" marR="54610" marT="0" marB="91440"/>
                </a:tc>
                <a:extLst>
                  <a:ext uri="{0D108BD9-81ED-4DB2-BD59-A6C34878D82A}">
                    <a16:rowId xmlns:a16="http://schemas.microsoft.com/office/drawing/2014/main" val="10004"/>
                  </a:ext>
                </a:extLst>
              </a:tr>
              <a:tr h="370840">
                <a:tc>
                  <a:txBody>
                    <a:bodyPr/>
                    <a:lstStyle/>
                    <a:p>
                      <a:pPr algn="l">
                        <a:spcAft>
                          <a:spcPts val="0"/>
                        </a:spcAft>
                      </a:pPr>
                      <a:r>
                        <a:rPr lang="en-GB" sz="1300">
                          <a:solidFill>
                            <a:srgbClr val="000000"/>
                          </a:solidFill>
                          <a:latin typeface="Arial"/>
                          <a:ea typeface="Times New Roman"/>
                          <a:cs typeface="Arial"/>
                        </a:rPr>
                        <a:t>5. Machine incorrectly fitted</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Intolerable</a:t>
                      </a:r>
                    </a:p>
                  </a:txBody>
                  <a:tcPr marL="54610" marR="54610" marT="0" marB="91440"/>
                </a:tc>
                <a:extLst>
                  <a:ext uri="{0D108BD9-81ED-4DB2-BD59-A6C34878D82A}">
                    <a16:rowId xmlns:a16="http://schemas.microsoft.com/office/drawing/2014/main" val="10005"/>
                  </a:ext>
                </a:extLst>
              </a:tr>
              <a:tr h="370840">
                <a:tc>
                  <a:txBody>
                    <a:bodyPr/>
                    <a:lstStyle/>
                    <a:p>
                      <a:pPr algn="l">
                        <a:spcAft>
                          <a:spcPts val="0"/>
                        </a:spcAft>
                      </a:pPr>
                      <a:r>
                        <a:rPr lang="en-GB" sz="1300">
                          <a:solidFill>
                            <a:srgbClr val="000000"/>
                          </a:solidFill>
                          <a:latin typeface="Arial"/>
                          <a:ea typeface="Times New Roman"/>
                          <a:cs typeface="Arial"/>
                        </a:rPr>
                        <a:t>6. Machine breaks in patient</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ALARP</a:t>
                      </a:r>
                    </a:p>
                  </a:txBody>
                  <a:tcPr marL="54610" marR="54610" marT="0" marB="91440"/>
                </a:tc>
                <a:extLst>
                  <a:ext uri="{0D108BD9-81ED-4DB2-BD59-A6C34878D82A}">
                    <a16:rowId xmlns:a16="http://schemas.microsoft.com/office/drawing/2014/main" val="10006"/>
                  </a:ext>
                </a:extLst>
              </a:tr>
              <a:tr h="370840">
                <a:tc>
                  <a:txBody>
                    <a:bodyPr/>
                    <a:lstStyle/>
                    <a:p>
                      <a:pPr algn="l">
                        <a:spcAft>
                          <a:spcPts val="0"/>
                        </a:spcAft>
                      </a:pPr>
                      <a:r>
                        <a:rPr lang="en-GB" sz="1300">
                          <a:solidFill>
                            <a:srgbClr val="000000"/>
                          </a:solidFill>
                          <a:latin typeface="Arial"/>
                          <a:ea typeface="Times New Roman"/>
                          <a:cs typeface="Arial"/>
                        </a:rPr>
                        <a:t>7. Machine causes infection</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ALARP</a:t>
                      </a:r>
                    </a:p>
                  </a:txBody>
                  <a:tcPr marL="54610" marR="54610" marT="0" marB="91440"/>
                </a:tc>
                <a:extLst>
                  <a:ext uri="{0D108BD9-81ED-4DB2-BD59-A6C34878D82A}">
                    <a16:rowId xmlns:a16="http://schemas.microsoft.com/office/drawing/2014/main" val="10007"/>
                  </a:ext>
                </a:extLst>
              </a:tr>
              <a:tr h="370840">
                <a:tc>
                  <a:txBody>
                    <a:bodyPr/>
                    <a:lstStyle/>
                    <a:p>
                      <a:pPr algn="l">
                        <a:spcAft>
                          <a:spcPts val="0"/>
                        </a:spcAft>
                      </a:pPr>
                      <a:r>
                        <a:rPr lang="en-GB" sz="1300">
                          <a:solidFill>
                            <a:srgbClr val="000000"/>
                          </a:solidFill>
                          <a:latin typeface="Arial"/>
                          <a:ea typeface="Times New Roman"/>
                          <a:cs typeface="Arial"/>
                        </a:rPr>
                        <a:t>8. Electrical interference</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ALARP</a:t>
                      </a:r>
                    </a:p>
                  </a:txBody>
                  <a:tcPr marL="54610" marR="54610" marT="0" marB="91440"/>
                </a:tc>
                <a:extLst>
                  <a:ext uri="{0D108BD9-81ED-4DB2-BD59-A6C34878D82A}">
                    <a16:rowId xmlns:a16="http://schemas.microsoft.com/office/drawing/2014/main" val="10008"/>
                  </a:ext>
                </a:extLst>
              </a:tr>
              <a:tr h="370840">
                <a:tc>
                  <a:txBody>
                    <a:bodyPr/>
                    <a:lstStyle/>
                    <a:p>
                      <a:pPr algn="l">
                        <a:spcAft>
                          <a:spcPts val="0"/>
                        </a:spcAft>
                      </a:pPr>
                      <a:r>
                        <a:rPr lang="en-GB" sz="1300">
                          <a:solidFill>
                            <a:srgbClr val="000000"/>
                          </a:solidFill>
                          <a:latin typeface="Arial"/>
                          <a:ea typeface="Times New Roman"/>
                          <a:cs typeface="Arial"/>
                        </a:rPr>
                        <a:t>9. Allergic reaction</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dirty="0" smtClean="0">
                          <a:solidFill>
                            <a:srgbClr val="000000"/>
                          </a:solidFill>
                          <a:latin typeface="Arial"/>
                          <a:ea typeface="Times New Roman"/>
                          <a:cs typeface="Arial"/>
                        </a:rPr>
                        <a:t>Acceptable</a:t>
                      </a:r>
                      <a:endParaRPr lang="en-GB" sz="13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9"/>
                  </a:ext>
                </a:extLst>
              </a:tr>
            </a:tbl>
          </a:graphicData>
        </a:graphic>
      </p:graphicFrame>
      <p:sp>
        <p:nvSpPr>
          <p:cNvPr id="5" name="Slide Number Placeholder 4"/>
          <p:cNvSpPr>
            <a:spLocks noGrp="1"/>
          </p:cNvSpPr>
          <p:nvPr>
            <p:ph type="sldNum" sz="quarter" idx="12"/>
          </p:nvPr>
        </p:nvSpPr>
        <p:spPr/>
        <p:txBody>
          <a:bodyPr/>
          <a:lstStyle/>
          <a:p>
            <a:fld id="{348D88E4-469E-644E-9952-CB69E8EF64CD}" type="slidenum">
              <a:rPr lang="en-US" smtClean="0"/>
              <a:pPr/>
              <a:t>153</a:t>
            </a:fld>
            <a:endParaRPr lang="en-US"/>
          </a:p>
        </p:txBody>
      </p:sp>
      <p:sp>
        <p:nvSpPr>
          <p:cNvPr id="6" name="Footer Placeholder 5"/>
          <p:cNvSpPr>
            <a:spLocks noGrp="1"/>
          </p:cNvSpPr>
          <p:nvPr>
            <p:ph type="ftr" sz="quarter" idx="11"/>
          </p:nvPr>
        </p:nvSpPr>
        <p:spPr/>
        <p:txBody>
          <a:bodyPr/>
          <a:lstStyle/>
          <a:p>
            <a:r>
              <a:rPr lang="en-US" dirty="0" smtClean="0"/>
              <a:t>Module 12 - Non-Functional Features</a:t>
            </a:r>
            <a:endParaRPr lang="en-US" dirty="0"/>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4151196495"/>
      </p:ext>
    </p:extLst>
  </p:cSld>
  <p:clrMapOvr>
    <a:masterClrMapping/>
  </p:clrMapOvr>
  <p:transition spd="med">
    <p:wipe dir="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dirty="0" smtClean="0"/>
              <a:t>Hazard analysis</a:t>
            </a:r>
            <a:endParaRPr lang="en-US" dirty="0"/>
          </a:p>
        </p:txBody>
      </p:sp>
      <p:sp>
        <p:nvSpPr>
          <p:cNvPr id="156675" name="Rectangle 3"/>
          <p:cNvSpPr>
            <a:spLocks noGrp="1" noChangeArrowheads="1"/>
          </p:cNvSpPr>
          <p:nvPr>
            <p:ph idx="1"/>
          </p:nvPr>
        </p:nvSpPr>
        <p:spPr/>
        <p:txBody>
          <a:bodyPr/>
          <a:lstStyle/>
          <a:p>
            <a:pPr>
              <a:lnSpc>
                <a:spcPct val="90000"/>
              </a:lnSpc>
            </a:pPr>
            <a:r>
              <a:rPr lang="en-US"/>
              <a:t>Concerned with discovering the root causes of risks in a particular system.</a:t>
            </a:r>
          </a:p>
          <a:p>
            <a:pPr>
              <a:lnSpc>
                <a:spcPct val="90000"/>
              </a:lnSpc>
            </a:pPr>
            <a:r>
              <a:rPr lang="en-US"/>
              <a:t>Techniques have been mostly derived from safety-critical systems and can be</a:t>
            </a:r>
          </a:p>
          <a:p>
            <a:pPr lvl="1">
              <a:lnSpc>
                <a:spcPct val="90000"/>
              </a:lnSpc>
            </a:pPr>
            <a:r>
              <a:rPr lang="en-US"/>
              <a:t>Inductive, bottom-up techniques. Start with a proposed system failure and assess the hazards that could arise from that failure;</a:t>
            </a:r>
          </a:p>
          <a:p>
            <a:pPr lvl="1">
              <a:lnSpc>
                <a:spcPct val="90000"/>
              </a:lnSpc>
            </a:pPr>
            <a:r>
              <a:rPr lang="en-US"/>
              <a:t>Deductive, top-down techniques. Start with a hazard and deduce what the causes of this could be.</a:t>
            </a:r>
          </a:p>
        </p:txBody>
      </p:sp>
      <p:sp>
        <p:nvSpPr>
          <p:cNvPr id="4" name="Slide Number Placeholder 3"/>
          <p:cNvSpPr>
            <a:spLocks noGrp="1"/>
          </p:cNvSpPr>
          <p:nvPr>
            <p:ph type="sldNum" sz="quarter" idx="12"/>
          </p:nvPr>
        </p:nvSpPr>
        <p:spPr/>
        <p:txBody>
          <a:bodyPr/>
          <a:lstStyle/>
          <a:p>
            <a:fld id="{348D88E4-469E-644E-9952-CB69E8EF64CD}" type="slidenum">
              <a:rPr lang="en-US" smtClean="0"/>
              <a:pPr/>
              <a:t>154</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349789443"/>
      </p:ext>
    </p:extLst>
  </p:cSld>
  <p:clrMapOvr>
    <a:masterClrMapping/>
  </p:clrMapOvr>
  <p:transition spd="med">
    <p:wipe dir="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t>Fault-tree analysis</a:t>
            </a:r>
          </a:p>
        </p:txBody>
      </p:sp>
      <p:sp>
        <p:nvSpPr>
          <p:cNvPr id="163843" name="Rectangle 3"/>
          <p:cNvSpPr>
            <a:spLocks noGrp="1" noChangeArrowheads="1"/>
          </p:cNvSpPr>
          <p:nvPr>
            <p:ph idx="1"/>
          </p:nvPr>
        </p:nvSpPr>
        <p:spPr/>
        <p:txBody>
          <a:bodyPr/>
          <a:lstStyle/>
          <a:p>
            <a:r>
              <a:rPr lang="en-US"/>
              <a:t>A deductive top-down technique.</a:t>
            </a:r>
          </a:p>
          <a:p>
            <a:r>
              <a:rPr lang="en-US"/>
              <a:t>Put the risk or hazard at the root of the tree and identify the system states that could lead to that hazard.</a:t>
            </a:r>
          </a:p>
          <a:p>
            <a:r>
              <a:rPr lang="en-US"/>
              <a:t>Where appropriate, link these with ‘and’ or ‘or’ conditions.</a:t>
            </a:r>
          </a:p>
          <a:p>
            <a:r>
              <a:rPr lang="en-US"/>
              <a:t>A goal should be to minimise the number of single causes of system failure.</a:t>
            </a:r>
          </a:p>
        </p:txBody>
      </p:sp>
      <p:sp>
        <p:nvSpPr>
          <p:cNvPr id="4" name="Slide Number Placeholder 3"/>
          <p:cNvSpPr>
            <a:spLocks noGrp="1"/>
          </p:cNvSpPr>
          <p:nvPr>
            <p:ph type="sldNum" sz="quarter" idx="12"/>
          </p:nvPr>
        </p:nvSpPr>
        <p:spPr/>
        <p:txBody>
          <a:bodyPr/>
          <a:lstStyle/>
          <a:p>
            <a:fld id="{348D88E4-469E-644E-9952-CB69E8EF64CD}" type="slidenum">
              <a:rPr lang="en-US" smtClean="0"/>
              <a:pPr/>
              <a:t>155</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72825353"/>
      </p:ext>
    </p:extLst>
  </p:cSld>
  <p:clrMapOvr>
    <a:masterClrMapping/>
  </p:clrMapOvr>
  <p:transition spd="med">
    <p:wipe dir="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example of </a:t>
            </a:r>
            <a:r>
              <a:rPr lang="en-US" dirty="0" smtClean="0"/>
              <a:t>a software </a:t>
            </a:r>
            <a:r>
              <a:rPr lang="en-US" dirty="0"/>
              <a:t>fault tree</a:t>
            </a:r>
            <a:r>
              <a:rPr lang="en-GB" dirty="0" smtClean="0"/>
              <a:t> </a:t>
            </a:r>
            <a:endParaRPr lang="en-US" dirty="0"/>
          </a:p>
        </p:txBody>
      </p:sp>
      <p:pic>
        <p:nvPicPr>
          <p:cNvPr id="4" name="Content Placeholder 3" descr="12.4 Fault-tree.eps"/>
          <p:cNvPicPr>
            <a:picLocks noGrp="1" noChangeAspect="1"/>
          </p:cNvPicPr>
          <p:nvPr>
            <p:ph idx="1"/>
          </p:nvPr>
        </p:nvPicPr>
        <p:blipFill>
          <a:blip r:embed="rId2"/>
          <a:srcRect l="-66803" r="-66803"/>
          <a:stretch>
            <a:fillRect/>
          </a:stretch>
        </p:blipFill>
        <p:spPr/>
      </p:pic>
      <p:sp>
        <p:nvSpPr>
          <p:cNvPr id="5" name="Slide Number Placeholder 4"/>
          <p:cNvSpPr>
            <a:spLocks noGrp="1"/>
          </p:cNvSpPr>
          <p:nvPr>
            <p:ph type="sldNum" sz="quarter" idx="12"/>
          </p:nvPr>
        </p:nvSpPr>
        <p:spPr/>
        <p:txBody>
          <a:bodyPr/>
          <a:lstStyle/>
          <a:p>
            <a:fld id="{348D88E4-469E-644E-9952-CB69E8EF64CD}" type="slidenum">
              <a:rPr lang="en-US" smtClean="0"/>
              <a:pPr/>
              <a:t>156</a:t>
            </a:fld>
            <a:endParaRPr lang="en-US"/>
          </a:p>
        </p:txBody>
      </p:sp>
      <p:sp>
        <p:nvSpPr>
          <p:cNvPr id="6" name="Footer Placeholder 5"/>
          <p:cNvSpPr>
            <a:spLocks noGrp="1"/>
          </p:cNvSpPr>
          <p:nvPr>
            <p:ph type="ftr" sz="quarter" idx="11"/>
          </p:nvPr>
        </p:nvSpPr>
        <p:spPr/>
        <p:txBody>
          <a:bodyPr/>
          <a:lstStyle/>
          <a:p>
            <a:r>
              <a:rPr lang="en-US" dirty="0" smtClean="0"/>
              <a:t>Module 12 - Non-Functional Features</a:t>
            </a:r>
            <a:endParaRPr lang="en-US" dirty="0"/>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994247705"/>
      </p:ext>
    </p:extLst>
  </p:cSld>
  <p:clrMapOvr>
    <a:masterClrMapping/>
  </p:clrMapOvr>
  <p:transition spd="med">
    <p:wipe dir="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tree analysis</a:t>
            </a:r>
            <a:endParaRPr lang="en-US" dirty="0"/>
          </a:p>
        </p:txBody>
      </p:sp>
      <p:sp>
        <p:nvSpPr>
          <p:cNvPr id="3" name="Content Placeholder 2"/>
          <p:cNvSpPr>
            <a:spLocks noGrp="1"/>
          </p:cNvSpPr>
          <p:nvPr>
            <p:ph idx="1"/>
          </p:nvPr>
        </p:nvSpPr>
        <p:spPr/>
        <p:txBody>
          <a:bodyPr/>
          <a:lstStyle/>
          <a:p>
            <a:r>
              <a:rPr lang="en-US" dirty="0" smtClean="0"/>
              <a:t>Three possible conditions that can lead to delivery of incorrect dose of insulin</a:t>
            </a:r>
          </a:p>
          <a:p>
            <a:pPr lvl="1"/>
            <a:r>
              <a:rPr lang="en-US" dirty="0" smtClean="0"/>
              <a:t>Incorrect measurement of blood sugar level</a:t>
            </a:r>
          </a:p>
          <a:p>
            <a:pPr lvl="1"/>
            <a:r>
              <a:rPr lang="en-US" dirty="0" smtClean="0"/>
              <a:t>Failure of delivery system</a:t>
            </a:r>
          </a:p>
          <a:p>
            <a:pPr lvl="1"/>
            <a:r>
              <a:rPr lang="en-US" dirty="0" smtClean="0"/>
              <a:t>Dose delivered at wrong time</a:t>
            </a:r>
          </a:p>
          <a:p>
            <a:r>
              <a:rPr lang="en-US" dirty="0" smtClean="0"/>
              <a:t>By analysis of the fault tree, root causes of these hazards related to software are:</a:t>
            </a:r>
          </a:p>
          <a:p>
            <a:pPr lvl="1"/>
            <a:r>
              <a:rPr lang="en-US" dirty="0" smtClean="0"/>
              <a:t>Algorithm error</a:t>
            </a:r>
          </a:p>
          <a:p>
            <a:pPr lvl="1"/>
            <a:r>
              <a:rPr lang="en-US" dirty="0" smtClean="0"/>
              <a:t>Arithmetic error</a:t>
            </a:r>
          </a:p>
        </p:txBody>
      </p:sp>
      <p:sp>
        <p:nvSpPr>
          <p:cNvPr id="4" name="Slide Number Placeholder 3"/>
          <p:cNvSpPr>
            <a:spLocks noGrp="1"/>
          </p:cNvSpPr>
          <p:nvPr>
            <p:ph type="sldNum" sz="quarter" idx="12"/>
          </p:nvPr>
        </p:nvSpPr>
        <p:spPr/>
        <p:txBody>
          <a:bodyPr/>
          <a:lstStyle/>
          <a:p>
            <a:fld id="{348D88E4-469E-644E-9952-CB69E8EF64CD}" type="slidenum">
              <a:rPr lang="en-US" smtClean="0"/>
              <a:pPr/>
              <a:t>157</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518717585"/>
      </p:ext>
    </p:extLst>
  </p:cSld>
  <p:clrMapOvr>
    <a:masterClrMapping/>
  </p:clrMapOvr>
  <p:transition spd="med">
    <p:wipe dir="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dirty="0"/>
              <a:t>Risk </a:t>
            </a:r>
            <a:r>
              <a:rPr lang="en-US" dirty="0" smtClean="0"/>
              <a:t>reduction</a:t>
            </a:r>
            <a:endParaRPr lang="en-US" dirty="0"/>
          </a:p>
        </p:txBody>
      </p:sp>
      <p:sp>
        <p:nvSpPr>
          <p:cNvPr id="157699" name="Rectangle 3"/>
          <p:cNvSpPr>
            <a:spLocks noGrp="1" noChangeArrowheads="1"/>
          </p:cNvSpPr>
          <p:nvPr>
            <p:ph idx="1"/>
          </p:nvPr>
        </p:nvSpPr>
        <p:spPr/>
        <p:txBody>
          <a:bodyPr/>
          <a:lstStyle/>
          <a:p>
            <a:r>
              <a:rPr lang="en-US" dirty="0"/>
              <a:t>The aim of this process is to identify dependability requirements that specify how the risks should be managed and ensure that accidents/incidents do not arise.</a:t>
            </a:r>
          </a:p>
          <a:p>
            <a:r>
              <a:rPr lang="en-US" dirty="0"/>
              <a:t>Risk reduction strategies</a:t>
            </a:r>
          </a:p>
          <a:p>
            <a:pPr lvl="1"/>
            <a:r>
              <a:rPr lang="en-US" dirty="0" smtClean="0"/>
              <a:t>Hazard avoidance</a:t>
            </a:r>
            <a:r>
              <a:rPr lang="en-US" dirty="0"/>
              <a:t>;</a:t>
            </a:r>
          </a:p>
          <a:p>
            <a:pPr lvl="1"/>
            <a:r>
              <a:rPr lang="en-US" dirty="0" smtClean="0"/>
              <a:t>Hazard detection </a:t>
            </a:r>
            <a:r>
              <a:rPr lang="en-US" dirty="0"/>
              <a:t>and removal;</a:t>
            </a:r>
          </a:p>
          <a:p>
            <a:pPr lvl="1"/>
            <a:r>
              <a:rPr lang="en-US" dirty="0"/>
              <a:t>Damage limitation.</a:t>
            </a:r>
          </a:p>
        </p:txBody>
      </p:sp>
      <p:sp>
        <p:nvSpPr>
          <p:cNvPr id="4" name="Slide Number Placeholder 3"/>
          <p:cNvSpPr>
            <a:spLocks noGrp="1"/>
          </p:cNvSpPr>
          <p:nvPr>
            <p:ph type="sldNum" sz="quarter" idx="12"/>
          </p:nvPr>
        </p:nvSpPr>
        <p:spPr/>
        <p:txBody>
          <a:bodyPr/>
          <a:lstStyle/>
          <a:p>
            <a:fld id="{348D88E4-469E-644E-9952-CB69E8EF64CD}" type="slidenum">
              <a:rPr lang="en-US" smtClean="0"/>
              <a:pPr/>
              <a:t>158</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4131615840"/>
      </p:ext>
    </p:extLst>
  </p:cSld>
  <p:clrMapOvr>
    <a:masterClrMapping/>
  </p:clrMapOvr>
  <p:transition spd="med">
    <p:wipe dir="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Strategy use</a:t>
            </a:r>
          </a:p>
        </p:txBody>
      </p:sp>
      <p:sp>
        <p:nvSpPr>
          <p:cNvPr id="165891" name="Rectangle 3"/>
          <p:cNvSpPr>
            <a:spLocks noGrp="1" noChangeArrowheads="1"/>
          </p:cNvSpPr>
          <p:nvPr>
            <p:ph idx="1"/>
          </p:nvPr>
        </p:nvSpPr>
        <p:spPr/>
        <p:txBody>
          <a:bodyPr/>
          <a:lstStyle/>
          <a:p>
            <a:r>
              <a:rPr lang="en-US"/>
              <a:t>Normally, in critical systems, a mix of risk reduction strategies are used.</a:t>
            </a:r>
          </a:p>
          <a:p>
            <a:r>
              <a:rPr lang="en-US"/>
              <a:t>In a chemical plant control system, the system will include sensors to detect and correct excess pressure in the reactor.</a:t>
            </a:r>
          </a:p>
          <a:p>
            <a:r>
              <a:rPr lang="en-US"/>
              <a:t>However, it will also include an independent protection system that opens a relief valve if dangerously high pressure is detected.</a:t>
            </a:r>
          </a:p>
        </p:txBody>
      </p:sp>
      <p:sp>
        <p:nvSpPr>
          <p:cNvPr id="4" name="Slide Number Placeholder 3"/>
          <p:cNvSpPr>
            <a:spLocks noGrp="1"/>
          </p:cNvSpPr>
          <p:nvPr>
            <p:ph type="sldNum" sz="quarter" idx="12"/>
          </p:nvPr>
        </p:nvSpPr>
        <p:spPr/>
        <p:txBody>
          <a:bodyPr/>
          <a:lstStyle/>
          <a:p>
            <a:fld id="{348D88E4-469E-644E-9952-CB69E8EF64CD}" type="slidenum">
              <a:rPr lang="en-US" smtClean="0"/>
              <a:pPr/>
              <a:t>159</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45069236"/>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Cost/dependability curve</a:t>
            </a:r>
            <a:endParaRPr lang="en-US" dirty="0"/>
          </a:p>
        </p:txBody>
      </p:sp>
      <p:pic>
        <p:nvPicPr>
          <p:cNvPr id="4" name="Picture 3" descr="10.2 CostDependabilityCurve (11.2).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743" y="1894508"/>
            <a:ext cx="5170254" cy="4411318"/>
          </a:xfrm>
          <a:prstGeom prst="rect">
            <a:avLst/>
          </a:prstGeom>
        </p:spPr>
      </p:pic>
      <p:sp>
        <p:nvSpPr>
          <p:cNvPr id="3" name="Date Placeholder 2"/>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9D29DFB1-9EA4-2B4D-92D1-CC42B9A94240}" type="slidenum">
              <a:rPr lang="en-US" smtClean="0"/>
              <a:t>16</a:t>
            </a:fld>
            <a:endParaRPr lang="en-US"/>
          </a:p>
        </p:txBody>
      </p:sp>
    </p:spTree>
    <p:extLst>
      <p:ext uri="{BB962C8B-B14F-4D97-AF65-F5344CB8AC3E}">
        <p14:creationId xmlns:p14="http://schemas.microsoft.com/office/powerpoint/2010/main" val="1878573328"/>
      </p:ext>
    </p:extLst>
  </p:cSld>
  <p:clrMapOvr>
    <a:masterClrMapping/>
  </p:clrMapOvr>
  <p:transition spd="med">
    <p:wipe dir="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t>Insulin pump - software risks</a:t>
            </a:r>
          </a:p>
        </p:txBody>
      </p:sp>
      <p:sp>
        <p:nvSpPr>
          <p:cNvPr id="166915" name="Rectangle 3"/>
          <p:cNvSpPr>
            <a:spLocks noGrp="1" noChangeArrowheads="1"/>
          </p:cNvSpPr>
          <p:nvPr>
            <p:ph idx="1"/>
          </p:nvPr>
        </p:nvSpPr>
        <p:spPr/>
        <p:txBody>
          <a:bodyPr/>
          <a:lstStyle/>
          <a:p>
            <a:r>
              <a:rPr lang="en-US"/>
              <a:t>Arithmetic error</a:t>
            </a:r>
          </a:p>
          <a:p>
            <a:pPr lvl="1"/>
            <a:r>
              <a:rPr lang="en-US"/>
              <a:t>A computation causes the value of a variable to overflow or underflow;</a:t>
            </a:r>
          </a:p>
          <a:p>
            <a:pPr lvl="1"/>
            <a:r>
              <a:rPr lang="en-US"/>
              <a:t>Maybe include an exception handler for each type of arithmetic error.</a:t>
            </a:r>
          </a:p>
          <a:p>
            <a:r>
              <a:rPr lang="en-US"/>
              <a:t>Algorithmic error</a:t>
            </a:r>
          </a:p>
          <a:p>
            <a:pPr lvl="1"/>
            <a:r>
              <a:rPr lang="en-US"/>
              <a:t>Compare dose to be delivered with previous dose or safe maximum doses. Reduce dose if too high.</a:t>
            </a:r>
          </a:p>
        </p:txBody>
      </p:sp>
      <p:sp>
        <p:nvSpPr>
          <p:cNvPr id="4" name="Slide Number Placeholder 3"/>
          <p:cNvSpPr>
            <a:spLocks noGrp="1"/>
          </p:cNvSpPr>
          <p:nvPr>
            <p:ph type="sldNum" sz="quarter" idx="12"/>
          </p:nvPr>
        </p:nvSpPr>
        <p:spPr/>
        <p:txBody>
          <a:bodyPr/>
          <a:lstStyle/>
          <a:p>
            <a:fld id="{348D88E4-469E-644E-9952-CB69E8EF64CD}" type="slidenum">
              <a:rPr lang="en-US" smtClean="0"/>
              <a:pPr/>
              <a:t>160</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528130228"/>
      </p:ext>
    </p:extLst>
  </p:cSld>
  <p:clrMapOvr>
    <a:masterClrMapping/>
  </p:clrMapOvr>
  <p:transition spd="med">
    <p:wipe dir="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safety requirements</a:t>
            </a:r>
            <a:r>
              <a:rPr lang="en-GB" dirty="0" smtClean="0"/>
              <a:t> </a:t>
            </a:r>
            <a:endParaRPr lang="en-US" dirty="0"/>
          </a:p>
        </p:txBody>
      </p:sp>
      <p:sp>
        <p:nvSpPr>
          <p:cNvPr id="4" name="TextBox 3"/>
          <p:cNvSpPr txBox="1"/>
          <p:nvPr/>
        </p:nvSpPr>
        <p:spPr>
          <a:xfrm>
            <a:off x="624660" y="1898119"/>
            <a:ext cx="7713962" cy="4431983"/>
          </a:xfrm>
          <a:prstGeom prst="rect">
            <a:avLst/>
          </a:prstGeom>
          <a:solidFill>
            <a:srgbClr val="FFFF00">
              <a:alpha val="35000"/>
            </a:srgbClr>
          </a:solidFill>
        </p:spPr>
        <p:txBody>
          <a:bodyPr wrap="square" rtlCol="0">
            <a:spAutoFit/>
          </a:bodyPr>
          <a:lstStyle/>
          <a:p>
            <a:pPr>
              <a:spcAft>
                <a:spcPts val="600"/>
              </a:spcAft>
            </a:pPr>
            <a:r>
              <a:rPr lang="en-GB" b="1" dirty="0" smtClean="0"/>
              <a:t>SR1</a:t>
            </a:r>
            <a:r>
              <a:rPr lang="en-GB" dirty="0"/>
              <a:t>: The system shall not deliver a single dose of insulin that is greater than a specified maximum dose for a system user.</a:t>
            </a:r>
          </a:p>
          <a:p>
            <a:pPr>
              <a:spcAft>
                <a:spcPts val="600"/>
              </a:spcAft>
            </a:pPr>
            <a:r>
              <a:rPr lang="en-GB" b="1" dirty="0"/>
              <a:t>SR2</a:t>
            </a:r>
            <a:r>
              <a:rPr lang="en-GB" dirty="0"/>
              <a:t>: The system shall not deliver a daily cumulative dose of insulin that is greater than a specified maximum daily dose for a system user.</a:t>
            </a:r>
          </a:p>
          <a:p>
            <a:pPr>
              <a:spcAft>
                <a:spcPts val="600"/>
              </a:spcAft>
            </a:pPr>
            <a:r>
              <a:rPr lang="en-GB" b="1" dirty="0"/>
              <a:t>SR3</a:t>
            </a:r>
            <a:r>
              <a:rPr lang="en-GB" dirty="0"/>
              <a:t>: The system shall include a hardware diagnostic facility that shall be executed at least four times per hour.</a:t>
            </a:r>
          </a:p>
          <a:p>
            <a:pPr>
              <a:spcAft>
                <a:spcPts val="600"/>
              </a:spcAft>
            </a:pPr>
            <a:r>
              <a:rPr lang="en-GB" b="1" dirty="0"/>
              <a:t>SR4</a:t>
            </a:r>
            <a:r>
              <a:rPr lang="en-GB" dirty="0"/>
              <a:t>: The system shall include an exception handler for all of the exceptions that are identified in Table 3.</a:t>
            </a:r>
          </a:p>
          <a:p>
            <a:pPr>
              <a:spcAft>
                <a:spcPts val="600"/>
              </a:spcAft>
            </a:pPr>
            <a:r>
              <a:rPr lang="en-GB" b="1" dirty="0"/>
              <a:t>SR5</a:t>
            </a:r>
            <a:r>
              <a:rPr lang="en-GB" dirty="0"/>
              <a:t>: The audible alarm shall be sounded when any hardware or software anomaly is discovered and a diagnostic message, as defined in Table 4, shall be displayed.</a:t>
            </a:r>
          </a:p>
          <a:p>
            <a:pPr>
              <a:spcAft>
                <a:spcPts val="600"/>
              </a:spcAft>
            </a:pPr>
            <a:r>
              <a:rPr lang="en-GB" b="1" dirty="0"/>
              <a:t>SR6</a:t>
            </a:r>
            <a:r>
              <a:rPr lang="en-GB" dirty="0"/>
              <a:t>: In the event of an alarm, insulin delivery shall be suspended until the user has reset the system and cleared the alarm.</a:t>
            </a:r>
          </a:p>
          <a:p>
            <a:endParaRPr lang="en-US" dirty="0"/>
          </a:p>
        </p:txBody>
      </p:sp>
      <p:sp>
        <p:nvSpPr>
          <p:cNvPr id="5" name="Slide Number Placeholder 4"/>
          <p:cNvSpPr>
            <a:spLocks noGrp="1"/>
          </p:cNvSpPr>
          <p:nvPr>
            <p:ph type="sldNum" sz="quarter" idx="12"/>
          </p:nvPr>
        </p:nvSpPr>
        <p:spPr/>
        <p:txBody>
          <a:bodyPr/>
          <a:lstStyle/>
          <a:p>
            <a:fld id="{348D88E4-469E-644E-9952-CB69E8EF64CD}" type="slidenum">
              <a:rPr lang="en-US" smtClean="0"/>
              <a:pPr/>
              <a:t>161</a:t>
            </a:fld>
            <a:endParaRPr lang="en-US"/>
          </a:p>
        </p:txBody>
      </p:sp>
      <p:sp>
        <p:nvSpPr>
          <p:cNvPr id="6" name="Footer Placeholder 5"/>
          <p:cNvSpPr>
            <a:spLocks noGrp="1"/>
          </p:cNvSpPr>
          <p:nvPr>
            <p:ph type="ftr" sz="quarter" idx="11"/>
          </p:nvPr>
        </p:nvSpPr>
        <p:spPr/>
        <p:txBody>
          <a:bodyPr/>
          <a:lstStyle/>
          <a:p>
            <a:r>
              <a:rPr lang="en-US" dirty="0" smtClean="0"/>
              <a:t>Module 12 - Non-Functional Features</a:t>
            </a:r>
            <a:endParaRPr lang="en-US" dirty="0"/>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969394276"/>
      </p:ext>
    </p:extLst>
  </p:cSld>
  <p:clrMapOvr>
    <a:masterClrMapping/>
  </p:clrMapOvr>
  <p:transition spd="med">
    <p:wipe dir="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1855"/>
            <a:ext cx="8229600" cy="1143000"/>
          </a:xfrm>
        </p:spPr>
        <p:txBody>
          <a:bodyPr/>
          <a:lstStyle/>
          <a:p>
            <a:pPr algn="ctr"/>
            <a:r>
              <a:rPr lang="en-US" dirty="0" smtClean="0"/>
              <a:t>Safety engineering processes</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D0885483-9D1B-B54E-9B37-F57DB5D598CD}" type="slidenum">
              <a:rPr lang="en-US" smtClean="0"/>
              <a:t>162</a:t>
            </a:fld>
            <a:endParaRPr lang="en-US"/>
          </a:p>
        </p:txBody>
      </p:sp>
    </p:spTree>
    <p:extLst>
      <p:ext uri="{BB962C8B-B14F-4D97-AF65-F5344CB8AC3E}">
        <p14:creationId xmlns:p14="http://schemas.microsoft.com/office/powerpoint/2010/main" val="3956864789"/>
      </p:ext>
    </p:extLst>
  </p:cSld>
  <p:clrMapOvr>
    <a:masterClrMapping/>
  </p:clrMapOvr>
  <p:transition spd="med">
    <p:wipe dir="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engineering processes</a:t>
            </a:r>
            <a:endParaRPr lang="en-US" dirty="0"/>
          </a:p>
        </p:txBody>
      </p:sp>
      <p:sp>
        <p:nvSpPr>
          <p:cNvPr id="3" name="Content Placeholder 2"/>
          <p:cNvSpPr>
            <a:spLocks noGrp="1"/>
          </p:cNvSpPr>
          <p:nvPr>
            <p:ph idx="1"/>
          </p:nvPr>
        </p:nvSpPr>
        <p:spPr/>
        <p:txBody>
          <a:bodyPr/>
          <a:lstStyle/>
          <a:p>
            <a:r>
              <a:rPr lang="en-US" dirty="0" smtClean="0"/>
              <a:t>Safety engineering processes are based on reliability engineering processes</a:t>
            </a:r>
          </a:p>
          <a:p>
            <a:pPr lvl="1"/>
            <a:r>
              <a:rPr lang="en-US" dirty="0" smtClean="0"/>
              <a:t>Plan-based approach with reviews and checks at each stage in the process</a:t>
            </a:r>
          </a:p>
          <a:p>
            <a:pPr lvl="1"/>
            <a:r>
              <a:rPr lang="en-US" dirty="0" smtClean="0"/>
              <a:t>General goal of fault avoidance and fault detection</a:t>
            </a:r>
          </a:p>
          <a:p>
            <a:pPr lvl="1"/>
            <a:r>
              <a:rPr lang="en-US" dirty="0" smtClean="0"/>
              <a:t>Must also include safety reviews and explicit identification and tracking of hazards</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D0885483-9D1B-B54E-9B37-F57DB5D598CD}" type="slidenum">
              <a:rPr lang="en-US" smtClean="0"/>
              <a:t>163</a:t>
            </a:fld>
            <a:endParaRPr lang="en-US"/>
          </a:p>
        </p:txBody>
      </p:sp>
    </p:spTree>
    <p:extLst>
      <p:ext uri="{BB962C8B-B14F-4D97-AF65-F5344CB8AC3E}">
        <p14:creationId xmlns:p14="http://schemas.microsoft.com/office/powerpoint/2010/main" val="3335710980"/>
      </p:ext>
    </p:extLst>
  </p:cSld>
  <p:clrMapOvr>
    <a:masterClrMapping/>
  </p:clrMapOvr>
  <p:transition spd="med">
    <p:wipe dir="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Regulation</a:t>
            </a:r>
            <a:endParaRPr lang="en-US" dirty="0"/>
          </a:p>
        </p:txBody>
      </p:sp>
      <p:sp>
        <p:nvSpPr>
          <p:cNvPr id="3" name="Content Placeholder 2"/>
          <p:cNvSpPr>
            <a:spLocks noGrp="1"/>
          </p:cNvSpPr>
          <p:nvPr>
            <p:ph idx="1"/>
          </p:nvPr>
        </p:nvSpPr>
        <p:spPr/>
        <p:txBody>
          <a:bodyPr/>
          <a:lstStyle/>
          <a:p>
            <a:r>
              <a:rPr lang="en-US" dirty="0" smtClean="0"/>
              <a:t>Regulators may require evidence that safety engineering processes have been used in system development</a:t>
            </a:r>
          </a:p>
          <a:p>
            <a:r>
              <a:rPr lang="en-US" dirty="0" smtClean="0"/>
              <a:t>For example:</a:t>
            </a:r>
          </a:p>
          <a:p>
            <a:pPr lvl="1"/>
            <a:r>
              <a:rPr lang="en-GB" dirty="0" smtClean="0"/>
              <a:t>The </a:t>
            </a:r>
            <a:r>
              <a:rPr lang="en-GB" dirty="0"/>
              <a:t>specification of the system that has been developed and records of the checks made on that specification.</a:t>
            </a:r>
          </a:p>
          <a:p>
            <a:pPr lvl="1"/>
            <a:r>
              <a:rPr lang="en-GB" dirty="0" smtClean="0"/>
              <a:t>Evidence </a:t>
            </a:r>
            <a:r>
              <a:rPr lang="en-GB" dirty="0"/>
              <a:t>of the verification and validation processes that have been carried out and the results of the system verification and validation.</a:t>
            </a:r>
          </a:p>
          <a:p>
            <a:pPr lvl="1"/>
            <a:r>
              <a:rPr lang="en-GB" dirty="0" smtClean="0"/>
              <a:t>Evidence </a:t>
            </a:r>
            <a:r>
              <a:rPr lang="en-GB" dirty="0"/>
              <a:t>that the organizations developing the system have defined and dependable software processes that include safety assurance reviews. There must also be records that show that these processes have been properly enacted. </a:t>
            </a:r>
          </a:p>
          <a:p>
            <a:endParaRPr lang="en-US" dirty="0" smtClean="0"/>
          </a:p>
          <a:p>
            <a:pPr lvl="1"/>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D0885483-9D1B-B54E-9B37-F57DB5D598CD}" type="slidenum">
              <a:rPr lang="en-US" smtClean="0"/>
              <a:t>164</a:t>
            </a:fld>
            <a:endParaRPr lang="en-US"/>
          </a:p>
        </p:txBody>
      </p:sp>
    </p:spTree>
    <p:extLst>
      <p:ext uri="{BB962C8B-B14F-4D97-AF65-F5344CB8AC3E}">
        <p14:creationId xmlns:p14="http://schemas.microsoft.com/office/powerpoint/2010/main" val="54115414"/>
      </p:ext>
    </p:extLst>
  </p:cSld>
  <p:clrMapOvr>
    <a:masterClrMapping/>
  </p:clrMapOvr>
  <p:transition spd="med">
    <p:wipe dir="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safety</a:t>
            </a:r>
            <a:endParaRPr lang="en-US" dirty="0"/>
          </a:p>
        </p:txBody>
      </p:sp>
      <p:sp>
        <p:nvSpPr>
          <p:cNvPr id="3" name="Content Placeholder 2"/>
          <p:cNvSpPr>
            <a:spLocks noGrp="1"/>
          </p:cNvSpPr>
          <p:nvPr>
            <p:ph idx="1"/>
          </p:nvPr>
        </p:nvSpPr>
        <p:spPr/>
        <p:txBody>
          <a:bodyPr/>
          <a:lstStyle/>
          <a:p>
            <a:r>
              <a:rPr lang="en-US" dirty="0" smtClean="0"/>
              <a:t>Agile methods are not usually used for safety-critical systems engineering</a:t>
            </a:r>
          </a:p>
          <a:p>
            <a:pPr lvl="1"/>
            <a:r>
              <a:rPr lang="en-US" dirty="0" smtClean="0"/>
              <a:t>Extensive process and product documentation is needed for system regulation. Contradicts the focus in agile methods on the software itself.</a:t>
            </a:r>
          </a:p>
          <a:p>
            <a:pPr lvl="1"/>
            <a:r>
              <a:rPr lang="en-US" dirty="0" smtClean="0"/>
              <a:t>A detailed safety analysis of a complete system specification is important. Contradicts the interleaved development of a system specification and program.</a:t>
            </a:r>
          </a:p>
          <a:p>
            <a:r>
              <a:rPr lang="en-US" dirty="0" smtClean="0"/>
              <a:t>Some agile techniques such as test-driven development may be used</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D0885483-9D1B-B54E-9B37-F57DB5D598CD}" type="slidenum">
              <a:rPr lang="en-US" smtClean="0"/>
              <a:t>165</a:t>
            </a:fld>
            <a:endParaRPr lang="en-US"/>
          </a:p>
        </p:txBody>
      </p:sp>
    </p:spTree>
    <p:extLst>
      <p:ext uri="{BB962C8B-B14F-4D97-AF65-F5344CB8AC3E}">
        <p14:creationId xmlns:p14="http://schemas.microsoft.com/office/powerpoint/2010/main" val="3940500315"/>
      </p:ext>
    </p:extLst>
  </p:cSld>
  <p:clrMapOvr>
    <a:masterClrMapping/>
  </p:clrMapOvr>
  <p:transition spd="med">
    <p:wipe dir="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assurance processes</a:t>
            </a:r>
            <a:endParaRPr lang="en-US" dirty="0"/>
          </a:p>
        </p:txBody>
      </p:sp>
      <p:sp>
        <p:nvSpPr>
          <p:cNvPr id="3" name="Content Placeholder 2"/>
          <p:cNvSpPr>
            <a:spLocks noGrp="1"/>
          </p:cNvSpPr>
          <p:nvPr>
            <p:ph idx="1"/>
          </p:nvPr>
        </p:nvSpPr>
        <p:spPr/>
        <p:txBody>
          <a:bodyPr/>
          <a:lstStyle/>
          <a:p>
            <a:r>
              <a:rPr lang="en-US" dirty="0" smtClean="0"/>
              <a:t>Process assurance involves defining a dependable process and ensuring that this process is followed during the system development.</a:t>
            </a:r>
          </a:p>
          <a:p>
            <a:r>
              <a:rPr lang="en-US" dirty="0" smtClean="0"/>
              <a:t>Process assurance focuses on:</a:t>
            </a:r>
          </a:p>
          <a:p>
            <a:pPr lvl="1"/>
            <a:r>
              <a:rPr lang="en-US" dirty="0" smtClean="0"/>
              <a:t>Do we have the right processes? Are the processes appropriate for the level of dependability required. Should include requirements management, change management, reviews and inspections, etc.</a:t>
            </a:r>
          </a:p>
          <a:p>
            <a:pPr lvl="1"/>
            <a:r>
              <a:rPr lang="en-US" dirty="0" smtClean="0"/>
              <a:t>Are we doing the processes right? Have these processes been followed by the development team.</a:t>
            </a:r>
          </a:p>
          <a:p>
            <a:r>
              <a:rPr lang="en-US" dirty="0" smtClean="0"/>
              <a:t>Process assurance generates documentation</a:t>
            </a:r>
          </a:p>
          <a:p>
            <a:pPr lvl="1"/>
            <a:r>
              <a:rPr lang="en-US" dirty="0" smtClean="0"/>
              <a:t>Agile processes therefore are rarely used for critical systems.</a:t>
            </a:r>
          </a:p>
          <a:p>
            <a:pPr>
              <a:buNone/>
            </a:pPr>
            <a:endParaRPr lang="en-US" dirty="0" smtClean="0"/>
          </a:p>
        </p:txBody>
      </p:sp>
      <p:sp>
        <p:nvSpPr>
          <p:cNvPr id="4" name="Slide Number Placeholder 3"/>
          <p:cNvSpPr>
            <a:spLocks noGrp="1"/>
          </p:cNvSpPr>
          <p:nvPr>
            <p:ph type="sldNum" sz="quarter" idx="12"/>
          </p:nvPr>
        </p:nvSpPr>
        <p:spPr/>
        <p:txBody>
          <a:bodyPr/>
          <a:lstStyle/>
          <a:p>
            <a:fld id="{745CE82A-87C3-2841-AAF3-37DF1E34DC62}" type="slidenum">
              <a:rPr lang="en-US" smtClean="0"/>
              <a:pPr/>
              <a:t>166</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965814643"/>
      </p:ext>
    </p:extLst>
  </p:cSld>
  <p:clrMapOvr>
    <a:masterClrMapping/>
  </p:clrMapOvr>
  <p:transition spd="med">
    <p:wipe dir="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dirty="0" smtClean="0"/>
              <a:t>Processes for safety </a:t>
            </a:r>
            <a:r>
              <a:rPr lang="en-US" dirty="0"/>
              <a:t>assurance</a:t>
            </a:r>
          </a:p>
        </p:txBody>
      </p:sp>
      <p:sp>
        <p:nvSpPr>
          <p:cNvPr id="136195" name="Rectangle 3"/>
          <p:cNvSpPr>
            <a:spLocks noGrp="1" noChangeArrowheads="1"/>
          </p:cNvSpPr>
          <p:nvPr>
            <p:ph idx="1"/>
          </p:nvPr>
        </p:nvSpPr>
        <p:spPr/>
        <p:txBody>
          <a:bodyPr/>
          <a:lstStyle/>
          <a:p>
            <a:r>
              <a:rPr lang="en-US" sz="2400" dirty="0" smtClean="0"/>
              <a:t>Process assurance is important for safety-critical systems development:</a:t>
            </a:r>
          </a:p>
          <a:p>
            <a:pPr lvl="1"/>
            <a:r>
              <a:rPr lang="en-US" sz="2000" dirty="0"/>
              <a:t>Accidents are rare events so testing may not find all problems;</a:t>
            </a:r>
          </a:p>
          <a:p>
            <a:pPr lvl="1"/>
            <a:r>
              <a:rPr lang="en-US" sz="2000" dirty="0"/>
              <a:t>Safety requirements are sometimes ‘shall not’ requirements so cannot be demonstrated through testing</a:t>
            </a:r>
            <a:r>
              <a:rPr lang="en-US" sz="2000" dirty="0" smtClean="0"/>
              <a:t>.</a:t>
            </a:r>
          </a:p>
          <a:p>
            <a:r>
              <a:rPr lang="en-US" sz="2400" dirty="0" smtClean="0"/>
              <a:t>Safety assurance activities may be included in the software process that record the analyses that have been carried out and the people responsible for these.</a:t>
            </a:r>
          </a:p>
          <a:p>
            <a:pPr lvl="1"/>
            <a:r>
              <a:rPr lang="en-US" sz="2000" dirty="0" smtClean="0"/>
              <a:t>Personal responsibility is important as </a:t>
            </a:r>
            <a:r>
              <a:rPr lang="en-US" dirty="0" smtClean="0"/>
              <a:t>system failures may lead to subsequent legal actions.</a:t>
            </a:r>
            <a:endParaRPr lang="en-US"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167</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446932077"/>
      </p:ext>
    </p:extLst>
  </p:cSld>
  <p:clrMapOvr>
    <a:masterClrMapping/>
  </p:clrMapOvr>
  <p:transition spd="med">
    <p:wipe dir="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Safety related process activities</a:t>
            </a:r>
          </a:p>
        </p:txBody>
      </p:sp>
      <p:sp>
        <p:nvSpPr>
          <p:cNvPr id="141315" name="Rectangle 3"/>
          <p:cNvSpPr>
            <a:spLocks noGrp="1" noChangeArrowheads="1"/>
          </p:cNvSpPr>
          <p:nvPr>
            <p:ph idx="1"/>
          </p:nvPr>
        </p:nvSpPr>
        <p:spPr/>
        <p:txBody>
          <a:bodyPr/>
          <a:lstStyle/>
          <a:p>
            <a:r>
              <a:rPr lang="en-US" dirty="0"/>
              <a:t>Creation of a hazard logging and monitoring system.</a:t>
            </a:r>
          </a:p>
          <a:p>
            <a:r>
              <a:rPr lang="en-US" dirty="0"/>
              <a:t>Appointment of project safety </a:t>
            </a:r>
            <a:r>
              <a:rPr lang="en-US" dirty="0" smtClean="0"/>
              <a:t>engineers who have explicit responsibility for system safety.</a:t>
            </a:r>
          </a:p>
          <a:p>
            <a:r>
              <a:rPr lang="en-US" dirty="0"/>
              <a:t>Extensive use of safety reviews.</a:t>
            </a:r>
          </a:p>
          <a:p>
            <a:r>
              <a:rPr lang="en-US" dirty="0"/>
              <a:t>Creation of a safety certification </a:t>
            </a:r>
            <a:r>
              <a:rPr lang="en-US" dirty="0" smtClean="0"/>
              <a:t>system where the safety of critical components is formally certified.</a:t>
            </a:r>
          </a:p>
          <a:p>
            <a:r>
              <a:rPr lang="en-US" dirty="0"/>
              <a:t>Detailed configuration management (see Chapter </a:t>
            </a:r>
            <a:r>
              <a:rPr lang="en-US" dirty="0" smtClean="0"/>
              <a:t>25)</a:t>
            </a:r>
            <a:r>
              <a:rPr lang="en-US" dirty="0"/>
              <a: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168</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404485766"/>
      </p:ext>
    </p:extLst>
  </p:cSld>
  <p:clrMapOvr>
    <a:masterClrMapping/>
  </p:clrMapOvr>
  <p:transition spd="med">
    <p:wipe dir="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Hazard analysis</a:t>
            </a:r>
          </a:p>
        </p:txBody>
      </p:sp>
      <p:sp>
        <p:nvSpPr>
          <p:cNvPr id="142339" name="Rectangle 3"/>
          <p:cNvSpPr>
            <a:spLocks noGrp="1" noChangeArrowheads="1"/>
          </p:cNvSpPr>
          <p:nvPr>
            <p:ph idx="1"/>
          </p:nvPr>
        </p:nvSpPr>
        <p:spPr/>
        <p:txBody>
          <a:bodyPr/>
          <a:lstStyle/>
          <a:p>
            <a:r>
              <a:rPr lang="en-US"/>
              <a:t>Hazard analysis involves identifying hazards and their root causes.</a:t>
            </a:r>
          </a:p>
          <a:p>
            <a:r>
              <a:rPr lang="en-US"/>
              <a:t>There should be clear traceability from identified hazards through their analysis to the actions taken during the process to ensure that these hazards have been covered.</a:t>
            </a:r>
          </a:p>
          <a:p>
            <a:r>
              <a:rPr lang="en-US"/>
              <a:t>A hazard log may be used to track hazards throughout the process.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169</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738378865"/>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lIns="90840" tIns="44623" rIns="90840" bIns="44623"/>
          <a:lstStyle/>
          <a:p>
            <a:r>
              <a:rPr lang="en-GB"/>
              <a:t>Dependability economics</a:t>
            </a:r>
          </a:p>
        </p:txBody>
      </p:sp>
      <p:sp>
        <p:nvSpPr>
          <p:cNvPr id="15363" name="Rectangle 3"/>
          <p:cNvSpPr>
            <a:spLocks noGrp="1" noChangeArrowheads="1"/>
          </p:cNvSpPr>
          <p:nvPr>
            <p:ph idx="1"/>
          </p:nvPr>
        </p:nvSpPr>
        <p:spPr>
          <a:noFill/>
          <a:ln/>
        </p:spPr>
        <p:txBody>
          <a:bodyPr lIns="90840" tIns="44623" rIns="90840" bIns="44623"/>
          <a:lstStyle/>
          <a:p>
            <a:pPr>
              <a:lnSpc>
                <a:spcPct val="90000"/>
              </a:lnSpc>
            </a:pPr>
            <a:r>
              <a:rPr lang="en-GB"/>
              <a:t>Because of very high costs of dependability achievement, it may be more cost effective to accept untrustworthy systems and pay for failure costs</a:t>
            </a:r>
          </a:p>
          <a:p>
            <a:pPr>
              <a:lnSpc>
                <a:spcPct val="90000"/>
              </a:lnSpc>
            </a:pPr>
            <a:r>
              <a:rPr lang="en-GB"/>
              <a:t>However, this depends on social and political factors. A reputation for products  that can’t be trusted may lose future business</a:t>
            </a:r>
          </a:p>
          <a:p>
            <a:pPr>
              <a:lnSpc>
                <a:spcPct val="90000"/>
              </a:lnSpc>
            </a:pPr>
            <a:r>
              <a:rPr lang="en-GB"/>
              <a:t>Depends on system type - for business systems in particular, modest levels of dependability may be adequate</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17</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745898014"/>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38"/>
            <a:ext cx="8229600" cy="1143000"/>
          </a:xfrm>
        </p:spPr>
        <p:txBody>
          <a:bodyPr/>
          <a:lstStyle/>
          <a:p>
            <a:r>
              <a:rPr lang="en-US" dirty="0" smtClean="0"/>
              <a:t>A </a:t>
            </a:r>
            <a:r>
              <a:rPr lang="en-US" dirty="0"/>
              <a:t>simplified hazard log entry</a:t>
            </a:r>
            <a:r>
              <a:rPr lang="en-GB" dirty="0" smtClean="0"/>
              <a:t> </a:t>
            </a:r>
            <a:endParaRPr lang="en-US" dirty="0"/>
          </a:p>
        </p:txBody>
      </p:sp>
      <p:graphicFrame>
        <p:nvGraphicFramePr>
          <p:cNvPr id="4" name="Content Placeholder 3"/>
          <p:cNvGraphicFramePr>
            <a:graphicFrameLocks noGrp="1"/>
          </p:cNvGraphicFramePr>
          <p:nvPr>
            <p:ph idx="1"/>
            <p:extLst/>
          </p:nvPr>
        </p:nvGraphicFramePr>
        <p:xfrm>
          <a:off x="659875" y="1689652"/>
          <a:ext cx="7876736" cy="4371280"/>
        </p:xfrm>
        <a:graphic>
          <a:graphicData uri="http://schemas.openxmlformats.org/drawingml/2006/table">
            <a:tbl>
              <a:tblPr firstRow="1" bandRow="1">
                <a:tableStyleId>{5C22544A-7EE6-4342-B048-85BDC9FD1C3A}</a:tableStyleId>
              </a:tblPr>
              <a:tblGrid>
                <a:gridCol w="1125248">
                  <a:extLst>
                    <a:ext uri="{9D8B030D-6E8A-4147-A177-3AD203B41FA5}">
                      <a16:colId xmlns:a16="http://schemas.microsoft.com/office/drawing/2014/main" val="20000"/>
                    </a:ext>
                  </a:extLst>
                </a:gridCol>
                <a:gridCol w="1125248">
                  <a:extLst>
                    <a:ext uri="{9D8B030D-6E8A-4147-A177-3AD203B41FA5}">
                      <a16:colId xmlns:a16="http://schemas.microsoft.com/office/drawing/2014/main" val="20001"/>
                    </a:ext>
                  </a:extLst>
                </a:gridCol>
                <a:gridCol w="1125248">
                  <a:extLst>
                    <a:ext uri="{9D8B030D-6E8A-4147-A177-3AD203B41FA5}">
                      <a16:colId xmlns:a16="http://schemas.microsoft.com/office/drawing/2014/main" val="20002"/>
                    </a:ext>
                  </a:extLst>
                </a:gridCol>
                <a:gridCol w="1125248">
                  <a:extLst>
                    <a:ext uri="{9D8B030D-6E8A-4147-A177-3AD203B41FA5}">
                      <a16:colId xmlns:a16="http://schemas.microsoft.com/office/drawing/2014/main" val="20003"/>
                    </a:ext>
                  </a:extLst>
                </a:gridCol>
                <a:gridCol w="1125248">
                  <a:extLst>
                    <a:ext uri="{9D8B030D-6E8A-4147-A177-3AD203B41FA5}">
                      <a16:colId xmlns:a16="http://schemas.microsoft.com/office/drawing/2014/main" val="20004"/>
                    </a:ext>
                  </a:extLst>
                </a:gridCol>
                <a:gridCol w="1125248">
                  <a:extLst>
                    <a:ext uri="{9D8B030D-6E8A-4147-A177-3AD203B41FA5}">
                      <a16:colId xmlns:a16="http://schemas.microsoft.com/office/drawing/2014/main" val="20005"/>
                    </a:ext>
                  </a:extLst>
                </a:gridCol>
                <a:gridCol w="1125248">
                  <a:extLst>
                    <a:ext uri="{9D8B030D-6E8A-4147-A177-3AD203B41FA5}">
                      <a16:colId xmlns:a16="http://schemas.microsoft.com/office/drawing/2014/main" val="20006"/>
                    </a:ext>
                  </a:extLst>
                </a:gridCol>
              </a:tblGrid>
              <a:tr h="201606">
                <a:tc gridSpan="7">
                  <a:txBody>
                    <a:bodyPr/>
                    <a:lstStyle/>
                    <a:p>
                      <a:pPr>
                        <a:spcBef>
                          <a:spcPts val="300"/>
                        </a:spcBef>
                        <a:spcAft>
                          <a:spcPts val="300"/>
                        </a:spcAft>
                        <a:tabLst>
                          <a:tab pos="4286250" algn="r"/>
                        </a:tabLst>
                      </a:pPr>
                      <a:r>
                        <a:rPr lang="en-US" sz="1600" b="1" dirty="0">
                          <a:latin typeface="Arial"/>
                          <a:ea typeface="Calibri"/>
                          <a:cs typeface="Arial"/>
                        </a:rPr>
                        <a:t>Hazard Log 	Page 4: Printed </a:t>
                      </a:r>
                      <a:r>
                        <a:rPr lang="en-US" sz="1600" b="1" dirty="0" smtClean="0">
                          <a:latin typeface="Arial"/>
                          <a:ea typeface="Calibri"/>
                          <a:cs typeface="Arial"/>
                        </a:rPr>
                        <a:t>20.02.2012</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15930">
                <a:tc gridSpan="4">
                  <a:txBody>
                    <a:bodyPr/>
                    <a:lstStyle/>
                    <a:p>
                      <a:pPr>
                        <a:spcAft>
                          <a:spcPts val="0"/>
                        </a:spcAft>
                      </a:pPr>
                      <a:r>
                        <a:rPr lang="en-US" sz="1600" i="1" dirty="0">
                          <a:latin typeface="Arial"/>
                          <a:ea typeface="Calibri"/>
                          <a:cs typeface="Arial"/>
                        </a:rPr>
                        <a:t>System</a:t>
                      </a:r>
                      <a:r>
                        <a:rPr lang="en-US" sz="1600" dirty="0">
                          <a:latin typeface="Arial"/>
                          <a:ea typeface="Calibri"/>
                          <a:cs typeface="Arial"/>
                        </a:rPr>
                        <a:t>: Insulin Pump System</a:t>
                      </a:r>
                      <a:br>
                        <a:rPr lang="en-US" sz="1600" dirty="0">
                          <a:latin typeface="Arial"/>
                          <a:ea typeface="Calibri"/>
                          <a:cs typeface="Arial"/>
                        </a:rPr>
                      </a:br>
                      <a:r>
                        <a:rPr lang="en-US" sz="1600" i="1" dirty="0">
                          <a:latin typeface="Arial"/>
                          <a:ea typeface="Calibri"/>
                          <a:cs typeface="Arial"/>
                        </a:rPr>
                        <a:t>Safety Engineer:</a:t>
                      </a:r>
                      <a:r>
                        <a:rPr lang="en-US" sz="1600" dirty="0">
                          <a:latin typeface="Arial"/>
                          <a:ea typeface="Calibri"/>
                          <a:cs typeface="Arial"/>
                        </a:rPr>
                        <a:t> James Brown</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a:spcAft>
                          <a:spcPts val="0"/>
                        </a:spcAft>
                      </a:pPr>
                      <a:r>
                        <a:rPr lang="en-US" sz="1600" i="1">
                          <a:latin typeface="Arial"/>
                          <a:ea typeface="Calibri"/>
                          <a:cs typeface="Arial"/>
                        </a:rPr>
                        <a:t>File</a:t>
                      </a:r>
                      <a:r>
                        <a:rPr lang="en-US" sz="1600">
                          <a:latin typeface="Arial"/>
                          <a:ea typeface="Calibri"/>
                          <a:cs typeface="Arial"/>
                        </a:rPr>
                        <a:t>: InsulinPump/Safety/HazardLog</a:t>
                      </a:r>
                      <a:br>
                        <a:rPr lang="en-US" sz="1600">
                          <a:latin typeface="Arial"/>
                          <a:ea typeface="Calibri"/>
                          <a:cs typeface="Arial"/>
                        </a:rPr>
                      </a:br>
                      <a:r>
                        <a:rPr lang="en-US" sz="1600" i="1">
                          <a:latin typeface="Arial"/>
                          <a:ea typeface="Calibri"/>
                          <a:cs typeface="Arial"/>
                        </a:rPr>
                        <a:t>Log version</a:t>
                      </a:r>
                      <a:r>
                        <a:rPr lang="en-US" sz="1600">
                          <a:latin typeface="Arial"/>
                          <a:ea typeface="Calibri"/>
                          <a:cs typeface="Arial"/>
                        </a:rPr>
                        <a:t>: 1/3</a:t>
                      </a:r>
                      <a:endParaRPr lang="en-GB" sz="160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5930">
                <a:tc>
                  <a:txBody>
                    <a:bodyPr/>
                    <a:lstStyle/>
                    <a:p>
                      <a:pPr>
                        <a:spcAft>
                          <a:spcPts val="0"/>
                        </a:spcAft>
                      </a:pPr>
                      <a:r>
                        <a:rPr lang="en-US" sz="1600" i="1">
                          <a:latin typeface="Arial"/>
                          <a:ea typeface="Calibri"/>
                          <a:cs typeface="Arial"/>
                        </a:rPr>
                        <a:t>Identified Hazard</a:t>
                      </a:r>
                      <a:endParaRPr lang="en-GB" sz="1600">
                        <a:latin typeface="Arial"/>
                        <a:ea typeface="Calibri"/>
                        <a:cs typeface="Arial"/>
                      </a:endParaRPr>
                    </a:p>
                  </a:txBody>
                  <a:tcPr marL="68580" marR="68580" marT="0" marB="0"/>
                </a:tc>
                <a:tc gridSpan="6">
                  <a:txBody>
                    <a:bodyPr/>
                    <a:lstStyle/>
                    <a:p>
                      <a:pPr>
                        <a:spcAft>
                          <a:spcPts val="0"/>
                        </a:spcAft>
                      </a:pPr>
                      <a:r>
                        <a:rPr lang="en-US" sz="1600" dirty="0">
                          <a:latin typeface="Arial"/>
                          <a:ea typeface="Calibri"/>
                          <a:cs typeface="Arial"/>
                        </a:rPr>
                        <a:t>Insulin overdose delivered to patient</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5930">
                <a:tc>
                  <a:txBody>
                    <a:bodyPr/>
                    <a:lstStyle/>
                    <a:p>
                      <a:pPr>
                        <a:spcAft>
                          <a:spcPts val="0"/>
                        </a:spcAft>
                      </a:pPr>
                      <a:r>
                        <a:rPr lang="en-US" sz="1600" i="1">
                          <a:latin typeface="Arial"/>
                          <a:ea typeface="Calibri"/>
                          <a:cs typeface="Arial"/>
                        </a:rPr>
                        <a:t>Identified by</a:t>
                      </a:r>
                      <a:endParaRPr lang="en-GB" sz="1600">
                        <a:latin typeface="Arial"/>
                        <a:ea typeface="Calibri"/>
                        <a:cs typeface="Arial"/>
                      </a:endParaRPr>
                    </a:p>
                  </a:txBody>
                  <a:tcPr marL="68580" marR="68580" marT="0" marB="0"/>
                </a:tc>
                <a:tc gridSpan="6">
                  <a:txBody>
                    <a:bodyPr/>
                    <a:lstStyle/>
                    <a:p>
                      <a:pPr>
                        <a:spcAft>
                          <a:spcPts val="0"/>
                        </a:spcAft>
                      </a:pPr>
                      <a:r>
                        <a:rPr lang="en-US" sz="1600" dirty="0">
                          <a:latin typeface="Arial"/>
                          <a:ea typeface="Calibri"/>
                          <a:cs typeface="Arial"/>
                        </a:rPr>
                        <a:t>Jane Williams</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515930">
                <a:tc>
                  <a:txBody>
                    <a:bodyPr/>
                    <a:lstStyle/>
                    <a:p>
                      <a:pPr>
                        <a:spcAft>
                          <a:spcPts val="0"/>
                        </a:spcAft>
                      </a:pPr>
                      <a:r>
                        <a:rPr lang="en-US" sz="1600" i="1">
                          <a:latin typeface="Arial"/>
                          <a:ea typeface="Calibri"/>
                          <a:cs typeface="Arial"/>
                        </a:rPr>
                        <a:t>Criticality class</a:t>
                      </a:r>
                      <a:endParaRPr lang="en-GB" sz="1600">
                        <a:latin typeface="Arial"/>
                        <a:ea typeface="Calibri"/>
                        <a:cs typeface="Arial"/>
                      </a:endParaRPr>
                    </a:p>
                  </a:txBody>
                  <a:tcPr marL="68580" marR="68580" marT="0" marB="0"/>
                </a:tc>
                <a:tc gridSpan="6">
                  <a:txBody>
                    <a:bodyPr/>
                    <a:lstStyle/>
                    <a:p>
                      <a:pPr>
                        <a:spcAft>
                          <a:spcPts val="0"/>
                        </a:spcAft>
                      </a:pPr>
                      <a:r>
                        <a:rPr lang="en-US" sz="1600" dirty="0">
                          <a:latin typeface="Arial"/>
                          <a:ea typeface="Calibri"/>
                          <a:cs typeface="Arial"/>
                        </a:rPr>
                        <a:t>1</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515930">
                <a:tc>
                  <a:txBody>
                    <a:bodyPr/>
                    <a:lstStyle/>
                    <a:p>
                      <a:pPr>
                        <a:spcAft>
                          <a:spcPts val="0"/>
                        </a:spcAft>
                      </a:pPr>
                      <a:r>
                        <a:rPr lang="en-US" sz="1600" i="1">
                          <a:latin typeface="Arial"/>
                          <a:ea typeface="Calibri"/>
                          <a:cs typeface="Arial"/>
                        </a:rPr>
                        <a:t>Identified risk</a:t>
                      </a:r>
                      <a:endParaRPr lang="en-GB" sz="1600">
                        <a:latin typeface="Arial"/>
                        <a:ea typeface="Calibri"/>
                        <a:cs typeface="Arial"/>
                      </a:endParaRPr>
                    </a:p>
                  </a:txBody>
                  <a:tcPr marL="68580" marR="68580" marT="0" marB="0"/>
                </a:tc>
                <a:tc gridSpan="6">
                  <a:txBody>
                    <a:bodyPr/>
                    <a:lstStyle/>
                    <a:p>
                      <a:pPr>
                        <a:spcAft>
                          <a:spcPts val="0"/>
                        </a:spcAft>
                      </a:pPr>
                      <a:r>
                        <a:rPr lang="en-US" sz="1600" dirty="0">
                          <a:latin typeface="Arial"/>
                          <a:ea typeface="Calibri"/>
                          <a:cs typeface="Arial"/>
                        </a:rPr>
                        <a:t>High</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515930">
                <a:tc>
                  <a:txBody>
                    <a:bodyPr/>
                    <a:lstStyle/>
                    <a:p>
                      <a:pPr marL="57150" indent="-57150">
                        <a:spcAft>
                          <a:spcPts val="0"/>
                        </a:spcAft>
                      </a:pPr>
                      <a:r>
                        <a:rPr lang="en-US" sz="1600" i="1">
                          <a:latin typeface="Arial"/>
                          <a:ea typeface="Calibri"/>
                          <a:cs typeface="Arial"/>
                        </a:rPr>
                        <a:t> Fault tree identified</a:t>
                      </a:r>
                      <a:endParaRPr lang="en-GB" sz="1600">
                        <a:latin typeface="Arial"/>
                        <a:ea typeface="Calibri"/>
                        <a:cs typeface="Arial"/>
                      </a:endParaRPr>
                    </a:p>
                  </a:txBody>
                  <a:tcPr marL="68580" marR="68580" marT="0" marB="0"/>
                </a:tc>
                <a:tc>
                  <a:txBody>
                    <a:bodyPr/>
                    <a:lstStyle/>
                    <a:p>
                      <a:pPr>
                        <a:spcAft>
                          <a:spcPts val="0"/>
                        </a:spcAft>
                      </a:pPr>
                      <a:r>
                        <a:rPr lang="en-US" sz="1600">
                          <a:latin typeface="Arial"/>
                          <a:ea typeface="Calibri"/>
                          <a:cs typeface="Arial"/>
                        </a:rPr>
                        <a:t>YES</a:t>
                      </a:r>
                      <a:endParaRPr lang="en-GB" sz="1600">
                        <a:latin typeface="Arial"/>
                        <a:ea typeface="Calibri"/>
                        <a:cs typeface="Arial"/>
                      </a:endParaRPr>
                    </a:p>
                  </a:txBody>
                  <a:tcPr marL="68580" marR="68580" marT="0" marB="0"/>
                </a:tc>
                <a:tc>
                  <a:txBody>
                    <a:bodyPr/>
                    <a:lstStyle/>
                    <a:p>
                      <a:pPr>
                        <a:spcAft>
                          <a:spcPts val="0"/>
                        </a:spcAft>
                      </a:pPr>
                      <a:r>
                        <a:rPr lang="en-US" sz="1600" i="1">
                          <a:latin typeface="Arial"/>
                          <a:ea typeface="Calibri"/>
                          <a:cs typeface="Arial"/>
                        </a:rPr>
                        <a:t>Date</a:t>
                      </a:r>
                      <a:endParaRPr lang="en-GB" sz="1600">
                        <a:latin typeface="Arial"/>
                        <a:ea typeface="Calibri"/>
                        <a:cs typeface="Arial"/>
                      </a:endParaRPr>
                    </a:p>
                  </a:txBody>
                  <a:tcPr marL="68580" marR="68580" marT="0" marB="0"/>
                </a:tc>
                <a:tc gridSpan="2">
                  <a:txBody>
                    <a:bodyPr/>
                    <a:lstStyle/>
                    <a:p>
                      <a:pPr>
                        <a:spcAft>
                          <a:spcPts val="0"/>
                        </a:spcAft>
                      </a:pPr>
                      <a:r>
                        <a:rPr lang="en-US" sz="1600" dirty="0">
                          <a:latin typeface="Arial"/>
                          <a:ea typeface="Calibri"/>
                          <a:cs typeface="Arial"/>
                        </a:rPr>
                        <a:t>24.01.07</a:t>
                      </a:r>
                      <a:endParaRPr lang="en-GB" sz="1600" dirty="0">
                        <a:latin typeface="Arial"/>
                        <a:ea typeface="Calibri"/>
                        <a:cs typeface="Arial"/>
                      </a:endParaRPr>
                    </a:p>
                  </a:txBody>
                  <a:tcPr marL="68580" marR="68580" marT="0" marB="0"/>
                </a:tc>
                <a:tc hMerge="1">
                  <a:txBody>
                    <a:bodyPr/>
                    <a:lstStyle/>
                    <a:p>
                      <a:endParaRPr lang="en-US"/>
                    </a:p>
                  </a:txBody>
                  <a:tcPr/>
                </a:tc>
                <a:tc>
                  <a:txBody>
                    <a:bodyPr/>
                    <a:lstStyle/>
                    <a:p>
                      <a:pPr>
                        <a:spcAft>
                          <a:spcPts val="0"/>
                        </a:spcAft>
                      </a:pPr>
                      <a:r>
                        <a:rPr lang="en-US" sz="1600" i="1">
                          <a:latin typeface="Arial"/>
                          <a:ea typeface="Calibri"/>
                          <a:cs typeface="Arial"/>
                        </a:rPr>
                        <a:t>Location</a:t>
                      </a:r>
                      <a:endParaRPr lang="en-GB" sz="1600">
                        <a:latin typeface="Arial"/>
                        <a:ea typeface="Calibri"/>
                        <a:cs typeface="Arial"/>
                      </a:endParaRPr>
                    </a:p>
                  </a:txBody>
                  <a:tcPr marL="68580" marR="68580" marT="0" marB="0"/>
                </a:tc>
                <a:tc>
                  <a:txBody>
                    <a:bodyPr/>
                    <a:lstStyle/>
                    <a:p>
                      <a:pPr>
                        <a:spcAft>
                          <a:spcPts val="0"/>
                        </a:spcAft>
                      </a:pPr>
                      <a:r>
                        <a:rPr lang="en-US" sz="1600">
                          <a:latin typeface="Times New Roman"/>
                          <a:ea typeface="Calibri"/>
                          <a:cs typeface="Times New Roman"/>
                        </a:rPr>
                        <a:t>Hazard Log, Page 5</a:t>
                      </a:r>
                      <a:endParaRPr lang="en-GB" sz="1600">
                        <a:latin typeface="Times New Roman"/>
                        <a:ea typeface="Calibri"/>
                        <a:cs typeface="Times New Roman"/>
                      </a:endParaRPr>
                    </a:p>
                  </a:txBody>
                  <a:tcPr marL="68580" marR="68580" marT="0" marB="0"/>
                </a:tc>
                <a:extLst>
                  <a:ext uri="{0D108BD9-81ED-4DB2-BD59-A6C34878D82A}">
                    <a16:rowId xmlns:a16="http://schemas.microsoft.com/office/drawing/2014/main" val="10006"/>
                  </a:ext>
                </a:extLst>
              </a:tr>
              <a:tr h="515930">
                <a:tc>
                  <a:txBody>
                    <a:bodyPr/>
                    <a:lstStyle/>
                    <a:p>
                      <a:pPr>
                        <a:spcAft>
                          <a:spcPts val="0"/>
                        </a:spcAft>
                      </a:pPr>
                      <a:r>
                        <a:rPr lang="en-US" sz="1600" i="1">
                          <a:latin typeface="Arial"/>
                          <a:ea typeface="Calibri"/>
                          <a:cs typeface="Arial"/>
                        </a:rPr>
                        <a:t>Fault tree creators</a:t>
                      </a:r>
                      <a:endParaRPr lang="en-GB" sz="1600">
                        <a:latin typeface="Arial"/>
                        <a:ea typeface="Calibri"/>
                        <a:cs typeface="Arial"/>
                      </a:endParaRPr>
                    </a:p>
                  </a:txBody>
                  <a:tcPr marL="68580" marR="68580" marT="0" marB="0"/>
                </a:tc>
                <a:tc gridSpan="6">
                  <a:txBody>
                    <a:bodyPr/>
                    <a:lstStyle/>
                    <a:p>
                      <a:pPr>
                        <a:spcAft>
                          <a:spcPts val="0"/>
                        </a:spcAft>
                      </a:pPr>
                      <a:r>
                        <a:rPr lang="en-US" sz="1600" dirty="0">
                          <a:latin typeface="Arial"/>
                          <a:ea typeface="Calibri"/>
                          <a:cs typeface="Arial"/>
                        </a:rPr>
                        <a:t>Jane Williams and Bill Smith</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515930">
                <a:tc>
                  <a:txBody>
                    <a:bodyPr/>
                    <a:lstStyle/>
                    <a:p>
                      <a:pPr>
                        <a:spcAft>
                          <a:spcPts val="0"/>
                        </a:spcAft>
                      </a:pPr>
                      <a:r>
                        <a:rPr lang="en-US" sz="1600" i="1">
                          <a:latin typeface="Arial"/>
                          <a:ea typeface="Calibri"/>
                          <a:cs typeface="Arial"/>
                        </a:rPr>
                        <a:t>Fault tree checked</a:t>
                      </a:r>
                      <a:endParaRPr lang="en-GB" sz="1600">
                        <a:latin typeface="Arial"/>
                        <a:ea typeface="Calibri"/>
                        <a:cs typeface="Arial"/>
                      </a:endParaRPr>
                    </a:p>
                  </a:txBody>
                  <a:tcPr marL="68580" marR="68580" marT="0" marB="0"/>
                </a:tc>
                <a:tc>
                  <a:txBody>
                    <a:bodyPr/>
                    <a:lstStyle/>
                    <a:p>
                      <a:pPr>
                        <a:spcAft>
                          <a:spcPts val="0"/>
                        </a:spcAft>
                      </a:pPr>
                      <a:r>
                        <a:rPr lang="en-US" sz="1600">
                          <a:latin typeface="Arial"/>
                          <a:ea typeface="Calibri"/>
                          <a:cs typeface="Arial"/>
                        </a:rPr>
                        <a:t>YES</a:t>
                      </a:r>
                      <a:endParaRPr lang="en-GB" sz="1600">
                        <a:latin typeface="Arial"/>
                        <a:ea typeface="Calibri"/>
                        <a:cs typeface="Arial"/>
                      </a:endParaRPr>
                    </a:p>
                  </a:txBody>
                  <a:tcPr marL="68580" marR="68580" marT="0" marB="0"/>
                </a:tc>
                <a:tc>
                  <a:txBody>
                    <a:bodyPr/>
                    <a:lstStyle/>
                    <a:p>
                      <a:pPr>
                        <a:spcAft>
                          <a:spcPts val="0"/>
                        </a:spcAft>
                      </a:pPr>
                      <a:r>
                        <a:rPr lang="en-US" sz="1600" i="1">
                          <a:latin typeface="Arial"/>
                          <a:ea typeface="Calibri"/>
                          <a:cs typeface="Arial"/>
                        </a:rPr>
                        <a:t>Date</a:t>
                      </a:r>
                      <a:endParaRPr lang="en-GB" sz="1600">
                        <a:latin typeface="Arial"/>
                        <a:ea typeface="Calibri"/>
                        <a:cs typeface="Arial"/>
                      </a:endParaRPr>
                    </a:p>
                  </a:txBody>
                  <a:tcPr marL="68580" marR="68580" marT="0" marB="0"/>
                </a:tc>
                <a:tc gridSpan="2">
                  <a:txBody>
                    <a:bodyPr/>
                    <a:lstStyle/>
                    <a:p>
                      <a:pPr>
                        <a:spcAft>
                          <a:spcPts val="0"/>
                        </a:spcAft>
                      </a:pPr>
                      <a:r>
                        <a:rPr lang="en-US" sz="1600" dirty="0">
                          <a:latin typeface="Arial"/>
                          <a:ea typeface="Calibri"/>
                          <a:cs typeface="Arial"/>
                        </a:rPr>
                        <a:t>28.01.07</a:t>
                      </a:r>
                      <a:endParaRPr lang="en-GB" sz="1600" dirty="0">
                        <a:latin typeface="Arial"/>
                        <a:ea typeface="Calibri"/>
                        <a:cs typeface="Arial"/>
                      </a:endParaRPr>
                    </a:p>
                  </a:txBody>
                  <a:tcPr marL="68580" marR="68580" marT="0" marB="0"/>
                </a:tc>
                <a:tc hMerge="1">
                  <a:txBody>
                    <a:bodyPr/>
                    <a:lstStyle/>
                    <a:p>
                      <a:endParaRPr lang="en-US"/>
                    </a:p>
                  </a:txBody>
                  <a:tcPr/>
                </a:tc>
                <a:tc>
                  <a:txBody>
                    <a:bodyPr/>
                    <a:lstStyle/>
                    <a:p>
                      <a:pPr>
                        <a:spcAft>
                          <a:spcPts val="600"/>
                        </a:spcAft>
                      </a:pPr>
                      <a:r>
                        <a:rPr lang="en-US" sz="1600" i="1" dirty="0">
                          <a:latin typeface="Arial"/>
                          <a:ea typeface="Calibri"/>
                          <a:cs typeface="Arial"/>
                        </a:rPr>
                        <a:t>Checker</a:t>
                      </a:r>
                      <a:endParaRPr lang="en-GB" sz="1600" dirty="0">
                        <a:latin typeface="Arial"/>
                        <a:ea typeface="Calibri"/>
                        <a:cs typeface="Arial"/>
                      </a:endParaRPr>
                    </a:p>
                  </a:txBody>
                  <a:tcPr marL="68580" marR="68580" marT="0" marB="0"/>
                </a:tc>
                <a:tc>
                  <a:txBody>
                    <a:bodyPr/>
                    <a:lstStyle/>
                    <a:p>
                      <a:pPr>
                        <a:spcAft>
                          <a:spcPts val="0"/>
                        </a:spcAft>
                      </a:pPr>
                      <a:r>
                        <a:rPr lang="en-US" sz="1600" dirty="0">
                          <a:latin typeface="Times New Roman"/>
                          <a:ea typeface="Calibri"/>
                          <a:cs typeface="Times New Roman"/>
                        </a:rPr>
                        <a:t>James Brown</a:t>
                      </a:r>
                      <a:endParaRPr lang="en-GB" sz="1600" dirty="0">
                        <a:latin typeface="Times New Roman"/>
                        <a:ea typeface="Calibri"/>
                        <a:cs typeface="Times New Roman"/>
                      </a:endParaRPr>
                    </a:p>
                  </a:txBody>
                  <a:tcPr marL="68580" marR="68580" marT="0" marB="0"/>
                </a:tc>
                <a:extLst>
                  <a:ext uri="{0D108BD9-81ED-4DB2-BD59-A6C34878D82A}">
                    <a16:rowId xmlns:a16="http://schemas.microsoft.com/office/drawing/2014/main" val="10008"/>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170</a:t>
            </a:fld>
            <a:endParaRPr lang="en-US"/>
          </a:p>
        </p:txBody>
      </p:sp>
      <p:sp>
        <p:nvSpPr>
          <p:cNvPr id="6" name="Footer Placeholder 5"/>
          <p:cNvSpPr>
            <a:spLocks noGrp="1"/>
          </p:cNvSpPr>
          <p:nvPr>
            <p:ph type="ftr" sz="quarter" idx="11"/>
          </p:nvPr>
        </p:nvSpPr>
        <p:spPr/>
        <p:txBody>
          <a:bodyPr/>
          <a:lstStyle/>
          <a:p>
            <a:r>
              <a:rPr lang="en-US" dirty="0" smtClean="0"/>
              <a:t>Module 12 - Non-Functional Features</a:t>
            </a:r>
            <a:endParaRPr lang="en-US" dirty="0"/>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439569611"/>
      </p:ext>
    </p:extLst>
  </p:cSld>
  <p:clrMapOvr>
    <a:masterClrMapping/>
  </p:clrMapOvr>
  <p:transition spd="med">
    <p:wipe dir="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 log (2)</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D0885483-9D1B-B54E-9B37-F57DB5D598CD}" type="slidenum">
              <a:rPr lang="en-US" smtClean="0"/>
              <a:t>171</a:t>
            </a:fld>
            <a:endParaRPr lang="en-US"/>
          </a:p>
        </p:txBody>
      </p:sp>
      <p:graphicFrame>
        <p:nvGraphicFramePr>
          <p:cNvPr id="7" name="Table 6"/>
          <p:cNvGraphicFramePr>
            <a:graphicFrameLocks noGrp="1"/>
          </p:cNvGraphicFramePr>
          <p:nvPr>
            <p:extLst/>
          </p:nvPr>
        </p:nvGraphicFramePr>
        <p:xfrm>
          <a:off x="457200" y="1600200"/>
          <a:ext cx="8229599" cy="4657440"/>
        </p:xfrm>
        <a:graphic>
          <a:graphicData uri="http://schemas.openxmlformats.org/drawingml/2006/table">
            <a:tbl>
              <a:tblPr firstRow="1" bandRow="1">
                <a:tableStyleId>{5C22544A-7EE6-4342-B048-85BDC9FD1C3A}</a:tableStyleId>
              </a:tblPr>
              <a:tblGrid>
                <a:gridCol w="117565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75657">
                  <a:extLst>
                    <a:ext uri="{9D8B030D-6E8A-4147-A177-3AD203B41FA5}">
                      <a16:colId xmlns:a16="http://schemas.microsoft.com/office/drawing/2014/main" val="20002"/>
                    </a:ext>
                  </a:extLst>
                </a:gridCol>
                <a:gridCol w="1175657">
                  <a:extLst>
                    <a:ext uri="{9D8B030D-6E8A-4147-A177-3AD203B41FA5}">
                      <a16:colId xmlns:a16="http://schemas.microsoft.com/office/drawing/2014/main" val="20003"/>
                    </a:ext>
                  </a:extLst>
                </a:gridCol>
                <a:gridCol w="1175657">
                  <a:extLst>
                    <a:ext uri="{9D8B030D-6E8A-4147-A177-3AD203B41FA5}">
                      <a16:colId xmlns:a16="http://schemas.microsoft.com/office/drawing/2014/main" val="20004"/>
                    </a:ext>
                  </a:extLst>
                </a:gridCol>
                <a:gridCol w="1175657">
                  <a:extLst>
                    <a:ext uri="{9D8B030D-6E8A-4147-A177-3AD203B41FA5}">
                      <a16:colId xmlns:a16="http://schemas.microsoft.com/office/drawing/2014/main" val="20005"/>
                    </a:ext>
                  </a:extLst>
                </a:gridCol>
                <a:gridCol w="1175657">
                  <a:extLst>
                    <a:ext uri="{9D8B030D-6E8A-4147-A177-3AD203B41FA5}">
                      <a16:colId xmlns:a16="http://schemas.microsoft.com/office/drawing/2014/main" val="20006"/>
                    </a:ext>
                  </a:extLst>
                </a:gridCol>
              </a:tblGrid>
              <a:tr h="736416">
                <a:tc gridSpan="7">
                  <a:txBody>
                    <a:bodyPr/>
                    <a:lstStyle/>
                    <a:p>
                      <a:pPr algn="just">
                        <a:spcBef>
                          <a:spcPts val="300"/>
                        </a:spcBef>
                        <a:spcAft>
                          <a:spcPts val="300"/>
                        </a:spcAft>
                      </a:pPr>
                      <a:r>
                        <a:rPr lang="en-US" sz="1600" dirty="0">
                          <a:solidFill>
                            <a:srgbClr val="000000"/>
                          </a:solidFill>
                          <a:latin typeface="Arial"/>
                          <a:ea typeface="Times New Roman"/>
                          <a:cs typeface="Arial"/>
                        </a:rPr>
                        <a:t> </a:t>
                      </a:r>
                      <a:r>
                        <a:rPr lang="en-US" sz="1600" b="1" dirty="0">
                          <a:solidFill>
                            <a:srgbClr val="000000"/>
                          </a:solidFill>
                          <a:latin typeface="Arial"/>
                          <a:ea typeface="Times New Roman"/>
                          <a:cs typeface="Arial"/>
                        </a:rPr>
                        <a:t>System safety design requirements</a:t>
                      </a:r>
                      <a:endParaRPr lang="en-GB" sz="1600" dirty="0">
                        <a:solidFill>
                          <a:srgbClr val="000000"/>
                        </a:solidFill>
                        <a:latin typeface="Arial"/>
                        <a:ea typeface="Times New Roman"/>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36416">
                <a:tc gridSpan="7">
                  <a:txBody>
                    <a:bodyPr/>
                    <a:lstStyle/>
                    <a:p>
                      <a:pPr marL="228600" indent="-228600">
                        <a:spcBef>
                          <a:spcPts val="400"/>
                        </a:spcBef>
                        <a:spcAft>
                          <a:spcPts val="0"/>
                        </a:spcAft>
                      </a:pPr>
                      <a:r>
                        <a:rPr lang="en-US" sz="1600" dirty="0" smtClean="0">
                          <a:latin typeface="Arial"/>
                          <a:ea typeface="Calibri"/>
                          <a:cs typeface="Arial"/>
                        </a:rPr>
                        <a:t>1</a:t>
                      </a:r>
                      <a:r>
                        <a:rPr lang="en-US" sz="1600" dirty="0">
                          <a:latin typeface="Arial"/>
                          <a:ea typeface="Calibri"/>
                          <a:cs typeface="Arial"/>
                        </a:rPr>
                        <a:t>. 	The system shall include self-testing software that will test the sensor system, the clock, and the insulin delivery system.</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36416">
                <a:tc gridSpan="7">
                  <a:txBody>
                    <a:bodyPr/>
                    <a:lstStyle/>
                    <a:p>
                      <a:pPr marL="228600" indent="-228600">
                        <a:spcBef>
                          <a:spcPts val="200"/>
                        </a:spcBef>
                        <a:spcAft>
                          <a:spcPts val="0"/>
                        </a:spcAft>
                      </a:pPr>
                      <a:r>
                        <a:rPr lang="en-US" sz="1600" dirty="0">
                          <a:latin typeface="Arial"/>
                          <a:ea typeface="Calibri"/>
                          <a:cs typeface="Arial"/>
                        </a:rPr>
                        <a:t>2. 	The self-checking software shall be executed once per minute.</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736416">
                <a:tc gridSpan="7">
                  <a:txBody>
                    <a:bodyPr/>
                    <a:lstStyle/>
                    <a:p>
                      <a:pPr marL="228600" indent="-228600">
                        <a:spcBef>
                          <a:spcPts val="200"/>
                        </a:spcBef>
                        <a:spcAft>
                          <a:spcPts val="0"/>
                        </a:spcAft>
                      </a:pPr>
                      <a:r>
                        <a:rPr lang="en-US" sz="1600" dirty="0">
                          <a:latin typeface="Arial"/>
                          <a:ea typeface="Calibri"/>
                          <a:cs typeface="Arial"/>
                        </a:rPr>
                        <a:t>3.	In the event of the self-checking software discovering a fault in any of the system components, an audible warning shall be issued and the pump display shall indicate the name of the component where the fault has been discovered. The delivery of insulin shall be suspended.</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736416">
                <a:tc gridSpan="7">
                  <a:txBody>
                    <a:bodyPr/>
                    <a:lstStyle/>
                    <a:p>
                      <a:pPr marL="228600" indent="-228600">
                        <a:spcBef>
                          <a:spcPts val="200"/>
                        </a:spcBef>
                        <a:spcAft>
                          <a:spcPts val="0"/>
                        </a:spcAft>
                      </a:pPr>
                      <a:r>
                        <a:rPr lang="en-US" sz="1600" dirty="0">
                          <a:latin typeface="Arial"/>
                          <a:ea typeface="Calibri"/>
                          <a:cs typeface="Arial"/>
                        </a:rPr>
                        <a:t>4.	The system shall incorporate an override system that allows the system user to modify the computed dose of insulin that is to be delivered by the system.</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736416">
                <a:tc gridSpan="7">
                  <a:txBody>
                    <a:bodyPr/>
                    <a:lstStyle/>
                    <a:p>
                      <a:pPr marL="226695" indent="-284480">
                        <a:spcBef>
                          <a:spcPts val="200"/>
                        </a:spcBef>
                        <a:spcAft>
                          <a:spcPts val="300"/>
                        </a:spcAft>
                      </a:pPr>
                      <a:r>
                        <a:rPr lang="en-US" sz="1600" dirty="0">
                          <a:latin typeface="Arial"/>
                          <a:ea typeface="Calibri"/>
                          <a:cs typeface="Arial"/>
                        </a:rPr>
                        <a:t> 5.	The amount of override shall be no greater than a pre-set value (</a:t>
                      </a:r>
                      <a:r>
                        <a:rPr lang="en-US" sz="1600" dirty="0" err="1">
                          <a:latin typeface="Arial"/>
                          <a:ea typeface="Calibri"/>
                          <a:cs typeface="Arial"/>
                        </a:rPr>
                        <a:t>maxOverride</a:t>
                      </a:r>
                      <a:r>
                        <a:rPr lang="en-US" sz="1600" dirty="0">
                          <a:latin typeface="Arial"/>
                          <a:ea typeface="Calibri"/>
                          <a:cs typeface="Arial"/>
                        </a:rPr>
                        <a:t>), which is set when the system is configured by medical staff</a:t>
                      </a:r>
                      <a:r>
                        <a:rPr lang="en-US" sz="1600" dirty="0" smtClean="0">
                          <a:latin typeface="Arial"/>
                          <a:ea typeface="Calibri"/>
                          <a:cs typeface="Arial"/>
                        </a:rPr>
                        <a:t>.</a:t>
                      </a:r>
                      <a:endParaRPr lang="en-GB" sz="1600" dirty="0">
                        <a:latin typeface="Arial"/>
                        <a:ea typeface="Calibri"/>
                        <a:cs typeface="Arial"/>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0841830"/>
      </p:ext>
    </p:extLst>
  </p:cSld>
  <p:clrMapOvr>
    <a:masterClrMapping/>
  </p:clrMapOvr>
  <p:transition spd="med">
    <p:wipe dir="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reviews</a:t>
            </a:r>
            <a:endParaRPr lang="en-US" dirty="0"/>
          </a:p>
        </p:txBody>
      </p:sp>
      <p:sp>
        <p:nvSpPr>
          <p:cNvPr id="3" name="Content Placeholder 2"/>
          <p:cNvSpPr>
            <a:spLocks noGrp="1"/>
          </p:cNvSpPr>
          <p:nvPr>
            <p:ph idx="1"/>
          </p:nvPr>
        </p:nvSpPr>
        <p:spPr/>
        <p:txBody>
          <a:bodyPr/>
          <a:lstStyle/>
          <a:p>
            <a:r>
              <a:rPr lang="en-US" dirty="0" smtClean="0"/>
              <a:t>Driven by the hazard register.</a:t>
            </a:r>
          </a:p>
          <a:p>
            <a:r>
              <a:rPr lang="en-US" dirty="0" smtClean="0"/>
              <a:t>For each identified </a:t>
            </a:r>
            <a:r>
              <a:rPr lang="en-US" dirty="0" err="1" smtClean="0"/>
              <a:t>hazrd</a:t>
            </a:r>
            <a:r>
              <a:rPr lang="en-US" dirty="0" smtClean="0"/>
              <a:t>, the review team should assess the system and judge whether or not the system can cope with that hazard in a safe way.</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D0885483-9D1B-B54E-9B37-F57DB5D598CD}" type="slidenum">
              <a:rPr lang="en-US" smtClean="0"/>
              <a:t>172</a:t>
            </a:fld>
            <a:endParaRPr lang="en-US"/>
          </a:p>
        </p:txBody>
      </p:sp>
    </p:spTree>
    <p:extLst>
      <p:ext uri="{BB962C8B-B14F-4D97-AF65-F5344CB8AC3E}">
        <p14:creationId xmlns:p14="http://schemas.microsoft.com/office/powerpoint/2010/main" val="119211912"/>
      </p:ext>
    </p:extLst>
  </p:cSld>
  <p:clrMapOvr>
    <a:masterClrMapping/>
  </p:clrMapOvr>
  <p:transition spd="med">
    <p:wipe dir="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dirty="0" smtClean="0"/>
              <a:t>Formal verification</a:t>
            </a:r>
            <a:endParaRPr lang="en-US" dirty="0"/>
          </a:p>
        </p:txBody>
      </p:sp>
      <p:sp>
        <p:nvSpPr>
          <p:cNvPr id="105475" name="Rectangle 3"/>
          <p:cNvSpPr>
            <a:spLocks noGrp="1" noChangeArrowheads="1"/>
          </p:cNvSpPr>
          <p:nvPr>
            <p:ph type="body" idx="1"/>
          </p:nvPr>
        </p:nvSpPr>
        <p:spPr/>
        <p:txBody>
          <a:bodyPr/>
          <a:lstStyle/>
          <a:p>
            <a:r>
              <a:rPr lang="en-US" dirty="0"/>
              <a:t>Formal methods can be used when a mathematical specification of the system is produced.</a:t>
            </a:r>
          </a:p>
          <a:p>
            <a:r>
              <a:rPr lang="en-US" dirty="0"/>
              <a:t>They are the ultimate static verification </a:t>
            </a:r>
            <a:r>
              <a:rPr lang="en-US" dirty="0" smtClean="0"/>
              <a:t>technique that may be used at different stages in the development process:</a:t>
            </a:r>
          </a:p>
          <a:p>
            <a:pPr lvl="1"/>
            <a:r>
              <a:rPr lang="en-US" dirty="0" smtClean="0"/>
              <a:t>A formal specification may be developed and mathematically analyzed for consistency. This helps discover specification errors and omissions.</a:t>
            </a:r>
          </a:p>
          <a:p>
            <a:pPr lvl="1"/>
            <a:r>
              <a:rPr lang="en-US" dirty="0" smtClean="0"/>
              <a:t>Formal arguments </a:t>
            </a:r>
            <a:r>
              <a:rPr lang="en-US" dirty="0"/>
              <a:t>that a program conforms to its mathematical </a:t>
            </a:r>
            <a:r>
              <a:rPr lang="en-US" dirty="0" smtClean="0"/>
              <a:t>specification may be developed. This is effective in discovering programming and design errors.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173</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334505747"/>
      </p:ext>
    </p:extLst>
  </p:cSld>
  <p:clrMapOvr>
    <a:masterClrMapping/>
  </p:clrMapOvr>
  <p:transition spd="med">
    <p:wipe dir="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Arguments for formal methods</a:t>
            </a:r>
          </a:p>
        </p:txBody>
      </p:sp>
      <p:sp>
        <p:nvSpPr>
          <p:cNvPr id="106499" name="Rectangle 3"/>
          <p:cNvSpPr>
            <a:spLocks noGrp="1" noChangeArrowheads="1"/>
          </p:cNvSpPr>
          <p:nvPr>
            <p:ph type="body" idx="1"/>
          </p:nvPr>
        </p:nvSpPr>
        <p:spPr/>
        <p:txBody>
          <a:bodyPr/>
          <a:lstStyle/>
          <a:p>
            <a:r>
              <a:rPr lang="en-US" dirty="0"/>
              <a:t>Producing a mathematical specification requires a detailed analysis of the requirements and this is likely to uncover errors</a:t>
            </a:r>
            <a:r>
              <a:rPr lang="en-US" dirty="0" smtClean="0"/>
              <a:t>.</a:t>
            </a:r>
          </a:p>
          <a:p>
            <a:r>
              <a:rPr lang="en-US" dirty="0" smtClean="0"/>
              <a:t>Concurrent systems can be </a:t>
            </a:r>
            <a:r>
              <a:rPr lang="en-US" dirty="0" err="1" smtClean="0"/>
              <a:t>analysed</a:t>
            </a:r>
            <a:r>
              <a:rPr lang="en-US" dirty="0" smtClean="0"/>
              <a:t> to discover race conditions that might lead to deadlock. Testing for such problems is very difficult.</a:t>
            </a:r>
          </a:p>
          <a:p>
            <a:r>
              <a:rPr lang="en-US" dirty="0"/>
              <a:t>They can detect implementation errors before testing when the program is </a:t>
            </a:r>
            <a:r>
              <a:rPr lang="en-US" dirty="0" smtClean="0"/>
              <a:t>analyzed </a:t>
            </a:r>
            <a:r>
              <a:rPr lang="en-US" dirty="0"/>
              <a:t>alongside the specification.</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174</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618062819"/>
      </p:ext>
    </p:extLst>
  </p:cSld>
  <p:clrMapOvr>
    <a:masterClrMapping/>
  </p:clrMapOvr>
  <p:transition spd="med">
    <p:wipe dir="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t>Arguments against formal methods</a:t>
            </a:r>
          </a:p>
        </p:txBody>
      </p:sp>
      <p:sp>
        <p:nvSpPr>
          <p:cNvPr id="107523" name="Rectangle 3"/>
          <p:cNvSpPr>
            <a:spLocks noGrp="1" noChangeArrowheads="1"/>
          </p:cNvSpPr>
          <p:nvPr>
            <p:ph type="body" idx="1"/>
          </p:nvPr>
        </p:nvSpPr>
        <p:spPr/>
        <p:txBody>
          <a:bodyPr/>
          <a:lstStyle/>
          <a:p>
            <a:r>
              <a:rPr lang="en-US" dirty="0"/>
              <a:t>Require </a:t>
            </a:r>
            <a:r>
              <a:rPr lang="en-US" dirty="0" smtClean="0"/>
              <a:t>specialized </a:t>
            </a:r>
            <a:r>
              <a:rPr lang="en-US" dirty="0"/>
              <a:t>notations that cannot be understood by domain experts.</a:t>
            </a:r>
          </a:p>
          <a:p>
            <a:r>
              <a:rPr lang="en-US" dirty="0"/>
              <a:t>Very expensive to develop a specification and even more expensive to show that a program meets that specification</a:t>
            </a:r>
            <a:r>
              <a:rPr lang="en-US" dirty="0" smtClean="0"/>
              <a:t>.</a:t>
            </a:r>
          </a:p>
          <a:p>
            <a:r>
              <a:rPr lang="en-US" dirty="0" smtClean="0"/>
              <a:t>Proofs may contain errors.</a:t>
            </a:r>
          </a:p>
          <a:p>
            <a:r>
              <a:rPr lang="en-US" dirty="0"/>
              <a:t>It may be possible to reach the same level of confidence in a program more cheaply using other V &amp; V techniques.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175</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896364385"/>
      </p:ext>
    </p:extLst>
  </p:cSld>
  <p:clrMapOvr>
    <a:masterClrMapping/>
  </p:clrMapOvr>
  <p:transition spd="med">
    <p:wipe dir="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methods cannot guarantee safety</a:t>
            </a:r>
            <a:endParaRPr lang="en-US" dirty="0"/>
          </a:p>
        </p:txBody>
      </p:sp>
      <p:sp>
        <p:nvSpPr>
          <p:cNvPr id="3" name="Content Placeholder 2"/>
          <p:cNvSpPr>
            <a:spLocks noGrp="1"/>
          </p:cNvSpPr>
          <p:nvPr>
            <p:ph idx="1"/>
          </p:nvPr>
        </p:nvSpPr>
        <p:spPr/>
        <p:txBody>
          <a:bodyPr/>
          <a:lstStyle/>
          <a:p>
            <a:r>
              <a:rPr lang="en-US" dirty="0"/>
              <a:t>The specification may not reflect the real requirements of system users. </a:t>
            </a:r>
            <a:r>
              <a:rPr lang="en-US" dirty="0" smtClean="0"/>
              <a:t>Users rarely </a:t>
            </a:r>
            <a:r>
              <a:rPr lang="en-US" dirty="0"/>
              <a:t>understand formal notations so they cannot directly read the formal specification to find errors and omissions. </a:t>
            </a:r>
            <a:endParaRPr lang="en-US" dirty="0" smtClean="0"/>
          </a:p>
          <a:p>
            <a:r>
              <a:rPr lang="en-US" dirty="0"/>
              <a:t>The proof may contain errors. Program proofs are large and complex, so, like large and complex programs, they usually contain errors.</a:t>
            </a:r>
            <a:r>
              <a:rPr lang="en-GB" dirty="0"/>
              <a:t> </a:t>
            </a:r>
            <a:endParaRPr lang="en-GB" dirty="0" smtClean="0"/>
          </a:p>
          <a:p>
            <a:r>
              <a:rPr lang="en-US" dirty="0"/>
              <a:t>The proof may make incorrect assumptions about the way that the system is used. If the system is not used as anticipated, then the system’s behavior lies outside the scope of the proof.</a:t>
            </a:r>
            <a:r>
              <a:rPr lang="en-GB" dirty="0"/>
              <a:t> </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D0885483-9D1B-B54E-9B37-F57DB5D598CD}" type="slidenum">
              <a:rPr lang="en-US" smtClean="0"/>
              <a:t>176</a:t>
            </a:fld>
            <a:endParaRPr lang="en-US"/>
          </a:p>
        </p:txBody>
      </p:sp>
    </p:spTree>
    <p:extLst>
      <p:ext uri="{BB962C8B-B14F-4D97-AF65-F5344CB8AC3E}">
        <p14:creationId xmlns:p14="http://schemas.microsoft.com/office/powerpoint/2010/main" val="2761643486"/>
      </p:ext>
    </p:extLst>
  </p:cSld>
  <p:clrMapOvr>
    <a:masterClrMapping/>
  </p:clrMapOvr>
  <p:transition spd="med">
    <p:wipe dir="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checking</a:t>
            </a:r>
            <a:endParaRPr lang="en-US" dirty="0"/>
          </a:p>
        </p:txBody>
      </p:sp>
      <p:sp>
        <p:nvSpPr>
          <p:cNvPr id="3" name="Content Placeholder 2"/>
          <p:cNvSpPr>
            <a:spLocks noGrp="1"/>
          </p:cNvSpPr>
          <p:nvPr>
            <p:ph idx="1"/>
          </p:nvPr>
        </p:nvSpPr>
        <p:spPr/>
        <p:txBody>
          <a:bodyPr/>
          <a:lstStyle/>
          <a:p>
            <a:r>
              <a:rPr lang="en-US" dirty="0" smtClean="0"/>
              <a:t>Involves creating an extended finite state model of a system and, using a specialized system (a model checker), checking that model for errors.</a:t>
            </a:r>
          </a:p>
          <a:p>
            <a:r>
              <a:rPr lang="en-US" dirty="0" smtClean="0"/>
              <a:t>The model checker explores all possible paths through the model and checks that a user-specified property is valid for each path.  </a:t>
            </a:r>
          </a:p>
          <a:p>
            <a:r>
              <a:rPr lang="en-US" dirty="0" smtClean="0"/>
              <a:t>Model checking is particularly valuable for verifying concurrent systems, which are hard to test.</a:t>
            </a:r>
          </a:p>
          <a:p>
            <a:r>
              <a:rPr lang="en-US" dirty="0" smtClean="0"/>
              <a:t>Although model checking is computationally very expensive, it is now practical to use it in the verification of small to medium sized critical systems. </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177</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539579730"/>
      </p:ext>
    </p:extLst>
  </p:cSld>
  <p:clrMapOvr>
    <a:masterClrMapping/>
  </p:clrMapOvr>
  <p:transition spd="med">
    <p:wipe dir="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t>
            </a:r>
            <a:r>
              <a:rPr lang="en-US" dirty="0"/>
              <a:t>checking</a:t>
            </a:r>
            <a:r>
              <a:rPr lang="en-GB" dirty="0" smtClean="0"/>
              <a:t> </a:t>
            </a:r>
            <a:endParaRPr lang="en-US" dirty="0"/>
          </a:p>
        </p:txBody>
      </p:sp>
      <p:pic>
        <p:nvPicPr>
          <p:cNvPr id="4" name="Content Placeholder 3" descr="15.1 Model-checking.eps"/>
          <p:cNvPicPr>
            <a:picLocks noGrp="1" noChangeAspect="1"/>
          </p:cNvPicPr>
          <p:nvPr>
            <p:ph idx="1"/>
          </p:nvPr>
        </p:nvPicPr>
        <p:blipFill>
          <a:blip r:embed="rId2"/>
          <a:srcRect t="-31546" b="-31546"/>
          <a:stretch>
            <a:fillRect/>
          </a:stretch>
        </p:blipFill>
        <p:spPr>
          <a:xfrm>
            <a:off x="1074999" y="1794713"/>
            <a:ext cx="6990712" cy="3844622"/>
          </a:xfrm>
        </p:spPr>
      </p:pic>
      <p:sp>
        <p:nvSpPr>
          <p:cNvPr id="5" name="Slide Number Placeholder 4"/>
          <p:cNvSpPr>
            <a:spLocks noGrp="1"/>
          </p:cNvSpPr>
          <p:nvPr>
            <p:ph type="sldNum" sz="quarter" idx="12"/>
          </p:nvPr>
        </p:nvSpPr>
        <p:spPr/>
        <p:txBody>
          <a:bodyPr/>
          <a:lstStyle/>
          <a:p>
            <a:fld id="{745CE82A-87C3-2841-AAF3-37DF1E34DC62}" type="slidenum">
              <a:rPr lang="en-US" smtClean="0"/>
              <a:pPr/>
              <a:t>178</a:t>
            </a:fld>
            <a:endParaRPr lang="en-US"/>
          </a:p>
        </p:txBody>
      </p:sp>
      <p:sp>
        <p:nvSpPr>
          <p:cNvPr id="6" name="Footer Placeholder 5"/>
          <p:cNvSpPr>
            <a:spLocks noGrp="1"/>
          </p:cNvSpPr>
          <p:nvPr>
            <p:ph type="ftr" sz="quarter" idx="11"/>
          </p:nvPr>
        </p:nvSpPr>
        <p:spPr/>
        <p:txBody>
          <a:bodyPr/>
          <a:lstStyle/>
          <a:p>
            <a:r>
              <a:rPr lang="en-US" dirty="0" smtClean="0"/>
              <a:t>Module 12 - Non-Functional Features</a:t>
            </a:r>
            <a:endParaRPr lang="en-US" dirty="0"/>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594650537"/>
      </p:ext>
    </p:extLst>
  </p:cSld>
  <p:clrMapOvr>
    <a:masterClrMapping/>
  </p:clrMapOvr>
  <p:transition spd="med">
    <p:wipe dir="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noFill/>
          <a:ln/>
        </p:spPr>
        <p:txBody>
          <a:bodyPr lIns="90840" tIns="44623" rIns="90840" bIns="44623"/>
          <a:lstStyle/>
          <a:p>
            <a:r>
              <a:rPr lang="en-GB" dirty="0" smtClean="0"/>
              <a:t>Static program analysis</a:t>
            </a:r>
            <a:endParaRPr lang="en-GB" dirty="0"/>
          </a:p>
        </p:txBody>
      </p:sp>
      <p:sp>
        <p:nvSpPr>
          <p:cNvPr id="75779" name="Rectangle 3"/>
          <p:cNvSpPr>
            <a:spLocks noGrp="1" noChangeArrowheads="1"/>
          </p:cNvSpPr>
          <p:nvPr>
            <p:ph type="body" idx="1"/>
          </p:nvPr>
        </p:nvSpPr>
        <p:spPr>
          <a:noFill/>
          <a:ln/>
        </p:spPr>
        <p:txBody>
          <a:bodyPr lIns="90840" tIns="44623" rIns="90840" bIns="44623"/>
          <a:lstStyle/>
          <a:p>
            <a:r>
              <a:rPr lang="en-GB"/>
              <a:t>Static analysers are software tools for source text processing.</a:t>
            </a:r>
          </a:p>
          <a:p>
            <a:r>
              <a:rPr lang="en-GB"/>
              <a:t>They parse the program text and try to discover potentially erroneous conditions and bring these to the attention of the V &amp; V team.</a:t>
            </a:r>
          </a:p>
          <a:p>
            <a:r>
              <a:rPr lang="en-GB"/>
              <a:t>They are very effective as an aid to inspections - they are a supplement to but not a replacement for inspections.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179</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4342366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94986"/>
            <a:ext cx="8229600" cy="1143000"/>
          </a:xfrm>
        </p:spPr>
        <p:txBody>
          <a:bodyPr/>
          <a:lstStyle/>
          <a:p>
            <a:pPr algn="ctr"/>
            <a:r>
              <a:rPr lang="en-US" dirty="0" smtClean="0"/>
              <a:t>Sociotechnical systems</a:t>
            </a:r>
            <a:endParaRPr lang="en-US" dirty="0"/>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
        <p:nvSpPr>
          <p:cNvPr id="4" name="Footer Placeholder 3"/>
          <p:cNvSpPr>
            <a:spLocks noGrp="1"/>
          </p:cNvSpPr>
          <p:nvPr>
            <p:ph type="ftr" sz="quarter" idx="11"/>
          </p:nvPr>
        </p:nvSpPr>
        <p:spPr/>
        <p:txBody>
          <a:bodyPr/>
          <a:lstStyle/>
          <a:p>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fld id="{9D29DFB1-9EA4-2B4D-92D1-CC42B9A94240}" type="slidenum">
              <a:rPr lang="en-US" smtClean="0"/>
              <a:t>18</a:t>
            </a:fld>
            <a:endParaRPr lang="en-US"/>
          </a:p>
        </p:txBody>
      </p:sp>
    </p:spTree>
    <p:extLst>
      <p:ext uri="{BB962C8B-B14F-4D97-AF65-F5344CB8AC3E}">
        <p14:creationId xmlns:p14="http://schemas.microsoft.com/office/powerpoint/2010/main" val="2492021470"/>
      </p:ext>
    </p:extLst>
  </p:cSld>
  <p:clrMapOvr>
    <a:masterClrMapping/>
  </p:clrMapOvr>
  <p:transition spd="med">
    <p:wipe dir="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a:t>
            </a:r>
            <a:r>
              <a:rPr lang="en-US" dirty="0"/>
              <a:t>static analysis checks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752600"/>
          <a:ext cx="8229600" cy="44138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0840">
                <a:tc>
                  <a:txBody>
                    <a:bodyPr/>
                    <a:lstStyle/>
                    <a:p>
                      <a:pPr algn="just">
                        <a:spcAft>
                          <a:spcPts val="0"/>
                        </a:spcAft>
                      </a:pPr>
                      <a:r>
                        <a:rPr lang="en-GB" sz="1400" b="1" dirty="0" smtClean="0">
                          <a:solidFill>
                            <a:srgbClr val="000000"/>
                          </a:solidFill>
                          <a:latin typeface="Arial"/>
                          <a:ea typeface="Times New Roman"/>
                          <a:cs typeface="Arial"/>
                        </a:rPr>
                        <a:t>Fault </a:t>
                      </a:r>
                      <a:r>
                        <a:rPr lang="en-GB" sz="1400" b="1" dirty="0">
                          <a:solidFill>
                            <a:srgbClr val="000000"/>
                          </a:solidFill>
                          <a:latin typeface="Arial"/>
                          <a:ea typeface="Times New Roman"/>
                          <a:cs typeface="Arial"/>
                        </a:rPr>
                        <a:t>class</a:t>
                      </a:r>
                      <a:endParaRPr lang="en-GB" sz="14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b="1" dirty="0">
                          <a:solidFill>
                            <a:srgbClr val="000000"/>
                          </a:solidFill>
                          <a:latin typeface="Arial"/>
                          <a:ea typeface="Times New Roman"/>
                          <a:cs typeface="Arial"/>
                        </a:rPr>
                        <a:t>Static analysis </a:t>
                      </a:r>
                      <a:r>
                        <a:rPr lang="en-GB" sz="1400" b="1" dirty="0" smtClean="0">
                          <a:solidFill>
                            <a:srgbClr val="000000"/>
                          </a:solidFill>
                          <a:latin typeface="Arial"/>
                          <a:ea typeface="Times New Roman"/>
                          <a:cs typeface="Arial"/>
                        </a:rPr>
                        <a:t>check</a:t>
                      </a:r>
                      <a:endParaRPr lang="en-GB" sz="1400"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just">
                        <a:spcBef>
                          <a:spcPts val="600"/>
                        </a:spcBef>
                        <a:spcAft>
                          <a:spcPts val="0"/>
                        </a:spcAft>
                      </a:pPr>
                      <a:r>
                        <a:rPr lang="en-GB" sz="1400" dirty="0" smtClean="0">
                          <a:solidFill>
                            <a:srgbClr val="000000"/>
                          </a:solidFill>
                          <a:latin typeface="Arial"/>
                          <a:ea typeface="Times New Roman"/>
                          <a:cs typeface="Arial"/>
                        </a:rPr>
                        <a:t>Data </a:t>
                      </a:r>
                      <a:r>
                        <a:rPr lang="en-GB" sz="1400" dirty="0">
                          <a:solidFill>
                            <a:srgbClr val="000000"/>
                          </a:solidFill>
                          <a:latin typeface="Arial"/>
                          <a:ea typeface="Times New Roman"/>
                          <a:cs typeface="Arial"/>
                        </a:rPr>
                        <a:t>faults</a:t>
                      </a:r>
                    </a:p>
                  </a:txBody>
                  <a:tcPr marL="54610" marR="54610" marT="72000" marB="91440"/>
                </a:tc>
                <a:tc>
                  <a:txBody>
                    <a:bodyPr/>
                    <a:lstStyle/>
                    <a:p>
                      <a:pPr algn="just">
                        <a:spcBef>
                          <a:spcPts val="600"/>
                        </a:spcBef>
                        <a:spcAft>
                          <a:spcPts val="0"/>
                        </a:spcAft>
                      </a:pPr>
                      <a:r>
                        <a:rPr lang="en-GB" sz="1400">
                          <a:solidFill>
                            <a:srgbClr val="000000"/>
                          </a:solidFill>
                          <a:latin typeface="Arial"/>
                          <a:ea typeface="Times New Roman"/>
                          <a:cs typeface="Arial"/>
                        </a:rPr>
                        <a:t>Variables used before initialization</a:t>
                      </a:r>
                    </a:p>
                    <a:p>
                      <a:pPr algn="just">
                        <a:spcAft>
                          <a:spcPts val="0"/>
                        </a:spcAft>
                      </a:pPr>
                      <a:r>
                        <a:rPr lang="en-GB" sz="1400">
                          <a:solidFill>
                            <a:srgbClr val="000000"/>
                          </a:solidFill>
                          <a:latin typeface="Arial"/>
                          <a:ea typeface="Times New Roman"/>
                          <a:cs typeface="Arial"/>
                        </a:rPr>
                        <a:t>Variables declared but never used</a:t>
                      </a:r>
                    </a:p>
                    <a:p>
                      <a:pPr algn="just">
                        <a:spcAft>
                          <a:spcPts val="0"/>
                        </a:spcAft>
                      </a:pPr>
                      <a:r>
                        <a:rPr lang="en-GB" sz="1400">
                          <a:solidFill>
                            <a:srgbClr val="000000"/>
                          </a:solidFill>
                          <a:latin typeface="Arial"/>
                          <a:ea typeface="Times New Roman"/>
                          <a:cs typeface="Arial"/>
                        </a:rPr>
                        <a:t>Variables assigned twice but never used between assignments</a:t>
                      </a:r>
                    </a:p>
                    <a:p>
                      <a:pPr algn="just">
                        <a:spcAft>
                          <a:spcPts val="0"/>
                        </a:spcAft>
                      </a:pPr>
                      <a:r>
                        <a:rPr lang="en-GB" sz="1400">
                          <a:solidFill>
                            <a:srgbClr val="000000"/>
                          </a:solidFill>
                          <a:latin typeface="Arial"/>
                          <a:ea typeface="Times New Roman"/>
                          <a:cs typeface="Arial"/>
                        </a:rPr>
                        <a:t>Possible array bound violations </a:t>
                      </a:r>
                    </a:p>
                    <a:p>
                      <a:pPr algn="just">
                        <a:spcAft>
                          <a:spcPts val="0"/>
                        </a:spcAft>
                      </a:pPr>
                      <a:r>
                        <a:rPr lang="en-GB" sz="1400">
                          <a:solidFill>
                            <a:srgbClr val="000000"/>
                          </a:solidFill>
                          <a:latin typeface="Arial"/>
                          <a:ea typeface="Times New Roman"/>
                          <a:cs typeface="Arial"/>
                        </a:rPr>
                        <a:t>Undeclared variables</a:t>
                      </a:r>
                    </a:p>
                  </a:txBody>
                  <a:tcPr marL="54610" marR="54610" marT="72000" marB="91440"/>
                </a:tc>
                <a:extLst>
                  <a:ext uri="{0D108BD9-81ED-4DB2-BD59-A6C34878D82A}">
                    <a16:rowId xmlns:a16="http://schemas.microsoft.com/office/drawing/2014/main" val="10001"/>
                  </a:ext>
                </a:extLst>
              </a:tr>
              <a:tr h="370840">
                <a:tc>
                  <a:txBody>
                    <a:bodyPr/>
                    <a:lstStyle/>
                    <a:p>
                      <a:pPr algn="just">
                        <a:spcAft>
                          <a:spcPts val="0"/>
                        </a:spcAft>
                      </a:pPr>
                      <a:r>
                        <a:rPr lang="en-GB" sz="1400">
                          <a:solidFill>
                            <a:srgbClr val="000000"/>
                          </a:solidFill>
                          <a:latin typeface="Arial"/>
                          <a:ea typeface="Times New Roman"/>
                          <a:cs typeface="Arial"/>
                        </a:rPr>
                        <a:t>Control faults</a:t>
                      </a:r>
                    </a:p>
                  </a:txBody>
                  <a:tcPr marL="54610" marR="54610" marT="72000" marB="91440"/>
                </a:tc>
                <a:tc>
                  <a:txBody>
                    <a:bodyPr/>
                    <a:lstStyle/>
                    <a:p>
                      <a:pPr algn="just">
                        <a:spcAft>
                          <a:spcPts val="0"/>
                        </a:spcAft>
                      </a:pPr>
                      <a:r>
                        <a:rPr lang="en-GB" sz="1400">
                          <a:solidFill>
                            <a:srgbClr val="000000"/>
                          </a:solidFill>
                          <a:latin typeface="Arial"/>
                          <a:ea typeface="Times New Roman"/>
                          <a:cs typeface="Arial"/>
                        </a:rPr>
                        <a:t>Unreachable code</a:t>
                      </a:r>
                    </a:p>
                    <a:p>
                      <a:pPr algn="just">
                        <a:spcAft>
                          <a:spcPts val="0"/>
                        </a:spcAft>
                      </a:pPr>
                      <a:r>
                        <a:rPr lang="en-GB" sz="1400">
                          <a:solidFill>
                            <a:srgbClr val="000000"/>
                          </a:solidFill>
                          <a:latin typeface="Arial"/>
                          <a:ea typeface="Times New Roman"/>
                          <a:cs typeface="Arial"/>
                        </a:rPr>
                        <a:t>Unconditional branches into loops</a:t>
                      </a:r>
                    </a:p>
                  </a:txBody>
                  <a:tcPr marL="54610" marR="54610" marT="72000" marB="91440"/>
                </a:tc>
                <a:extLst>
                  <a:ext uri="{0D108BD9-81ED-4DB2-BD59-A6C34878D82A}">
                    <a16:rowId xmlns:a16="http://schemas.microsoft.com/office/drawing/2014/main" val="10002"/>
                  </a:ext>
                </a:extLst>
              </a:tr>
              <a:tr h="370840">
                <a:tc>
                  <a:txBody>
                    <a:bodyPr/>
                    <a:lstStyle/>
                    <a:p>
                      <a:pPr algn="just">
                        <a:spcAft>
                          <a:spcPts val="0"/>
                        </a:spcAft>
                      </a:pPr>
                      <a:r>
                        <a:rPr lang="en-GB" sz="1400">
                          <a:solidFill>
                            <a:srgbClr val="000000"/>
                          </a:solidFill>
                          <a:latin typeface="Arial"/>
                          <a:ea typeface="Times New Roman"/>
                          <a:cs typeface="Arial"/>
                        </a:rPr>
                        <a:t>Input/output faults</a:t>
                      </a:r>
                    </a:p>
                  </a:txBody>
                  <a:tcPr marL="54610" marR="54610" marT="72000" marB="91440"/>
                </a:tc>
                <a:tc>
                  <a:txBody>
                    <a:bodyPr/>
                    <a:lstStyle/>
                    <a:p>
                      <a:pPr algn="just">
                        <a:spcAft>
                          <a:spcPts val="0"/>
                        </a:spcAft>
                      </a:pPr>
                      <a:r>
                        <a:rPr lang="en-GB" sz="1400">
                          <a:solidFill>
                            <a:srgbClr val="000000"/>
                          </a:solidFill>
                          <a:latin typeface="Arial"/>
                          <a:ea typeface="Times New Roman"/>
                          <a:cs typeface="Arial"/>
                        </a:rPr>
                        <a:t>Variables output twice with no intervening assignment</a:t>
                      </a:r>
                    </a:p>
                  </a:txBody>
                  <a:tcPr marL="54610" marR="54610" marT="72000" marB="91440"/>
                </a:tc>
                <a:extLst>
                  <a:ext uri="{0D108BD9-81ED-4DB2-BD59-A6C34878D82A}">
                    <a16:rowId xmlns:a16="http://schemas.microsoft.com/office/drawing/2014/main" val="10003"/>
                  </a:ext>
                </a:extLst>
              </a:tr>
              <a:tr h="370840">
                <a:tc>
                  <a:txBody>
                    <a:bodyPr/>
                    <a:lstStyle/>
                    <a:p>
                      <a:pPr algn="just">
                        <a:spcAft>
                          <a:spcPts val="0"/>
                        </a:spcAft>
                      </a:pPr>
                      <a:r>
                        <a:rPr lang="en-GB" sz="1400">
                          <a:solidFill>
                            <a:srgbClr val="000000"/>
                          </a:solidFill>
                          <a:latin typeface="Arial"/>
                          <a:ea typeface="Times New Roman"/>
                          <a:cs typeface="Arial"/>
                        </a:rPr>
                        <a:t>Interface faults</a:t>
                      </a:r>
                    </a:p>
                  </a:txBody>
                  <a:tcPr marL="54610" marR="54610" marT="72000" marB="91440"/>
                </a:tc>
                <a:tc>
                  <a:txBody>
                    <a:bodyPr/>
                    <a:lstStyle/>
                    <a:p>
                      <a:pPr algn="just">
                        <a:spcAft>
                          <a:spcPts val="0"/>
                        </a:spcAft>
                      </a:pPr>
                      <a:r>
                        <a:rPr lang="en-GB" sz="1400">
                          <a:solidFill>
                            <a:srgbClr val="000000"/>
                          </a:solidFill>
                          <a:latin typeface="Arial"/>
                          <a:ea typeface="Times New Roman"/>
                          <a:cs typeface="Arial"/>
                        </a:rPr>
                        <a:t>Parameter-type mismatches</a:t>
                      </a:r>
                    </a:p>
                    <a:p>
                      <a:pPr algn="just">
                        <a:spcAft>
                          <a:spcPts val="0"/>
                        </a:spcAft>
                      </a:pPr>
                      <a:r>
                        <a:rPr lang="en-GB" sz="1400">
                          <a:solidFill>
                            <a:srgbClr val="000000"/>
                          </a:solidFill>
                          <a:latin typeface="Arial"/>
                          <a:ea typeface="Times New Roman"/>
                          <a:cs typeface="Arial"/>
                        </a:rPr>
                        <a:t>Parameter number mismatches</a:t>
                      </a:r>
                    </a:p>
                    <a:p>
                      <a:pPr algn="just">
                        <a:spcAft>
                          <a:spcPts val="0"/>
                        </a:spcAft>
                      </a:pPr>
                      <a:r>
                        <a:rPr lang="en-GB" sz="1400">
                          <a:solidFill>
                            <a:srgbClr val="000000"/>
                          </a:solidFill>
                          <a:latin typeface="Arial"/>
                          <a:ea typeface="Times New Roman"/>
                          <a:cs typeface="Arial"/>
                        </a:rPr>
                        <a:t>Non-usage of the results of functions</a:t>
                      </a:r>
                    </a:p>
                    <a:p>
                      <a:pPr algn="just">
                        <a:spcAft>
                          <a:spcPts val="0"/>
                        </a:spcAft>
                      </a:pPr>
                      <a:r>
                        <a:rPr lang="en-GB" sz="1400">
                          <a:solidFill>
                            <a:srgbClr val="000000"/>
                          </a:solidFill>
                          <a:latin typeface="Arial"/>
                          <a:ea typeface="Times New Roman"/>
                          <a:cs typeface="Arial"/>
                        </a:rPr>
                        <a:t>Uncalled functions and procedures</a:t>
                      </a:r>
                    </a:p>
                  </a:txBody>
                  <a:tcPr marL="54610" marR="54610" marT="72000" marB="91440"/>
                </a:tc>
                <a:extLst>
                  <a:ext uri="{0D108BD9-81ED-4DB2-BD59-A6C34878D82A}">
                    <a16:rowId xmlns:a16="http://schemas.microsoft.com/office/drawing/2014/main" val="10004"/>
                  </a:ext>
                </a:extLst>
              </a:tr>
              <a:tr h="370840">
                <a:tc>
                  <a:txBody>
                    <a:bodyPr/>
                    <a:lstStyle/>
                    <a:p>
                      <a:pPr algn="just">
                        <a:spcAft>
                          <a:spcPts val="0"/>
                        </a:spcAft>
                      </a:pPr>
                      <a:r>
                        <a:rPr lang="en-GB" sz="1400">
                          <a:solidFill>
                            <a:srgbClr val="000000"/>
                          </a:solidFill>
                          <a:latin typeface="Arial"/>
                          <a:ea typeface="Times New Roman"/>
                          <a:cs typeface="Arial"/>
                        </a:rPr>
                        <a:t>Storage management faults</a:t>
                      </a:r>
                    </a:p>
                  </a:txBody>
                  <a:tcPr marL="54610" marR="54610" marT="72000" marB="91440"/>
                </a:tc>
                <a:tc>
                  <a:txBody>
                    <a:bodyPr/>
                    <a:lstStyle/>
                    <a:p>
                      <a:pPr algn="just">
                        <a:spcAft>
                          <a:spcPts val="0"/>
                        </a:spcAft>
                      </a:pPr>
                      <a:r>
                        <a:rPr lang="en-GB" sz="1400" dirty="0">
                          <a:solidFill>
                            <a:srgbClr val="000000"/>
                          </a:solidFill>
                          <a:latin typeface="Arial"/>
                          <a:ea typeface="Times New Roman"/>
                          <a:cs typeface="Arial"/>
                        </a:rPr>
                        <a:t>Unassigned pointers</a:t>
                      </a:r>
                    </a:p>
                    <a:p>
                      <a:pPr algn="just">
                        <a:spcAft>
                          <a:spcPts val="0"/>
                        </a:spcAft>
                      </a:pPr>
                      <a:r>
                        <a:rPr lang="en-GB" sz="1400" dirty="0">
                          <a:solidFill>
                            <a:srgbClr val="000000"/>
                          </a:solidFill>
                          <a:latin typeface="Arial"/>
                          <a:ea typeface="Times New Roman"/>
                          <a:cs typeface="Arial"/>
                        </a:rPr>
                        <a:t>Pointer arithmetic</a:t>
                      </a:r>
                    </a:p>
                    <a:p>
                      <a:pPr algn="just">
                        <a:spcAft>
                          <a:spcPts val="0"/>
                        </a:spcAft>
                      </a:pPr>
                      <a:r>
                        <a:rPr lang="en-GB" sz="1400" dirty="0">
                          <a:solidFill>
                            <a:srgbClr val="000000"/>
                          </a:solidFill>
                          <a:latin typeface="Arial"/>
                          <a:ea typeface="Times New Roman"/>
                          <a:cs typeface="Arial"/>
                        </a:rPr>
                        <a:t>Memory </a:t>
                      </a:r>
                      <a:r>
                        <a:rPr lang="en-GB" sz="1400" dirty="0" smtClean="0">
                          <a:solidFill>
                            <a:srgbClr val="000000"/>
                          </a:solidFill>
                          <a:latin typeface="Arial"/>
                          <a:ea typeface="Times New Roman"/>
                          <a:cs typeface="Arial"/>
                        </a:rPr>
                        <a:t>leaks</a:t>
                      </a:r>
                      <a:endParaRPr lang="en-GB" sz="1400" dirty="0">
                        <a:solidFill>
                          <a:srgbClr val="000000"/>
                        </a:solidFill>
                        <a:latin typeface="Arial"/>
                        <a:ea typeface="Times New Roman"/>
                        <a:cs typeface="Arial"/>
                      </a:endParaRPr>
                    </a:p>
                  </a:txBody>
                  <a:tcPr marL="54610" marR="54610" marT="72000" marB="9144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180</a:t>
            </a:fld>
            <a:endParaRPr lang="en-US"/>
          </a:p>
        </p:txBody>
      </p:sp>
      <p:sp>
        <p:nvSpPr>
          <p:cNvPr id="6" name="Footer Placeholder 5"/>
          <p:cNvSpPr>
            <a:spLocks noGrp="1"/>
          </p:cNvSpPr>
          <p:nvPr>
            <p:ph type="ftr" sz="quarter" idx="11"/>
          </p:nvPr>
        </p:nvSpPr>
        <p:spPr/>
        <p:txBody>
          <a:bodyPr/>
          <a:lstStyle/>
          <a:p>
            <a:r>
              <a:rPr lang="en-US" dirty="0" smtClean="0"/>
              <a:t>Module 12 - Non-Functional Features</a:t>
            </a:r>
            <a:endParaRPr lang="en-US" dirty="0"/>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941149993"/>
      </p:ext>
    </p:extLst>
  </p:cSld>
  <p:clrMapOvr>
    <a:masterClrMapping/>
  </p:clrMapOvr>
  <p:transition spd="med">
    <p:wipe dir="r"/>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static analysis</a:t>
            </a:r>
            <a:endParaRPr lang="en-US" dirty="0"/>
          </a:p>
        </p:txBody>
      </p:sp>
      <p:sp>
        <p:nvSpPr>
          <p:cNvPr id="3" name="Content Placeholder 2"/>
          <p:cNvSpPr>
            <a:spLocks noGrp="1"/>
          </p:cNvSpPr>
          <p:nvPr>
            <p:ph idx="1"/>
          </p:nvPr>
        </p:nvSpPr>
        <p:spPr/>
        <p:txBody>
          <a:bodyPr/>
          <a:lstStyle/>
          <a:p>
            <a:r>
              <a:rPr lang="en-US" dirty="0" smtClean="0"/>
              <a:t>Characteristic error checking</a:t>
            </a:r>
          </a:p>
          <a:p>
            <a:pPr lvl="1"/>
            <a:r>
              <a:rPr lang="en-US" dirty="0" smtClean="0"/>
              <a:t>The static analyzer can check for patterns in the code that are characteristic of errors made by programmers using a particular language.</a:t>
            </a:r>
          </a:p>
          <a:p>
            <a:r>
              <a:rPr lang="en-US" dirty="0" smtClean="0"/>
              <a:t>User-defined error checking</a:t>
            </a:r>
          </a:p>
          <a:p>
            <a:pPr lvl="1"/>
            <a:r>
              <a:rPr lang="en-US" dirty="0" smtClean="0"/>
              <a:t>Users of a programming language define error patterns, thus extending the types of error that can be detected. This allows specific rules that apply to a program to be checked.</a:t>
            </a:r>
          </a:p>
          <a:p>
            <a:r>
              <a:rPr lang="en-US" dirty="0" smtClean="0"/>
              <a:t>Assertion checking</a:t>
            </a:r>
          </a:p>
          <a:p>
            <a:pPr lvl="1"/>
            <a:r>
              <a:rPr lang="en-US" dirty="0" smtClean="0"/>
              <a:t>Developers include formal assertions in their program and relationships that must hold. The static analyzer symbolically executes the code and highlights potential problems.</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181</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422575682"/>
      </p:ext>
    </p:extLst>
  </p:cSld>
  <p:clrMapOvr>
    <a:masterClrMapping/>
  </p:clrMapOvr>
  <p:transition spd="med">
    <p:wipe dir="r"/>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GB"/>
              <a:t>Use of static analysis</a:t>
            </a:r>
          </a:p>
        </p:txBody>
      </p:sp>
      <p:sp>
        <p:nvSpPr>
          <p:cNvPr id="98307" name="Rectangle 3"/>
          <p:cNvSpPr>
            <a:spLocks noGrp="1" noChangeArrowheads="1"/>
          </p:cNvSpPr>
          <p:nvPr>
            <p:ph type="body" idx="1"/>
          </p:nvPr>
        </p:nvSpPr>
        <p:spPr/>
        <p:txBody>
          <a:bodyPr/>
          <a:lstStyle/>
          <a:p>
            <a:r>
              <a:rPr lang="en-GB" dirty="0"/>
              <a:t>Particularly valuable when a language such as C is used which has weak typing and hence many errors are undetected by the </a:t>
            </a:r>
            <a:r>
              <a:rPr lang="en-GB" dirty="0" smtClean="0"/>
              <a:t>compiler.</a:t>
            </a:r>
          </a:p>
          <a:p>
            <a:r>
              <a:rPr lang="en-GB" dirty="0" smtClean="0"/>
              <a:t>Particularly valuable for security checking – the static analyzer can discover areas of vulnerability such as buffer overflows or unchecked inputs.</a:t>
            </a:r>
          </a:p>
          <a:p>
            <a:r>
              <a:rPr lang="en-GB" dirty="0" smtClean="0"/>
              <a:t>Static analysis is now routinely used in the development of many safety and security critical systems.</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182</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042566224"/>
      </p:ext>
    </p:extLst>
  </p:cSld>
  <p:clrMapOvr>
    <a:masterClrMapping/>
  </p:clrMapOvr>
  <p:transition spd="med">
    <p:wipe dir="r"/>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94985"/>
            <a:ext cx="8229600" cy="1143000"/>
          </a:xfrm>
        </p:spPr>
        <p:txBody>
          <a:bodyPr/>
          <a:lstStyle/>
          <a:p>
            <a:pPr algn="ctr"/>
            <a:r>
              <a:rPr lang="en-US" dirty="0" smtClean="0"/>
              <a:t>Safety cases</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D0885483-9D1B-B54E-9B37-F57DB5D598CD}" type="slidenum">
              <a:rPr lang="en-US" smtClean="0"/>
              <a:t>183</a:t>
            </a:fld>
            <a:endParaRPr lang="en-US"/>
          </a:p>
        </p:txBody>
      </p:sp>
    </p:spTree>
    <p:extLst>
      <p:ext uri="{BB962C8B-B14F-4D97-AF65-F5344CB8AC3E}">
        <p14:creationId xmlns:p14="http://schemas.microsoft.com/office/powerpoint/2010/main" val="3227757366"/>
      </p:ext>
    </p:extLst>
  </p:cSld>
  <p:clrMapOvr>
    <a:masterClrMapping/>
  </p:clrMapOvr>
  <p:transition spd="med">
    <p:wipe dir="r"/>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Safety and dependability cases</a:t>
            </a:r>
          </a:p>
        </p:txBody>
      </p:sp>
      <p:sp>
        <p:nvSpPr>
          <p:cNvPr id="139267" name="Rectangle 3"/>
          <p:cNvSpPr>
            <a:spLocks noGrp="1" noChangeArrowheads="1"/>
          </p:cNvSpPr>
          <p:nvPr>
            <p:ph idx="1"/>
          </p:nvPr>
        </p:nvSpPr>
        <p:spPr/>
        <p:txBody>
          <a:bodyPr/>
          <a:lstStyle/>
          <a:p>
            <a:r>
              <a:rPr lang="en-US" dirty="0"/>
              <a:t>Safety and dependability cases are structured documents that set out detailed arguments and evidence that a required level of safety or dependability has been achieved.</a:t>
            </a:r>
          </a:p>
          <a:p>
            <a:r>
              <a:rPr lang="en-US" dirty="0"/>
              <a:t>They are normally required by regulators before a system can be certified for operational use</a:t>
            </a:r>
            <a:r>
              <a:rPr lang="en-US" dirty="0" smtClean="0"/>
              <a:t>. The regulator’s responsibility is to check that a system is as safe or dependable as is practical.</a:t>
            </a:r>
          </a:p>
          <a:p>
            <a:r>
              <a:rPr lang="en-US" dirty="0" smtClean="0"/>
              <a:t>Regulators and developers work together and negotiate what needs to be included in a system safety/dependability case.</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184</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468897513"/>
      </p:ext>
    </p:extLst>
  </p:cSld>
  <p:clrMapOvr>
    <a:masterClrMapping/>
  </p:clrMapOvr>
  <p:transition spd="med">
    <p:wipe dir="r"/>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GB"/>
              <a:t>The system safety case</a:t>
            </a:r>
          </a:p>
        </p:txBody>
      </p:sp>
      <p:sp>
        <p:nvSpPr>
          <p:cNvPr id="129027" name="Rectangle 3"/>
          <p:cNvSpPr>
            <a:spLocks noGrp="1" noChangeArrowheads="1"/>
          </p:cNvSpPr>
          <p:nvPr>
            <p:ph idx="1"/>
          </p:nvPr>
        </p:nvSpPr>
        <p:spPr/>
        <p:txBody>
          <a:bodyPr/>
          <a:lstStyle/>
          <a:p>
            <a:r>
              <a:rPr lang="en-GB" sz="2400" dirty="0" smtClean="0"/>
              <a:t>A </a:t>
            </a:r>
            <a:r>
              <a:rPr lang="en-GB" sz="2400" dirty="0"/>
              <a:t>safety case is:</a:t>
            </a:r>
          </a:p>
          <a:p>
            <a:pPr lvl="1"/>
            <a:r>
              <a:rPr lang="en-GB" sz="2000" dirty="0"/>
              <a:t>A documented body of evidence that provides a convincing and valid argument that a system is adequately safe for a given application in a given environment.</a:t>
            </a:r>
          </a:p>
          <a:p>
            <a:r>
              <a:rPr lang="en-GB" sz="2400" dirty="0"/>
              <a:t>Arguments in a safety </a:t>
            </a:r>
            <a:r>
              <a:rPr lang="en-GB" sz="2400" dirty="0" smtClean="0"/>
              <a:t>case </a:t>
            </a:r>
            <a:r>
              <a:rPr lang="en-GB" sz="2400" dirty="0"/>
              <a:t>can be based on formal proof, design rationale, safety proofs, etc. Process factors may also be included</a:t>
            </a:r>
            <a:r>
              <a:rPr lang="en-GB" sz="2400" dirty="0" smtClean="0"/>
              <a:t>.</a:t>
            </a:r>
          </a:p>
          <a:p>
            <a:r>
              <a:rPr lang="en-GB" dirty="0" smtClean="0"/>
              <a:t>A software safety case is usually part of a wider system safety case that takes hardware and operational issues into account.</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185</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267582700"/>
      </p:ext>
    </p:extLst>
  </p:cSld>
  <p:clrMapOvr>
    <a:masterClrMapping/>
  </p:clrMapOvr>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518"/>
            <a:ext cx="8229600" cy="1143000"/>
          </a:xfrm>
        </p:spPr>
        <p:txBody>
          <a:bodyPr/>
          <a:lstStyle/>
          <a:p>
            <a:r>
              <a:rPr lang="en-US" dirty="0" smtClean="0"/>
              <a:t>The </a:t>
            </a:r>
            <a:r>
              <a:rPr lang="en-US" dirty="0"/>
              <a:t>contents of a software safety </a:t>
            </a:r>
            <a:r>
              <a:rPr lang="en-US" dirty="0" smtClean="0"/>
              <a:t>case</a:t>
            </a:r>
            <a:endParaRPr lang="en-US" dirty="0"/>
          </a:p>
        </p:txBody>
      </p:sp>
      <p:graphicFrame>
        <p:nvGraphicFramePr>
          <p:cNvPr id="4" name="Content Placeholder 3"/>
          <p:cNvGraphicFramePr>
            <a:graphicFrameLocks noGrp="1"/>
          </p:cNvGraphicFramePr>
          <p:nvPr>
            <p:ph idx="1"/>
            <p:extLst/>
          </p:nvPr>
        </p:nvGraphicFramePr>
        <p:xfrm>
          <a:off x="457200" y="1587400"/>
          <a:ext cx="8229600" cy="4639504"/>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612359">
                <a:tc>
                  <a:txBody>
                    <a:bodyPr/>
                    <a:lstStyle/>
                    <a:p>
                      <a:pPr algn="just">
                        <a:spcAft>
                          <a:spcPts val="0"/>
                        </a:spcAft>
                      </a:pPr>
                      <a:r>
                        <a:rPr lang="en-GB" sz="1600" b="1" dirty="0" smtClean="0">
                          <a:solidFill>
                            <a:srgbClr val="000000"/>
                          </a:solidFill>
                          <a:latin typeface="Arial"/>
                          <a:ea typeface="Times New Roman"/>
                          <a:cs typeface="Arial"/>
                        </a:rPr>
                        <a:t>Chapter</a:t>
                      </a:r>
                      <a:endParaRPr lang="en-GB" sz="1600" b="1" dirty="0">
                        <a:solidFill>
                          <a:srgbClr val="000000"/>
                        </a:solidFill>
                        <a:latin typeface="Arial"/>
                        <a:ea typeface="Times New Roman"/>
                        <a:cs typeface="Arial"/>
                      </a:endParaRPr>
                    </a:p>
                  </a:txBody>
                  <a:tcPr marL="73025" marR="73025" marT="0" marB="36000"/>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0" marB="36000"/>
                </a:tc>
                <a:extLst>
                  <a:ext uri="{0D108BD9-81ED-4DB2-BD59-A6C34878D82A}">
                    <a16:rowId xmlns:a16="http://schemas.microsoft.com/office/drawing/2014/main" val="10000"/>
                  </a:ext>
                </a:extLst>
              </a:tr>
              <a:tr h="612359">
                <a:tc>
                  <a:txBody>
                    <a:bodyPr/>
                    <a:lstStyle/>
                    <a:p>
                      <a:pPr algn="l">
                        <a:spcAft>
                          <a:spcPts val="0"/>
                        </a:spcAft>
                      </a:pPr>
                      <a:r>
                        <a:rPr lang="en-GB" sz="1600" dirty="0" smtClean="0">
                          <a:solidFill>
                            <a:srgbClr val="000000"/>
                          </a:solidFill>
                          <a:latin typeface="Arial"/>
                          <a:ea typeface="Times New Roman"/>
                          <a:cs typeface="Arial"/>
                        </a:rPr>
                        <a:t>System </a:t>
                      </a:r>
                      <a:r>
                        <a:rPr lang="en-GB" sz="1600" dirty="0">
                          <a:solidFill>
                            <a:srgbClr val="000000"/>
                          </a:solidFill>
                          <a:latin typeface="Arial"/>
                          <a:ea typeface="Times New Roman"/>
                          <a:cs typeface="Arial"/>
                        </a:rPr>
                        <a:t>description</a:t>
                      </a:r>
                    </a:p>
                  </a:txBody>
                  <a:tcPr marL="73025" marR="73025" marT="0" marB="36000"/>
                </a:tc>
                <a:tc>
                  <a:txBody>
                    <a:bodyPr/>
                    <a:lstStyle/>
                    <a:p>
                      <a:pPr algn="just">
                        <a:spcAft>
                          <a:spcPts val="0"/>
                        </a:spcAft>
                      </a:pPr>
                      <a:r>
                        <a:rPr lang="en-GB" sz="1600" dirty="0">
                          <a:solidFill>
                            <a:srgbClr val="000000"/>
                          </a:solidFill>
                          <a:latin typeface="Arial"/>
                          <a:ea typeface="Times New Roman"/>
                          <a:cs typeface="Arial"/>
                        </a:rPr>
                        <a:t>An overview of the system and a description of its critical components. </a:t>
                      </a:r>
                    </a:p>
                  </a:txBody>
                  <a:tcPr marL="73025" marR="73025" marT="0" marB="36000"/>
                </a:tc>
                <a:extLst>
                  <a:ext uri="{0D108BD9-81ED-4DB2-BD59-A6C34878D82A}">
                    <a16:rowId xmlns:a16="http://schemas.microsoft.com/office/drawing/2014/main" val="10001"/>
                  </a:ext>
                </a:extLst>
              </a:tr>
              <a:tr h="663416">
                <a:tc>
                  <a:txBody>
                    <a:bodyPr/>
                    <a:lstStyle/>
                    <a:p>
                      <a:pPr algn="l">
                        <a:spcAft>
                          <a:spcPts val="0"/>
                        </a:spcAft>
                      </a:pPr>
                      <a:r>
                        <a:rPr lang="en-GB" sz="1600" dirty="0">
                          <a:solidFill>
                            <a:srgbClr val="000000"/>
                          </a:solidFill>
                          <a:latin typeface="Arial"/>
                          <a:ea typeface="Times New Roman"/>
                          <a:cs typeface="Arial"/>
                        </a:rPr>
                        <a:t>Safety requirements</a:t>
                      </a:r>
                    </a:p>
                  </a:txBody>
                  <a:tcPr marL="73025" marR="73025" marT="0" marB="36000"/>
                </a:tc>
                <a:tc>
                  <a:txBody>
                    <a:bodyPr/>
                    <a:lstStyle/>
                    <a:p>
                      <a:pPr algn="just">
                        <a:spcAft>
                          <a:spcPts val="0"/>
                        </a:spcAft>
                      </a:pPr>
                      <a:r>
                        <a:rPr lang="en-GB" sz="1600" dirty="0">
                          <a:solidFill>
                            <a:srgbClr val="000000"/>
                          </a:solidFill>
                          <a:latin typeface="Arial"/>
                          <a:ea typeface="Times New Roman"/>
                          <a:cs typeface="Arial"/>
                        </a:rPr>
                        <a:t>The safety requirements abstracted from the system requirements specification. Details of other relevant system requirements may also be included.</a:t>
                      </a:r>
                    </a:p>
                  </a:txBody>
                  <a:tcPr marL="73025" marR="73025" marT="0" marB="36000"/>
                </a:tc>
                <a:extLst>
                  <a:ext uri="{0D108BD9-81ED-4DB2-BD59-A6C34878D82A}">
                    <a16:rowId xmlns:a16="http://schemas.microsoft.com/office/drawing/2014/main" val="10002"/>
                  </a:ext>
                </a:extLst>
              </a:tr>
              <a:tr h="663416">
                <a:tc>
                  <a:txBody>
                    <a:bodyPr/>
                    <a:lstStyle/>
                    <a:p>
                      <a:pPr algn="l">
                        <a:spcAft>
                          <a:spcPts val="0"/>
                        </a:spcAft>
                      </a:pPr>
                      <a:r>
                        <a:rPr lang="en-GB" sz="1600">
                          <a:solidFill>
                            <a:srgbClr val="000000"/>
                          </a:solidFill>
                          <a:latin typeface="Arial"/>
                          <a:ea typeface="Times New Roman"/>
                          <a:cs typeface="Arial"/>
                        </a:rPr>
                        <a:t>Hazard and risk analysis</a:t>
                      </a:r>
                    </a:p>
                  </a:txBody>
                  <a:tcPr marL="73025" marR="73025" marT="0" marB="36000"/>
                </a:tc>
                <a:tc>
                  <a:txBody>
                    <a:bodyPr/>
                    <a:lstStyle/>
                    <a:p>
                      <a:pPr algn="just">
                        <a:spcAft>
                          <a:spcPts val="0"/>
                        </a:spcAft>
                      </a:pPr>
                      <a:r>
                        <a:rPr lang="en-GB" sz="1600" dirty="0">
                          <a:solidFill>
                            <a:srgbClr val="000000"/>
                          </a:solidFill>
                          <a:latin typeface="Arial"/>
                          <a:ea typeface="Times New Roman"/>
                          <a:cs typeface="Arial"/>
                        </a:rPr>
                        <a:t>Documents describing the hazards and risks that have been identified and the measures taken to reduce risk. Hazard analyses and hazard logs.</a:t>
                      </a:r>
                    </a:p>
                  </a:txBody>
                  <a:tcPr marL="73025" marR="73025" marT="0" marB="36000"/>
                </a:tc>
                <a:extLst>
                  <a:ext uri="{0D108BD9-81ED-4DB2-BD59-A6C34878D82A}">
                    <a16:rowId xmlns:a16="http://schemas.microsoft.com/office/drawing/2014/main" val="10003"/>
                  </a:ext>
                </a:extLst>
              </a:tr>
              <a:tr h="612359">
                <a:tc>
                  <a:txBody>
                    <a:bodyPr/>
                    <a:lstStyle/>
                    <a:p>
                      <a:pPr algn="l">
                        <a:spcAft>
                          <a:spcPts val="0"/>
                        </a:spcAft>
                      </a:pPr>
                      <a:r>
                        <a:rPr lang="en-GB" sz="1600">
                          <a:solidFill>
                            <a:srgbClr val="000000"/>
                          </a:solidFill>
                          <a:latin typeface="Arial"/>
                          <a:ea typeface="Times New Roman"/>
                          <a:cs typeface="Arial"/>
                        </a:rPr>
                        <a:t>Design analysis</a:t>
                      </a:r>
                    </a:p>
                  </a:txBody>
                  <a:tcPr marL="73025" marR="73025" marT="0" marB="36000"/>
                </a:tc>
                <a:tc>
                  <a:txBody>
                    <a:bodyPr/>
                    <a:lstStyle/>
                    <a:p>
                      <a:pPr algn="just">
                        <a:spcAft>
                          <a:spcPts val="0"/>
                        </a:spcAft>
                      </a:pPr>
                      <a:r>
                        <a:rPr lang="en-GB" sz="1600" dirty="0">
                          <a:solidFill>
                            <a:srgbClr val="000000"/>
                          </a:solidFill>
                          <a:latin typeface="Arial"/>
                          <a:ea typeface="Times New Roman"/>
                          <a:cs typeface="Arial"/>
                        </a:rPr>
                        <a:t>A set of structured arguments (see Section 15.5.1) that justify why the design is safe. </a:t>
                      </a:r>
                    </a:p>
                  </a:txBody>
                  <a:tcPr marL="73025" marR="73025" marT="0" marB="36000"/>
                </a:tc>
                <a:extLst>
                  <a:ext uri="{0D108BD9-81ED-4DB2-BD59-A6C34878D82A}">
                    <a16:rowId xmlns:a16="http://schemas.microsoft.com/office/drawing/2014/main" val="10004"/>
                  </a:ext>
                </a:extLst>
              </a:tr>
              <a:tr h="1267387">
                <a:tc>
                  <a:txBody>
                    <a:bodyPr/>
                    <a:lstStyle/>
                    <a:p>
                      <a:pPr algn="l">
                        <a:spcAft>
                          <a:spcPts val="0"/>
                        </a:spcAft>
                      </a:pPr>
                      <a:r>
                        <a:rPr lang="en-GB" sz="1600">
                          <a:solidFill>
                            <a:srgbClr val="000000"/>
                          </a:solidFill>
                          <a:latin typeface="Arial"/>
                          <a:ea typeface="Times New Roman"/>
                          <a:cs typeface="Arial"/>
                        </a:rPr>
                        <a:t>Verification and validation </a:t>
                      </a:r>
                    </a:p>
                  </a:txBody>
                  <a:tcPr marL="73025" marR="73025" marT="0" marB="36000"/>
                </a:tc>
                <a:tc>
                  <a:txBody>
                    <a:bodyPr/>
                    <a:lstStyle/>
                    <a:p>
                      <a:pPr algn="just">
                        <a:spcAft>
                          <a:spcPts val="0"/>
                        </a:spcAft>
                      </a:pPr>
                      <a:r>
                        <a:rPr lang="en-GB" sz="1600" dirty="0">
                          <a:solidFill>
                            <a:srgbClr val="000000"/>
                          </a:solidFill>
                          <a:latin typeface="Arial"/>
                          <a:ea typeface="Times New Roman"/>
                          <a:cs typeface="Arial"/>
                        </a:rPr>
                        <a:t>A description of the V &amp; V procedures used and, where appropriate, the test plans for the system. Summaries of the test results showing defects that have been detected and corrected. If formal methods have been used, a formal system specification and any analyses of that specification. Records of static analyses of the source code.</a:t>
                      </a:r>
                    </a:p>
                  </a:txBody>
                  <a:tcPr marL="73025" marR="73025" marT="0" marB="3600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186</a:t>
            </a:fld>
            <a:endParaRPr lang="en-US"/>
          </a:p>
        </p:txBody>
      </p:sp>
      <p:sp>
        <p:nvSpPr>
          <p:cNvPr id="6" name="Footer Placeholder 5"/>
          <p:cNvSpPr>
            <a:spLocks noGrp="1"/>
          </p:cNvSpPr>
          <p:nvPr>
            <p:ph type="ftr" sz="quarter" idx="11"/>
          </p:nvPr>
        </p:nvSpPr>
        <p:spPr/>
        <p:txBody>
          <a:bodyPr/>
          <a:lstStyle/>
          <a:p>
            <a:r>
              <a:rPr lang="en-US" dirty="0" smtClean="0"/>
              <a:t>Module 12 - Non-Functional Features</a:t>
            </a:r>
            <a:endParaRPr lang="en-US" dirty="0"/>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087065255"/>
      </p:ext>
    </p:extLst>
  </p:cSld>
  <p:clrMapOvr>
    <a:masterClrMapping/>
  </p:clrMapOvr>
  <p:transition spd="med">
    <p:wipe dir="r"/>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D0885483-9D1B-B54E-9B37-F57DB5D598CD}" type="slidenum">
              <a:rPr lang="en-US" smtClean="0"/>
              <a:t>187</a:t>
            </a:fld>
            <a:endParaRPr lang="en-US"/>
          </a:p>
        </p:txBody>
      </p:sp>
      <p:graphicFrame>
        <p:nvGraphicFramePr>
          <p:cNvPr id="7" name="Table 6"/>
          <p:cNvGraphicFramePr>
            <a:graphicFrameLocks noGrp="1"/>
          </p:cNvGraphicFramePr>
          <p:nvPr>
            <p:extLst/>
          </p:nvPr>
        </p:nvGraphicFramePr>
        <p:xfrm>
          <a:off x="457200" y="1600199"/>
          <a:ext cx="8229600" cy="4954434"/>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734721">
                <a:tc>
                  <a:txBody>
                    <a:bodyPr/>
                    <a:lstStyle/>
                    <a:p>
                      <a:pPr algn="l">
                        <a:spcAft>
                          <a:spcPts val="0"/>
                        </a:spcAft>
                      </a:pPr>
                      <a:r>
                        <a:rPr lang="en-GB" sz="1600" dirty="0" smtClean="0">
                          <a:solidFill>
                            <a:srgbClr val="000000"/>
                          </a:solidFill>
                          <a:latin typeface="Arial"/>
                          <a:ea typeface="Times New Roman"/>
                          <a:cs typeface="Arial"/>
                        </a:rPr>
                        <a:t>Chapter</a:t>
                      </a:r>
                      <a:endParaRPr lang="en-GB" sz="1600" dirty="0">
                        <a:solidFill>
                          <a:srgbClr val="000000"/>
                        </a:solidFill>
                        <a:latin typeface="Arial"/>
                        <a:ea typeface="Times New Roman"/>
                        <a:cs typeface="Arial"/>
                      </a:endParaRPr>
                    </a:p>
                  </a:txBody>
                  <a:tcPr marL="73025" marR="73025" marT="0" marB="36000"/>
                </a:tc>
                <a:tc>
                  <a:txBody>
                    <a:bodyPr/>
                    <a:lstStyle/>
                    <a:p>
                      <a:pPr algn="just">
                        <a:spcAft>
                          <a:spcPts val="0"/>
                        </a:spcAft>
                      </a:pPr>
                      <a:r>
                        <a:rPr lang="en-GB" sz="1600" dirty="0" smtClean="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73025" marR="73025" marT="0" marB="36000"/>
                </a:tc>
                <a:extLst>
                  <a:ext uri="{0D108BD9-81ED-4DB2-BD59-A6C34878D82A}">
                    <a16:rowId xmlns:a16="http://schemas.microsoft.com/office/drawing/2014/main" val="10000"/>
                  </a:ext>
                </a:extLst>
              </a:tr>
              <a:tr h="73472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600" dirty="0" smtClean="0">
                          <a:solidFill>
                            <a:srgbClr val="000000"/>
                          </a:solidFill>
                          <a:latin typeface="Arial"/>
                          <a:ea typeface="Times New Roman"/>
                          <a:cs typeface="Arial"/>
                        </a:rPr>
                        <a:t>Review reports</a:t>
                      </a:r>
                    </a:p>
                    <a:p>
                      <a:pPr algn="l">
                        <a:spcAft>
                          <a:spcPts val="0"/>
                        </a:spcAft>
                      </a:pPr>
                      <a:endParaRPr lang="en-GB" sz="1600" dirty="0">
                        <a:solidFill>
                          <a:srgbClr val="000000"/>
                        </a:solidFill>
                        <a:latin typeface="Arial"/>
                        <a:ea typeface="Times New Roman"/>
                        <a:cs typeface="Arial"/>
                      </a:endParaRPr>
                    </a:p>
                  </a:txBody>
                  <a:tcPr marL="73025" marR="73025" marT="0" marB="36000"/>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GB" sz="1600" dirty="0" smtClean="0">
                          <a:solidFill>
                            <a:srgbClr val="000000"/>
                          </a:solidFill>
                          <a:latin typeface="Arial"/>
                          <a:ea typeface="Times New Roman"/>
                          <a:cs typeface="Arial"/>
                        </a:rPr>
                        <a:t>Records of all design and safety reviews.</a:t>
                      </a:r>
                    </a:p>
                    <a:p>
                      <a:pPr algn="just">
                        <a:spcAft>
                          <a:spcPts val="0"/>
                        </a:spcAft>
                      </a:pPr>
                      <a:endParaRPr lang="en-GB" sz="1600" dirty="0">
                        <a:solidFill>
                          <a:srgbClr val="000000"/>
                        </a:solidFill>
                        <a:latin typeface="Arial"/>
                        <a:ea typeface="Times New Roman"/>
                        <a:cs typeface="Arial"/>
                      </a:endParaRPr>
                    </a:p>
                  </a:txBody>
                  <a:tcPr marL="73025" marR="73025" marT="0" marB="36000"/>
                </a:tc>
                <a:extLst>
                  <a:ext uri="{0D108BD9-81ED-4DB2-BD59-A6C34878D82A}">
                    <a16:rowId xmlns:a16="http://schemas.microsoft.com/office/drawing/2014/main" val="10001"/>
                  </a:ext>
                </a:extLst>
              </a:tr>
              <a:tr h="795981">
                <a:tc>
                  <a:txBody>
                    <a:bodyPr/>
                    <a:lstStyle/>
                    <a:p>
                      <a:pPr algn="l">
                        <a:spcAft>
                          <a:spcPts val="0"/>
                        </a:spcAft>
                      </a:pPr>
                      <a:r>
                        <a:rPr lang="en-GB" sz="1600" dirty="0">
                          <a:solidFill>
                            <a:srgbClr val="000000"/>
                          </a:solidFill>
                          <a:latin typeface="Arial"/>
                          <a:ea typeface="Times New Roman"/>
                          <a:cs typeface="Arial"/>
                        </a:rPr>
                        <a:t>Team competences</a:t>
                      </a:r>
                    </a:p>
                  </a:txBody>
                  <a:tcPr marL="73025" marR="73025" marT="0" marB="36000"/>
                </a:tc>
                <a:tc>
                  <a:txBody>
                    <a:bodyPr/>
                    <a:lstStyle/>
                    <a:p>
                      <a:pPr algn="just">
                        <a:spcAft>
                          <a:spcPts val="0"/>
                        </a:spcAft>
                      </a:pPr>
                      <a:r>
                        <a:rPr lang="en-GB" sz="1600" dirty="0">
                          <a:solidFill>
                            <a:srgbClr val="000000"/>
                          </a:solidFill>
                          <a:latin typeface="Arial"/>
                          <a:ea typeface="Times New Roman"/>
                          <a:cs typeface="Arial"/>
                        </a:rPr>
                        <a:t>Evidence of the competence of all of the team involved in safety-related systems development and validation.</a:t>
                      </a:r>
                    </a:p>
                  </a:txBody>
                  <a:tcPr marL="73025" marR="73025" marT="0" marB="36000"/>
                </a:tc>
                <a:extLst>
                  <a:ext uri="{0D108BD9-81ED-4DB2-BD59-A6C34878D82A}">
                    <a16:rowId xmlns:a16="http://schemas.microsoft.com/office/drawing/2014/main" val="10002"/>
                  </a:ext>
                </a:extLst>
              </a:tr>
              <a:tr h="795981">
                <a:tc>
                  <a:txBody>
                    <a:bodyPr/>
                    <a:lstStyle/>
                    <a:p>
                      <a:pPr algn="l">
                        <a:spcAft>
                          <a:spcPts val="0"/>
                        </a:spcAft>
                      </a:pPr>
                      <a:r>
                        <a:rPr lang="en-GB" sz="1600">
                          <a:solidFill>
                            <a:srgbClr val="000000"/>
                          </a:solidFill>
                          <a:latin typeface="Arial"/>
                          <a:ea typeface="Times New Roman"/>
                          <a:cs typeface="Arial"/>
                        </a:rPr>
                        <a:t>Process QA</a:t>
                      </a:r>
                    </a:p>
                  </a:txBody>
                  <a:tcPr marL="73025" marR="73025" marT="0" marB="36000"/>
                </a:tc>
                <a:tc>
                  <a:txBody>
                    <a:bodyPr/>
                    <a:lstStyle/>
                    <a:p>
                      <a:pPr algn="just">
                        <a:spcAft>
                          <a:spcPts val="0"/>
                        </a:spcAft>
                      </a:pPr>
                      <a:r>
                        <a:rPr lang="en-GB" sz="1600" dirty="0">
                          <a:solidFill>
                            <a:srgbClr val="000000"/>
                          </a:solidFill>
                          <a:latin typeface="Arial"/>
                          <a:ea typeface="Times New Roman"/>
                          <a:cs typeface="Arial"/>
                        </a:rPr>
                        <a:t>Records of the quality assurance processes (see Chapter 24) carried out during system development.</a:t>
                      </a:r>
                    </a:p>
                  </a:txBody>
                  <a:tcPr marL="73025" marR="73025" marT="0" marB="36000"/>
                </a:tc>
                <a:extLst>
                  <a:ext uri="{0D108BD9-81ED-4DB2-BD59-A6C34878D82A}">
                    <a16:rowId xmlns:a16="http://schemas.microsoft.com/office/drawing/2014/main" val="10003"/>
                  </a:ext>
                </a:extLst>
              </a:tr>
              <a:tr h="1158309">
                <a:tc>
                  <a:txBody>
                    <a:bodyPr/>
                    <a:lstStyle/>
                    <a:p>
                      <a:pPr algn="l">
                        <a:spcAft>
                          <a:spcPts val="0"/>
                        </a:spcAft>
                      </a:pPr>
                      <a:r>
                        <a:rPr lang="en-GB" sz="1600">
                          <a:solidFill>
                            <a:srgbClr val="000000"/>
                          </a:solidFill>
                          <a:latin typeface="Arial"/>
                          <a:ea typeface="Times New Roman"/>
                          <a:cs typeface="Arial"/>
                        </a:rPr>
                        <a:t>Change management processes</a:t>
                      </a:r>
                    </a:p>
                  </a:txBody>
                  <a:tcPr marL="73025" marR="73025" marT="0" marB="36000"/>
                </a:tc>
                <a:tc>
                  <a:txBody>
                    <a:bodyPr/>
                    <a:lstStyle/>
                    <a:p>
                      <a:pPr algn="just">
                        <a:spcAft>
                          <a:spcPts val="0"/>
                        </a:spcAft>
                      </a:pPr>
                      <a:r>
                        <a:rPr lang="en-GB" sz="1600" dirty="0">
                          <a:solidFill>
                            <a:srgbClr val="000000"/>
                          </a:solidFill>
                          <a:latin typeface="Arial"/>
                          <a:ea typeface="Times New Roman"/>
                          <a:cs typeface="Arial"/>
                        </a:rPr>
                        <a:t>Records of all changes proposed, actions taken and, where appropriate, justification of the safety of these changes. Information about configuration management procedures and configuration management logs. </a:t>
                      </a:r>
                    </a:p>
                  </a:txBody>
                  <a:tcPr marL="73025" marR="73025" marT="0" marB="36000"/>
                </a:tc>
                <a:extLst>
                  <a:ext uri="{0D108BD9-81ED-4DB2-BD59-A6C34878D82A}">
                    <a16:rowId xmlns:a16="http://schemas.microsoft.com/office/drawing/2014/main" val="10004"/>
                  </a:ext>
                </a:extLst>
              </a:tr>
              <a:tr h="734721">
                <a:tc>
                  <a:txBody>
                    <a:bodyPr/>
                    <a:lstStyle/>
                    <a:p>
                      <a:pPr algn="l">
                        <a:spcAft>
                          <a:spcPts val="0"/>
                        </a:spcAft>
                      </a:pPr>
                      <a:r>
                        <a:rPr lang="en-GB" sz="1600">
                          <a:solidFill>
                            <a:srgbClr val="000000"/>
                          </a:solidFill>
                          <a:latin typeface="Arial"/>
                          <a:ea typeface="Times New Roman"/>
                          <a:cs typeface="Arial"/>
                        </a:rPr>
                        <a:t>Associated safety cases</a:t>
                      </a:r>
                    </a:p>
                  </a:txBody>
                  <a:tcPr marL="73025" marR="73025" marT="0" marB="36000"/>
                </a:tc>
                <a:tc>
                  <a:txBody>
                    <a:bodyPr/>
                    <a:lstStyle/>
                    <a:p>
                      <a:pPr algn="just">
                        <a:spcAft>
                          <a:spcPts val="0"/>
                        </a:spcAft>
                      </a:pPr>
                      <a:r>
                        <a:rPr lang="en-GB" sz="1600" dirty="0">
                          <a:solidFill>
                            <a:srgbClr val="000000"/>
                          </a:solidFill>
                          <a:latin typeface="Arial"/>
                          <a:ea typeface="Times New Roman"/>
                          <a:cs typeface="Arial"/>
                        </a:rPr>
                        <a:t>References to other safety cases that may impact the safety case</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360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40616490"/>
      </p:ext>
    </p:extLst>
  </p:cSld>
  <p:clrMapOvr>
    <a:masterClrMapping/>
  </p:clrMapOvr>
  <p:transition spd="med">
    <p:wipe dir="r"/>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arguments</a:t>
            </a:r>
            <a:endParaRPr lang="en-US" dirty="0"/>
          </a:p>
        </p:txBody>
      </p:sp>
      <p:sp>
        <p:nvSpPr>
          <p:cNvPr id="3" name="Content Placeholder 2"/>
          <p:cNvSpPr>
            <a:spLocks noGrp="1"/>
          </p:cNvSpPr>
          <p:nvPr>
            <p:ph idx="1"/>
          </p:nvPr>
        </p:nvSpPr>
        <p:spPr/>
        <p:txBody>
          <a:bodyPr/>
          <a:lstStyle/>
          <a:p>
            <a:r>
              <a:rPr lang="en-US" dirty="0" smtClean="0"/>
              <a:t>Safety cases should be based around structured arguments that present evidence to justify the assertions made in these arguments.</a:t>
            </a:r>
          </a:p>
          <a:p>
            <a:r>
              <a:rPr lang="en-US" dirty="0" smtClean="0"/>
              <a:t>The argument justifies why a claim about system safety and security is justified by the available evidence.</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188</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911944697"/>
      </p:ext>
    </p:extLst>
  </p:cSld>
  <p:clrMapOvr>
    <a:masterClrMapping/>
  </p:clrMapOvr>
  <p:transition spd="med">
    <p:wipe dir="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a:t>
            </a:r>
            <a:r>
              <a:rPr lang="en-US" dirty="0"/>
              <a:t>arguments</a:t>
            </a:r>
            <a:r>
              <a:rPr lang="en-GB" dirty="0" smtClean="0"/>
              <a:t> </a:t>
            </a:r>
            <a:endParaRPr lang="en-US" dirty="0"/>
          </a:p>
        </p:txBody>
      </p:sp>
      <p:pic>
        <p:nvPicPr>
          <p:cNvPr id="4" name="Content Placeholder 3" descr="15.8 ArgumentStructure.eps"/>
          <p:cNvPicPr>
            <a:picLocks noGrp="1" noChangeAspect="1"/>
          </p:cNvPicPr>
          <p:nvPr>
            <p:ph idx="1"/>
          </p:nvPr>
        </p:nvPicPr>
        <p:blipFill>
          <a:blip r:embed="rId2"/>
          <a:srcRect t="-12623" b="-12623"/>
          <a:stretch>
            <a:fillRect/>
          </a:stretch>
        </p:blipFill>
        <p:spPr/>
      </p:pic>
      <p:sp>
        <p:nvSpPr>
          <p:cNvPr id="5" name="Slide Number Placeholder 4"/>
          <p:cNvSpPr>
            <a:spLocks noGrp="1"/>
          </p:cNvSpPr>
          <p:nvPr>
            <p:ph type="sldNum" sz="quarter" idx="12"/>
          </p:nvPr>
        </p:nvSpPr>
        <p:spPr/>
        <p:txBody>
          <a:bodyPr/>
          <a:lstStyle/>
          <a:p>
            <a:fld id="{745CE82A-87C3-2841-AAF3-37DF1E34DC62}" type="slidenum">
              <a:rPr lang="en-US" smtClean="0"/>
              <a:pPr/>
              <a:t>189</a:t>
            </a:fld>
            <a:endParaRPr lang="en-US"/>
          </a:p>
        </p:txBody>
      </p:sp>
      <p:sp>
        <p:nvSpPr>
          <p:cNvPr id="6" name="Footer Placeholder 5"/>
          <p:cNvSpPr>
            <a:spLocks noGrp="1"/>
          </p:cNvSpPr>
          <p:nvPr>
            <p:ph type="ftr" sz="quarter" idx="11"/>
          </p:nvPr>
        </p:nvSpPr>
        <p:spPr/>
        <p:txBody>
          <a:bodyPr/>
          <a:lstStyle/>
          <a:p>
            <a:r>
              <a:rPr lang="en-US" dirty="0" smtClean="0"/>
              <a:t>Module 12 - Non-Functional Features</a:t>
            </a:r>
            <a:endParaRPr lang="en-US" dirty="0"/>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47572007"/>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and software</a:t>
            </a:r>
            <a:endParaRPr lang="en-US" dirty="0"/>
          </a:p>
        </p:txBody>
      </p:sp>
      <p:sp>
        <p:nvSpPr>
          <p:cNvPr id="3" name="Content Placeholder 2"/>
          <p:cNvSpPr>
            <a:spLocks noGrp="1"/>
          </p:cNvSpPr>
          <p:nvPr>
            <p:ph idx="1"/>
          </p:nvPr>
        </p:nvSpPr>
        <p:spPr/>
        <p:txBody>
          <a:bodyPr/>
          <a:lstStyle/>
          <a:p>
            <a:r>
              <a:rPr lang="en-US" dirty="0" smtClean="0"/>
              <a:t>Software engineering is not an isolated activity but is part of a broader systems engineering process.</a:t>
            </a:r>
          </a:p>
          <a:p>
            <a:r>
              <a:rPr lang="en-US" dirty="0" smtClean="0"/>
              <a:t>Software systems are therefore not isolated systems but are essential components of broader systems that have a human, social or organizational purpose.</a:t>
            </a:r>
          </a:p>
          <a:p>
            <a:r>
              <a:rPr lang="en-US" dirty="0" smtClean="0"/>
              <a:t>Example</a:t>
            </a:r>
          </a:p>
          <a:p>
            <a:pPr lvl="1"/>
            <a:r>
              <a:rPr lang="en-US" dirty="0" smtClean="0"/>
              <a:t>The wilderness weather system is part of broader weather recording and forecasting systems</a:t>
            </a:r>
          </a:p>
          <a:p>
            <a:pPr lvl="1"/>
            <a:r>
              <a:rPr lang="en-US" dirty="0" smtClean="0"/>
              <a:t>These include hardware and software, forecasting processes, system users, the organizations that depend on weather forecasts, etc.</a:t>
            </a:r>
            <a:endParaRPr lang="en-US" dirty="0"/>
          </a:p>
        </p:txBody>
      </p:sp>
      <p:sp>
        <p:nvSpPr>
          <p:cNvPr id="4" name="Footer Placeholder 3"/>
          <p:cNvSpPr>
            <a:spLocks noGrp="1"/>
          </p:cNvSpPr>
          <p:nvPr>
            <p:ph type="ftr" sz="quarter" idx="11"/>
          </p:nvPr>
        </p:nvSpPr>
        <p:spPr/>
        <p:txBody>
          <a:bodyPr/>
          <a:lstStyle/>
          <a:p>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19</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038165022"/>
      </p:ext>
    </p:extLst>
  </p:cSld>
  <p:clrMapOvr>
    <a:masterClrMapping/>
  </p:clrMapOvr>
  <p:transition spd="med">
    <p:wipe dir="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smtClean="0"/>
              <a:t>Insulin pump safety argument</a:t>
            </a:r>
            <a:endParaRPr lang="en-US" dirty="0"/>
          </a:p>
        </p:txBody>
      </p:sp>
      <p:sp>
        <p:nvSpPr>
          <p:cNvPr id="6" name="Content Placeholder 5"/>
          <p:cNvSpPr>
            <a:spLocks noGrp="1"/>
          </p:cNvSpPr>
          <p:nvPr>
            <p:ph idx="1"/>
          </p:nvPr>
        </p:nvSpPr>
        <p:spPr/>
        <p:txBody>
          <a:bodyPr/>
          <a:lstStyle/>
          <a:p>
            <a:r>
              <a:rPr lang="en-US" dirty="0" smtClean="0"/>
              <a:t>Arguments are based on claims and evidence.</a:t>
            </a:r>
          </a:p>
          <a:p>
            <a:r>
              <a:rPr lang="en-US" dirty="0" smtClean="0"/>
              <a:t>Insulin pump safety:</a:t>
            </a:r>
          </a:p>
          <a:p>
            <a:pPr lvl="1"/>
            <a:r>
              <a:rPr lang="en-US" dirty="0" smtClean="0"/>
              <a:t>Claim: The maximum single dose of insulin to be delivered (</a:t>
            </a:r>
            <a:r>
              <a:rPr lang="en-US" dirty="0" err="1" smtClean="0"/>
              <a:t>CurrentDose</a:t>
            </a:r>
            <a:r>
              <a:rPr lang="en-US" dirty="0" smtClean="0"/>
              <a:t>) will not exceed </a:t>
            </a:r>
            <a:r>
              <a:rPr lang="en-US" dirty="0" err="1" smtClean="0"/>
              <a:t>MaxDose</a:t>
            </a:r>
            <a:r>
              <a:rPr lang="en-US" dirty="0" smtClean="0"/>
              <a:t>.</a:t>
            </a:r>
          </a:p>
          <a:p>
            <a:pPr lvl="1"/>
            <a:r>
              <a:rPr lang="en-US" dirty="0" smtClean="0"/>
              <a:t>Evidence: Safety argument for insulin pump (discussed later)</a:t>
            </a:r>
          </a:p>
          <a:p>
            <a:pPr lvl="1"/>
            <a:r>
              <a:rPr lang="en-US" dirty="0" smtClean="0"/>
              <a:t>Evidence: Test data for insulin pump. The value of </a:t>
            </a:r>
            <a:r>
              <a:rPr lang="en-US" dirty="0" err="1" smtClean="0"/>
              <a:t>currentDose</a:t>
            </a:r>
            <a:r>
              <a:rPr lang="en-US" dirty="0" smtClean="0"/>
              <a:t> was correctly computed in 400 tests</a:t>
            </a:r>
          </a:p>
          <a:p>
            <a:pPr lvl="1"/>
            <a:r>
              <a:rPr lang="en-US" dirty="0" smtClean="0"/>
              <a:t>Evidence: Static analysis report for insulin pump software revealed no anomalies that affected the value of </a:t>
            </a:r>
            <a:r>
              <a:rPr lang="en-US" dirty="0" err="1" smtClean="0"/>
              <a:t>CurrentDose</a:t>
            </a:r>
            <a:endParaRPr lang="en-US" dirty="0" smtClean="0"/>
          </a:p>
          <a:p>
            <a:pPr lvl="1"/>
            <a:r>
              <a:rPr lang="en-US" dirty="0" smtClean="0"/>
              <a:t>Argument: The evidence presented demonstrates that the maximum dose of insulin that can be computed = </a:t>
            </a:r>
            <a:r>
              <a:rPr lang="en-US" dirty="0" err="1" smtClean="0"/>
              <a:t>MaxDose</a:t>
            </a:r>
            <a:r>
              <a:rPr lang="en-US" dirty="0" smtClean="0"/>
              <a:t>.</a:t>
            </a:r>
            <a:endParaRPr lang="en-US" dirty="0"/>
          </a:p>
        </p:txBody>
      </p:sp>
      <p:sp>
        <p:nvSpPr>
          <p:cNvPr id="7" name="Slide Number Placeholder 6"/>
          <p:cNvSpPr>
            <a:spLocks noGrp="1"/>
          </p:cNvSpPr>
          <p:nvPr>
            <p:ph type="sldNum" sz="quarter" idx="12"/>
          </p:nvPr>
        </p:nvSpPr>
        <p:spPr/>
        <p:txBody>
          <a:bodyPr/>
          <a:lstStyle/>
          <a:p>
            <a:fld id="{745CE82A-87C3-2841-AAF3-37DF1E34DC62}" type="slidenum">
              <a:rPr lang="en-US" smtClean="0"/>
              <a:pPr/>
              <a:t>190</a:t>
            </a:fld>
            <a:endParaRPr lang="en-US"/>
          </a:p>
        </p:txBody>
      </p:sp>
      <p:sp>
        <p:nvSpPr>
          <p:cNvPr id="8" name="Footer Placeholder 7"/>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439746543"/>
      </p:ext>
    </p:extLst>
  </p:cSld>
  <p:clrMapOvr>
    <a:masterClrMapping/>
  </p:clrMapOvr>
  <p:transition spd="med">
    <p:wipe dir="r"/>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safety arguments</a:t>
            </a:r>
            <a:endParaRPr lang="en-US" dirty="0"/>
          </a:p>
        </p:txBody>
      </p:sp>
      <p:sp>
        <p:nvSpPr>
          <p:cNvPr id="3" name="Content Placeholder 2"/>
          <p:cNvSpPr>
            <a:spLocks noGrp="1"/>
          </p:cNvSpPr>
          <p:nvPr>
            <p:ph idx="1"/>
          </p:nvPr>
        </p:nvSpPr>
        <p:spPr/>
        <p:txBody>
          <a:bodyPr/>
          <a:lstStyle/>
          <a:p>
            <a:r>
              <a:rPr lang="en-US" dirty="0" smtClean="0"/>
              <a:t>Structured arguments that demonstrate that a system meets its safety obligations.</a:t>
            </a:r>
          </a:p>
          <a:p>
            <a:r>
              <a:rPr lang="en-US" dirty="0" smtClean="0"/>
              <a:t>It is not necessary to demonstrate that the program works as intended; the aim is simply to demonstrate safety.</a:t>
            </a:r>
          </a:p>
          <a:p>
            <a:r>
              <a:rPr lang="en-US" dirty="0" smtClean="0"/>
              <a:t>Generally based on a claim hierarchy. </a:t>
            </a:r>
          </a:p>
          <a:p>
            <a:pPr lvl="1"/>
            <a:r>
              <a:rPr lang="en-US" dirty="0" smtClean="0"/>
              <a:t>You start at the leaves of the hierarchy and demonstrate safety. This implies the higher-level claims are true.</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191</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01356575"/>
      </p:ext>
    </p:extLst>
  </p:cSld>
  <p:clrMapOvr>
    <a:masterClrMapping/>
  </p:clrMapOvr>
  <p:transition spd="med">
    <p:wipe dir="r"/>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safety claim hierarchy for the insulin pump </a:t>
            </a:r>
          </a:p>
        </p:txBody>
      </p:sp>
      <p:pic>
        <p:nvPicPr>
          <p:cNvPr id="4" name="Content Placeholder 3" descr="15.9 Claim hierarchy.eps"/>
          <p:cNvPicPr>
            <a:picLocks noGrp="1" noChangeAspect="1"/>
          </p:cNvPicPr>
          <p:nvPr>
            <p:ph idx="1"/>
          </p:nvPr>
        </p:nvPicPr>
        <p:blipFill>
          <a:blip r:embed="rId2"/>
          <a:srcRect l="-3924" r="-3924"/>
          <a:stretch>
            <a:fillRect/>
          </a:stretch>
        </p:blipFill>
        <p:spPr>
          <a:xfrm>
            <a:off x="1086440" y="2012109"/>
            <a:ext cx="6864864" cy="3775411"/>
          </a:xfrm>
        </p:spPr>
      </p:pic>
      <p:sp>
        <p:nvSpPr>
          <p:cNvPr id="5" name="Slide Number Placeholder 4"/>
          <p:cNvSpPr>
            <a:spLocks noGrp="1"/>
          </p:cNvSpPr>
          <p:nvPr>
            <p:ph type="sldNum" sz="quarter" idx="12"/>
          </p:nvPr>
        </p:nvSpPr>
        <p:spPr/>
        <p:txBody>
          <a:bodyPr/>
          <a:lstStyle/>
          <a:p>
            <a:fld id="{745CE82A-87C3-2841-AAF3-37DF1E34DC62}" type="slidenum">
              <a:rPr lang="en-US" smtClean="0"/>
              <a:pPr/>
              <a:t>192</a:t>
            </a:fld>
            <a:endParaRPr lang="en-US"/>
          </a:p>
        </p:txBody>
      </p:sp>
      <p:sp>
        <p:nvSpPr>
          <p:cNvPr id="6" name="Footer Placeholder 5"/>
          <p:cNvSpPr>
            <a:spLocks noGrp="1"/>
          </p:cNvSpPr>
          <p:nvPr>
            <p:ph type="ftr" sz="quarter" idx="11"/>
          </p:nvPr>
        </p:nvSpPr>
        <p:spPr/>
        <p:txBody>
          <a:bodyPr/>
          <a:lstStyle/>
          <a:p>
            <a:r>
              <a:rPr lang="en-US" dirty="0" smtClean="0"/>
              <a:t>Module 12 - Non-Functional Features</a:t>
            </a:r>
            <a:endParaRPr lang="en-US" dirty="0"/>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966365653"/>
      </p:ext>
    </p:extLst>
  </p:cSld>
  <p:clrMapOvr>
    <a:masterClrMapping/>
  </p:clrMapOvr>
  <p:transition spd="med">
    <p:wipe dir="r"/>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p:txBody>
          <a:bodyPr/>
          <a:lstStyle/>
          <a:p>
            <a:r>
              <a:rPr lang="en-GB" dirty="0" smtClean="0"/>
              <a:t>Software safety </a:t>
            </a:r>
            <a:r>
              <a:rPr lang="en-GB" dirty="0"/>
              <a:t>arguments</a:t>
            </a:r>
          </a:p>
        </p:txBody>
      </p:sp>
      <p:sp>
        <p:nvSpPr>
          <p:cNvPr id="18437" name="Rectangle 5"/>
          <p:cNvSpPr>
            <a:spLocks noGrp="1" noChangeArrowheads="1"/>
          </p:cNvSpPr>
          <p:nvPr>
            <p:ph idx="1"/>
          </p:nvPr>
        </p:nvSpPr>
        <p:spPr/>
        <p:txBody>
          <a:bodyPr/>
          <a:lstStyle/>
          <a:p>
            <a:r>
              <a:rPr lang="en-GB" sz="2400"/>
              <a:t>Safety arguments are intended to show that the system cannot reach in unsafe state.</a:t>
            </a:r>
          </a:p>
          <a:p>
            <a:r>
              <a:rPr lang="en-GB" sz="2400"/>
              <a:t>These are weaker than correctness arguments which must show that the system code conforms to its specification.</a:t>
            </a:r>
          </a:p>
          <a:p>
            <a:r>
              <a:rPr lang="en-GB" sz="2400"/>
              <a:t>They are generally based on proof by contradiction</a:t>
            </a:r>
          </a:p>
          <a:p>
            <a:pPr lvl="1"/>
            <a:r>
              <a:rPr lang="en-GB" sz="2000"/>
              <a:t>Assume that an unsafe state can be reached;</a:t>
            </a:r>
          </a:p>
          <a:p>
            <a:pPr lvl="1"/>
            <a:r>
              <a:rPr lang="en-GB" sz="2000"/>
              <a:t>Show that this is contradicted by the program code.</a:t>
            </a:r>
          </a:p>
          <a:p>
            <a:r>
              <a:rPr lang="en-GB" sz="2400"/>
              <a:t>A graphical model of the safety argument may be developed.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193</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740908194"/>
      </p:ext>
    </p:extLst>
  </p:cSld>
  <p:clrMapOvr>
    <a:masterClrMapping/>
  </p:clrMapOvr>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a:t>Construction of a safety argument</a:t>
            </a:r>
          </a:p>
        </p:txBody>
      </p:sp>
      <p:sp>
        <p:nvSpPr>
          <p:cNvPr id="64517" name="Rectangle 5"/>
          <p:cNvSpPr>
            <a:spLocks noGrp="1" noChangeArrowheads="1"/>
          </p:cNvSpPr>
          <p:nvPr>
            <p:ph idx="1"/>
          </p:nvPr>
        </p:nvSpPr>
        <p:spPr/>
        <p:txBody>
          <a:bodyPr/>
          <a:lstStyle/>
          <a:p>
            <a:r>
              <a:rPr lang="en-GB" sz="2400"/>
              <a:t>Establish the safe exit conditions for a component or a program.</a:t>
            </a:r>
          </a:p>
          <a:p>
            <a:r>
              <a:rPr lang="en-GB" sz="2400"/>
              <a:t>Starting from the END of the code, work backwards until you have identified all paths that lead to the exit of the code.</a:t>
            </a:r>
          </a:p>
          <a:p>
            <a:r>
              <a:rPr lang="en-GB" sz="2400"/>
              <a:t>Assume that the exit condition is false.</a:t>
            </a:r>
          </a:p>
          <a:p>
            <a:r>
              <a:rPr lang="en-GB" sz="2400"/>
              <a:t>Show that, for each path leading to the exit that the assignments made in that path contradict the assumption of an unsafe exit from the component.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194</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624262305"/>
      </p:ext>
    </p:extLst>
  </p:cSld>
  <p:clrMapOvr>
    <a:masterClrMapping/>
  </p:clrMapOvr>
  <p:transition spd="med">
    <p:wipe dir="r"/>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a:t>
            </a:r>
            <a:r>
              <a:rPr lang="en-US" dirty="0"/>
              <a:t>dose computation with safety checks</a:t>
            </a:r>
            <a:r>
              <a:rPr lang="en-GB" dirty="0" smtClean="0"/>
              <a:t> </a:t>
            </a:r>
            <a:endParaRPr lang="en-US" dirty="0"/>
          </a:p>
        </p:txBody>
      </p:sp>
      <p:sp>
        <p:nvSpPr>
          <p:cNvPr id="23554" name="Text Box 2"/>
          <p:cNvSpPr txBox="1">
            <a:spLocks noChangeArrowheads="1"/>
          </p:cNvSpPr>
          <p:nvPr/>
        </p:nvSpPr>
        <p:spPr bwMode="auto">
          <a:xfrm>
            <a:off x="933449" y="1685729"/>
            <a:ext cx="6957347" cy="4812567"/>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 The insulin dose to be delivered is a function </a:t>
            </a:r>
            <a:r>
              <a:rPr kumimoji="0" lang="en-GB" sz="1400" b="0" i="0" u="none" strike="noStrike" cap="none" normalizeH="0" baseline="0" dirty="0" smtClean="0">
                <a:ln>
                  <a:noFill/>
                </a:ln>
                <a:solidFill>
                  <a:schemeClr val="tx1"/>
                </a:solidFill>
                <a:effectLst/>
                <a:latin typeface="Arial"/>
                <a:ea typeface="ＭＳ Ｐゴシック" charset="-128"/>
                <a:cs typeface="Arial"/>
              </a:rPr>
              <a:t>of </a:t>
            </a:r>
            <a:r>
              <a:rPr kumimoji="0" lang="en-GB" sz="1400" b="0" i="0" u="none" strike="noStrike" cap="none" normalizeH="0" baseline="0" dirty="0">
                <a:ln>
                  <a:noFill/>
                </a:ln>
                <a:solidFill>
                  <a:schemeClr val="tx1"/>
                </a:solidFill>
                <a:effectLst/>
                <a:latin typeface="Arial"/>
                <a:ea typeface="ＭＳ Ｐゴシック" charset="-128"/>
                <a:cs typeface="Arial"/>
              </a:rPr>
              <a:t>blood sugar level,</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p>
          <a:p>
            <a:pPr marR="95250" lvl="0" algn="just" defTabSz="914400" fontAlgn="base">
              <a:spcBef>
                <a:spcPct val="0"/>
              </a:spcBef>
              <a:spcAft>
                <a:spcPct val="0"/>
              </a:spcAft>
            </a:pPr>
            <a:r>
              <a:rPr kumimoji="0" lang="en-GB" sz="1400" b="0" i="0" u="none" strike="noStrike" cap="none" normalizeH="0" baseline="0" dirty="0">
                <a:ln>
                  <a:noFill/>
                </a:ln>
                <a:solidFill>
                  <a:schemeClr val="tx1"/>
                </a:solidFill>
                <a:effectLst/>
                <a:latin typeface="Arial"/>
                <a:ea typeface="ＭＳ Ｐゴシック" charset="-128"/>
                <a:cs typeface="Arial"/>
              </a:rPr>
              <a:t>--</a:t>
            </a:r>
            <a:r>
              <a:rPr kumimoji="0" lang="en-GB" sz="1400" b="0" i="0" u="none" strike="noStrike" cap="none" normalizeH="0" baseline="0" dirty="0" smtClean="0">
                <a:ln>
                  <a:noFill/>
                </a:ln>
                <a:solidFill>
                  <a:schemeClr val="tx1"/>
                </a:solidFill>
                <a:effectLst/>
                <a:latin typeface="Arial"/>
                <a:ea typeface="ＭＳ Ｐゴシック" charset="-128"/>
                <a:cs typeface="Arial"/>
              </a:rPr>
              <a:t> the previous dose delivered and the </a:t>
            </a:r>
            <a:r>
              <a:rPr kumimoji="0" lang="en-GB" sz="1400" b="0" i="0" u="none" strike="noStrike" cap="none" normalizeH="0" baseline="0" dirty="0">
                <a:ln>
                  <a:noFill/>
                </a:ln>
                <a:solidFill>
                  <a:schemeClr val="tx1"/>
                </a:solidFill>
                <a:effectLst/>
                <a:latin typeface="Arial"/>
                <a:ea typeface="ＭＳ Ｐゴシック" charset="-128"/>
                <a:cs typeface="Arial"/>
              </a:rPr>
              <a:t>time of delivery of the previous dose</a:t>
            </a:r>
          </a:p>
          <a:p>
            <a:pPr marL="0" marR="95250" lvl="0" indent="0" algn="just"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 </a:t>
            </a:r>
            <a:r>
              <a:rPr kumimoji="0" lang="en-GB" sz="1400" b="0" i="0" u="none" strike="noStrike" cap="none" normalizeH="0" baseline="0" dirty="0" err="1">
                <a:ln>
                  <a:noFill/>
                </a:ln>
                <a:solidFill>
                  <a:schemeClr val="tx1"/>
                </a:solidFill>
                <a:effectLst/>
                <a:latin typeface="Arial"/>
                <a:ea typeface="ＭＳ Ｐゴシック" charset="-128"/>
                <a:cs typeface="Arial"/>
              </a:rPr>
              <a:t>computeInsulin</a:t>
            </a:r>
            <a:r>
              <a:rPr kumimoji="0" lang="en-GB" sz="1400" b="0" i="0" u="none" strike="noStrike" cap="none" normalizeH="0" baseline="0" dirty="0">
                <a:ln>
                  <a:noFill/>
                </a:ln>
                <a:solidFill>
                  <a:schemeClr val="tx1"/>
                </a:solidFill>
                <a:effectLst/>
                <a:latin typeface="Arial"/>
                <a:ea typeface="ＭＳ Ｐゴシック" charset="-128"/>
                <a:cs typeface="Arial"/>
              </a:rPr>
              <a:t> () ;</a:t>
            </a:r>
          </a:p>
          <a:p>
            <a:pPr marL="0" marR="95250" lvl="0" indent="0" algn="just"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dirty="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 Safety check—adjust </a:t>
            </a: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if necessary.</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FF"/>
                </a:solidFill>
                <a:effectLst/>
                <a:latin typeface="Arial"/>
                <a:ea typeface="ＭＳ Ｐゴシック" charset="-128"/>
                <a:cs typeface="Arial"/>
              </a:rPr>
              <a:t>// if statement </a:t>
            </a:r>
            <a:r>
              <a:rPr kumimoji="0" lang="en-GB" sz="1400" b="0" i="0" u="none" strike="noStrike" cap="none" normalizeH="0" baseline="0" dirty="0" smtClean="0">
                <a:ln>
                  <a:noFill/>
                </a:ln>
                <a:solidFill>
                  <a:srgbClr val="0000FF"/>
                </a:solidFill>
                <a:effectLst/>
                <a:latin typeface="Arial"/>
                <a:ea typeface="ＭＳ Ｐゴシック" charset="-128"/>
                <a:cs typeface="Arial"/>
              </a:rPr>
              <a:t>1</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if (</a:t>
            </a:r>
            <a:r>
              <a:rPr kumimoji="0" lang="en-GB" sz="1400" b="0" i="0" u="none" strike="noStrike" cap="none" normalizeH="0" baseline="0" dirty="0" err="1">
                <a:ln>
                  <a:noFill/>
                </a:ln>
                <a:solidFill>
                  <a:schemeClr val="tx1"/>
                </a:solidFill>
                <a:effectLst/>
                <a:latin typeface="Arial"/>
                <a:ea typeface="ＭＳ Ｐゴシック" charset="-128"/>
                <a:cs typeface="Arial"/>
              </a:rPr>
              <a:t>previousDose</a:t>
            </a:r>
            <a:r>
              <a:rPr kumimoji="0" lang="en-GB" sz="1400" b="0" i="0" u="none" strike="noStrike" cap="none" normalizeH="0" baseline="0" dirty="0">
                <a:ln>
                  <a:noFill/>
                </a:ln>
                <a:solidFill>
                  <a:schemeClr val="tx1"/>
                </a:solidFill>
                <a:effectLst/>
                <a:latin typeface="Arial"/>
                <a:ea typeface="ＭＳ Ｐゴシック" charset="-128"/>
                <a:cs typeface="Arial"/>
              </a:rPr>
              <a:t> == 0)</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a:ea typeface="ＭＳ Ｐゴシック" charset="-128"/>
                <a:cs typeface="Arial"/>
              </a:rPr>
              <a:t>	if </a:t>
            </a:r>
            <a:r>
              <a:rPr kumimoji="0" lang="en-GB" sz="1400" b="0" i="0" u="none" strike="noStrike" cap="none" normalizeH="0" baseline="0" dirty="0">
                <a:ln>
                  <a:noFill/>
                </a:ln>
                <a:solidFill>
                  <a:schemeClr val="tx1"/>
                </a:solidFill>
                <a:effectLst/>
                <a:latin typeface="Arial"/>
                <a:ea typeface="ＭＳ Ｐゴシック" charset="-128"/>
                <a:cs typeface="Arial"/>
              </a:rPr>
              <a:t>(</a:t>
            </a: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&gt; maxDose/2)</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err="1" smtClean="0">
                <a:ln>
                  <a:noFill/>
                </a:ln>
                <a:solidFill>
                  <a:schemeClr val="tx1"/>
                </a:solidFill>
                <a:effectLst/>
                <a:latin typeface="Arial"/>
                <a:ea typeface="ＭＳ Ｐゴシック" charset="-128"/>
                <a:cs typeface="Arial"/>
              </a:rPr>
              <a:t>currentDose</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a:ln>
                  <a:noFill/>
                </a:ln>
                <a:solidFill>
                  <a:schemeClr val="tx1"/>
                </a:solidFill>
                <a:effectLst/>
                <a:latin typeface="Arial"/>
                <a:ea typeface="ＭＳ Ｐゴシック" charset="-128"/>
                <a:cs typeface="Arial"/>
              </a:rPr>
              <a:t>= maxDose/2 ;</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else</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a:ea typeface="ＭＳ Ｐゴシック" charset="-128"/>
                <a:cs typeface="Arial"/>
              </a:rPr>
              <a:t>	if </a:t>
            </a:r>
            <a:r>
              <a:rPr kumimoji="0" lang="en-GB" sz="1400" b="0" i="0" u="none" strike="noStrike" cap="none" normalizeH="0" baseline="0" dirty="0">
                <a:ln>
                  <a:noFill/>
                </a:ln>
                <a:solidFill>
                  <a:schemeClr val="tx1"/>
                </a:solidFill>
                <a:effectLst/>
                <a:latin typeface="Arial"/>
                <a:ea typeface="ＭＳ Ｐゴシック" charset="-128"/>
                <a:cs typeface="Arial"/>
              </a:rPr>
              <a:t>(</a:t>
            </a: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&gt; (</a:t>
            </a:r>
            <a:r>
              <a:rPr kumimoji="0" lang="en-GB" sz="1400" b="0" i="0" u="none" strike="noStrike" cap="none" normalizeH="0" baseline="0" dirty="0" err="1">
                <a:ln>
                  <a:noFill/>
                </a:ln>
                <a:solidFill>
                  <a:schemeClr val="tx1"/>
                </a:solidFill>
                <a:effectLst/>
                <a:latin typeface="Arial"/>
                <a:ea typeface="ＭＳ Ｐゴシック" charset="-128"/>
                <a:cs typeface="Arial"/>
              </a:rPr>
              <a:t>previousDose</a:t>
            </a:r>
            <a:r>
              <a:rPr kumimoji="0" lang="en-GB" sz="1400" b="0" i="0" u="none" strike="noStrike" cap="none" normalizeH="0" baseline="0" dirty="0">
                <a:ln>
                  <a:noFill/>
                </a:ln>
                <a:solidFill>
                  <a:schemeClr val="tx1"/>
                </a:solidFill>
                <a:effectLst/>
                <a:latin typeface="Arial"/>
                <a:ea typeface="ＭＳ Ｐゴシック" charset="-128"/>
                <a:cs typeface="Arial"/>
              </a:rPr>
              <a:t> * 2) )</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err="1" smtClean="0">
                <a:ln>
                  <a:noFill/>
                </a:ln>
                <a:solidFill>
                  <a:schemeClr val="tx1"/>
                </a:solidFill>
                <a:effectLst/>
                <a:latin typeface="Arial"/>
                <a:ea typeface="ＭＳ Ｐゴシック" charset="-128"/>
                <a:cs typeface="Arial"/>
              </a:rPr>
              <a:t>currentDose</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previousDose</a:t>
            </a:r>
            <a:r>
              <a:rPr kumimoji="0" lang="en-GB" sz="1400" b="0" i="0" u="none" strike="noStrike" cap="none" normalizeH="0" baseline="0" dirty="0">
                <a:ln>
                  <a:noFill/>
                </a:ln>
                <a:solidFill>
                  <a:schemeClr val="tx1"/>
                </a:solidFill>
                <a:effectLst/>
                <a:latin typeface="Arial"/>
                <a:ea typeface="ＭＳ Ｐゴシック" charset="-128"/>
                <a:cs typeface="Arial"/>
              </a:rPr>
              <a:t> * 2 ;</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FF"/>
                </a:solidFill>
                <a:effectLst/>
                <a:latin typeface="Arial"/>
                <a:ea typeface="ＭＳ Ｐゴシック" charset="-128"/>
                <a:cs typeface="Arial"/>
              </a:rPr>
              <a:t>/</a:t>
            </a:r>
            <a:r>
              <a:rPr kumimoji="0" lang="en-GB" sz="1400" b="0" i="0" u="none" strike="noStrike" cap="none" normalizeH="0" baseline="0" dirty="0">
                <a:ln>
                  <a:noFill/>
                </a:ln>
                <a:solidFill>
                  <a:srgbClr val="0000FF"/>
                </a:solidFill>
                <a:effectLst/>
                <a:latin typeface="Arial"/>
                <a:ea typeface="ＭＳ Ｐゴシック" charset="-128"/>
                <a:cs typeface="Arial"/>
              </a:rPr>
              <a:t>/ if statement </a:t>
            </a:r>
            <a:r>
              <a:rPr kumimoji="0" lang="en-GB" sz="1400" b="0" i="0" u="none" strike="noStrike" cap="none" normalizeH="0" baseline="0" dirty="0" smtClean="0">
                <a:ln>
                  <a:noFill/>
                </a:ln>
                <a:solidFill>
                  <a:srgbClr val="0000FF"/>
                </a:solidFill>
                <a:effectLst/>
                <a:latin typeface="Arial"/>
                <a:ea typeface="ＭＳ Ｐゴシック" charset="-128"/>
                <a:cs typeface="Arial"/>
              </a:rPr>
              <a:t>2</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if ( </a:t>
            </a: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&lt; </a:t>
            </a:r>
            <a:r>
              <a:rPr kumimoji="0" lang="en-GB" sz="1400" b="0" i="0" u="none" strike="noStrike" cap="none" normalizeH="0" baseline="0" dirty="0" err="1">
                <a:ln>
                  <a:noFill/>
                </a:ln>
                <a:solidFill>
                  <a:schemeClr val="tx1"/>
                </a:solidFill>
                <a:effectLst/>
                <a:latin typeface="Arial"/>
                <a:ea typeface="ＭＳ Ｐゴシック" charset="-128"/>
                <a:cs typeface="Arial"/>
              </a:rPr>
              <a:t>minimumDose</a:t>
            </a:r>
            <a:r>
              <a:rPr kumimoji="0" lang="en-GB" sz="1400" b="0" i="0" u="none" strike="noStrike" cap="none" normalizeH="0" baseline="0" dirty="0">
                <a:ln>
                  <a:noFill/>
                </a:ln>
                <a:solidFill>
                  <a:schemeClr val="tx1"/>
                </a:solidFill>
                <a:effectLst/>
                <a:latin typeface="Arial"/>
                <a:ea typeface="ＭＳ Ｐゴシック" charset="-128"/>
                <a:cs typeface="Arial"/>
              </a:rPr>
              <a:t> )</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err="1" smtClean="0">
                <a:ln>
                  <a:noFill/>
                </a:ln>
                <a:solidFill>
                  <a:schemeClr val="tx1"/>
                </a:solidFill>
                <a:effectLst/>
                <a:latin typeface="Arial"/>
                <a:ea typeface="ＭＳ Ｐゴシック" charset="-128"/>
                <a:cs typeface="Arial"/>
              </a:rPr>
              <a:t>currentDose</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a:ln>
                  <a:noFill/>
                </a:ln>
                <a:solidFill>
                  <a:schemeClr val="tx1"/>
                </a:solidFill>
                <a:effectLst/>
                <a:latin typeface="Arial"/>
                <a:ea typeface="ＭＳ Ｐゴシック" charset="-128"/>
                <a:cs typeface="Arial"/>
              </a:rPr>
              <a:t>= 0 ;</a:t>
            </a: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a:ea typeface="ＭＳ Ｐゴシック" charset="-128"/>
                <a:cs typeface="Arial"/>
              </a:rPr>
              <a:t>else if ( </a:t>
            </a: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&gt; </a:t>
            </a:r>
            <a:r>
              <a:rPr kumimoji="0" lang="en-GB" sz="1400" b="0" i="0" u="none" strike="noStrike" cap="none" normalizeH="0" baseline="0" dirty="0" err="1">
                <a:ln>
                  <a:noFill/>
                </a:ln>
                <a:solidFill>
                  <a:schemeClr val="tx1"/>
                </a:solidFill>
                <a:effectLst/>
                <a:latin typeface="Arial"/>
                <a:ea typeface="ＭＳ Ｐゴシック" charset="-128"/>
                <a:cs typeface="Arial"/>
              </a:rPr>
              <a:t>maxDose</a:t>
            </a:r>
            <a:r>
              <a:rPr kumimoji="0" lang="en-GB" sz="1400" b="0" i="0" u="none" strike="noStrike" cap="none" normalizeH="0" baseline="0" dirty="0">
                <a:ln>
                  <a:noFill/>
                </a:ln>
                <a:solidFill>
                  <a:schemeClr val="tx1"/>
                </a:solidFill>
                <a:effectLst/>
                <a:latin typeface="Arial"/>
                <a:ea typeface="ＭＳ Ｐゴシック" charset="-128"/>
                <a:cs typeface="Arial"/>
              </a:rPr>
              <a:t> )</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err="1" smtClean="0">
                <a:ln>
                  <a:noFill/>
                </a:ln>
                <a:solidFill>
                  <a:schemeClr val="tx1"/>
                </a:solidFill>
                <a:effectLst/>
                <a:latin typeface="Arial"/>
                <a:ea typeface="ＭＳ Ｐゴシック" charset="-128"/>
                <a:cs typeface="Arial"/>
              </a:rPr>
              <a:t>currentDose</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a:ln>
                  <a:noFill/>
                </a:ln>
                <a:solidFill>
                  <a:schemeClr val="tx1"/>
                </a:solidFill>
                <a:effectLst/>
                <a:latin typeface="Arial"/>
                <a:ea typeface="ＭＳ Ｐゴシック" charset="-128"/>
                <a:cs typeface="Arial"/>
              </a:rPr>
              <a:t>= </a:t>
            </a:r>
            <a:r>
              <a:rPr kumimoji="0" lang="en-GB" sz="1400" b="0" i="0" u="none" strike="noStrike" cap="none" normalizeH="0" baseline="0" dirty="0" err="1">
                <a:ln>
                  <a:noFill/>
                </a:ln>
                <a:solidFill>
                  <a:schemeClr val="tx1"/>
                </a:solidFill>
                <a:effectLst/>
                <a:latin typeface="Arial"/>
                <a:ea typeface="ＭＳ Ｐゴシック" charset="-128"/>
                <a:cs typeface="Arial"/>
              </a:rPr>
              <a:t>maxDose</a:t>
            </a:r>
            <a:r>
              <a:rPr kumimoji="0" lang="en-GB" sz="1400" b="0" i="0" u="none" strike="noStrike" cap="none" normalizeH="0" baseline="0" dirty="0">
                <a:ln>
                  <a:noFill/>
                </a:ln>
                <a:solidFill>
                  <a:schemeClr val="tx1"/>
                </a:solidFill>
                <a:effectLst/>
                <a:latin typeface="Arial"/>
                <a:ea typeface="ＭＳ Ｐゴシック" charset="-128"/>
                <a:cs typeface="Arial"/>
              </a:rPr>
              <a:t> ;</a:t>
            </a:r>
            <a:endParaRPr kumimoji="0" lang="en-GB" sz="1400" b="0" i="0" u="none" strike="noStrike" cap="none" normalizeH="0" baseline="0" dirty="0" smtClean="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err="1" smtClean="0">
                <a:ln>
                  <a:noFill/>
                </a:ln>
                <a:solidFill>
                  <a:schemeClr val="tx1"/>
                </a:solidFill>
                <a:effectLst/>
                <a:latin typeface="Arial"/>
                <a:ea typeface="ＭＳ Ｐゴシック" charset="-128"/>
                <a:cs typeface="Arial"/>
              </a:rPr>
              <a:t>administerInsulin</a:t>
            </a:r>
            <a:r>
              <a:rPr kumimoji="0" lang="en-GB" sz="1400" b="0" i="0" u="none" strike="noStrike" cap="none" normalizeH="0" baseline="0" dirty="0" smtClean="0">
                <a:ln>
                  <a:noFill/>
                </a:ln>
                <a:solidFill>
                  <a:schemeClr val="tx1"/>
                </a:solidFill>
                <a:effectLst/>
                <a:latin typeface="Arial"/>
                <a:ea typeface="ＭＳ Ｐゴシック" charset="-128"/>
                <a:cs typeface="Arial"/>
              </a:rPr>
              <a:t> </a:t>
            </a:r>
            <a:r>
              <a:rPr kumimoji="0" lang="en-GB" sz="1400" b="0" i="0" u="none" strike="noStrike" cap="none" normalizeH="0" baseline="0" dirty="0">
                <a:ln>
                  <a:noFill/>
                </a:ln>
                <a:solidFill>
                  <a:schemeClr val="tx1"/>
                </a:solidFill>
                <a:effectLst/>
                <a:latin typeface="Arial"/>
                <a:ea typeface="ＭＳ Ｐゴシック" charset="-128"/>
                <a:cs typeface="Arial"/>
              </a:rPr>
              <a:t>(</a:t>
            </a:r>
            <a:r>
              <a:rPr kumimoji="0" lang="en-GB" sz="1400" b="0" i="0" u="none" strike="noStrike" cap="none" normalizeH="0" baseline="0" dirty="0" err="1">
                <a:ln>
                  <a:noFill/>
                </a:ln>
                <a:solidFill>
                  <a:schemeClr val="tx1"/>
                </a:solidFill>
                <a:effectLst/>
                <a:latin typeface="Arial"/>
                <a:ea typeface="ＭＳ Ｐゴシック" charset="-128"/>
                <a:cs typeface="Arial"/>
              </a:rPr>
              <a:t>currentDose</a:t>
            </a:r>
            <a:r>
              <a:rPr kumimoji="0" lang="en-GB" sz="1400" b="0" i="0" u="none" strike="noStrike" cap="none" normalizeH="0" baseline="0" dirty="0">
                <a:ln>
                  <a:noFill/>
                </a:ln>
                <a:solidFill>
                  <a:schemeClr val="tx1"/>
                </a:solidFill>
                <a:effectLst/>
                <a:latin typeface="Arial"/>
                <a:ea typeface="ＭＳ Ｐゴシック" charset="-128"/>
                <a:cs typeface="Arial"/>
              </a:rPr>
              <a:t>) ;</a:t>
            </a:r>
            <a:endParaRPr kumimoji="0" lang="en-US" sz="1400" b="0" i="0" u="none" strike="noStrike" cap="none" normalizeH="0" baseline="0" dirty="0">
              <a:ln>
                <a:noFill/>
              </a:ln>
              <a:solidFill>
                <a:schemeClr val="tx1"/>
              </a:solidFill>
              <a:effectLst/>
              <a:latin typeface="Arial"/>
              <a:ea typeface="ＭＳ Ｐゴシック" charset="-128"/>
              <a:cs typeface="Arial"/>
            </a:endParaRPr>
          </a:p>
          <a:p>
            <a:pPr marL="0" marR="95250" lvl="0" indent="0" algn="just"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latin typeface="Times New Roman"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4" name="Slide Number Placeholder 3"/>
          <p:cNvSpPr>
            <a:spLocks noGrp="1"/>
          </p:cNvSpPr>
          <p:nvPr>
            <p:ph type="sldNum" sz="quarter" idx="12"/>
          </p:nvPr>
        </p:nvSpPr>
        <p:spPr/>
        <p:txBody>
          <a:bodyPr/>
          <a:lstStyle/>
          <a:p>
            <a:fld id="{745CE82A-87C3-2841-AAF3-37DF1E34DC62}" type="slidenum">
              <a:rPr lang="en-US" smtClean="0"/>
              <a:pPr/>
              <a:t>195</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822703818"/>
      </p:ext>
    </p:extLst>
  </p:cSld>
  <p:clrMapOvr>
    <a:masterClrMapping/>
  </p:clrMapOvr>
  <p:transition spd="med">
    <p:wipe dir="r"/>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Informal </a:t>
            </a:r>
            <a:r>
              <a:rPr lang="en-US" dirty="0"/>
              <a:t>safety argument based on demonstrating contradictions </a:t>
            </a:r>
          </a:p>
        </p:txBody>
      </p:sp>
      <p:pic>
        <p:nvPicPr>
          <p:cNvPr id="4" name="Content Placeholder 3" descr="15.11 Safety-argument.eps"/>
          <p:cNvPicPr>
            <a:picLocks noGrp="1" noChangeAspect="1"/>
          </p:cNvPicPr>
          <p:nvPr>
            <p:ph idx="1"/>
          </p:nvPr>
        </p:nvPicPr>
        <p:blipFill>
          <a:blip r:embed="rId2"/>
          <a:srcRect l="-60416" r="-60416"/>
          <a:stretch>
            <a:fillRect/>
          </a:stretch>
        </p:blipFill>
        <p:spPr>
          <a:xfrm>
            <a:off x="239826" y="1600200"/>
            <a:ext cx="9073990" cy="4990345"/>
          </a:xfrm>
        </p:spPr>
      </p:pic>
      <p:sp>
        <p:nvSpPr>
          <p:cNvPr id="5" name="Slide Number Placeholder 4"/>
          <p:cNvSpPr>
            <a:spLocks noGrp="1"/>
          </p:cNvSpPr>
          <p:nvPr>
            <p:ph type="sldNum" sz="quarter" idx="12"/>
          </p:nvPr>
        </p:nvSpPr>
        <p:spPr/>
        <p:txBody>
          <a:bodyPr/>
          <a:lstStyle/>
          <a:p>
            <a:fld id="{745CE82A-87C3-2841-AAF3-37DF1E34DC62}" type="slidenum">
              <a:rPr lang="en-US" smtClean="0"/>
              <a:pPr/>
              <a:t>196</a:t>
            </a:fld>
            <a:endParaRPr lang="en-US"/>
          </a:p>
        </p:txBody>
      </p:sp>
      <p:sp>
        <p:nvSpPr>
          <p:cNvPr id="6" name="Footer Placeholder 5"/>
          <p:cNvSpPr>
            <a:spLocks noGrp="1"/>
          </p:cNvSpPr>
          <p:nvPr>
            <p:ph type="ftr" sz="quarter" idx="11"/>
          </p:nvPr>
        </p:nvSpPr>
        <p:spPr/>
        <p:txBody>
          <a:bodyPr/>
          <a:lstStyle/>
          <a:p>
            <a:r>
              <a:rPr lang="en-US" dirty="0" smtClean="0"/>
              <a:t>Module 12 - Non-Functional Features</a:t>
            </a:r>
            <a:endParaRPr lang="en-US" dirty="0"/>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800273801"/>
      </p:ext>
    </p:extLst>
  </p:cSld>
  <p:clrMapOvr>
    <a:masterClrMapping/>
  </p:clrMapOvr>
  <p:transition spd="med">
    <p:wipe dir="r"/>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t>Program paths</a:t>
            </a:r>
          </a:p>
        </p:txBody>
      </p:sp>
      <p:sp>
        <p:nvSpPr>
          <p:cNvPr id="135171" name="Rectangle 3"/>
          <p:cNvSpPr>
            <a:spLocks noGrp="1" noChangeArrowheads="1"/>
          </p:cNvSpPr>
          <p:nvPr>
            <p:ph idx="1"/>
          </p:nvPr>
        </p:nvSpPr>
        <p:spPr/>
        <p:txBody>
          <a:bodyPr/>
          <a:lstStyle/>
          <a:p>
            <a:r>
              <a:rPr lang="en-US" sz="2400"/>
              <a:t>Neither branch of if-statement 2 is executed</a:t>
            </a:r>
          </a:p>
          <a:p>
            <a:pPr lvl="1"/>
            <a:r>
              <a:rPr lang="en-US" sz="2000"/>
              <a:t>Can only happen if CurrentDose is &gt;= minimumDose and &lt;= maxDose.</a:t>
            </a:r>
          </a:p>
          <a:p>
            <a:r>
              <a:rPr lang="en-US" sz="2400"/>
              <a:t>then branch of if-statement 2 is executed</a:t>
            </a:r>
          </a:p>
          <a:p>
            <a:pPr lvl="1"/>
            <a:r>
              <a:rPr lang="en-US" sz="2000"/>
              <a:t>currentDose = 0.</a:t>
            </a:r>
          </a:p>
          <a:p>
            <a:r>
              <a:rPr lang="en-US" sz="2400"/>
              <a:t>else branch of if-statement 2 is executed</a:t>
            </a:r>
          </a:p>
          <a:p>
            <a:pPr lvl="1"/>
            <a:r>
              <a:rPr lang="en-US" sz="2000"/>
              <a:t>currentDose = maxDose.</a:t>
            </a:r>
          </a:p>
          <a:p>
            <a:r>
              <a:rPr lang="en-US" sz="2400"/>
              <a:t>In all cases, the post conditions contradict the unsafe condition that the dose administered is greater than maxDose.</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197</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811376300"/>
      </p:ext>
    </p:extLst>
  </p:cSld>
  <p:clrMapOvr>
    <a:masterClrMapping/>
  </p:clrMapOvr>
  <p:transition spd="med">
    <p:wipe dir="r"/>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a:t>Safety-critical systems are systems whose failure can lead to human injury or death.</a:t>
            </a:r>
            <a:endParaRPr lang="en-GB" dirty="0"/>
          </a:p>
          <a:p>
            <a:r>
              <a:rPr lang="en-US" dirty="0"/>
              <a:t>A hazard-driven approach </a:t>
            </a:r>
            <a:r>
              <a:rPr lang="en-US" dirty="0" smtClean="0"/>
              <a:t>is used </a:t>
            </a:r>
            <a:r>
              <a:rPr lang="en-US" dirty="0"/>
              <a:t>to understand the safety requirements for safety-critical systems. You identify potential hazards and decompose these (using methods such as fault tree analysis) to discover their root causes. You then specify requirements to avoid or recover from these problems.</a:t>
            </a:r>
            <a:endParaRPr lang="en-GB" dirty="0"/>
          </a:p>
          <a:p>
            <a:r>
              <a:rPr lang="en-US" dirty="0"/>
              <a:t>It is important to have a well-defined, certified process for safety-critical systems development. </a:t>
            </a:r>
            <a:r>
              <a:rPr lang="en-US" dirty="0" smtClean="0"/>
              <a:t>This should </a:t>
            </a:r>
            <a:r>
              <a:rPr lang="en-US" dirty="0"/>
              <a:t>include the identification and monitoring of potential hazards.</a:t>
            </a:r>
            <a:endParaRPr lang="en-GB" dirty="0"/>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D0885483-9D1B-B54E-9B37-F57DB5D598CD}" type="slidenum">
              <a:rPr lang="en-US" smtClean="0"/>
              <a:t>198</a:t>
            </a:fld>
            <a:endParaRPr lang="en-US"/>
          </a:p>
        </p:txBody>
      </p:sp>
    </p:spTree>
    <p:extLst>
      <p:ext uri="{BB962C8B-B14F-4D97-AF65-F5344CB8AC3E}">
        <p14:creationId xmlns:p14="http://schemas.microsoft.com/office/powerpoint/2010/main" val="1943374862"/>
      </p:ext>
    </p:extLst>
  </p:cSld>
  <p:clrMapOvr>
    <a:masterClrMapping/>
  </p:clrMapOvr>
  <p:transition spd="med">
    <p:wipe dir="r"/>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a:t>Static analysis is an approach to V &amp; V that examines the source code </a:t>
            </a:r>
            <a:r>
              <a:rPr lang="en-US" dirty="0" smtClean="0"/>
              <a:t>of </a:t>
            </a:r>
            <a:r>
              <a:rPr lang="en-US" dirty="0"/>
              <a:t>a system, looking for errors and anomalies. It allows all parts of a program to be checked, not just those parts that are exercised by system tests.</a:t>
            </a:r>
            <a:endParaRPr lang="en-GB" dirty="0"/>
          </a:p>
          <a:p>
            <a:r>
              <a:rPr lang="en-US" dirty="0"/>
              <a:t>Model checking is a formal approach to static analysis that exhaustively checks all states in a system for potential errors.</a:t>
            </a:r>
            <a:endParaRPr lang="en-GB" dirty="0"/>
          </a:p>
          <a:p>
            <a:r>
              <a:rPr lang="en-US" dirty="0"/>
              <a:t>Safety and dependability cases collect </a:t>
            </a:r>
            <a:r>
              <a:rPr lang="en-US" dirty="0" smtClean="0"/>
              <a:t>the </a:t>
            </a:r>
            <a:r>
              <a:rPr lang="en-US" dirty="0"/>
              <a:t>evidence that demonstrates a system is safe and dependable. Safety cases are required when an external regulator must certify the system before it is used.</a:t>
            </a:r>
            <a:endParaRPr lang="en-GB" dirty="0"/>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D0885483-9D1B-B54E-9B37-F57DB5D598CD}" type="slidenum">
              <a:rPr lang="en-US" smtClean="0"/>
              <a:t>199</a:t>
            </a:fld>
            <a:endParaRPr lang="en-US"/>
          </a:p>
        </p:txBody>
      </p:sp>
    </p:spTree>
    <p:extLst>
      <p:ext uri="{BB962C8B-B14F-4D97-AF65-F5344CB8AC3E}">
        <p14:creationId xmlns:p14="http://schemas.microsoft.com/office/powerpoint/2010/main" val="1832420140"/>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55531"/>
            <a:ext cx="7772400" cy="2044919"/>
          </a:xfrm>
        </p:spPr>
        <p:txBody>
          <a:bodyPr/>
          <a:lstStyle/>
          <a:p>
            <a:r>
              <a:rPr lang="en-US" dirty="0" smtClean="0">
                <a:solidFill>
                  <a:schemeClr val="tx1"/>
                </a:solidFill>
              </a:rPr>
              <a:t>Chapter 10 – Dependable systems</a:t>
            </a:r>
            <a:r>
              <a:rPr lang="en-US" dirty="0">
                <a:solidFill>
                  <a:schemeClr val="tx1"/>
                </a:solidFill>
              </a:rPr>
              <a:t/>
            </a:r>
            <a:br>
              <a:rPr lang="en-US" dirty="0">
                <a:solidFill>
                  <a:schemeClr val="tx1"/>
                </a:solidFill>
              </a:rPr>
            </a:br>
            <a:r>
              <a:rPr lang="en-US" dirty="0">
                <a:solidFill>
                  <a:schemeClr val="tx1"/>
                </a:solidFill>
              </a:rPr>
              <a:t>Chapter 11 – Reliability </a:t>
            </a:r>
            <a:r>
              <a:rPr lang="en-US" dirty="0" smtClean="0">
                <a:solidFill>
                  <a:schemeClr val="tx1"/>
                </a:solidFill>
              </a:rPr>
              <a:t>Engineering</a:t>
            </a:r>
            <a:br>
              <a:rPr lang="en-US" dirty="0" smtClean="0">
                <a:solidFill>
                  <a:schemeClr val="tx1"/>
                </a:solidFill>
              </a:rPr>
            </a:br>
            <a:r>
              <a:rPr lang="en-US" dirty="0">
                <a:solidFill>
                  <a:schemeClr val="tx1"/>
                </a:solidFill>
              </a:rPr>
              <a:t>Chapter 12 – Safety </a:t>
            </a:r>
            <a:r>
              <a:rPr lang="en-US" dirty="0" smtClean="0">
                <a:solidFill>
                  <a:schemeClr val="tx1"/>
                </a:solidFill>
              </a:rPr>
              <a:t>Engineering</a:t>
            </a:r>
            <a:br>
              <a:rPr lang="en-US" dirty="0" smtClean="0">
                <a:solidFill>
                  <a:schemeClr val="tx1"/>
                </a:solidFill>
              </a:rPr>
            </a:br>
            <a:r>
              <a:rPr lang="en-US" dirty="0">
                <a:solidFill>
                  <a:schemeClr val="tx1"/>
                </a:solidFill>
              </a:rPr>
              <a:t>Chapter 13 – Security Engineering</a:t>
            </a:r>
            <a:r>
              <a:rPr lang="en-US" dirty="0" smtClean="0">
                <a:solidFill>
                  <a:schemeClr val="tx1"/>
                </a:solidFill>
              </a:rPr>
              <a:t/>
            </a:r>
            <a:br>
              <a:rPr lang="en-US" dirty="0" smtClean="0">
                <a:solidFill>
                  <a:schemeClr val="tx1"/>
                </a:solidFill>
              </a:rPr>
            </a:br>
            <a:r>
              <a:rPr lang="en-US" dirty="0" smtClean="0">
                <a:solidFill>
                  <a:schemeClr val="tx1"/>
                </a:solidFill>
              </a:rPr>
              <a:t>Chapter </a:t>
            </a:r>
            <a:r>
              <a:rPr lang="en-US" dirty="0">
                <a:solidFill>
                  <a:schemeClr val="tx1"/>
                </a:solidFill>
              </a:rPr>
              <a:t>14 – Resilience Engineering</a:t>
            </a:r>
            <a:br>
              <a:rPr lang="en-US" dirty="0">
                <a:solidFill>
                  <a:schemeClr val="tx1"/>
                </a:solidFill>
              </a:rPr>
            </a:br>
            <a:endParaRPr lang="en-US" dirty="0">
              <a:solidFill>
                <a:schemeClr val="tx1"/>
              </a:solidFill>
            </a:endParaRPr>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9D29DFB1-9EA4-2B4D-92D1-CC42B9A94240}" type="slidenum">
              <a:rPr lang="en-US" smtClean="0"/>
              <a:t>2</a:t>
            </a:fld>
            <a:endParaRPr lang="en-US"/>
          </a:p>
        </p:txBody>
      </p:sp>
    </p:spTree>
    <p:extLst>
      <p:ext uri="{BB962C8B-B14F-4D97-AF65-F5344CB8AC3E}">
        <p14:creationId xmlns:p14="http://schemas.microsoft.com/office/powerpoint/2010/main" val="1366244926"/>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sociotechnical systems stack</a:t>
            </a:r>
            <a:endParaRPr lang="en-US" dirty="0"/>
          </a:p>
        </p:txBody>
      </p:sp>
      <p:pic>
        <p:nvPicPr>
          <p:cNvPr id="4" name="Picture 3" descr="10.3 SystemsEngStack (10.1).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36473"/>
            <a:ext cx="8084114" cy="4225787"/>
          </a:xfrm>
          <a:prstGeom prst="rect">
            <a:avLst/>
          </a:prstGeom>
        </p:spPr>
      </p:pic>
      <p:sp>
        <p:nvSpPr>
          <p:cNvPr id="3" name="Date Placeholder 2"/>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9D29DFB1-9EA4-2B4D-92D1-CC42B9A94240}" type="slidenum">
              <a:rPr lang="en-US" smtClean="0"/>
              <a:t>20</a:t>
            </a:fld>
            <a:endParaRPr lang="en-US"/>
          </a:p>
        </p:txBody>
      </p:sp>
    </p:spTree>
    <p:extLst>
      <p:ext uri="{BB962C8B-B14F-4D97-AF65-F5344CB8AC3E}">
        <p14:creationId xmlns:p14="http://schemas.microsoft.com/office/powerpoint/2010/main" val="2503209102"/>
      </p:ext>
    </p:extLst>
  </p:cSld>
  <p:clrMapOvr>
    <a:masterClrMapping/>
  </p:clrMapOvr>
  <p:transition spd="med">
    <p:wipe dir="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13 – Security Engineering</a:t>
            </a:r>
            <a:endParaRPr lang="en-US" dirty="0"/>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200</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354703466"/>
      </p:ext>
    </p:extLst>
  </p:cSld>
  <p:clrMapOvr>
    <a:masterClrMapping/>
  </p:clrMapOvr>
  <p:transition spd="med">
    <p:wipe dir="r"/>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GB"/>
              <a:t>Topics covered</a:t>
            </a:r>
          </a:p>
        </p:txBody>
      </p:sp>
      <p:sp>
        <p:nvSpPr>
          <p:cNvPr id="7171" name="Rectangle 3"/>
          <p:cNvSpPr>
            <a:spLocks noGrp="1" noChangeArrowheads="1"/>
          </p:cNvSpPr>
          <p:nvPr>
            <p:ph idx="1"/>
          </p:nvPr>
        </p:nvSpPr>
        <p:spPr>
          <a:noFill/>
          <a:ln/>
        </p:spPr>
        <p:txBody>
          <a:bodyPr/>
          <a:lstStyle/>
          <a:p>
            <a:r>
              <a:rPr lang="en-GB" dirty="0" smtClean="0"/>
              <a:t>Security and dependability</a:t>
            </a:r>
          </a:p>
          <a:p>
            <a:r>
              <a:rPr lang="en-GB" dirty="0" smtClean="0"/>
              <a:t>Security and organizations</a:t>
            </a:r>
          </a:p>
          <a:p>
            <a:r>
              <a:rPr lang="en-GB" dirty="0" smtClean="0"/>
              <a:t>Security requirements</a:t>
            </a:r>
          </a:p>
          <a:p>
            <a:r>
              <a:rPr lang="en-GB" dirty="0" smtClean="0"/>
              <a:t>Secure systems design</a:t>
            </a:r>
          </a:p>
          <a:p>
            <a:r>
              <a:rPr lang="en-GB" dirty="0" smtClean="0"/>
              <a:t>Security testing and assurance</a:t>
            </a:r>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201</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761264491"/>
      </p:ext>
    </p:extLst>
  </p:cSld>
  <p:clrMapOvr>
    <a:masterClrMapping/>
  </p:clrMapOvr>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a:xfrm>
            <a:off x="381000" y="263526"/>
            <a:ext cx="7940920" cy="1108075"/>
          </a:xfrm>
          <a:noFill/>
          <a:ln/>
        </p:spPr>
        <p:txBody>
          <a:bodyPr/>
          <a:lstStyle/>
          <a:p>
            <a:r>
              <a:rPr lang="en-GB"/>
              <a:t>Security engineering</a:t>
            </a:r>
          </a:p>
        </p:txBody>
      </p:sp>
      <p:sp>
        <p:nvSpPr>
          <p:cNvPr id="64514" name="Rectangle 2"/>
          <p:cNvSpPr>
            <a:spLocks noGrp="1" noChangeArrowheads="1"/>
          </p:cNvSpPr>
          <p:nvPr>
            <p:ph idx="1"/>
          </p:nvPr>
        </p:nvSpPr>
        <p:spPr>
          <a:noFill/>
          <a:ln/>
        </p:spPr>
        <p:txBody>
          <a:bodyPr/>
          <a:lstStyle/>
          <a:p>
            <a:r>
              <a:rPr lang="en-GB" dirty="0"/>
              <a:t>Tools, techniques and methods to support the development and maintenance of systems that can resist malicious attacks that are intended to damage a computer-based system or its data.</a:t>
            </a:r>
          </a:p>
          <a:p>
            <a:r>
              <a:rPr lang="en-GB" dirty="0"/>
              <a:t>A sub-field of the broader field of computer security</a:t>
            </a:r>
            <a:r>
              <a:rPr lang="en-GB" dirty="0" smtClean="0"/>
              <a:t>.</a:t>
            </a:r>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202</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098787087"/>
      </p:ext>
    </p:extLst>
  </p:cSld>
  <p:clrMapOvr>
    <a:masterClrMapping/>
  </p:clrMapOvr>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dimensions</a:t>
            </a:r>
            <a:endParaRPr lang="en-US" dirty="0"/>
          </a:p>
        </p:txBody>
      </p:sp>
      <p:sp>
        <p:nvSpPr>
          <p:cNvPr id="3" name="Content Placeholder 2"/>
          <p:cNvSpPr>
            <a:spLocks noGrp="1"/>
          </p:cNvSpPr>
          <p:nvPr>
            <p:ph idx="1"/>
          </p:nvPr>
        </p:nvSpPr>
        <p:spPr/>
        <p:txBody>
          <a:bodyPr/>
          <a:lstStyle/>
          <a:p>
            <a:r>
              <a:rPr lang="en-GB" i="1" dirty="0"/>
              <a:t>Confidentiality</a:t>
            </a:r>
            <a:r>
              <a:rPr lang="en-GB" dirty="0"/>
              <a:t> </a:t>
            </a:r>
            <a:endParaRPr lang="en-GB" dirty="0" smtClean="0"/>
          </a:p>
          <a:p>
            <a:pPr lvl="1"/>
            <a:r>
              <a:rPr lang="en-GB" dirty="0" smtClean="0"/>
              <a:t>Information </a:t>
            </a:r>
            <a:r>
              <a:rPr lang="en-GB" dirty="0"/>
              <a:t>in a system may be disclosed or made accessible to people or programs that are not authorized to have access to that information. </a:t>
            </a:r>
            <a:r>
              <a:rPr lang="en-GB" dirty="0" smtClean="0"/>
              <a:t> </a:t>
            </a:r>
            <a:endParaRPr lang="en-GB" dirty="0"/>
          </a:p>
          <a:p>
            <a:r>
              <a:rPr lang="en-GB" i="1" dirty="0" smtClean="0"/>
              <a:t>Integrity </a:t>
            </a:r>
          </a:p>
          <a:p>
            <a:pPr lvl="1"/>
            <a:r>
              <a:rPr lang="en-GB" dirty="0" smtClean="0"/>
              <a:t>Information </a:t>
            </a:r>
            <a:r>
              <a:rPr lang="en-GB" dirty="0"/>
              <a:t>in a system may be damaged or corrupted making it unusual or unreliable. </a:t>
            </a:r>
            <a:endParaRPr lang="en-GB" dirty="0" smtClean="0"/>
          </a:p>
          <a:p>
            <a:r>
              <a:rPr lang="en-GB" i="1" dirty="0" smtClean="0"/>
              <a:t>Availability</a:t>
            </a:r>
            <a:r>
              <a:rPr lang="en-GB" dirty="0" smtClean="0"/>
              <a:t> </a:t>
            </a:r>
          </a:p>
          <a:p>
            <a:pPr lvl="1"/>
            <a:r>
              <a:rPr lang="en-GB" dirty="0" smtClean="0"/>
              <a:t>Access </a:t>
            </a:r>
            <a:r>
              <a:rPr lang="en-GB" dirty="0"/>
              <a:t>to a system or its data that is normally available may not be possible. </a:t>
            </a:r>
            <a:r>
              <a:rPr lang="en-GB" dirty="0" smtClean="0"/>
              <a:t> </a:t>
            </a:r>
            <a:endParaRPr lang="en-GB" dirty="0"/>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C0AF272E-47EF-6349-88BF-E15B24383BFC}" type="slidenum">
              <a:rPr lang="en-US" smtClean="0"/>
              <a:pPr/>
              <a:t>203</a:t>
            </a:fld>
            <a:endParaRPr lang="en-US"/>
          </a:p>
        </p:txBody>
      </p:sp>
    </p:spTree>
    <p:extLst>
      <p:ext uri="{BB962C8B-B14F-4D97-AF65-F5344CB8AC3E}">
        <p14:creationId xmlns:p14="http://schemas.microsoft.com/office/powerpoint/2010/main" val="3002085761"/>
      </p:ext>
    </p:extLst>
  </p:cSld>
  <p:clrMapOvr>
    <a:masterClrMapping/>
  </p:clrMapOvr>
  <p:transition spd="med">
    <p:wipe dir="r"/>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levels</a:t>
            </a:r>
            <a:endParaRPr lang="en-US" dirty="0"/>
          </a:p>
        </p:txBody>
      </p:sp>
      <p:sp>
        <p:nvSpPr>
          <p:cNvPr id="3" name="Content Placeholder 2"/>
          <p:cNvSpPr>
            <a:spLocks noGrp="1"/>
          </p:cNvSpPr>
          <p:nvPr>
            <p:ph idx="1"/>
          </p:nvPr>
        </p:nvSpPr>
        <p:spPr/>
        <p:txBody>
          <a:bodyPr/>
          <a:lstStyle/>
          <a:p>
            <a:r>
              <a:rPr lang="en-US" dirty="0" smtClean="0"/>
              <a:t>Infrastructure </a:t>
            </a:r>
            <a:r>
              <a:rPr lang="en-US" dirty="0"/>
              <a:t>security, which is concerned with maintaining the security of all systems and networks that provide an infrastructure and a set of shared services to the organization. </a:t>
            </a:r>
            <a:endParaRPr lang="en-GB" dirty="0"/>
          </a:p>
          <a:p>
            <a:r>
              <a:rPr lang="en-US" dirty="0" smtClean="0"/>
              <a:t>Application </a:t>
            </a:r>
            <a:r>
              <a:rPr lang="en-US" dirty="0"/>
              <a:t>security, which is concerned with the security of individual application systems or related groups of systems.</a:t>
            </a:r>
            <a:endParaRPr lang="en-GB" dirty="0"/>
          </a:p>
          <a:p>
            <a:r>
              <a:rPr lang="en-US" dirty="0" smtClean="0"/>
              <a:t>Operational </a:t>
            </a:r>
            <a:r>
              <a:rPr lang="en-US" dirty="0"/>
              <a:t>security, which is concerned with the secure operation and use of the organization’s systems.</a:t>
            </a:r>
            <a:endParaRPr lang="en-GB" dirty="0"/>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C0AF272E-47EF-6349-88BF-E15B24383BFC}" type="slidenum">
              <a:rPr lang="en-US" smtClean="0"/>
              <a:pPr/>
              <a:t>204</a:t>
            </a:fld>
            <a:endParaRPr lang="en-US"/>
          </a:p>
        </p:txBody>
      </p:sp>
    </p:spTree>
    <p:extLst>
      <p:ext uri="{BB962C8B-B14F-4D97-AF65-F5344CB8AC3E}">
        <p14:creationId xmlns:p14="http://schemas.microsoft.com/office/powerpoint/2010/main" val="2601664267"/>
      </p:ext>
    </p:extLst>
  </p:cSld>
  <p:clrMapOvr>
    <a:masterClrMapping/>
  </p:clrMapOvr>
  <p:transition spd="med">
    <p:wipe dir="r"/>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en-US" dirty="0"/>
              <a:t>layers where security may be compromised</a:t>
            </a:r>
            <a:r>
              <a:rPr lang="en-GB" dirty="0" smtClean="0"/>
              <a:t> </a:t>
            </a:r>
            <a:endParaRPr lang="en-US" dirty="0"/>
          </a:p>
        </p:txBody>
      </p:sp>
      <p:sp>
        <p:nvSpPr>
          <p:cNvPr id="6" name="Footer Placeholder 5"/>
          <p:cNvSpPr>
            <a:spLocks noGrp="1"/>
          </p:cNvSpPr>
          <p:nvPr>
            <p:ph type="ftr" sz="quarter" idx="11"/>
          </p:nvPr>
        </p:nvSpPr>
        <p:spPr/>
        <p:txBody>
          <a:bodyPr/>
          <a:lstStyle/>
          <a:p>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205</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pic>
        <p:nvPicPr>
          <p:cNvPr id="8" name="Picture 7" descr="13.1 Infrastructure Laye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174" y="1955799"/>
            <a:ext cx="6703971" cy="3980483"/>
          </a:xfrm>
          <a:prstGeom prst="rect">
            <a:avLst/>
          </a:prstGeom>
        </p:spPr>
      </p:pic>
    </p:spTree>
    <p:extLst>
      <p:ext uri="{BB962C8B-B14F-4D97-AF65-F5344CB8AC3E}">
        <p14:creationId xmlns:p14="http://schemas.microsoft.com/office/powerpoint/2010/main" val="3870622082"/>
      </p:ext>
    </p:extLst>
  </p:cSld>
  <p:clrMapOvr>
    <a:masterClrMapping/>
  </p:clrMapOvr>
  <p:transition spd="med">
    <p:wipe dir="r"/>
  </p:transition>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Application/infrastructure security</a:t>
            </a:r>
          </a:p>
        </p:txBody>
      </p:sp>
      <p:sp>
        <p:nvSpPr>
          <p:cNvPr id="104451" name="Rectangle 3"/>
          <p:cNvSpPr>
            <a:spLocks noGrp="1" noChangeArrowheads="1"/>
          </p:cNvSpPr>
          <p:nvPr>
            <p:ph idx="1"/>
          </p:nvPr>
        </p:nvSpPr>
        <p:spPr/>
        <p:txBody>
          <a:bodyPr/>
          <a:lstStyle/>
          <a:p>
            <a:r>
              <a:rPr lang="en-US" dirty="0"/>
              <a:t>Application security is a software engineering problem where the system is </a:t>
            </a:r>
            <a:r>
              <a:rPr lang="en-US" u="dbl" dirty="0">
                <a:solidFill>
                  <a:schemeClr val="tx1"/>
                </a:solidFill>
              </a:rPr>
              <a:t>designed</a:t>
            </a:r>
            <a:r>
              <a:rPr lang="en-US" dirty="0">
                <a:solidFill>
                  <a:srgbClr val="FF0000"/>
                </a:solidFill>
              </a:rPr>
              <a:t> </a:t>
            </a:r>
            <a:r>
              <a:rPr lang="en-US" dirty="0"/>
              <a:t>to resist attacks.</a:t>
            </a:r>
          </a:p>
          <a:p>
            <a:r>
              <a:rPr lang="en-US" dirty="0"/>
              <a:t>Infrastructure security is a systems management problem where the infrastructure is </a:t>
            </a:r>
            <a:r>
              <a:rPr lang="en-US" u="dbl" dirty="0">
                <a:solidFill>
                  <a:schemeClr val="tx1"/>
                </a:solidFill>
              </a:rPr>
              <a:t>configured</a:t>
            </a:r>
            <a:r>
              <a:rPr lang="en-US" dirty="0">
                <a:solidFill>
                  <a:srgbClr val="FF0000"/>
                </a:solidFill>
              </a:rPr>
              <a:t> </a:t>
            </a:r>
            <a:r>
              <a:rPr lang="en-US" dirty="0"/>
              <a:t>to resist attacks.</a:t>
            </a:r>
          </a:p>
          <a:p>
            <a:r>
              <a:rPr lang="en-US" dirty="0"/>
              <a:t>The focus of this chapter is application </a:t>
            </a:r>
            <a:r>
              <a:rPr lang="en-US" dirty="0" smtClean="0"/>
              <a:t>security rather than infrastructure security.</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206</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118218140"/>
      </p:ext>
    </p:extLst>
  </p:cSld>
  <p:clrMapOvr>
    <a:masterClrMapping/>
  </p:clrMapOvr>
  <p:transition spd="med">
    <p:wipe dir="r"/>
  </p:transition>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security management</a:t>
            </a:r>
            <a:endParaRPr lang="en-US" dirty="0"/>
          </a:p>
        </p:txBody>
      </p:sp>
      <p:sp>
        <p:nvSpPr>
          <p:cNvPr id="3" name="Content Placeholder 2"/>
          <p:cNvSpPr>
            <a:spLocks noGrp="1"/>
          </p:cNvSpPr>
          <p:nvPr>
            <p:ph idx="1"/>
          </p:nvPr>
        </p:nvSpPr>
        <p:spPr/>
        <p:txBody>
          <a:bodyPr/>
          <a:lstStyle/>
          <a:p>
            <a:r>
              <a:rPr lang="en-US" dirty="0" smtClean="0"/>
              <a:t>User and permission management</a:t>
            </a:r>
          </a:p>
          <a:p>
            <a:pPr lvl="1"/>
            <a:r>
              <a:rPr lang="en-US" dirty="0" smtClean="0"/>
              <a:t>Adding and removing users from the system and setting up appropriate permissions for users</a:t>
            </a:r>
          </a:p>
          <a:p>
            <a:r>
              <a:rPr lang="en-US" dirty="0" smtClean="0"/>
              <a:t>Software deployment and maintenance</a:t>
            </a:r>
          </a:p>
          <a:p>
            <a:pPr lvl="1"/>
            <a:r>
              <a:rPr lang="en-US" dirty="0" smtClean="0"/>
              <a:t>Installing application software and middleware and configuring these systems so that vulnerabilities are avoided.</a:t>
            </a:r>
          </a:p>
          <a:p>
            <a:r>
              <a:rPr lang="en-US" dirty="0" smtClean="0"/>
              <a:t>Attack monitoring, detection and recovery</a:t>
            </a:r>
          </a:p>
          <a:p>
            <a:pPr lvl="1"/>
            <a:r>
              <a:rPr lang="en-US" dirty="0" smtClean="0"/>
              <a:t>Monitoring the system for unauthorized access, design strategies for resisting attacks and develop backup and recovery strategies.</a:t>
            </a:r>
          </a:p>
        </p:txBody>
      </p:sp>
      <p:sp>
        <p:nvSpPr>
          <p:cNvPr id="4" name="Footer Placeholder 3"/>
          <p:cNvSpPr>
            <a:spLocks noGrp="1"/>
          </p:cNvSpPr>
          <p:nvPr>
            <p:ph type="ftr" sz="quarter" idx="11"/>
          </p:nvPr>
        </p:nvSpPr>
        <p:spPr/>
        <p:txBody>
          <a:bodyPr/>
          <a:lstStyle/>
          <a:p>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207</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012223116"/>
      </p:ext>
    </p:extLst>
  </p:cSld>
  <p:clrMapOvr>
    <a:masterClrMapping/>
  </p:clrMapOvr>
  <p:transition spd="med">
    <p:wipe dir="r"/>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security</a:t>
            </a:r>
            <a:endParaRPr lang="en-US" dirty="0"/>
          </a:p>
        </p:txBody>
      </p:sp>
      <p:sp>
        <p:nvSpPr>
          <p:cNvPr id="3" name="Content Placeholder 2"/>
          <p:cNvSpPr>
            <a:spLocks noGrp="1"/>
          </p:cNvSpPr>
          <p:nvPr>
            <p:ph idx="1"/>
          </p:nvPr>
        </p:nvSpPr>
        <p:spPr/>
        <p:txBody>
          <a:bodyPr/>
          <a:lstStyle/>
          <a:p>
            <a:r>
              <a:rPr lang="en-US" dirty="0" smtClean="0"/>
              <a:t>Primarily a human and social issue</a:t>
            </a:r>
          </a:p>
          <a:p>
            <a:r>
              <a:rPr lang="en-US" dirty="0" smtClean="0"/>
              <a:t>Concerned with ensuring the people do not take actions that may compromise system security</a:t>
            </a:r>
          </a:p>
          <a:p>
            <a:pPr lvl="1"/>
            <a:r>
              <a:rPr lang="en-US" dirty="0" smtClean="0"/>
              <a:t>E.g. Tell others passwords, leave computers logged on</a:t>
            </a:r>
          </a:p>
          <a:p>
            <a:r>
              <a:rPr lang="en-US" dirty="0" smtClean="0"/>
              <a:t>Users sometimes take insecure actions to make it easier for them to do their jobs</a:t>
            </a:r>
          </a:p>
          <a:p>
            <a:r>
              <a:rPr lang="en-US" dirty="0" smtClean="0"/>
              <a:t>There is therefore a trade-off between system security and system effectiveness.</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C0AF272E-47EF-6349-88BF-E15B24383BFC}" type="slidenum">
              <a:rPr lang="en-US" smtClean="0"/>
              <a:pPr/>
              <a:t>208</a:t>
            </a:fld>
            <a:endParaRPr lang="en-US"/>
          </a:p>
        </p:txBody>
      </p:sp>
    </p:spTree>
    <p:extLst>
      <p:ext uri="{BB962C8B-B14F-4D97-AF65-F5344CB8AC3E}">
        <p14:creationId xmlns:p14="http://schemas.microsoft.com/office/powerpoint/2010/main" val="3514025286"/>
      </p:ext>
    </p:extLst>
  </p:cSld>
  <p:clrMapOvr>
    <a:masterClrMapping/>
  </p:clrMapOvr>
  <p:transition spd="med">
    <p:wipe dir="r"/>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470" y="2273508"/>
            <a:ext cx="8245061" cy="1143000"/>
          </a:xfrm>
        </p:spPr>
        <p:txBody>
          <a:bodyPr/>
          <a:lstStyle/>
          <a:p>
            <a:pPr algn="ctr"/>
            <a:r>
              <a:rPr lang="en-US" dirty="0" smtClean="0"/>
              <a:t>Security and dependability</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C0AF272E-47EF-6349-88BF-E15B24383BFC}" type="slidenum">
              <a:rPr lang="en-US" smtClean="0"/>
              <a:pPr/>
              <a:t>209</a:t>
            </a:fld>
            <a:endParaRPr lang="en-US"/>
          </a:p>
        </p:txBody>
      </p:sp>
    </p:spTree>
    <p:extLst>
      <p:ext uri="{BB962C8B-B14F-4D97-AF65-F5344CB8AC3E}">
        <p14:creationId xmlns:p14="http://schemas.microsoft.com/office/powerpoint/2010/main" val="2843301119"/>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in the STS stack</a:t>
            </a:r>
            <a:endParaRPr lang="en-US" dirty="0"/>
          </a:p>
        </p:txBody>
      </p:sp>
      <p:sp>
        <p:nvSpPr>
          <p:cNvPr id="3" name="Content Placeholder 2"/>
          <p:cNvSpPr>
            <a:spLocks noGrp="1"/>
          </p:cNvSpPr>
          <p:nvPr>
            <p:ph idx="1"/>
          </p:nvPr>
        </p:nvSpPr>
        <p:spPr/>
        <p:txBody>
          <a:bodyPr/>
          <a:lstStyle/>
          <a:p>
            <a:r>
              <a:rPr lang="en-US" dirty="0" smtClean="0"/>
              <a:t>Equipment</a:t>
            </a:r>
          </a:p>
          <a:p>
            <a:pPr lvl="1"/>
            <a:r>
              <a:rPr lang="en-US" dirty="0" smtClean="0"/>
              <a:t>Hardware devices, some of which may be computers. Most devices will include an embedded system of some kind.</a:t>
            </a:r>
          </a:p>
          <a:p>
            <a:r>
              <a:rPr lang="en-US" dirty="0" smtClean="0"/>
              <a:t>Operating system</a:t>
            </a:r>
          </a:p>
          <a:p>
            <a:pPr lvl="1"/>
            <a:r>
              <a:rPr lang="en-US" dirty="0" smtClean="0"/>
              <a:t>Provides a set of common facilities for higher levels in the system.</a:t>
            </a:r>
          </a:p>
          <a:p>
            <a:r>
              <a:rPr lang="en-US" dirty="0" smtClean="0"/>
              <a:t>Communications and data management</a:t>
            </a:r>
          </a:p>
          <a:p>
            <a:pPr lvl="1"/>
            <a:r>
              <a:rPr lang="en-US" dirty="0" smtClean="0"/>
              <a:t>Middleware that provides access to remote systems and databases.</a:t>
            </a:r>
          </a:p>
          <a:p>
            <a:r>
              <a:rPr lang="en-US" dirty="0" smtClean="0"/>
              <a:t>Application systems</a:t>
            </a:r>
          </a:p>
          <a:p>
            <a:pPr lvl="1"/>
            <a:r>
              <a:rPr lang="en-US" dirty="0" smtClean="0"/>
              <a:t>Specific functionality to meet some organization requirements.</a:t>
            </a:r>
          </a:p>
        </p:txBody>
      </p:sp>
      <p:sp>
        <p:nvSpPr>
          <p:cNvPr id="4" name="Footer Placeholder 3"/>
          <p:cNvSpPr>
            <a:spLocks noGrp="1"/>
          </p:cNvSpPr>
          <p:nvPr>
            <p:ph type="ftr" sz="quarter" idx="11"/>
          </p:nvPr>
        </p:nvSpPr>
        <p:spPr/>
        <p:txBody>
          <a:bodyPr/>
          <a:lstStyle/>
          <a:p>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21</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264158034"/>
      </p:ext>
    </p:extLst>
  </p:cSld>
  <p:clrMapOvr>
    <a:masterClrMapping/>
  </p:clrMapOvr>
  <p:transition spd="med">
    <p:wipe dir="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t>Security</a:t>
            </a:r>
          </a:p>
        </p:txBody>
      </p:sp>
      <p:sp>
        <p:nvSpPr>
          <p:cNvPr id="43011" name="Rectangle 3"/>
          <p:cNvSpPr>
            <a:spLocks noGrp="1" noChangeArrowheads="1"/>
          </p:cNvSpPr>
          <p:nvPr>
            <p:ph idx="1"/>
          </p:nvPr>
        </p:nvSpPr>
        <p:spPr/>
        <p:txBody>
          <a:bodyPr/>
          <a:lstStyle/>
          <a:p>
            <a:pPr>
              <a:lnSpc>
                <a:spcPct val="90000"/>
              </a:lnSpc>
            </a:pPr>
            <a:r>
              <a:rPr lang="en-GB" dirty="0"/>
              <a:t>The security of a system is a system property that reflects the system’s ability to protect itself from accidental or deliberate external </a:t>
            </a:r>
            <a:r>
              <a:rPr lang="en-GB" dirty="0" smtClean="0"/>
              <a:t>attack.</a:t>
            </a:r>
          </a:p>
          <a:p>
            <a:pPr>
              <a:lnSpc>
                <a:spcPct val="90000"/>
              </a:lnSpc>
            </a:pPr>
            <a:r>
              <a:rPr lang="en-GB" dirty="0"/>
              <a:t>Security is</a:t>
            </a:r>
            <a:r>
              <a:rPr lang="en-GB" dirty="0" smtClean="0"/>
              <a:t> essential as most systems </a:t>
            </a:r>
            <a:r>
              <a:rPr lang="en-GB" dirty="0"/>
              <a:t>are networked so that external access to the system through the Internet is </a:t>
            </a:r>
            <a:r>
              <a:rPr lang="en-GB" dirty="0" smtClean="0"/>
              <a:t>possible.</a:t>
            </a:r>
          </a:p>
          <a:p>
            <a:pPr>
              <a:lnSpc>
                <a:spcPct val="90000"/>
              </a:lnSpc>
            </a:pPr>
            <a:r>
              <a:rPr lang="en-GB" dirty="0"/>
              <a:t>Security is an essential pre-requisite for availability, reliability and </a:t>
            </a:r>
            <a:r>
              <a:rPr lang="en-GB" dirty="0" smtClean="0"/>
              <a:t>safety.</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210</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4160900030"/>
      </p:ext>
    </p:extLst>
  </p:cSld>
  <p:clrMapOvr>
    <a:masterClrMapping/>
  </p:clrMapOvr>
  <p:transition spd="med">
    <p:wipe dir="r"/>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Fundamental security</a:t>
            </a:r>
          </a:p>
        </p:txBody>
      </p:sp>
      <p:sp>
        <p:nvSpPr>
          <p:cNvPr id="74755" name="Rectangle 3"/>
          <p:cNvSpPr>
            <a:spLocks noGrp="1" noChangeArrowheads="1"/>
          </p:cNvSpPr>
          <p:nvPr>
            <p:ph idx="1"/>
          </p:nvPr>
        </p:nvSpPr>
        <p:spPr/>
        <p:txBody>
          <a:bodyPr/>
          <a:lstStyle/>
          <a:p>
            <a:r>
              <a:rPr lang="en-GB" dirty="0"/>
              <a:t>If a system is a networked system and is insecure then statements about its reliability and its safety are </a:t>
            </a:r>
            <a:r>
              <a:rPr lang="en-GB" dirty="0" smtClean="0"/>
              <a:t>unreliable.</a:t>
            </a:r>
          </a:p>
          <a:p>
            <a:r>
              <a:rPr lang="en-GB" dirty="0"/>
              <a:t>These statements depend on the executing system and the developed system being the same. However, intrusion can change the executing system and/or its </a:t>
            </a:r>
            <a:r>
              <a:rPr lang="en-GB" dirty="0" smtClean="0"/>
              <a:t>data.</a:t>
            </a:r>
          </a:p>
          <a:p>
            <a:r>
              <a:rPr lang="en-GB" dirty="0"/>
              <a:t>Therefore, the reliability and safety assurance is no longer </a:t>
            </a:r>
            <a:r>
              <a:rPr lang="en-GB" dirty="0" smtClean="0"/>
              <a:t>valid.</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211</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357814554"/>
      </p:ext>
    </p:extLst>
  </p:cSld>
  <p:clrMapOvr>
    <a:masterClrMapping/>
  </p:clrMapOvr>
  <p:transition spd="med">
    <p:wipe dir="r"/>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37934614"/>
              </p:ext>
            </p:extLst>
          </p:nvPr>
        </p:nvGraphicFramePr>
        <p:xfrm>
          <a:off x="63064" y="1260242"/>
          <a:ext cx="9028386" cy="4972302"/>
        </p:xfrm>
        <a:graphic>
          <a:graphicData uri="http://schemas.openxmlformats.org/drawingml/2006/table">
            <a:tbl>
              <a:tblPr firstRow="1" bandRow="1">
                <a:tableStyleId>{5C22544A-7EE6-4342-B048-85BDC9FD1C3A}</a:tableStyleId>
              </a:tblPr>
              <a:tblGrid>
                <a:gridCol w="1508802">
                  <a:extLst>
                    <a:ext uri="{9D8B030D-6E8A-4147-A177-3AD203B41FA5}">
                      <a16:colId xmlns:a16="http://schemas.microsoft.com/office/drawing/2014/main" val="20000"/>
                    </a:ext>
                  </a:extLst>
                </a:gridCol>
                <a:gridCol w="7519584">
                  <a:extLst>
                    <a:ext uri="{9D8B030D-6E8A-4147-A177-3AD203B41FA5}">
                      <a16:colId xmlns:a16="http://schemas.microsoft.com/office/drawing/2014/main" val="20001"/>
                    </a:ext>
                  </a:extLst>
                </a:gridCol>
              </a:tblGrid>
              <a:tr h="400302">
                <a:tc>
                  <a:txBody>
                    <a:bodyPr/>
                    <a:lstStyle/>
                    <a:p>
                      <a:pPr algn="just">
                        <a:spcAft>
                          <a:spcPts val="0"/>
                        </a:spcAft>
                      </a:pPr>
                      <a:r>
                        <a:rPr lang="en-GB" sz="1800" b="1" dirty="0" smtClean="0">
                          <a:solidFill>
                            <a:srgbClr val="000000"/>
                          </a:solidFill>
                          <a:latin typeface="Arial"/>
                          <a:ea typeface="Times New Roman"/>
                          <a:cs typeface="Arial"/>
                        </a:rPr>
                        <a:t>Term</a:t>
                      </a:r>
                      <a:endParaRPr lang="en-GB" sz="18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800" b="1" dirty="0" smtClean="0">
                          <a:solidFill>
                            <a:srgbClr val="000000"/>
                          </a:solidFill>
                          <a:latin typeface="Arial"/>
                          <a:ea typeface="Times New Roman"/>
                          <a:cs typeface="Arial"/>
                        </a:rPr>
                        <a:t>Definition</a:t>
                      </a:r>
                      <a:endParaRPr lang="en-GB" sz="1800" b="1" dirty="0">
                        <a:solidFill>
                          <a:srgbClr val="000000"/>
                        </a:solidFill>
                        <a:latin typeface="Arial"/>
                        <a:ea typeface="Times New Roman"/>
                        <a:cs typeface="Arial"/>
                      </a:endParaRPr>
                    </a:p>
                  </a:txBody>
                  <a:tcPr marL="73025" marR="73025" marT="91440" marB="0"/>
                </a:tc>
                <a:extLst>
                  <a:ext uri="{0D108BD9-81ED-4DB2-BD59-A6C34878D82A}">
                    <a16:rowId xmlns:a16="http://schemas.microsoft.com/office/drawing/2014/main" val="10000"/>
                  </a:ext>
                </a:extLst>
              </a:tr>
              <a:tr h="723833">
                <a:tc>
                  <a:txBody>
                    <a:bodyPr/>
                    <a:lstStyle/>
                    <a:p>
                      <a:pPr algn="just">
                        <a:spcAft>
                          <a:spcPts val="0"/>
                        </a:spcAft>
                      </a:pPr>
                      <a:r>
                        <a:rPr lang="en-GB" sz="1800" dirty="0" smtClean="0">
                          <a:solidFill>
                            <a:srgbClr val="000000"/>
                          </a:solidFill>
                          <a:latin typeface="Arial"/>
                          <a:ea typeface="Times New Roman"/>
                          <a:cs typeface="Arial"/>
                        </a:rPr>
                        <a:t>Asset</a:t>
                      </a:r>
                      <a:endParaRPr lang="en-GB" sz="18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800" dirty="0">
                          <a:solidFill>
                            <a:srgbClr val="000000"/>
                          </a:solidFill>
                          <a:latin typeface="Arial"/>
                          <a:ea typeface="Times New Roman"/>
                          <a:cs typeface="Arial"/>
                        </a:rPr>
                        <a:t>Something of value which has to be protected. The asset may be the software system itself or data used by that system.</a:t>
                      </a:r>
                    </a:p>
                  </a:txBody>
                  <a:tcPr marL="73025" marR="73025" marT="91440" marB="91440"/>
                </a:tc>
                <a:extLst>
                  <a:ext uri="{0D108BD9-81ED-4DB2-BD59-A6C34878D82A}">
                    <a16:rowId xmlns:a16="http://schemas.microsoft.com/office/drawing/2014/main" val="10001"/>
                  </a:ext>
                </a:extLst>
              </a:tr>
              <a:tr h="625129">
                <a:tc>
                  <a:txBody>
                    <a:bodyPr/>
                    <a:lstStyle/>
                    <a:p>
                      <a:pPr algn="just">
                        <a:spcAft>
                          <a:spcPts val="0"/>
                        </a:spcAft>
                      </a:pPr>
                      <a:r>
                        <a:rPr lang="en-GB" sz="1800" dirty="0">
                          <a:solidFill>
                            <a:srgbClr val="000000"/>
                          </a:solidFill>
                          <a:latin typeface="Arial"/>
                          <a:ea typeface="Times New Roman"/>
                          <a:cs typeface="Arial"/>
                        </a:rPr>
                        <a:t>Attack</a:t>
                      </a:r>
                    </a:p>
                  </a:txBody>
                  <a:tcPr marL="73025" marR="73025" marT="0" marB="91440"/>
                </a:tc>
                <a:tc>
                  <a:txBody>
                    <a:bodyPr/>
                    <a:lstStyle/>
                    <a:p>
                      <a:pPr algn="just">
                        <a:spcAft>
                          <a:spcPts val="0"/>
                        </a:spcAft>
                      </a:pPr>
                      <a:r>
                        <a:rPr lang="en-GB" sz="1800" dirty="0">
                          <a:solidFill>
                            <a:srgbClr val="000000"/>
                          </a:solidFill>
                          <a:latin typeface="Arial"/>
                          <a:ea typeface="Times New Roman"/>
                          <a:cs typeface="Arial"/>
                        </a:rPr>
                        <a:t>An exploitation of a system’s vulnerability. Generally, this is from outside the system and is a deliberate attempt to cause some damage.</a:t>
                      </a:r>
                    </a:p>
                  </a:txBody>
                  <a:tcPr marL="73025" marR="73025" marT="0" marB="91440"/>
                </a:tc>
                <a:extLst>
                  <a:ext uri="{0D108BD9-81ED-4DB2-BD59-A6C34878D82A}">
                    <a16:rowId xmlns:a16="http://schemas.microsoft.com/office/drawing/2014/main" val="10002"/>
                  </a:ext>
                </a:extLst>
              </a:tr>
              <a:tr h="888341">
                <a:tc>
                  <a:txBody>
                    <a:bodyPr/>
                    <a:lstStyle/>
                    <a:p>
                      <a:pPr algn="just">
                        <a:spcAft>
                          <a:spcPts val="0"/>
                        </a:spcAft>
                      </a:pPr>
                      <a:r>
                        <a:rPr lang="en-GB" sz="1800" dirty="0">
                          <a:solidFill>
                            <a:srgbClr val="000000"/>
                          </a:solidFill>
                          <a:latin typeface="Arial"/>
                          <a:ea typeface="Times New Roman"/>
                          <a:cs typeface="Arial"/>
                        </a:rPr>
                        <a:t>Control</a:t>
                      </a:r>
                    </a:p>
                  </a:txBody>
                  <a:tcPr marL="73025" marR="73025" marT="0" marB="91440"/>
                </a:tc>
                <a:tc>
                  <a:txBody>
                    <a:bodyPr/>
                    <a:lstStyle/>
                    <a:p>
                      <a:pPr algn="just">
                        <a:spcAft>
                          <a:spcPts val="0"/>
                        </a:spcAft>
                      </a:pPr>
                      <a:r>
                        <a:rPr lang="en-GB" sz="1800" dirty="0">
                          <a:solidFill>
                            <a:srgbClr val="000000"/>
                          </a:solidFill>
                          <a:latin typeface="Arial"/>
                          <a:ea typeface="Times New Roman"/>
                          <a:cs typeface="Arial"/>
                        </a:rPr>
                        <a:t>A protective measure that reduces a system’s vulnerability. Encryption is an example of a control that reduces a vulnerability of a weak access control </a:t>
                      </a:r>
                      <a:r>
                        <a:rPr lang="en-GB" sz="1800" dirty="0" smtClean="0">
                          <a:solidFill>
                            <a:srgbClr val="000000"/>
                          </a:solidFill>
                          <a:latin typeface="Arial"/>
                          <a:ea typeface="Times New Roman"/>
                          <a:cs typeface="Arial"/>
                        </a:rPr>
                        <a:t>system</a:t>
                      </a:r>
                      <a:endParaRPr lang="en-GB" sz="18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987045">
                <a:tc>
                  <a:txBody>
                    <a:bodyPr/>
                    <a:lstStyle/>
                    <a:p>
                      <a:pPr algn="just">
                        <a:spcAft>
                          <a:spcPts val="0"/>
                        </a:spcAft>
                      </a:pPr>
                      <a:r>
                        <a:rPr lang="en-GB" sz="1800" dirty="0">
                          <a:solidFill>
                            <a:srgbClr val="000000"/>
                          </a:solidFill>
                          <a:latin typeface="Arial"/>
                          <a:ea typeface="Times New Roman"/>
                          <a:cs typeface="Arial"/>
                        </a:rPr>
                        <a:t>Exposure</a:t>
                      </a:r>
                    </a:p>
                  </a:txBody>
                  <a:tcPr marL="73025" marR="73025" marT="91440" marB="91440"/>
                </a:tc>
                <a:tc>
                  <a:txBody>
                    <a:bodyPr/>
                    <a:lstStyle/>
                    <a:p>
                      <a:pPr algn="just">
                        <a:spcAft>
                          <a:spcPts val="0"/>
                        </a:spcAft>
                      </a:pPr>
                      <a:r>
                        <a:rPr lang="en-GB" sz="1800" dirty="0">
                          <a:solidFill>
                            <a:srgbClr val="000000"/>
                          </a:solidFill>
                          <a:latin typeface="Arial"/>
                          <a:ea typeface="Times New Roman"/>
                          <a:cs typeface="Arial"/>
                        </a:rPr>
                        <a:t>Possible loss or harm to a computing system. This can be loss or damage to data, or can be a loss of time and effort if recovery is necessary after a security breach.</a:t>
                      </a:r>
                    </a:p>
                  </a:txBody>
                  <a:tcPr marL="73025" marR="73025" marT="91440" marB="91440"/>
                </a:tc>
                <a:extLst>
                  <a:ext uri="{0D108BD9-81ED-4DB2-BD59-A6C34878D82A}">
                    <a16:rowId xmlns:a16="http://schemas.microsoft.com/office/drawing/2014/main" val="10004"/>
                  </a:ext>
                </a:extLst>
              </a:tr>
              <a:tr h="625129">
                <a:tc>
                  <a:txBody>
                    <a:bodyPr/>
                    <a:lstStyle/>
                    <a:p>
                      <a:pPr algn="just">
                        <a:spcAft>
                          <a:spcPts val="0"/>
                        </a:spcAft>
                      </a:pPr>
                      <a:r>
                        <a:rPr lang="en-GB" sz="1800" dirty="0" smtClean="0">
                          <a:solidFill>
                            <a:srgbClr val="000000"/>
                          </a:solidFill>
                          <a:latin typeface="Arial"/>
                          <a:ea typeface="Times New Roman"/>
                          <a:cs typeface="Arial"/>
                        </a:rPr>
                        <a:t>Threat</a:t>
                      </a:r>
                      <a:endParaRPr lang="en-GB" sz="18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800" dirty="0">
                          <a:solidFill>
                            <a:srgbClr val="000000"/>
                          </a:solidFill>
                          <a:latin typeface="Arial"/>
                          <a:ea typeface="Times New Roman"/>
                          <a:cs typeface="Arial"/>
                        </a:rPr>
                        <a:t>Circumstances that have potential to cause loss or harm. You can think of these as a system vulnerability that is subjected to an attack.</a:t>
                      </a:r>
                    </a:p>
                  </a:txBody>
                  <a:tcPr marL="73025" marR="73025" marT="0" marB="91440"/>
                </a:tc>
                <a:extLst>
                  <a:ext uri="{0D108BD9-81ED-4DB2-BD59-A6C34878D82A}">
                    <a16:rowId xmlns:a16="http://schemas.microsoft.com/office/drawing/2014/main" val="10005"/>
                  </a:ext>
                </a:extLst>
              </a:tr>
              <a:tr h="625129">
                <a:tc>
                  <a:txBody>
                    <a:bodyPr/>
                    <a:lstStyle/>
                    <a:p>
                      <a:pPr algn="just">
                        <a:spcAft>
                          <a:spcPts val="0"/>
                        </a:spcAft>
                      </a:pPr>
                      <a:r>
                        <a:rPr lang="en-GB" sz="1800" dirty="0">
                          <a:solidFill>
                            <a:srgbClr val="000000"/>
                          </a:solidFill>
                          <a:latin typeface="Arial"/>
                          <a:ea typeface="Times New Roman"/>
                          <a:cs typeface="Arial"/>
                        </a:rPr>
                        <a:t>Vulnerability</a:t>
                      </a:r>
                    </a:p>
                  </a:txBody>
                  <a:tcPr marL="73025" marR="73025" marT="0" marB="91440"/>
                </a:tc>
                <a:tc>
                  <a:txBody>
                    <a:bodyPr/>
                    <a:lstStyle/>
                    <a:p>
                      <a:pPr algn="just">
                        <a:spcAft>
                          <a:spcPts val="0"/>
                        </a:spcAft>
                      </a:pPr>
                      <a:r>
                        <a:rPr lang="en-GB" sz="1800" dirty="0">
                          <a:solidFill>
                            <a:srgbClr val="000000"/>
                          </a:solidFill>
                          <a:latin typeface="Arial"/>
                          <a:ea typeface="Times New Roman"/>
                          <a:cs typeface="Arial"/>
                        </a:rPr>
                        <a:t>A weakness in a computer-based system that may be exploited to cause loss or harm.</a:t>
                      </a:r>
                    </a:p>
                  </a:txBody>
                  <a:tcPr marL="73025" marR="73025" marT="0" marB="9144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212</a:t>
            </a:fld>
            <a:endParaRPr lang="en-US"/>
          </a:p>
        </p:txBody>
      </p:sp>
      <p:sp>
        <p:nvSpPr>
          <p:cNvPr id="6" name="Footer Placeholder 5"/>
          <p:cNvSpPr>
            <a:spLocks noGrp="1"/>
          </p:cNvSpPr>
          <p:nvPr>
            <p:ph type="ftr" sz="quarter" idx="11"/>
          </p:nvPr>
        </p:nvSpPr>
        <p:spPr/>
        <p:txBody>
          <a:bodyPr/>
          <a:lstStyle/>
          <a:p>
            <a:r>
              <a:rPr lang="en-US" dirty="0" smtClean="0"/>
              <a:t>Module 12 - Non-Functional Features</a:t>
            </a:r>
            <a:endParaRPr lang="en-US" dirty="0"/>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957873843"/>
      </p:ext>
    </p:extLst>
  </p:cSld>
  <p:clrMapOvr>
    <a:masterClrMapping/>
  </p:clrMapOvr>
  <p:transition spd="med">
    <p:wipe dir="r"/>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security </a:t>
            </a:r>
            <a:r>
              <a:rPr lang="en-US" dirty="0" smtClean="0"/>
              <a:t>terminology </a:t>
            </a:r>
            <a:r>
              <a:rPr lang="en-US" smtClean="0"/>
              <a:t>(Mentcare)</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95697264"/>
              </p:ext>
            </p:extLst>
          </p:nvPr>
        </p:nvGraphicFramePr>
        <p:xfrm>
          <a:off x="194440" y="1327283"/>
          <a:ext cx="8770883" cy="5112777"/>
        </p:xfrm>
        <a:graphic>
          <a:graphicData uri="http://schemas.openxmlformats.org/drawingml/2006/table">
            <a:tbl>
              <a:tblPr firstRow="1" bandRow="1">
                <a:tableStyleId>{5C22544A-7EE6-4342-B048-85BDC9FD1C3A}</a:tableStyleId>
              </a:tblPr>
              <a:tblGrid>
                <a:gridCol w="1697422">
                  <a:extLst>
                    <a:ext uri="{9D8B030D-6E8A-4147-A177-3AD203B41FA5}">
                      <a16:colId xmlns:a16="http://schemas.microsoft.com/office/drawing/2014/main" val="20000"/>
                    </a:ext>
                  </a:extLst>
                </a:gridCol>
                <a:gridCol w="7073461">
                  <a:extLst>
                    <a:ext uri="{9D8B030D-6E8A-4147-A177-3AD203B41FA5}">
                      <a16:colId xmlns:a16="http://schemas.microsoft.com/office/drawing/2014/main" val="20001"/>
                    </a:ext>
                  </a:extLst>
                </a:gridCol>
              </a:tblGrid>
              <a:tr h="500841">
                <a:tc>
                  <a:txBody>
                    <a:bodyPr/>
                    <a:lstStyle/>
                    <a:p>
                      <a:pPr algn="just">
                        <a:spcAft>
                          <a:spcPts val="0"/>
                        </a:spcAft>
                      </a:pPr>
                      <a:r>
                        <a:rPr lang="en-GB" sz="1800" b="1" dirty="0" smtClean="0">
                          <a:solidFill>
                            <a:srgbClr val="000000"/>
                          </a:solidFill>
                          <a:latin typeface="Arial"/>
                          <a:ea typeface="Times New Roman"/>
                          <a:cs typeface="Arial"/>
                        </a:rPr>
                        <a:t>Term</a:t>
                      </a:r>
                      <a:endParaRPr lang="en-GB" sz="18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800" b="1" dirty="0" smtClean="0">
                          <a:solidFill>
                            <a:srgbClr val="000000"/>
                          </a:solidFill>
                          <a:latin typeface="Arial"/>
                          <a:ea typeface="Times New Roman"/>
                          <a:cs typeface="Arial"/>
                        </a:rPr>
                        <a:t>Example</a:t>
                      </a:r>
                      <a:endParaRPr lang="en-GB" sz="1800" b="1" dirty="0">
                        <a:solidFill>
                          <a:srgbClr val="000000"/>
                        </a:solidFill>
                        <a:latin typeface="Arial"/>
                        <a:ea typeface="Times New Roman"/>
                        <a:cs typeface="Arial"/>
                      </a:endParaRPr>
                    </a:p>
                  </a:txBody>
                  <a:tcPr marL="73025" marR="73025" marT="91440" marB="0"/>
                </a:tc>
                <a:extLst>
                  <a:ext uri="{0D108BD9-81ED-4DB2-BD59-A6C34878D82A}">
                    <a16:rowId xmlns:a16="http://schemas.microsoft.com/office/drawing/2014/main" val="10000"/>
                  </a:ext>
                </a:extLst>
              </a:tr>
              <a:tr h="535145">
                <a:tc>
                  <a:txBody>
                    <a:bodyPr/>
                    <a:lstStyle/>
                    <a:p>
                      <a:pPr algn="just">
                        <a:spcAft>
                          <a:spcPts val="0"/>
                        </a:spcAft>
                      </a:pPr>
                      <a:r>
                        <a:rPr lang="en-GB" sz="1800" dirty="0" smtClean="0">
                          <a:solidFill>
                            <a:srgbClr val="000000"/>
                          </a:solidFill>
                          <a:latin typeface="Arial"/>
                          <a:ea typeface="Times New Roman"/>
                          <a:cs typeface="Arial"/>
                        </a:rPr>
                        <a:t>Asset</a:t>
                      </a:r>
                      <a:endParaRPr lang="en-GB" sz="18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800" dirty="0">
                          <a:solidFill>
                            <a:srgbClr val="000000"/>
                          </a:solidFill>
                          <a:latin typeface="Arial"/>
                          <a:ea typeface="Times New Roman"/>
                          <a:cs typeface="Arial"/>
                        </a:rPr>
                        <a:t>The records of each patient that is receiving or has received treatment.</a:t>
                      </a:r>
                    </a:p>
                  </a:txBody>
                  <a:tcPr marL="73025" marR="73025" marT="91440" marB="91440"/>
                </a:tc>
                <a:extLst>
                  <a:ext uri="{0D108BD9-81ED-4DB2-BD59-A6C34878D82A}">
                    <a16:rowId xmlns:a16="http://schemas.microsoft.com/office/drawing/2014/main" val="10001"/>
                  </a:ext>
                </a:extLst>
              </a:tr>
              <a:tr h="1111455">
                <a:tc>
                  <a:txBody>
                    <a:bodyPr/>
                    <a:lstStyle/>
                    <a:p>
                      <a:pPr algn="just">
                        <a:spcAft>
                          <a:spcPts val="0"/>
                        </a:spcAft>
                      </a:pPr>
                      <a:r>
                        <a:rPr lang="en-GB" sz="1800">
                          <a:solidFill>
                            <a:srgbClr val="000000"/>
                          </a:solidFill>
                          <a:latin typeface="Arial"/>
                          <a:ea typeface="Times New Roman"/>
                          <a:cs typeface="Arial"/>
                        </a:rPr>
                        <a:t>Exposure</a:t>
                      </a:r>
                    </a:p>
                  </a:txBody>
                  <a:tcPr marL="73025" marR="73025" marT="91440" marB="91440"/>
                </a:tc>
                <a:tc>
                  <a:txBody>
                    <a:bodyPr/>
                    <a:lstStyle/>
                    <a:p>
                      <a:pPr algn="just">
                        <a:spcAft>
                          <a:spcPts val="0"/>
                        </a:spcAft>
                      </a:pPr>
                      <a:r>
                        <a:rPr lang="en-GB" sz="1800" dirty="0">
                          <a:solidFill>
                            <a:srgbClr val="000000"/>
                          </a:solidFill>
                          <a:latin typeface="Arial"/>
                          <a:ea typeface="Times New Roman"/>
                          <a:cs typeface="Arial"/>
                        </a:rPr>
                        <a:t>Potential financial loss from future patients who do not seek treatment because they do not trust the clinic to maintain their data. Financial loss from legal action by the sports star. Loss of reputation.</a:t>
                      </a:r>
                    </a:p>
                  </a:txBody>
                  <a:tcPr marL="73025" marR="73025" marT="91440" marB="91440"/>
                </a:tc>
                <a:extLst>
                  <a:ext uri="{0D108BD9-81ED-4DB2-BD59-A6C34878D82A}">
                    <a16:rowId xmlns:a16="http://schemas.microsoft.com/office/drawing/2014/main" val="10002"/>
                  </a:ext>
                </a:extLst>
              </a:tr>
              <a:tr h="699805">
                <a:tc>
                  <a:txBody>
                    <a:bodyPr/>
                    <a:lstStyle/>
                    <a:p>
                      <a:pPr algn="just">
                        <a:spcAft>
                          <a:spcPts val="0"/>
                        </a:spcAft>
                      </a:pPr>
                      <a:r>
                        <a:rPr lang="en-GB" sz="1800">
                          <a:solidFill>
                            <a:srgbClr val="000000"/>
                          </a:solidFill>
                          <a:latin typeface="Arial"/>
                          <a:ea typeface="Times New Roman"/>
                          <a:cs typeface="Arial"/>
                        </a:rPr>
                        <a:t>Vulnerability</a:t>
                      </a:r>
                    </a:p>
                  </a:txBody>
                  <a:tcPr marL="73025" marR="73025" marT="0" marB="91440"/>
                </a:tc>
                <a:tc>
                  <a:txBody>
                    <a:bodyPr/>
                    <a:lstStyle/>
                    <a:p>
                      <a:pPr algn="just">
                        <a:spcAft>
                          <a:spcPts val="0"/>
                        </a:spcAft>
                      </a:pPr>
                      <a:r>
                        <a:rPr lang="en-GB" sz="1800" dirty="0">
                          <a:solidFill>
                            <a:srgbClr val="000000"/>
                          </a:solidFill>
                          <a:latin typeface="Arial"/>
                          <a:ea typeface="Times New Roman"/>
                          <a:cs typeface="Arial"/>
                        </a:rPr>
                        <a:t>A weak password system which makes it easy for users to set guessable passwords. User ids that are the same as names.</a:t>
                      </a:r>
                    </a:p>
                  </a:txBody>
                  <a:tcPr marL="73025" marR="73025" marT="0" marB="91440"/>
                </a:tc>
                <a:extLst>
                  <a:ext uri="{0D108BD9-81ED-4DB2-BD59-A6C34878D82A}">
                    <a16:rowId xmlns:a16="http://schemas.microsoft.com/office/drawing/2014/main" val="10003"/>
                  </a:ext>
                </a:extLst>
              </a:tr>
              <a:tr h="500841">
                <a:tc>
                  <a:txBody>
                    <a:bodyPr/>
                    <a:lstStyle/>
                    <a:p>
                      <a:pPr algn="just">
                        <a:spcAft>
                          <a:spcPts val="0"/>
                        </a:spcAft>
                      </a:pPr>
                      <a:r>
                        <a:rPr lang="en-GB" sz="1800">
                          <a:solidFill>
                            <a:srgbClr val="000000"/>
                          </a:solidFill>
                          <a:latin typeface="Arial"/>
                          <a:ea typeface="Times New Roman"/>
                          <a:cs typeface="Arial"/>
                        </a:rPr>
                        <a:t>Attack</a:t>
                      </a:r>
                    </a:p>
                  </a:txBody>
                  <a:tcPr marL="73025" marR="73025" marT="0" marB="91440"/>
                </a:tc>
                <a:tc>
                  <a:txBody>
                    <a:bodyPr/>
                    <a:lstStyle/>
                    <a:p>
                      <a:pPr algn="just">
                        <a:spcAft>
                          <a:spcPts val="0"/>
                        </a:spcAft>
                      </a:pPr>
                      <a:r>
                        <a:rPr lang="en-GB" sz="1800" dirty="0">
                          <a:solidFill>
                            <a:srgbClr val="000000"/>
                          </a:solidFill>
                          <a:latin typeface="Arial"/>
                          <a:ea typeface="Times New Roman"/>
                          <a:cs typeface="Arial"/>
                        </a:rPr>
                        <a:t>An impersonation of an authorized user.</a:t>
                      </a:r>
                    </a:p>
                  </a:txBody>
                  <a:tcPr marL="73025" marR="73025" marT="0" marB="91440"/>
                </a:tc>
                <a:extLst>
                  <a:ext uri="{0D108BD9-81ED-4DB2-BD59-A6C34878D82A}">
                    <a16:rowId xmlns:a16="http://schemas.microsoft.com/office/drawing/2014/main" val="10004"/>
                  </a:ext>
                </a:extLst>
              </a:tr>
              <a:tr h="699805">
                <a:tc>
                  <a:txBody>
                    <a:bodyPr/>
                    <a:lstStyle/>
                    <a:p>
                      <a:pPr algn="just">
                        <a:spcAft>
                          <a:spcPts val="0"/>
                        </a:spcAft>
                      </a:pPr>
                      <a:r>
                        <a:rPr lang="en-GB" sz="1800">
                          <a:solidFill>
                            <a:srgbClr val="000000"/>
                          </a:solidFill>
                          <a:latin typeface="Arial"/>
                          <a:ea typeface="Times New Roman"/>
                          <a:cs typeface="Arial"/>
                        </a:rPr>
                        <a:t>Threat</a:t>
                      </a:r>
                    </a:p>
                  </a:txBody>
                  <a:tcPr marL="73025" marR="73025" marT="0" marB="91440"/>
                </a:tc>
                <a:tc>
                  <a:txBody>
                    <a:bodyPr/>
                    <a:lstStyle/>
                    <a:p>
                      <a:pPr algn="just">
                        <a:spcAft>
                          <a:spcPts val="0"/>
                        </a:spcAft>
                      </a:pPr>
                      <a:r>
                        <a:rPr lang="en-GB" sz="1800" dirty="0">
                          <a:solidFill>
                            <a:srgbClr val="000000"/>
                          </a:solidFill>
                          <a:latin typeface="Arial"/>
                          <a:ea typeface="Times New Roman"/>
                          <a:cs typeface="Arial"/>
                        </a:rPr>
                        <a:t>An unauthorized user will gain access to the system by guessing the credentials (login name and password) of an authorized user.</a:t>
                      </a:r>
                    </a:p>
                  </a:txBody>
                  <a:tcPr marL="73025" marR="73025" marT="0" marB="91440"/>
                </a:tc>
                <a:extLst>
                  <a:ext uri="{0D108BD9-81ED-4DB2-BD59-A6C34878D82A}">
                    <a16:rowId xmlns:a16="http://schemas.microsoft.com/office/drawing/2014/main" val="10005"/>
                  </a:ext>
                </a:extLst>
              </a:tr>
              <a:tr h="699805">
                <a:tc>
                  <a:txBody>
                    <a:bodyPr/>
                    <a:lstStyle/>
                    <a:p>
                      <a:pPr algn="just">
                        <a:spcAft>
                          <a:spcPts val="0"/>
                        </a:spcAft>
                      </a:pPr>
                      <a:r>
                        <a:rPr lang="en-GB" sz="1800">
                          <a:solidFill>
                            <a:srgbClr val="000000"/>
                          </a:solidFill>
                          <a:latin typeface="Arial"/>
                          <a:ea typeface="Times New Roman"/>
                          <a:cs typeface="Arial"/>
                        </a:rPr>
                        <a:t>Control</a:t>
                      </a:r>
                    </a:p>
                  </a:txBody>
                  <a:tcPr marL="73025" marR="73025" marT="0" marB="91440"/>
                </a:tc>
                <a:tc>
                  <a:txBody>
                    <a:bodyPr/>
                    <a:lstStyle/>
                    <a:p>
                      <a:pPr algn="just">
                        <a:spcAft>
                          <a:spcPts val="0"/>
                        </a:spcAft>
                      </a:pPr>
                      <a:r>
                        <a:rPr lang="en-GB" sz="1800" dirty="0">
                          <a:solidFill>
                            <a:srgbClr val="000000"/>
                          </a:solidFill>
                          <a:latin typeface="Arial"/>
                          <a:ea typeface="Times New Roman"/>
                          <a:cs typeface="Arial"/>
                        </a:rPr>
                        <a:t>A password checking system that disallows user passwords that are proper names or words that are normally included in a dictionary</a:t>
                      </a:r>
                      <a:r>
                        <a:rPr lang="en-GB" sz="1800" dirty="0" smtClean="0">
                          <a:solidFill>
                            <a:srgbClr val="000000"/>
                          </a:solidFill>
                          <a:latin typeface="Arial"/>
                          <a:ea typeface="Times New Roman"/>
                          <a:cs typeface="Arial"/>
                        </a:rPr>
                        <a:t>.</a:t>
                      </a:r>
                      <a:endParaRPr lang="en-GB" sz="18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213</a:t>
            </a:fld>
            <a:endParaRPr lang="en-US"/>
          </a:p>
        </p:txBody>
      </p:sp>
      <p:sp>
        <p:nvSpPr>
          <p:cNvPr id="6" name="Footer Placeholder 5"/>
          <p:cNvSpPr>
            <a:spLocks noGrp="1"/>
          </p:cNvSpPr>
          <p:nvPr>
            <p:ph type="ftr" sz="quarter" idx="11"/>
          </p:nvPr>
        </p:nvSpPr>
        <p:spPr/>
        <p:txBody>
          <a:bodyPr/>
          <a:lstStyle/>
          <a:p>
            <a:r>
              <a:rPr lang="en-US" dirty="0" smtClean="0"/>
              <a:t>Module 12 - Non-Functional Features</a:t>
            </a:r>
            <a:endParaRPr lang="en-US" dirty="0"/>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516694916"/>
      </p:ext>
    </p:extLst>
  </p:cSld>
  <p:clrMapOvr>
    <a:masterClrMapping/>
  </p:clrMapOvr>
  <p:transition spd="med">
    <p:wipe dir="r"/>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types</a:t>
            </a:r>
            <a:endParaRPr lang="en-US" dirty="0"/>
          </a:p>
        </p:txBody>
      </p:sp>
      <p:sp>
        <p:nvSpPr>
          <p:cNvPr id="3" name="Content Placeholder 2"/>
          <p:cNvSpPr>
            <a:spLocks noGrp="1"/>
          </p:cNvSpPr>
          <p:nvPr>
            <p:ph idx="1"/>
          </p:nvPr>
        </p:nvSpPr>
        <p:spPr/>
        <p:txBody>
          <a:bodyPr/>
          <a:lstStyle/>
          <a:p>
            <a:r>
              <a:rPr lang="en-US" dirty="0"/>
              <a:t>Interception threats that allow an attacker to gain access to an asset. </a:t>
            </a:r>
            <a:endParaRPr lang="en-US" dirty="0" smtClean="0"/>
          </a:p>
          <a:p>
            <a:pPr lvl="1"/>
            <a:r>
              <a:rPr lang="en-US" dirty="0" smtClean="0"/>
              <a:t>A possible </a:t>
            </a:r>
            <a:r>
              <a:rPr lang="en-US" dirty="0"/>
              <a:t>threat to the Mentcare system might be a situation where an attacker gains access to the records of an individual patient.</a:t>
            </a:r>
            <a:endParaRPr lang="en-GB" dirty="0"/>
          </a:p>
          <a:p>
            <a:r>
              <a:rPr lang="en-US" dirty="0" smtClean="0"/>
              <a:t>Interruption </a:t>
            </a:r>
            <a:r>
              <a:rPr lang="en-US" dirty="0"/>
              <a:t>threats that allow an attacker to make part of the system unavailable. </a:t>
            </a:r>
            <a:endParaRPr lang="en-US" dirty="0" smtClean="0"/>
          </a:p>
          <a:p>
            <a:pPr lvl="1"/>
            <a:r>
              <a:rPr lang="en-US" dirty="0" smtClean="0"/>
              <a:t>A possible </a:t>
            </a:r>
            <a:r>
              <a:rPr lang="en-US" dirty="0"/>
              <a:t>threat might be a denial of service attack on a system database </a:t>
            </a:r>
            <a:r>
              <a:rPr lang="en-US" dirty="0" smtClean="0"/>
              <a:t>server so that database connections become impossible.</a:t>
            </a:r>
            <a:endParaRPr lang="en-GB" dirty="0"/>
          </a:p>
          <a:p>
            <a:endParaRPr lang="en-US" dirty="0"/>
          </a:p>
        </p:txBody>
      </p:sp>
      <p:sp>
        <p:nvSpPr>
          <p:cNvPr id="4" name="Footer Placeholder 3"/>
          <p:cNvSpPr>
            <a:spLocks noGrp="1"/>
          </p:cNvSpPr>
          <p:nvPr>
            <p:ph type="ftr" sz="quarter" idx="11"/>
          </p:nvPr>
        </p:nvSpPr>
        <p:spPr/>
        <p:txBody>
          <a:bodyPr/>
          <a:lstStyle/>
          <a:p>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214</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456166216"/>
      </p:ext>
    </p:extLst>
  </p:cSld>
  <p:clrMapOvr>
    <a:masterClrMapping/>
  </p:clrMapOvr>
  <p:transition spd="med">
    <p:wipe dir="r"/>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types</a:t>
            </a:r>
            <a:endParaRPr lang="en-US" dirty="0"/>
          </a:p>
        </p:txBody>
      </p:sp>
      <p:sp>
        <p:nvSpPr>
          <p:cNvPr id="3" name="Content Placeholder 2"/>
          <p:cNvSpPr>
            <a:spLocks noGrp="1"/>
          </p:cNvSpPr>
          <p:nvPr>
            <p:ph idx="1"/>
          </p:nvPr>
        </p:nvSpPr>
        <p:spPr/>
        <p:txBody>
          <a:bodyPr/>
          <a:lstStyle/>
          <a:p>
            <a:r>
              <a:rPr lang="en-US" dirty="0"/>
              <a:t>Modification threats that allow an attacker to tamper with a system asset. </a:t>
            </a:r>
            <a:endParaRPr lang="en-US" dirty="0" smtClean="0"/>
          </a:p>
          <a:p>
            <a:pPr lvl="1"/>
            <a:r>
              <a:rPr lang="en-US" dirty="0" smtClean="0"/>
              <a:t>In </a:t>
            </a:r>
            <a:r>
              <a:rPr lang="en-US" dirty="0"/>
              <a:t>the Mentcare system, a modification threat would be where an attacker alters or destroys a patient record.</a:t>
            </a:r>
            <a:endParaRPr lang="en-GB" dirty="0"/>
          </a:p>
          <a:p>
            <a:r>
              <a:rPr lang="en-US" dirty="0" smtClean="0"/>
              <a:t>Fabrication </a:t>
            </a:r>
            <a:r>
              <a:rPr lang="en-US" dirty="0"/>
              <a:t>threats that allow an attacker to insert false information into a system. </a:t>
            </a:r>
            <a:endParaRPr lang="en-US" dirty="0" smtClean="0"/>
          </a:p>
          <a:p>
            <a:pPr lvl="1"/>
            <a:r>
              <a:rPr lang="en-US" dirty="0" smtClean="0"/>
              <a:t>This </a:t>
            </a:r>
            <a:r>
              <a:rPr lang="en-US" dirty="0"/>
              <a:t>is perhaps not a credible threat in the Mentcare system but would </a:t>
            </a:r>
            <a:r>
              <a:rPr lang="en-US" dirty="0" smtClean="0"/>
              <a:t>be </a:t>
            </a:r>
            <a:r>
              <a:rPr lang="en-US" dirty="0"/>
              <a:t>a threat in a banking system, where false transactions might be added to the system that transfer money to the perpetrator’s bank account. </a:t>
            </a:r>
            <a:endParaRPr lang="en-GB" dirty="0"/>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C0AF272E-47EF-6349-88BF-E15B24383BFC}" type="slidenum">
              <a:rPr lang="en-US" smtClean="0"/>
              <a:pPr/>
              <a:t>215</a:t>
            </a:fld>
            <a:endParaRPr lang="en-US"/>
          </a:p>
        </p:txBody>
      </p:sp>
    </p:spTree>
    <p:extLst>
      <p:ext uri="{BB962C8B-B14F-4D97-AF65-F5344CB8AC3E}">
        <p14:creationId xmlns:p14="http://schemas.microsoft.com/office/powerpoint/2010/main" val="3051191054"/>
      </p:ext>
    </p:extLst>
  </p:cSld>
  <p:clrMapOvr>
    <a:masterClrMapping/>
  </p:clrMapOvr>
  <p:transition spd="med">
    <p:wipe dir="r"/>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p:spPr>
        <p:txBody>
          <a:bodyPr/>
          <a:lstStyle/>
          <a:p>
            <a:r>
              <a:rPr lang="en-GB"/>
              <a:t>Security assurance</a:t>
            </a:r>
          </a:p>
        </p:txBody>
      </p:sp>
      <p:sp>
        <p:nvSpPr>
          <p:cNvPr id="36867" name="Rectangle 3"/>
          <p:cNvSpPr>
            <a:spLocks noGrp="1" noChangeArrowheads="1"/>
          </p:cNvSpPr>
          <p:nvPr>
            <p:ph idx="1"/>
          </p:nvPr>
        </p:nvSpPr>
        <p:spPr/>
        <p:txBody>
          <a:bodyPr/>
          <a:lstStyle/>
          <a:p>
            <a:pPr>
              <a:lnSpc>
                <a:spcPct val="90000"/>
              </a:lnSpc>
            </a:pPr>
            <a:r>
              <a:rPr lang="en-GB" sz="2400" dirty="0"/>
              <a:t>Vulnerability avoidance</a:t>
            </a:r>
          </a:p>
          <a:p>
            <a:pPr lvl="1">
              <a:lnSpc>
                <a:spcPct val="90000"/>
              </a:lnSpc>
            </a:pPr>
            <a:r>
              <a:rPr lang="en-GB" sz="2000" dirty="0"/>
              <a:t>The system is designed so that vulnerabilities do not occur. For example, if there is no external network connection then external attack is impossible</a:t>
            </a:r>
          </a:p>
          <a:p>
            <a:pPr>
              <a:lnSpc>
                <a:spcPct val="90000"/>
              </a:lnSpc>
            </a:pPr>
            <a:r>
              <a:rPr lang="en-GB" sz="2400" dirty="0"/>
              <a:t>Attack detection and elimination</a:t>
            </a:r>
          </a:p>
          <a:p>
            <a:pPr lvl="1">
              <a:lnSpc>
                <a:spcPct val="90000"/>
              </a:lnSpc>
            </a:pPr>
            <a:r>
              <a:rPr lang="en-GB" sz="2000" dirty="0"/>
              <a:t>The system is designed so that attacks on vulnerabilities are detected and neutralised before they result in an exposure. For example, virus checkers find and remove viruses before they infect a system</a:t>
            </a:r>
          </a:p>
          <a:p>
            <a:pPr>
              <a:lnSpc>
                <a:spcPct val="90000"/>
              </a:lnSpc>
            </a:pPr>
            <a:r>
              <a:rPr lang="en-GB" sz="2400" dirty="0"/>
              <a:t>Exposure </a:t>
            </a:r>
            <a:r>
              <a:rPr lang="en-GB" sz="2400" dirty="0" smtClean="0"/>
              <a:t>limitation and recovery</a:t>
            </a:r>
          </a:p>
          <a:p>
            <a:pPr lvl="1">
              <a:lnSpc>
                <a:spcPct val="90000"/>
              </a:lnSpc>
            </a:pPr>
            <a:r>
              <a:rPr lang="en-GB" sz="2000" dirty="0"/>
              <a:t>The system is designed so that the adverse consequences of a successful attack are minimised. For example, a backup policy allows damaged information to be restored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216</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923126805"/>
      </p:ext>
    </p:extLst>
  </p:cSld>
  <p:clrMapOvr>
    <a:masterClrMapping/>
  </p:clrMapOvr>
  <p:transition spd="med">
    <p:wipe dir="r"/>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dependability</a:t>
            </a:r>
            <a:endParaRPr lang="en-US" dirty="0"/>
          </a:p>
        </p:txBody>
      </p:sp>
      <p:sp>
        <p:nvSpPr>
          <p:cNvPr id="3" name="Content Placeholder 2"/>
          <p:cNvSpPr>
            <a:spLocks noGrp="1"/>
          </p:cNvSpPr>
          <p:nvPr>
            <p:ph idx="1"/>
          </p:nvPr>
        </p:nvSpPr>
        <p:spPr/>
        <p:txBody>
          <a:bodyPr/>
          <a:lstStyle/>
          <a:p>
            <a:r>
              <a:rPr lang="en-GB" i="1" dirty="0"/>
              <a:t>Security and reliability</a:t>
            </a:r>
            <a:r>
              <a:rPr lang="en-GB" dirty="0"/>
              <a:t> </a:t>
            </a:r>
            <a:endParaRPr lang="en-GB" dirty="0" smtClean="0"/>
          </a:p>
          <a:p>
            <a:pPr lvl="1"/>
            <a:r>
              <a:rPr lang="en-GB" dirty="0" smtClean="0"/>
              <a:t>If </a:t>
            </a:r>
            <a:r>
              <a:rPr lang="en-GB" dirty="0"/>
              <a:t>a system is attacked and the system or its data are corrupted as a consequence of that attack, then this may induce system failures that compromise the reliability of the system. </a:t>
            </a:r>
            <a:endParaRPr lang="en-GB" dirty="0" smtClean="0"/>
          </a:p>
          <a:p>
            <a:r>
              <a:rPr lang="en-GB" i="1" dirty="0"/>
              <a:t>Security and availability</a:t>
            </a:r>
            <a:r>
              <a:rPr lang="en-GB" dirty="0"/>
              <a:t> </a:t>
            </a:r>
            <a:endParaRPr lang="en-GB" dirty="0" smtClean="0"/>
          </a:p>
          <a:p>
            <a:pPr lvl="1"/>
            <a:r>
              <a:rPr lang="en-GB" dirty="0" smtClean="0"/>
              <a:t>A </a:t>
            </a:r>
            <a:r>
              <a:rPr lang="en-GB" dirty="0"/>
              <a:t>common attack on a web-based system is a denial of service attack, where a web server is flooded with service requests from a range of different sources. The aim of this attack is to make the system unavailable. </a:t>
            </a:r>
            <a:endParaRPr lang="en-GB" dirty="0" smtClean="0"/>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C0AF272E-47EF-6349-88BF-E15B24383BFC}" type="slidenum">
              <a:rPr lang="en-US" smtClean="0"/>
              <a:pPr/>
              <a:t>217</a:t>
            </a:fld>
            <a:endParaRPr lang="en-US"/>
          </a:p>
        </p:txBody>
      </p:sp>
    </p:spTree>
    <p:extLst>
      <p:ext uri="{BB962C8B-B14F-4D97-AF65-F5344CB8AC3E}">
        <p14:creationId xmlns:p14="http://schemas.microsoft.com/office/powerpoint/2010/main" val="3503384771"/>
      </p:ext>
    </p:extLst>
  </p:cSld>
  <p:clrMapOvr>
    <a:masterClrMapping/>
  </p:clrMapOvr>
  <p:transition spd="med">
    <p:wipe dir="r"/>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dependability</a:t>
            </a:r>
            <a:endParaRPr lang="en-US" dirty="0"/>
          </a:p>
        </p:txBody>
      </p:sp>
      <p:sp>
        <p:nvSpPr>
          <p:cNvPr id="3" name="Content Placeholder 2"/>
          <p:cNvSpPr>
            <a:spLocks noGrp="1"/>
          </p:cNvSpPr>
          <p:nvPr>
            <p:ph idx="1"/>
          </p:nvPr>
        </p:nvSpPr>
        <p:spPr/>
        <p:txBody>
          <a:bodyPr/>
          <a:lstStyle/>
          <a:p>
            <a:r>
              <a:rPr lang="en-GB" i="1" dirty="0"/>
              <a:t>Security and safety </a:t>
            </a:r>
            <a:endParaRPr lang="en-GB" i="1" dirty="0" smtClean="0"/>
          </a:p>
          <a:p>
            <a:pPr lvl="1"/>
            <a:r>
              <a:rPr lang="en-GB" dirty="0" smtClean="0"/>
              <a:t>An attack </a:t>
            </a:r>
            <a:r>
              <a:rPr lang="en-GB" dirty="0"/>
              <a:t>that corrupts the system or its </a:t>
            </a:r>
            <a:r>
              <a:rPr lang="en-GB" dirty="0" smtClean="0"/>
              <a:t>data means that assumptions about safety may not hold. </a:t>
            </a:r>
            <a:r>
              <a:rPr lang="en-GB" dirty="0"/>
              <a:t>Safety checks </a:t>
            </a:r>
            <a:r>
              <a:rPr lang="en-GB" dirty="0" smtClean="0"/>
              <a:t>rely on analysing the </a:t>
            </a:r>
            <a:r>
              <a:rPr lang="en-GB" dirty="0"/>
              <a:t>source code of safety critical software and </a:t>
            </a:r>
            <a:r>
              <a:rPr lang="en-GB" dirty="0" smtClean="0"/>
              <a:t>assume the </a:t>
            </a:r>
            <a:r>
              <a:rPr lang="en-GB" dirty="0"/>
              <a:t>executing code is a completely accurate translation of that source code. If this is not the case, </a:t>
            </a:r>
            <a:r>
              <a:rPr lang="en-GB" dirty="0" smtClean="0"/>
              <a:t>safety</a:t>
            </a:r>
            <a:r>
              <a:rPr lang="en-GB" dirty="0"/>
              <a:t>-related failures may be induced and the safety case made for the software is invalid. </a:t>
            </a:r>
            <a:endParaRPr lang="en-GB" dirty="0" smtClean="0"/>
          </a:p>
          <a:p>
            <a:r>
              <a:rPr lang="en-GB" i="1" dirty="0"/>
              <a:t>Security and resilience</a:t>
            </a:r>
            <a:r>
              <a:rPr lang="en-GB" dirty="0"/>
              <a:t>  </a:t>
            </a:r>
            <a:endParaRPr lang="en-GB" dirty="0" smtClean="0"/>
          </a:p>
          <a:p>
            <a:pPr lvl="1"/>
            <a:r>
              <a:rPr lang="en-GB" dirty="0" smtClean="0"/>
              <a:t>Resilience </a:t>
            </a:r>
            <a:r>
              <a:rPr lang="en-GB" dirty="0"/>
              <a:t>is a system characteristic that reflects its ability to resist and recover from damaging events. The most probable damaging event on networked software systems is a cyberattack of some kind so most of the work now done in resilience is aimed at deterring, detecting and recovering from such attacks.</a:t>
            </a:r>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C0AF272E-47EF-6349-88BF-E15B24383BFC}" type="slidenum">
              <a:rPr lang="en-US" smtClean="0"/>
              <a:pPr/>
              <a:t>218</a:t>
            </a:fld>
            <a:endParaRPr lang="en-US"/>
          </a:p>
        </p:txBody>
      </p:sp>
    </p:spTree>
    <p:extLst>
      <p:ext uri="{BB962C8B-B14F-4D97-AF65-F5344CB8AC3E}">
        <p14:creationId xmlns:p14="http://schemas.microsoft.com/office/powerpoint/2010/main" val="1742206850"/>
      </p:ext>
    </p:extLst>
  </p:cSld>
  <p:clrMapOvr>
    <a:masterClrMapping/>
  </p:clrMapOvr>
  <p:transition spd="med">
    <p:wipe dir="r"/>
  </p:transition>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0812"/>
            <a:ext cx="8229600" cy="1143000"/>
          </a:xfrm>
        </p:spPr>
        <p:txBody>
          <a:bodyPr/>
          <a:lstStyle/>
          <a:p>
            <a:pPr algn="ctr"/>
            <a:r>
              <a:rPr lang="en-US" dirty="0" smtClean="0"/>
              <a:t>Security and organizations</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C0AF272E-47EF-6349-88BF-E15B24383BFC}" type="slidenum">
              <a:rPr lang="en-US" smtClean="0"/>
              <a:pPr/>
              <a:t>219</a:t>
            </a:fld>
            <a:endParaRPr lang="en-US"/>
          </a:p>
        </p:txBody>
      </p:sp>
    </p:spTree>
    <p:extLst>
      <p:ext uri="{BB962C8B-B14F-4D97-AF65-F5344CB8AC3E}">
        <p14:creationId xmlns:p14="http://schemas.microsoft.com/office/powerpoint/2010/main" val="1755596685"/>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in the STS stack</a:t>
            </a:r>
            <a:endParaRPr lang="en-US" dirty="0"/>
          </a:p>
        </p:txBody>
      </p:sp>
      <p:sp>
        <p:nvSpPr>
          <p:cNvPr id="3" name="Content Placeholder 2"/>
          <p:cNvSpPr>
            <a:spLocks noGrp="1"/>
          </p:cNvSpPr>
          <p:nvPr>
            <p:ph idx="1"/>
          </p:nvPr>
        </p:nvSpPr>
        <p:spPr/>
        <p:txBody>
          <a:bodyPr/>
          <a:lstStyle/>
          <a:p>
            <a:r>
              <a:rPr lang="en-US" dirty="0" smtClean="0"/>
              <a:t>Business processes</a:t>
            </a:r>
          </a:p>
          <a:p>
            <a:pPr lvl="1"/>
            <a:r>
              <a:rPr lang="en-US" dirty="0" smtClean="0"/>
              <a:t>A set of processes involving people and computer systems that support the activities of the business.</a:t>
            </a:r>
          </a:p>
          <a:p>
            <a:r>
              <a:rPr lang="en-US" dirty="0" smtClean="0"/>
              <a:t>Organizations</a:t>
            </a:r>
          </a:p>
          <a:p>
            <a:pPr lvl="1"/>
            <a:r>
              <a:rPr lang="en-US" dirty="0" smtClean="0"/>
              <a:t>Higher level strategic business activities that affect the operation of the system.</a:t>
            </a:r>
          </a:p>
          <a:p>
            <a:r>
              <a:rPr lang="en-US" dirty="0" smtClean="0"/>
              <a:t>Society</a:t>
            </a:r>
          </a:p>
          <a:p>
            <a:pPr lvl="1"/>
            <a:r>
              <a:rPr lang="en-US" dirty="0" smtClean="0"/>
              <a:t>Laws, regulation and culture that affect the operation of the system.</a:t>
            </a:r>
            <a:endParaRPr lang="en-US" dirty="0"/>
          </a:p>
        </p:txBody>
      </p:sp>
      <p:sp>
        <p:nvSpPr>
          <p:cNvPr id="4" name="Footer Placeholder 3"/>
          <p:cNvSpPr>
            <a:spLocks noGrp="1"/>
          </p:cNvSpPr>
          <p:nvPr>
            <p:ph type="ftr" sz="quarter" idx="11"/>
          </p:nvPr>
        </p:nvSpPr>
        <p:spPr/>
        <p:txBody>
          <a:bodyPr/>
          <a:lstStyle/>
          <a:p>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22</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895633769"/>
      </p:ext>
    </p:extLst>
  </p:cSld>
  <p:clrMapOvr>
    <a:masterClrMapping/>
  </p:clrMapOvr>
  <p:transition spd="med">
    <p:wipe dir="r"/>
  </p:transition>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is a business issue</a:t>
            </a:r>
            <a:endParaRPr lang="en-US" dirty="0"/>
          </a:p>
        </p:txBody>
      </p:sp>
      <p:sp>
        <p:nvSpPr>
          <p:cNvPr id="3" name="Content Placeholder 2"/>
          <p:cNvSpPr>
            <a:spLocks noGrp="1"/>
          </p:cNvSpPr>
          <p:nvPr>
            <p:ph idx="1"/>
          </p:nvPr>
        </p:nvSpPr>
        <p:spPr/>
        <p:txBody>
          <a:bodyPr/>
          <a:lstStyle/>
          <a:p>
            <a:r>
              <a:rPr lang="en-US" dirty="0" smtClean="0"/>
              <a:t>Security is expensive and it is important that security decisions are made in a cost-effective way</a:t>
            </a:r>
          </a:p>
          <a:p>
            <a:pPr lvl="1"/>
            <a:r>
              <a:rPr lang="en-US" dirty="0" smtClean="0"/>
              <a:t>There is no point in spending more than the value of an asset to keep that asset secure.</a:t>
            </a:r>
          </a:p>
          <a:p>
            <a:r>
              <a:rPr lang="en-US" dirty="0" smtClean="0"/>
              <a:t>Organizations use a risk-based approach to support security decision making and should have a defined security policy based on security risk analysis</a:t>
            </a:r>
          </a:p>
          <a:p>
            <a:r>
              <a:rPr lang="en-US" dirty="0" smtClean="0"/>
              <a:t>Security risk analysis is a business rather than a technical process</a:t>
            </a:r>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C0AF272E-47EF-6349-88BF-E15B24383BFC}" type="slidenum">
              <a:rPr lang="en-US" smtClean="0"/>
              <a:pPr/>
              <a:t>220</a:t>
            </a:fld>
            <a:endParaRPr lang="en-US"/>
          </a:p>
        </p:txBody>
      </p:sp>
    </p:spTree>
    <p:extLst>
      <p:ext uri="{BB962C8B-B14F-4D97-AF65-F5344CB8AC3E}">
        <p14:creationId xmlns:p14="http://schemas.microsoft.com/office/powerpoint/2010/main" val="1342411768"/>
      </p:ext>
    </p:extLst>
  </p:cSld>
  <p:clrMapOvr>
    <a:masterClrMapping/>
  </p:clrMapOvr>
  <p:transition spd="med">
    <p:wipe dir="r"/>
  </p:transition>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security policies</a:t>
            </a:r>
            <a:endParaRPr lang="en-US" dirty="0"/>
          </a:p>
        </p:txBody>
      </p:sp>
      <p:sp>
        <p:nvSpPr>
          <p:cNvPr id="3" name="Content Placeholder 2"/>
          <p:cNvSpPr>
            <a:spLocks noGrp="1"/>
          </p:cNvSpPr>
          <p:nvPr>
            <p:ph idx="1"/>
          </p:nvPr>
        </p:nvSpPr>
        <p:spPr/>
        <p:txBody>
          <a:bodyPr/>
          <a:lstStyle/>
          <a:p>
            <a:r>
              <a:rPr lang="en-GB" dirty="0"/>
              <a:t>Security policies </a:t>
            </a:r>
            <a:r>
              <a:rPr lang="en-GB" dirty="0" smtClean="0"/>
              <a:t>should set </a:t>
            </a:r>
            <a:r>
              <a:rPr lang="en-GB" dirty="0"/>
              <a:t>out general information access strategies that should apply across the organization. </a:t>
            </a:r>
            <a:endParaRPr lang="en-GB" dirty="0" smtClean="0"/>
          </a:p>
          <a:p>
            <a:r>
              <a:rPr lang="en-GB" dirty="0"/>
              <a:t>The point of security policies is to inform everyone in an organization about security so these should not be long and detailed technical documents. </a:t>
            </a:r>
            <a:endParaRPr lang="en-GB" dirty="0" smtClean="0"/>
          </a:p>
          <a:p>
            <a:r>
              <a:rPr lang="en-GB" dirty="0" smtClean="0"/>
              <a:t>From </a:t>
            </a:r>
            <a:r>
              <a:rPr lang="en-GB" dirty="0"/>
              <a:t>a security engineering perspective, the security policy defines, in broad terms, the security goals of the organization. </a:t>
            </a:r>
            <a:endParaRPr lang="en-GB" dirty="0" smtClean="0"/>
          </a:p>
          <a:p>
            <a:r>
              <a:rPr lang="en-GB" dirty="0" smtClean="0"/>
              <a:t>The </a:t>
            </a:r>
            <a:r>
              <a:rPr lang="en-GB" dirty="0"/>
              <a:t>security engineering process is concerned with implementing these goals. </a:t>
            </a:r>
          </a:p>
          <a:p>
            <a:endParaRPr lang="en-GB" dirty="0" smtClean="0"/>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C0AF272E-47EF-6349-88BF-E15B24383BFC}" type="slidenum">
              <a:rPr lang="en-US" smtClean="0"/>
              <a:pPr/>
              <a:t>221</a:t>
            </a:fld>
            <a:endParaRPr lang="en-US"/>
          </a:p>
        </p:txBody>
      </p:sp>
    </p:spTree>
    <p:extLst>
      <p:ext uri="{BB962C8B-B14F-4D97-AF65-F5344CB8AC3E}">
        <p14:creationId xmlns:p14="http://schemas.microsoft.com/office/powerpoint/2010/main" val="1820411794"/>
      </p:ext>
    </p:extLst>
  </p:cSld>
  <p:clrMapOvr>
    <a:masterClrMapping/>
  </p:clrMapOvr>
  <p:transition spd="med">
    <p:wipe dir="r"/>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policies</a:t>
            </a:r>
            <a:endParaRPr lang="en-US" dirty="0"/>
          </a:p>
        </p:txBody>
      </p:sp>
      <p:sp>
        <p:nvSpPr>
          <p:cNvPr id="3" name="Content Placeholder 2"/>
          <p:cNvSpPr>
            <a:spLocks noGrp="1"/>
          </p:cNvSpPr>
          <p:nvPr>
            <p:ph idx="1"/>
          </p:nvPr>
        </p:nvSpPr>
        <p:spPr/>
        <p:txBody>
          <a:bodyPr/>
          <a:lstStyle/>
          <a:p>
            <a:r>
              <a:rPr lang="en-GB" i="1" dirty="0" smtClean="0"/>
              <a:t>The </a:t>
            </a:r>
            <a:r>
              <a:rPr lang="en-GB" i="1" dirty="0"/>
              <a:t>assets that must be protected</a:t>
            </a:r>
            <a:r>
              <a:rPr lang="en-GB" dirty="0"/>
              <a:t> </a:t>
            </a:r>
            <a:endParaRPr lang="en-GB" dirty="0" smtClean="0"/>
          </a:p>
          <a:p>
            <a:pPr lvl="1"/>
            <a:r>
              <a:rPr lang="en-GB" dirty="0" smtClean="0"/>
              <a:t>It is not cost-effective </a:t>
            </a:r>
            <a:r>
              <a:rPr lang="en-GB" dirty="0"/>
              <a:t>to apply stringent security procedures to all organizational assets. Many assets are not confidential and </a:t>
            </a:r>
            <a:r>
              <a:rPr lang="en-GB" dirty="0" smtClean="0"/>
              <a:t>can be made </a:t>
            </a:r>
            <a:r>
              <a:rPr lang="en-GB" dirty="0"/>
              <a:t>freely available. </a:t>
            </a:r>
            <a:endParaRPr lang="en-GB" dirty="0" smtClean="0"/>
          </a:p>
          <a:p>
            <a:r>
              <a:rPr lang="en-GB" i="1" dirty="0"/>
              <a:t>The level of protection that is required for different types of asset</a:t>
            </a:r>
            <a:r>
              <a:rPr lang="en-GB" dirty="0"/>
              <a:t> </a:t>
            </a:r>
            <a:endParaRPr lang="en-GB" dirty="0" smtClean="0"/>
          </a:p>
          <a:p>
            <a:pPr lvl="1"/>
            <a:r>
              <a:rPr lang="en-GB" dirty="0" smtClean="0"/>
              <a:t>For </a:t>
            </a:r>
            <a:r>
              <a:rPr lang="en-GB" dirty="0"/>
              <a:t>sensitive personal information, a high level of security is required; for other information, the consequences of loss may be minor so a lower level of security is adequate. </a:t>
            </a:r>
            <a:endParaRPr lang="en-GB" dirty="0" smtClean="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C0AF272E-47EF-6349-88BF-E15B24383BFC}" type="slidenum">
              <a:rPr lang="en-US" smtClean="0"/>
              <a:pPr/>
              <a:t>222</a:t>
            </a:fld>
            <a:endParaRPr lang="en-US"/>
          </a:p>
        </p:txBody>
      </p:sp>
    </p:spTree>
    <p:extLst>
      <p:ext uri="{BB962C8B-B14F-4D97-AF65-F5344CB8AC3E}">
        <p14:creationId xmlns:p14="http://schemas.microsoft.com/office/powerpoint/2010/main" val="3531020230"/>
      </p:ext>
    </p:extLst>
  </p:cSld>
  <p:clrMapOvr>
    <a:masterClrMapping/>
  </p:clrMapOvr>
  <p:transition spd="med">
    <p:wipe dir="r"/>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policies</a:t>
            </a:r>
            <a:endParaRPr lang="en-US" dirty="0"/>
          </a:p>
        </p:txBody>
      </p:sp>
      <p:sp>
        <p:nvSpPr>
          <p:cNvPr id="3" name="Content Placeholder 2"/>
          <p:cNvSpPr>
            <a:spLocks noGrp="1"/>
          </p:cNvSpPr>
          <p:nvPr>
            <p:ph idx="1"/>
          </p:nvPr>
        </p:nvSpPr>
        <p:spPr/>
        <p:txBody>
          <a:bodyPr/>
          <a:lstStyle/>
          <a:p>
            <a:r>
              <a:rPr lang="en-GB" i="1" dirty="0"/>
              <a:t>The responsibilities of individual users, managers and the organization</a:t>
            </a:r>
            <a:r>
              <a:rPr lang="en-GB" dirty="0"/>
              <a:t> </a:t>
            </a:r>
            <a:endParaRPr lang="en-GB" dirty="0" smtClean="0"/>
          </a:p>
          <a:p>
            <a:pPr lvl="1"/>
            <a:r>
              <a:rPr lang="en-GB" dirty="0" smtClean="0"/>
              <a:t>The </a:t>
            </a:r>
            <a:r>
              <a:rPr lang="en-GB" dirty="0"/>
              <a:t>security policy should set out what is expected of users e.g. strong passwords, log out of computers, office security, etc.</a:t>
            </a:r>
          </a:p>
          <a:p>
            <a:r>
              <a:rPr lang="en-GB" i="1" dirty="0"/>
              <a:t>Existing </a:t>
            </a:r>
            <a:r>
              <a:rPr lang="en-GB" i="1" dirty="0" smtClean="0"/>
              <a:t>security </a:t>
            </a:r>
            <a:r>
              <a:rPr lang="en-GB" i="1" dirty="0"/>
              <a:t>procedures and technologies that should be maintained</a:t>
            </a:r>
            <a:r>
              <a:rPr lang="en-GB" dirty="0"/>
              <a:t> </a:t>
            </a:r>
          </a:p>
          <a:p>
            <a:pPr lvl="1"/>
            <a:r>
              <a:rPr lang="en-GB" dirty="0" smtClean="0"/>
              <a:t>For </a:t>
            </a:r>
            <a:r>
              <a:rPr lang="en-GB" dirty="0"/>
              <a:t>reasons of practicality and cost, it may be essential to continue to use existing approaches to security even where these have known limitations.  </a:t>
            </a:r>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C0AF272E-47EF-6349-88BF-E15B24383BFC}" type="slidenum">
              <a:rPr lang="en-US" smtClean="0"/>
              <a:pPr/>
              <a:t>223</a:t>
            </a:fld>
            <a:endParaRPr lang="en-US"/>
          </a:p>
        </p:txBody>
      </p:sp>
    </p:spTree>
    <p:extLst>
      <p:ext uri="{BB962C8B-B14F-4D97-AF65-F5344CB8AC3E}">
        <p14:creationId xmlns:p14="http://schemas.microsoft.com/office/powerpoint/2010/main" val="3364991245"/>
      </p:ext>
    </p:extLst>
  </p:cSld>
  <p:clrMapOvr>
    <a:masterClrMapping/>
  </p:clrMapOvr>
  <p:transition spd="med">
    <p:wipe dir="r"/>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dirty="0"/>
              <a:t>Security risk </a:t>
            </a:r>
            <a:r>
              <a:rPr lang="en-US" dirty="0" smtClean="0"/>
              <a:t>assessment and management</a:t>
            </a:r>
            <a:endParaRPr lang="en-US" dirty="0"/>
          </a:p>
        </p:txBody>
      </p:sp>
      <p:sp>
        <p:nvSpPr>
          <p:cNvPr id="112643" name="Rectangle 3"/>
          <p:cNvSpPr>
            <a:spLocks noGrp="1" noChangeArrowheads="1"/>
          </p:cNvSpPr>
          <p:nvPr>
            <p:ph idx="1"/>
          </p:nvPr>
        </p:nvSpPr>
        <p:spPr/>
        <p:txBody>
          <a:bodyPr/>
          <a:lstStyle/>
          <a:p>
            <a:r>
              <a:rPr lang="en-US" sz="2400" dirty="0"/>
              <a:t>Risk </a:t>
            </a:r>
            <a:r>
              <a:rPr lang="en-US" sz="2400" dirty="0" smtClean="0"/>
              <a:t>assessment and management </a:t>
            </a:r>
            <a:r>
              <a:rPr lang="en-US" sz="2400" dirty="0"/>
              <a:t>is concerned with assessing the possible losses that might ensue from attacks on the system and balancing these losses against the costs of security procedures that may reduce these losses.</a:t>
            </a:r>
          </a:p>
          <a:p>
            <a:r>
              <a:rPr lang="en-US" sz="2400" dirty="0"/>
              <a:t>Risk management should be driven by an </a:t>
            </a:r>
            <a:r>
              <a:rPr lang="en-US" sz="2400" dirty="0" err="1"/>
              <a:t>organisational</a:t>
            </a:r>
            <a:r>
              <a:rPr lang="en-US" sz="2400" dirty="0"/>
              <a:t> security policy.</a:t>
            </a:r>
          </a:p>
          <a:p>
            <a:r>
              <a:rPr lang="en-US" sz="2400" dirty="0"/>
              <a:t>Risk management involves</a:t>
            </a:r>
          </a:p>
          <a:p>
            <a:pPr lvl="1"/>
            <a:r>
              <a:rPr lang="en-US" sz="2000" dirty="0"/>
              <a:t>Preliminary risk assessment</a:t>
            </a:r>
          </a:p>
          <a:p>
            <a:pPr lvl="1"/>
            <a:r>
              <a:rPr lang="en-US" sz="2000" dirty="0"/>
              <a:t>Life cycle risk </a:t>
            </a:r>
            <a:r>
              <a:rPr lang="en-US" sz="2000" dirty="0" smtClean="0"/>
              <a:t>assessment</a:t>
            </a:r>
          </a:p>
          <a:p>
            <a:pPr lvl="1"/>
            <a:r>
              <a:rPr lang="en-US" dirty="0" smtClean="0"/>
              <a:t>Operational risk assessment</a:t>
            </a:r>
            <a:endParaRPr lang="en-US" sz="2000"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224</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865188699"/>
      </p:ext>
    </p:extLst>
  </p:cSld>
  <p:clrMapOvr>
    <a:masterClrMapping/>
  </p:clrMapOvr>
  <p:transition spd="med">
    <p:wipe dir="r"/>
  </p:transition>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risk assessment</a:t>
            </a:r>
            <a:endParaRPr lang="en-US" dirty="0"/>
          </a:p>
        </p:txBody>
      </p:sp>
      <p:sp>
        <p:nvSpPr>
          <p:cNvPr id="3" name="Content Placeholder 2"/>
          <p:cNvSpPr>
            <a:spLocks noGrp="1"/>
          </p:cNvSpPr>
          <p:nvPr>
            <p:ph idx="1"/>
          </p:nvPr>
        </p:nvSpPr>
        <p:spPr/>
        <p:txBody>
          <a:bodyPr/>
          <a:lstStyle/>
          <a:p>
            <a:r>
              <a:rPr lang="en-US" dirty="0"/>
              <a:t>The aim of this initial risk assessment is to identify generic risks that are applicable to the system and to decide if an adequate level of security can be achieved at a reasonable cost. </a:t>
            </a:r>
            <a:endParaRPr lang="en-US" dirty="0" smtClean="0"/>
          </a:p>
          <a:p>
            <a:r>
              <a:rPr lang="en-US" dirty="0" smtClean="0"/>
              <a:t>The </a:t>
            </a:r>
            <a:r>
              <a:rPr lang="en-US" dirty="0"/>
              <a:t>risk assessment should </a:t>
            </a:r>
            <a:r>
              <a:rPr lang="en-US" dirty="0" smtClean="0"/>
              <a:t>focus </a:t>
            </a:r>
            <a:r>
              <a:rPr lang="en-US" dirty="0"/>
              <a:t>on the identification and analysis of high-level risks to the system. </a:t>
            </a:r>
            <a:endParaRPr lang="en-US" dirty="0" smtClean="0"/>
          </a:p>
          <a:p>
            <a:r>
              <a:rPr lang="en-US" dirty="0" smtClean="0"/>
              <a:t>The </a:t>
            </a:r>
            <a:r>
              <a:rPr lang="en-US" dirty="0"/>
              <a:t>outcomes of the risk assessment process are used to help identify security requirements.</a:t>
            </a:r>
            <a:endParaRPr lang="en-GB" dirty="0"/>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C0AF272E-47EF-6349-88BF-E15B24383BFC}" type="slidenum">
              <a:rPr lang="en-US" smtClean="0"/>
              <a:pPr/>
              <a:t>225</a:t>
            </a:fld>
            <a:endParaRPr lang="en-US"/>
          </a:p>
        </p:txBody>
      </p:sp>
    </p:spTree>
    <p:extLst>
      <p:ext uri="{BB962C8B-B14F-4D97-AF65-F5344CB8AC3E}">
        <p14:creationId xmlns:p14="http://schemas.microsoft.com/office/powerpoint/2010/main" val="3882756741"/>
      </p:ext>
    </p:extLst>
  </p:cSld>
  <p:clrMapOvr>
    <a:masterClrMapping/>
  </p:clrMapOvr>
  <p:transition spd="med">
    <p:wipe dir="r"/>
  </p:transition>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risk assessment</a:t>
            </a:r>
            <a:endParaRPr lang="en-US" dirty="0"/>
          </a:p>
        </p:txBody>
      </p:sp>
      <p:sp>
        <p:nvSpPr>
          <p:cNvPr id="3" name="Content Placeholder 2"/>
          <p:cNvSpPr>
            <a:spLocks noGrp="1"/>
          </p:cNvSpPr>
          <p:nvPr>
            <p:ph idx="1"/>
          </p:nvPr>
        </p:nvSpPr>
        <p:spPr/>
        <p:txBody>
          <a:bodyPr/>
          <a:lstStyle/>
          <a:p>
            <a:r>
              <a:rPr lang="en-US" dirty="0"/>
              <a:t>This risk assessment takes place during the system development life cycle and is informed by the technical system design and implementation decisions. </a:t>
            </a:r>
            <a:endParaRPr lang="en-US" dirty="0" smtClean="0"/>
          </a:p>
          <a:p>
            <a:r>
              <a:rPr lang="en-US" dirty="0" smtClean="0"/>
              <a:t>The </a:t>
            </a:r>
            <a:r>
              <a:rPr lang="en-US" dirty="0"/>
              <a:t>results of the assessment may lead to changes to the security requirements and the addition of new requirements. </a:t>
            </a:r>
            <a:endParaRPr lang="en-US" dirty="0" smtClean="0"/>
          </a:p>
          <a:p>
            <a:r>
              <a:rPr lang="en-US" dirty="0" smtClean="0"/>
              <a:t>Known </a:t>
            </a:r>
            <a:r>
              <a:rPr lang="en-US" dirty="0"/>
              <a:t>and potential vulnerabilities are identified, and this knowledge is used to inform decision making about the system functionality and how it is to be implemented, tested, and deployed. </a:t>
            </a:r>
            <a:endParaRPr lang="en-GB" dirty="0"/>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C0AF272E-47EF-6349-88BF-E15B24383BFC}" type="slidenum">
              <a:rPr lang="en-US" smtClean="0"/>
              <a:pPr/>
              <a:t>226</a:t>
            </a:fld>
            <a:endParaRPr lang="en-US"/>
          </a:p>
        </p:txBody>
      </p:sp>
    </p:spTree>
    <p:extLst>
      <p:ext uri="{BB962C8B-B14F-4D97-AF65-F5344CB8AC3E}">
        <p14:creationId xmlns:p14="http://schemas.microsoft.com/office/powerpoint/2010/main" val="447702922"/>
      </p:ext>
    </p:extLst>
  </p:cSld>
  <p:clrMapOvr>
    <a:masterClrMapping/>
  </p:clrMapOvr>
  <p:transition spd="med">
    <p:wipe dir="r"/>
  </p:transition>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risk assessment</a:t>
            </a:r>
            <a:endParaRPr lang="en-US" dirty="0"/>
          </a:p>
        </p:txBody>
      </p:sp>
      <p:sp>
        <p:nvSpPr>
          <p:cNvPr id="3" name="Content Placeholder 2"/>
          <p:cNvSpPr>
            <a:spLocks noGrp="1"/>
          </p:cNvSpPr>
          <p:nvPr>
            <p:ph idx="1"/>
          </p:nvPr>
        </p:nvSpPr>
        <p:spPr/>
        <p:txBody>
          <a:bodyPr/>
          <a:lstStyle/>
          <a:p>
            <a:r>
              <a:rPr lang="en-US" dirty="0"/>
              <a:t>This risk assessment process focuses on the use of the system and the possible risks that can </a:t>
            </a:r>
            <a:r>
              <a:rPr lang="en-US" dirty="0" smtClean="0"/>
              <a:t>arise from human behavior. </a:t>
            </a:r>
          </a:p>
          <a:p>
            <a:r>
              <a:rPr lang="en-US" dirty="0" smtClean="0"/>
              <a:t>Operational </a:t>
            </a:r>
            <a:r>
              <a:rPr lang="en-US" dirty="0"/>
              <a:t>risk assessment should continue after a system has been installed to take account of how the system is </a:t>
            </a:r>
            <a:r>
              <a:rPr lang="en-US" dirty="0" smtClean="0"/>
              <a:t>used. </a:t>
            </a:r>
          </a:p>
          <a:p>
            <a:r>
              <a:rPr lang="en-US" dirty="0" smtClean="0"/>
              <a:t>Organizational </a:t>
            </a:r>
            <a:r>
              <a:rPr lang="en-US" dirty="0"/>
              <a:t>changes may mean that the system is used in different ways from those originally planned. These changes lead to new security requirements that have to be implemented as the system evolves. </a:t>
            </a:r>
            <a:endParaRPr lang="en-GB" dirty="0"/>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C0AF272E-47EF-6349-88BF-E15B24383BFC}" type="slidenum">
              <a:rPr lang="en-US" smtClean="0"/>
              <a:pPr/>
              <a:t>227</a:t>
            </a:fld>
            <a:endParaRPr lang="en-US"/>
          </a:p>
        </p:txBody>
      </p:sp>
    </p:spTree>
    <p:extLst>
      <p:ext uri="{BB962C8B-B14F-4D97-AF65-F5344CB8AC3E}">
        <p14:creationId xmlns:p14="http://schemas.microsoft.com/office/powerpoint/2010/main" val="3871041497"/>
      </p:ext>
    </p:extLst>
  </p:cSld>
  <p:clrMapOvr>
    <a:masterClrMapping/>
  </p:clrMapOvr>
  <p:transition spd="med">
    <p:wipe dir="r"/>
  </p:transition>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9"/>
            <a:ext cx="8686800" cy="1143000"/>
          </a:xfrm>
        </p:spPr>
        <p:txBody>
          <a:bodyPr/>
          <a:lstStyle/>
          <a:p>
            <a:pPr algn="ctr"/>
            <a:r>
              <a:rPr lang="en-US" dirty="0" smtClean="0"/>
              <a:t>Security requirements</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C0AF272E-47EF-6349-88BF-E15B24383BFC}" type="slidenum">
              <a:rPr lang="en-US" smtClean="0"/>
              <a:pPr/>
              <a:t>228</a:t>
            </a:fld>
            <a:endParaRPr lang="en-US"/>
          </a:p>
        </p:txBody>
      </p:sp>
    </p:spTree>
    <p:extLst>
      <p:ext uri="{BB962C8B-B14F-4D97-AF65-F5344CB8AC3E}">
        <p14:creationId xmlns:p14="http://schemas.microsoft.com/office/powerpoint/2010/main" val="1056931950"/>
      </p:ext>
    </p:extLst>
  </p:cSld>
  <p:clrMapOvr>
    <a:masterClrMapping/>
  </p:clrMapOvr>
  <p:transition spd="med">
    <p:wipe dir="r"/>
  </p:transition>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specification</a:t>
            </a:r>
            <a:endParaRPr lang="en-US" dirty="0"/>
          </a:p>
        </p:txBody>
      </p:sp>
      <p:sp>
        <p:nvSpPr>
          <p:cNvPr id="3" name="Content Placeholder 2"/>
          <p:cNvSpPr>
            <a:spLocks noGrp="1"/>
          </p:cNvSpPr>
          <p:nvPr>
            <p:ph idx="1"/>
          </p:nvPr>
        </p:nvSpPr>
        <p:spPr/>
        <p:txBody>
          <a:bodyPr/>
          <a:lstStyle/>
          <a:p>
            <a:r>
              <a:rPr lang="en-US" sz="2000" dirty="0" smtClean="0"/>
              <a:t>Security specification has something in common with safety requirements specification – in both cases, your concern is to avoid something bad happening.</a:t>
            </a:r>
          </a:p>
          <a:p>
            <a:r>
              <a:rPr lang="en-US" sz="2000" dirty="0" smtClean="0"/>
              <a:t>Four major differences</a:t>
            </a:r>
          </a:p>
          <a:p>
            <a:pPr lvl="1"/>
            <a:r>
              <a:rPr lang="en-US" sz="1800" dirty="0" smtClean="0"/>
              <a:t>Safety problems are accidental – the software is not operating in a hostile environment. In security, you must assume that attackers have knowledge of system weaknesses</a:t>
            </a:r>
          </a:p>
          <a:p>
            <a:pPr lvl="1"/>
            <a:r>
              <a:rPr lang="en-US" sz="1800" dirty="0" smtClean="0"/>
              <a:t>When safety failures occur, you can look for the root cause or weakness that led to the failure. When failure results from a deliberate attack, the attacker may conceal the cause of the failure.</a:t>
            </a:r>
          </a:p>
          <a:p>
            <a:pPr lvl="1"/>
            <a:r>
              <a:rPr lang="en-US" sz="1800" dirty="0" smtClean="0"/>
              <a:t>Shutting down a system can avoid a safety-related failure. Causing a shut down may be the aim of an attack.</a:t>
            </a:r>
          </a:p>
          <a:p>
            <a:pPr lvl="1"/>
            <a:r>
              <a:rPr lang="en-US" sz="1800" dirty="0" smtClean="0"/>
              <a:t>Safety-related events are not generated from an intelligent adversary. An attacker can probe defenses over time to discover weaknesses.</a:t>
            </a:r>
            <a:endParaRPr lang="en-US" sz="18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229</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255680483"/>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Holistic system design</a:t>
            </a:r>
            <a:endParaRPr lang="en-US" dirty="0"/>
          </a:p>
        </p:txBody>
      </p:sp>
      <p:sp>
        <p:nvSpPr>
          <p:cNvPr id="3" name="Content Placeholder 2"/>
          <p:cNvSpPr>
            <a:spLocks noGrp="1"/>
          </p:cNvSpPr>
          <p:nvPr>
            <p:ph idx="1"/>
          </p:nvPr>
        </p:nvSpPr>
        <p:spPr/>
        <p:txBody>
          <a:bodyPr/>
          <a:lstStyle/>
          <a:p>
            <a:r>
              <a:rPr lang="en-US" dirty="0" smtClean="0"/>
              <a:t>There are interactions and dependencies between the layers in a system and changes at one level ripple through the other levels</a:t>
            </a:r>
          </a:p>
          <a:p>
            <a:pPr lvl="1"/>
            <a:r>
              <a:rPr lang="en-US" dirty="0" smtClean="0"/>
              <a:t>Example: Change in regulations (society) leads to changes in business processes and application software.</a:t>
            </a:r>
          </a:p>
          <a:p>
            <a:r>
              <a:rPr lang="en-US" dirty="0" smtClean="0"/>
              <a:t>For dependability, a systems perspective is essential</a:t>
            </a:r>
          </a:p>
          <a:p>
            <a:pPr lvl="1"/>
            <a:r>
              <a:rPr lang="en-US" dirty="0" smtClean="0"/>
              <a:t>Contain software failures within the enclosing layers of the STS stack.</a:t>
            </a:r>
          </a:p>
          <a:p>
            <a:pPr lvl="1"/>
            <a:r>
              <a:rPr lang="en-US" dirty="0" smtClean="0"/>
              <a:t>Understand how faults and failures in adjacent layers may affect the software in a system.</a:t>
            </a:r>
            <a:endParaRPr lang="en-US" dirty="0"/>
          </a:p>
        </p:txBody>
      </p:sp>
      <p:sp>
        <p:nvSpPr>
          <p:cNvPr id="4" name="Footer Placeholder 3"/>
          <p:cNvSpPr>
            <a:spLocks noGrp="1"/>
          </p:cNvSpPr>
          <p:nvPr>
            <p:ph type="ftr" sz="quarter" idx="11"/>
          </p:nvPr>
        </p:nvSpPr>
        <p:spPr/>
        <p:txBody>
          <a:bodyPr/>
          <a:lstStyle/>
          <a:p>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fld id="{A86F8904-DFC0-E240-BFF8-1216C9CAE37B}" type="slidenum">
              <a:rPr lang="en-US" smtClean="0"/>
              <a:pPr/>
              <a:t>23</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094855190"/>
      </p:ext>
    </p:extLst>
  </p:cSld>
  <p:clrMapOvr>
    <a:masterClrMapping/>
  </p:clrMapOvr>
  <p:transition spd="med">
    <p:wipe dir="r"/>
  </p:transition>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t>Types of security requirement</a:t>
            </a:r>
          </a:p>
        </p:txBody>
      </p:sp>
      <p:sp>
        <p:nvSpPr>
          <p:cNvPr id="171011" name="Rectangle 3"/>
          <p:cNvSpPr>
            <a:spLocks noGrp="1" noChangeArrowheads="1"/>
          </p:cNvSpPr>
          <p:nvPr>
            <p:ph idx="1"/>
          </p:nvPr>
        </p:nvSpPr>
        <p:spPr/>
        <p:txBody>
          <a:bodyPr/>
          <a:lstStyle/>
          <a:p>
            <a:pPr>
              <a:lnSpc>
                <a:spcPct val="90000"/>
              </a:lnSpc>
            </a:pPr>
            <a:r>
              <a:rPr lang="en-US" sz="2400"/>
              <a:t>Identification requirements.</a:t>
            </a:r>
          </a:p>
          <a:p>
            <a:pPr>
              <a:lnSpc>
                <a:spcPct val="90000"/>
              </a:lnSpc>
            </a:pPr>
            <a:r>
              <a:rPr lang="en-US" sz="2400"/>
              <a:t>Authentication requirements.</a:t>
            </a:r>
          </a:p>
          <a:p>
            <a:pPr>
              <a:lnSpc>
                <a:spcPct val="90000"/>
              </a:lnSpc>
            </a:pPr>
            <a:r>
              <a:rPr lang="en-US" sz="2400"/>
              <a:t>Authorisation requirements.</a:t>
            </a:r>
          </a:p>
          <a:p>
            <a:pPr>
              <a:lnSpc>
                <a:spcPct val="90000"/>
              </a:lnSpc>
            </a:pPr>
            <a:r>
              <a:rPr lang="en-US" sz="2400"/>
              <a:t>Immunity requirements.</a:t>
            </a:r>
          </a:p>
          <a:p>
            <a:pPr>
              <a:lnSpc>
                <a:spcPct val="90000"/>
              </a:lnSpc>
            </a:pPr>
            <a:r>
              <a:rPr lang="en-US" sz="2400"/>
              <a:t>Integrity requirements.</a:t>
            </a:r>
          </a:p>
          <a:p>
            <a:pPr>
              <a:lnSpc>
                <a:spcPct val="90000"/>
              </a:lnSpc>
            </a:pPr>
            <a:r>
              <a:rPr lang="en-US" sz="2400"/>
              <a:t>Intrusion detection requirements.</a:t>
            </a:r>
          </a:p>
          <a:p>
            <a:pPr>
              <a:lnSpc>
                <a:spcPct val="90000"/>
              </a:lnSpc>
            </a:pPr>
            <a:r>
              <a:rPr lang="en-US" sz="2400"/>
              <a:t>Non-repudiation requirements.</a:t>
            </a:r>
          </a:p>
          <a:p>
            <a:pPr>
              <a:lnSpc>
                <a:spcPct val="90000"/>
              </a:lnSpc>
            </a:pPr>
            <a:r>
              <a:rPr lang="en-US" sz="2400"/>
              <a:t>Privacy requirements.</a:t>
            </a:r>
          </a:p>
          <a:p>
            <a:pPr>
              <a:lnSpc>
                <a:spcPct val="90000"/>
              </a:lnSpc>
            </a:pPr>
            <a:r>
              <a:rPr lang="en-US" sz="2400"/>
              <a:t>Security auditing requirements.</a:t>
            </a:r>
          </a:p>
          <a:p>
            <a:pPr>
              <a:lnSpc>
                <a:spcPct val="90000"/>
              </a:lnSpc>
            </a:pPr>
            <a:r>
              <a:rPr lang="en-US" sz="2400"/>
              <a:t>System maintenance security requirements.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230</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69023255"/>
      </p:ext>
    </p:extLst>
  </p:cSld>
  <p:clrMapOvr>
    <a:masterClrMapping/>
  </p:clrMapOvr>
  <p:transition spd="med">
    <p:wipe dir="r"/>
  </p:transition>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requirement classification</a:t>
            </a:r>
            <a:endParaRPr lang="en-US" dirty="0"/>
          </a:p>
        </p:txBody>
      </p:sp>
      <p:sp>
        <p:nvSpPr>
          <p:cNvPr id="3" name="Content Placeholder 2"/>
          <p:cNvSpPr>
            <a:spLocks noGrp="1"/>
          </p:cNvSpPr>
          <p:nvPr>
            <p:ph idx="1"/>
          </p:nvPr>
        </p:nvSpPr>
        <p:spPr/>
        <p:txBody>
          <a:bodyPr/>
          <a:lstStyle/>
          <a:p>
            <a:r>
              <a:rPr lang="en-US" dirty="0" smtClean="0"/>
              <a:t>Risk </a:t>
            </a:r>
            <a:r>
              <a:rPr lang="en-US" dirty="0"/>
              <a:t>avoidance requirements set out the risks that should be avoided by designing the system so that these risks simply cannot arise.</a:t>
            </a:r>
            <a:endParaRPr lang="en-GB" dirty="0"/>
          </a:p>
          <a:p>
            <a:r>
              <a:rPr lang="en-GB" dirty="0" smtClean="0"/>
              <a:t>Risk </a:t>
            </a:r>
            <a:r>
              <a:rPr lang="en-GB" dirty="0"/>
              <a:t>detection requirements define mechanisms that identify the risk if it arises and neutralise the risk before losses occur.</a:t>
            </a:r>
          </a:p>
          <a:p>
            <a:r>
              <a:rPr lang="en-GB" dirty="0" smtClean="0"/>
              <a:t>Risk </a:t>
            </a:r>
            <a:r>
              <a:rPr lang="en-GB" dirty="0"/>
              <a:t>mitigation requirements set out how the system should be designed so that it can recover from and restore system assets after some loss has occurred. </a:t>
            </a:r>
            <a:r>
              <a:rPr lang="en-US" dirty="0"/>
              <a:t> </a:t>
            </a:r>
            <a:endParaRPr lang="en-GB" dirty="0"/>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C0AF272E-47EF-6349-88BF-E15B24383BFC}" type="slidenum">
              <a:rPr lang="en-US" smtClean="0"/>
              <a:pPr/>
              <a:t>231</a:t>
            </a:fld>
            <a:endParaRPr lang="en-US"/>
          </a:p>
        </p:txBody>
      </p:sp>
    </p:spTree>
    <p:extLst>
      <p:ext uri="{BB962C8B-B14F-4D97-AF65-F5344CB8AC3E}">
        <p14:creationId xmlns:p14="http://schemas.microsoft.com/office/powerpoint/2010/main" val="3818112450"/>
      </p:ext>
    </p:extLst>
  </p:cSld>
  <p:clrMapOvr>
    <a:masterClrMapping/>
  </p:clrMapOvr>
  <p:transition spd="med">
    <p:wipe dir="r"/>
  </p:transition>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preliminary risk assessment process for security requirements</a:t>
            </a:r>
            <a:r>
              <a:rPr lang="en-GB" dirty="0" smtClean="0"/>
              <a:t> </a:t>
            </a:r>
            <a:endParaRPr lang="en-US" dirty="0"/>
          </a:p>
        </p:txBody>
      </p:sp>
      <p:pic>
        <p:nvPicPr>
          <p:cNvPr id="4" name="Content Placeholder 3" descr="12.9SecurityRiskAssessment.eps"/>
          <p:cNvPicPr>
            <a:picLocks noGrp="1" noChangeAspect="1"/>
          </p:cNvPicPr>
          <p:nvPr>
            <p:ph idx="1"/>
          </p:nvPr>
        </p:nvPicPr>
        <p:blipFill>
          <a:blip r:embed="rId2"/>
          <a:srcRect t="-2839" b="-2839"/>
          <a:stretch>
            <a:fillRect/>
          </a:stretch>
        </p:blipFill>
        <p:spPr>
          <a:xfrm>
            <a:off x="568051" y="1787441"/>
            <a:ext cx="7585148" cy="4171539"/>
          </a:xfrm>
        </p:spPr>
      </p:pic>
      <p:sp>
        <p:nvSpPr>
          <p:cNvPr id="5" name="Slide Number Placeholder 4"/>
          <p:cNvSpPr>
            <a:spLocks noGrp="1"/>
          </p:cNvSpPr>
          <p:nvPr>
            <p:ph type="sldNum" sz="quarter" idx="12"/>
          </p:nvPr>
        </p:nvSpPr>
        <p:spPr/>
        <p:txBody>
          <a:bodyPr/>
          <a:lstStyle/>
          <a:p>
            <a:fld id="{348D88E4-469E-644E-9952-CB69E8EF64CD}" type="slidenum">
              <a:rPr lang="en-US" smtClean="0"/>
              <a:pPr/>
              <a:t>232</a:t>
            </a:fld>
            <a:endParaRPr lang="en-US"/>
          </a:p>
        </p:txBody>
      </p:sp>
      <p:sp>
        <p:nvSpPr>
          <p:cNvPr id="6" name="Footer Placeholder 5"/>
          <p:cNvSpPr>
            <a:spLocks noGrp="1"/>
          </p:cNvSpPr>
          <p:nvPr>
            <p:ph type="ftr" sz="quarter" idx="11"/>
          </p:nvPr>
        </p:nvSpPr>
        <p:spPr/>
        <p:txBody>
          <a:bodyPr/>
          <a:lstStyle/>
          <a:p>
            <a:r>
              <a:rPr lang="en-US" dirty="0" smtClean="0"/>
              <a:t>Module 12 - Non-Functional Features</a:t>
            </a:r>
            <a:endParaRPr lang="en-US" dirty="0"/>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879975522"/>
      </p:ext>
    </p:extLst>
  </p:cSld>
  <p:clrMapOvr>
    <a:masterClrMapping/>
  </p:clrMapOvr>
  <p:transition spd="med">
    <p:wipe dir="r"/>
  </p:transition>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risk assessment</a:t>
            </a:r>
            <a:endParaRPr lang="en-US" dirty="0"/>
          </a:p>
        </p:txBody>
      </p:sp>
      <p:sp>
        <p:nvSpPr>
          <p:cNvPr id="3" name="Content Placeholder 2"/>
          <p:cNvSpPr>
            <a:spLocks noGrp="1"/>
          </p:cNvSpPr>
          <p:nvPr>
            <p:ph idx="1"/>
          </p:nvPr>
        </p:nvSpPr>
        <p:spPr/>
        <p:txBody>
          <a:bodyPr/>
          <a:lstStyle/>
          <a:p>
            <a:r>
              <a:rPr lang="en-US" dirty="0" smtClean="0"/>
              <a:t>Asset identification</a:t>
            </a:r>
          </a:p>
          <a:p>
            <a:pPr lvl="1"/>
            <a:r>
              <a:rPr lang="en-US" dirty="0" smtClean="0"/>
              <a:t>Identify the key system assets (or services) that have to be protected.</a:t>
            </a:r>
          </a:p>
          <a:p>
            <a:r>
              <a:rPr lang="en-US" dirty="0" smtClean="0"/>
              <a:t>Asset value assessment</a:t>
            </a:r>
          </a:p>
          <a:p>
            <a:pPr lvl="1"/>
            <a:r>
              <a:rPr lang="en-US" dirty="0" smtClean="0"/>
              <a:t>Estimate the value of the identified assets.</a:t>
            </a:r>
          </a:p>
          <a:p>
            <a:r>
              <a:rPr lang="en-US" dirty="0" smtClean="0"/>
              <a:t>Exposure assessment</a:t>
            </a:r>
          </a:p>
          <a:p>
            <a:pPr lvl="1"/>
            <a:r>
              <a:rPr lang="en-US" dirty="0" smtClean="0"/>
              <a:t>Assess the potential losses associated with each asset.</a:t>
            </a:r>
          </a:p>
          <a:p>
            <a:r>
              <a:rPr lang="en-US" dirty="0" smtClean="0"/>
              <a:t>Threat identification</a:t>
            </a:r>
          </a:p>
          <a:p>
            <a:pPr lvl="1"/>
            <a:r>
              <a:rPr lang="en-US" dirty="0" smtClean="0"/>
              <a:t>Identify the most probable threats to the system assets</a:t>
            </a:r>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233</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440861191"/>
      </p:ext>
    </p:extLst>
  </p:cSld>
  <p:clrMapOvr>
    <a:masterClrMapping/>
  </p:clrMapOvr>
  <p:transition spd="med">
    <p:wipe dir="r"/>
  </p:transition>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risk assessment</a:t>
            </a:r>
            <a:endParaRPr lang="en-US" dirty="0"/>
          </a:p>
        </p:txBody>
      </p:sp>
      <p:sp>
        <p:nvSpPr>
          <p:cNvPr id="3" name="Content Placeholder 2"/>
          <p:cNvSpPr>
            <a:spLocks noGrp="1"/>
          </p:cNvSpPr>
          <p:nvPr>
            <p:ph idx="1"/>
          </p:nvPr>
        </p:nvSpPr>
        <p:spPr/>
        <p:txBody>
          <a:bodyPr/>
          <a:lstStyle/>
          <a:p>
            <a:r>
              <a:rPr lang="en-US" dirty="0" smtClean="0"/>
              <a:t>Attack assessment</a:t>
            </a:r>
          </a:p>
          <a:p>
            <a:pPr lvl="1"/>
            <a:r>
              <a:rPr lang="en-US" dirty="0" smtClean="0"/>
              <a:t>Decompose threats into possible attacks on the system and the ways that these may occur.</a:t>
            </a:r>
          </a:p>
          <a:p>
            <a:r>
              <a:rPr lang="en-US" dirty="0" smtClean="0"/>
              <a:t>Control identification</a:t>
            </a:r>
          </a:p>
          <a:p>
            <a:pPr lvl="1"/>
            <a:r>
              <a:rPr lang="en-US" dirty="0" smtClean="0"/>
              <a:t>Propose the controls that may be put in place to protect an asset.</a:t>
            </a:r>
          </a:p>
          <a:p>
            <a:r>
              <a:rPr lang="en-US" dirty="0" smtClean="0"/>
              <a:t>Feasibility assessment</a:t>
            </a:r>
          </a:p>
          <a:p>
            <a:pPr lvl="1"/>
            <a:r>
              <a:rPr lang="en-US" dirty="0" smtClean="0"/>
              <a:t>Assess the technical feasibility and cost of the controls.</a:t>
            </a:r>
          </a:p>
          <a:p>
            <a:r>
              <a:rPr lang="en-US" dirty="0" smtClean="0"/>
              <a:t>Security requirements definition</a:t>
            </a:r>
          </a:p>
          <a:p>
            <a:pPr lvl="1"/>
            <a:r>
              <a:rPr lang="en-US" dirty="0" smtClean="0"/>
              <a:t>Define system security requirements. These can be infrastructure or application system requirements.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234</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090572908"/>
      </p:ext>
    </p:extLst>
  </p:cSld>
  <p:clrMapOvr>
    <a:masterClrMapping/>
  </p:clrMapOvr>
  <p:transition spd="med">
    <p:wipe dir="r"/>
  </p:transition>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 </a:t>
            </a:r>
            <a:r>
              <a:rPr lang="en-US" dirty="0"/>
              <a:t>analysis in a preliminary risk assessment report for the </a:t>
            </a:r>
            <a:r>
              <a:rPr lang="en-US" dirty="0" smtClean="0"/>
              <a:t>Mentcare system</a:t>
            </a:r>
            <a:endParaRPr lang="en-US" dirty="0"/>
          </a:p>
        </p:txBody>
      </p:sp>
      <p:graphicFrame>
        <p:nvGraphicFramePr>
          <p:cNvPr id="4" name="Content Placeholder 3"/>
          <p:cNvGraphicFramePr>
            <a:graphicFrameLocks noGrp="1"/>
          </p:cNvGraphicFramePr>
          <p:nvPr>
            <p:ph idx="1"/>
          </p:nvPr>
        </p:nvGraphicFramePr>
        <p:xfrm>
          <a:off x="457200" y="2040006"/>
          <a:ext cx="8229600" cy="37070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indent="347345" algn="just">
                        <a:spcAft>
                          <a:spcPts val="0"/>
                        </a:spcAft>
                        <a:tabLst>
                          <a:tab pos="342900" algn="l"/>
                          <a:tab pos="685800" algn="l"/>
                          <a:tab pos="1028700" algn="l"/>
                        </a:tabLst>
                      </a:pPr>
                      <a:r>
                        <a:rPr lang="en-GB" sz="1400" b="1" dirty="0" smtClean="0">
                          <a:solidFill>
                            <a:srgbClr val="000000"/>
                          </a:solidFill>
                          <a:latin typeface="Arial"/>
                          <a:ea typeface="Times New Roman"/>
                          <a:cs typeface="Arial"/>
                        </a:rPr>
                        <a:t>Asset</a:t>
                      </a:r>
                      <a:endParaRPr lang="en-GB" sz="1400" b="1" dirty="0">
                        <a:solidFill>
                          <a:srgbClr val="000000"/>
                        </a:solidFill>
                        <a:latin typeface="Arial"/>
                        <a:ea typeface="Times New Roman"/>
                        <a:cs typeface="Arial"/>
                      </a:endParaRPr>
                    </a:p>
                  </a:txBody>
                  <a:tcPr marL="68580" marR="68580" marT="72000" marB="108000"/>
                </a:tc>
                <a:tc>
                  <a:txBody>
                    <a:bodyPr/>
                    <a:lstStyle/>
                    <a:p>
                      <a:pPr indent="347345" algn="just">
                        <a:spcAft>
                          <a:spcPts val="0"/>
                        </a:spcAft>
                        <a:tabLst>
                          <a:tab pos="342900" algn="l"/>
                          <a:tab pos="685800" algn="l"/>
                          <a:tab pos="1028700" algn="l"/>
                        </a:tabLst>
                      </a:pPr>
                      <a:r>
                        <a:rPr lang="en-GB" sz="1400" b="1" dirty="0">
                          <a:solidFill>
                            <a:srgbClr val="000000"/>
                          </a:solidFill>
                          <a:latin typeface="Arial"/>
                          <a:ea typeface="Times New Roman"/>
                          <a:cs typeface="Arial"/>
                        </a:rPr>
                        <a:t>Value</a:t>
                      </a:r>
                    </a:p>
                  </a:txBody>
                  <a:tcPr marL="68580" marR="68580" marT="72000" marB="108000"/>
                </a:tc>
                <a:tc>
                  <a:txBody>
                    <a:bodyPr/>
                    <a:lstStyle/>
                    <a:p>
                      <a:pPr indent="347345" algn="just">
                        <a:spcAft>
                          <a:spcPts val="0"/>
                        </a:spcAft>
                        <a:tabLst>
                          <a:tab pos="342900" algn="l"/>
                          <a:tab pos="685800" algn="l"/>
                          <a:tab pos="1028700" algn="l"/>
                        </a:tabLst>
                      </a:pPr>
                      <a:r>
                        <a:rPr lang="en-GB" sz="1400" b="1" dirty="0" smtClean="0">
                          <a:solidFill>
                            <a:srgbClr val="000000"/>
                          </a:solidFill>
                          <a:latin typeface="Arial"/>
                          <a:ea typeface="Times New Roman"/>
                          <a:cs typeface="Arial"/>
                        </a:rPr>
                        <a:t>Exposure</a:t>
                      </a:r>
                      <a:endParaRPr lang="en-GB" sz="1400" b="1" dirty="0">
                        <a:solidFill>
                          <a:srgbClr val="000000"/>
                        </a:solidFill>
                        <a:latin typeface="Arial"/>
                        <a:ea typeface="Times New Roman"/>
                        <a:cs typeface="Arial"/>
                      </a:endParaRPr>
                    </a:p>
                  </a:txBody>
                  <a:tcPr marL="68580" marR="68580" marT="72000" marB="10800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dirty="0" smtClean="0">
                          <a:solidFill>
                            <a:srgbClr val="000000"/>
                          </a:solidFill>
                          <a:latin typeface="Arial"/>
                          <a:ea typeface="Times New Roman"/>
                          <a:cs typeface="Arial"/>
                        </a:rPr>
                        <a:t>The </a:t>
                      </a:r>
                      <a:r>
                        <a:rPr lang="en-GB" sz="1400" dirty="0">
                          <a:solidFill>
                            <a:srgbClr val="000000"/>
                          </a:solidFill>
                          <a:latin typeface="Arial"/>
                          <a:ea typeface="Times New Roman"/>
                          <a:cs typeface="Arial"/>
                        </a:rPr>
                        <a:t>information system</a:t>
                      </a:r>
                    </a:p>
                  </a:txBody>
                  <a:tcPr marL="68580" marR="68580" marT="72000" marB="108000"/>
                </a:tc>
                <a:tc>
                  <a:txBody>
                    <a:bodyPr/>
                    <a:lstStyle/>
                    <a:p>
                      <a:pPr algn="l">
                        <a:spcAft>
                          <a:spcPts val="0"/>
                        </a:spcAft>
                        <a:tabLst>
                          <a:tab pos="342900" algn="l"/>
                          <a:tab pos="685800" algn="l"/>
                          <a:tab pos="1028700" algn="l"/>
                        </a:tabLst>
                      </a:pPr>
                      <a:r>
                        <a:rPr lang="en-GB" sz="1400">
                          <a:solidFill>
                            <a:srgbClr val="000000"/>
                          </a:solidFill>
                          <a:latin typeface="Arial"/>
                          <a:ea typeface="Times New Roman"/>
                          <a:cs typeface="Arial"/>
                        </a:rPr>
                        <a:t>High. Required to support all clinical consultations. Potentially safety-critical.</a:t>
                      </a:r>
                    </a:p>
                  </a:txBody>
                  <a:tcPr marL="68580" marR="68580" marT="72000" marB="108000"/>
                </a:tc>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High. Financial loss as clinics may have to be canceled. Costs of restoring system. Possible patient harm if treatment cannot be prescribed.</a:t>
                      </a:r>
                    </a:p>
                  </a:txBody>
                  <a:tcPr marL="68580" marR="68580" marT="72000" marB="10800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The patient database</a:t>
                      </a:r>
                    </a:p>
                  </a:txBody>
                  <a:tcPr marL="68580" marR="68580" marT="72000" marB="108000"/>
                </a:tc>
                <a:tc>
                  <a:txBody>
                    <a:bodyPr/>
                    <a:lstStyle/>
                    <a:p>
                      <a:pPr algn="l">
                        <a:spcAft>
                          <a:spcPts val="0"/>
                        </a:spcAft>
                        <a:tabLst>
                          <a:tab pos="342900" algn="l"/>
                          <a:tab pos="685800" algn="l"/>
                          <a:tab pos="1028700" algn="l"/>
                        </a:tabLst>
                      </a:pPr>
                      <a:r>
                        <a:rPr lang="en-GB" sz="1400">
                          <a:solidFill>
                            <a:srgbClr val="000000"/>
                          </a:solidFill>
                          <a:latin typeface="Arial"/>
                          <a:ea typeface="Times New Roman"/>
                          <a:cs typeface="Arial"/>
                        </a:rPr>
                        <a:t>High. Required to support all clinical consultations. Potentially safety-critical.</a:t>
                      </a:r>
                    </a:p>
                  </a:txBody>
                  <a:tcPr marL="68580" marR="68580" marT="72000" marB="108000"/>
                </a:tc>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High. Financial loss as clinics may have to be canceled. Costs of restoring system. Possible patient harm if treatment cannot be prescribed.</a:t>
                      </a:r>
                    </a:p>
                  </a:txBody>
                  <a:tcPr marL="68580" marR="68580" marT="72000" marB="10800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An individual patient record</a:t>
                      </a:r>
                    </a:p>
                  </a:txBody>
                  <a:tcPr marL="68580" marR="68580" marT="72000" marB="108000"/>
                </a:tc>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Normally low although may be high for specific high-profile patients.</a:t>
                      </a:r>
                    </a:p>
                  </a:txBody>
                  <a:tcPr marL="68580" marR="68580" marT="72000" marB="108000"/>
                </a:tc>
                <a:tc>
                  <a:txBody>
                    <a:bodyPr/>
                    <a:lstStyle/>
                    <a:p>
                      <a:pPr algn="just">
                        <a:spcAft>
                          <a:spcPts val="0"/>
                        </a:spcAft>
                        <a:tabLst>
                          <a:tab pos="342900" algn="l"/>
                          <a:tab pos="685800" algn="l"/>
                          <a:tab pos="1028700" algn="l"/>
                        </a:tabLst>
                      </a:pPr>
                      <a:r>
                        <a:rPr lang="en-GB" sz="1400" dirty="0">
                          <a:solidFill>
                            <a:srgbClr val="000000"/>
                          </a:solidFill>
                          <a:latin typeface="Arial"/>
                          <a:ea typeface="Times New Roman"/>
                          <a:cs typeface="Arial"/>
                        </a:rPr>
                        <a:t>Low direct losses but possible loss of reputation</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68580" marR="68580" marT="72000" marB="10800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348D88E4-469E-644E-9952-CB69E8EF64CD}" type="slidenum">
              <a:rPr lang="en-US" smtClean="0"/>
              <a:pPr/>
              <a:t>235</a:t>
            </a:fld>
            <a:endParaRPr lang="en-US"/>
          </a:p>
        </p:txBody>
      </p:sp>
      <p:sp>
        <p:nvSpPr>
          <p:cNvPr id="6" name="Footer Placeholder 5"/>
          <p:cNvSpPr>
            <a:spLocks noGrp="1"/>
          </p:cNvSpPr>
          <p:nvPr>
            <p:ph type="ftr" sz="quarter" idx="11"/>
          </p:nvPr>
        </p:nvSpPr>
        <p:spPr/>
        <p:txBody>
          <a:bodyPr/>
          <a:lstStyle/>
          <a:p>
            <a:r>
              <a:rPr lang="en-US" dirty="0" smtClean="0"/>
              <a:t>Module 12 - Non-Functional Features</a:t>
            </a:r>
            <a:endParaRPr lang="en-US" dirty="0"/>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631243881"/>
      </p:ext>
    </p:extLst>
  </p:cSld>
  <p:clrMapOvr>
    <a:masterClrMapping/>
  </p:clrMapOvr>
  <p:transition spd="med">
    <p:wipe dir="r"/>
  </p:transition>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a:t>
            </a:r>
            <a:r>
              <a:rPr lang="en-US" dirty="0"/>
              <a:t>and control analysis in a preliminary risk assessment </a:t>
            </a:r>
            <a:r>
              <a:rPr lang="en-US" dirty="0" smtClean="0"/>
              <a:t>report</a:t>
            </a:r>
            <a:r>
              <a:rPr lang="en-GB" dirty="0" smtClean="0"/>
              <a:t> </a:t>
            </a:r>
            <a:endParaRPr lang="en-US" dirty="0"/>
          </a:p>
        </p:txBody>
      </p:sp>
      <p:graphicFrame>
        <p:nvGraphicFramePr>
          <p:cNvPr id="4" name="Content Placeholder 3"/>
          <p:cNvGraphicFramePr>
            <a:graphicFrameLocks noGrp="1"/>
          </p:cNvGraphicFramePr>
          <p:nvPr>
            <p:ph idx="1"/>
            <p:extLst/>
          </p:nvPr>
        </p:nvGraphicFramePr>
        <p:xfrm>
          <a:off x="457200" y="2219732"/>
          <a:ext cx="7940292" cy="3389880"/>
        </p:xfrm>
        <a:graphic>
          <a:graphicData uri="http://schemas.openxmlformats.org/drawingml/2006/table">
            <a:tbl>
              <a:tblPr firstRow="1" bandRow="1">
                <a:tableStyleId>{5C22544A-7EE6-4342-B048-85BDC9FD1C3A}</a:tableStyleId>
              </a:tblPr>
              <a:tblGrid>
                <a:gridCol w="1985073">
                  <a:extLst>
                    <a:ext uri="{9D8B030D-6E8A-4147-A177-3AD203B41FA5}">
                      <a16:colId xmlns:a16="http://schemas.microsoft.com/office/drawing/2014/main" val="20000"/>
                    </a:ext>
                  </a:extLst>
                </a:gridCol>
                <a:gridCol w="1115793">
                  <a:extLst>
                    <a:ext uri="{9D8B030D-6E8A-4147-A177-3AD203B41FA5}">
                      <a16:colId xmlns:a16="http://schemas.microsoft.com/office/drawing/2014/main" val="20001"/>
                    </a:ext>
                  </a:extLst>
                </a:gridCol>
                <a:gridCol w="2142851">
                  <a:extLst>
                    <a:ext uri="{9D8B030D-6E8A-4147-A177-3AD203B41FA5}">
                      <a16:colId xmlns:a16="http://schemas.microsoft.com/office/drawing/2014/main" val="20002"/>
                    </a:ext>
                  </a:extLst>
                </a:gridCol>
                <a:gridCol w="2696575">
                  <a:extLst>
                    <a:ext uri="{9D8B030D-6E8A-4147-A177-3AD203B41FA5}">
                      <a16:colId xmlns:a16="http://schemas.microsoft.com/office/drawing/2014/main" val="20003"/>
                    </a:ext>
                  </a:extLst>
                </a:gridCol>
              </a:tblGrid>
              <a:tr h="370840">
                <a:tc>
                  <a:txBody>
                    <a:bodyPr/>
                    <a:lstStyle/>
                    <a:p>
                      <a:pPr algn="just">
                        <a:spcBef>
                          <a:spcPts val="300"/>
                        </a:spcBef>
                        <a:spcAft>
                          <a:spcPts val="300"/>
                        </a:spcAft>
                        <a:tabLst>
                          <a:tab pos="342900" algn="l"/>
                          <a:tab pos="685800" algn="l"/>
                          <a:tab pos="1028700" algn="l"/>
                        </a:tabLst>
                      </a:pPr>
                      <a:r>
                        <a:rPr lang="en-GB" sz="1400" b="1" dirty="0" smtClean="0">
                          <a:solidFill>
                            <a:srgbClr val="000000"/>
                          </a:solidFill>
                          <a:latin typeface="Arial"/>
                          <a:ea typeface="Times New Roman"/>
                          <a:cs typeface="Arial"/>
                        </a:rPr>
                        <a:t>Threat</a:t>
                      </a:r>
                      <a:endParaRPr lang="en-GB" sz="1400" b="1" dirty="0">
                        <a:solidFill>
                          <a:srgbClr val="000000"/>
                        </a:solidFill>
                        <a:latin typeface="Arial"/>
                        <a:ea typeface="Times New Roman"/>
                        <a:cs typeface="Arial"/>
                      </a:endParaRPr>
                    </a:p>
                  </a:txBody>
                  <a:tcPr marL="68580" marR="68580" marT="72000" marB="108000"/>
                </a:tc>
                <a:tc>
                  <a:txBody>
                    <a:bodyPr/>
                    <a:lstStyle/>
                    <a:p>
                      <a:pPr algn="just">
                        <a:spcBef>
                          <a:spcPts val="300"/>
                        </a:spcBef>
                        <a:spcAft>
                          <a:spcPts val="300"/>
                        </a:spcAft>
                        <a:tabLst>
                          <a:tab pos="342900" algn="l"/>
                          <a:tab pos="685800" algn="l"/>
                          <a:tab pos="1028700" algn="l"/>
                        </a:tabLst>
                      </a:pPr>
                      <a:r>
                        <a:rPr lang="en-GB" sz="1400" b="1">
                          <a:solidFill>
                            <a:srgbClr val="000000"/>
                          </a:solidFill>
                          <a:latin typeface="Arial"/>
                          <a:ea typeface="Times New Roman"/>
                          <a:cs typeface="Arial"/>
                        </a:rPr>
                        <a:t>Probability</a:t>
                      </a:r>
                    </a:p>
                  </a:txBody>
                  <a:tcPr marL="68580" marR="68580" marT="72000" marB="108000"/>
                </a:tc>
                <a:tc>
                  <a:txBody>
                    <a:bodyPr/>
                    <a:lstStyle/>
                    <a:p>
                      <a:pPr algn="just">
                        <a:spcBef>
                          <a:spcPts val="300"/>
                        </a:spcBef>
                        <a:spcAft>
                          <a:spcPts val="300"/>
                        </a:spcAft>
                        <a:tabLst>
                          <a:tab pos="342900" algn="l"/>
                          <a:tab pos="685800" algn="l"/>
                          <a:tab pos="1028700" algn="l"/>
                        </a:tabLst>
                      </a:pPr>
                      <a:r>
                        <a:rPr lang="en-GB" sz="1400" b="1">
                          <a:solidFill>
                            <a:srgbClr val="000000"/>
                          </a:solidFill>
                          <a:latin typeface="Arial"/>
                          <a:ea typeface="Times New Roman"/>
                          <a:cs typeface="Arial"/>
                        </a:rPr>
                        <a:t>Control</a:t>
                      </a:r>
                    </a:p>
                  </a:txBody>
                  <a:tcPr marL="68580" marR="68580" marT="72000" marB="108000"/>
                </a:tc>
                <a:tc>
                  <a:txBody>
                    <a:bodyPr/>
                    <a:lstStyle/>
                    <a:p>
                      <a:pPr algn="just">
                        <a:spcBef>
                          <a:spcPts val="300"/>
                        </a:spcBef>
                        <a:spcAft>
                          <a:spcPts val="300"/>
                        </a:spcAft>
                        <a:tabLst>
                          <a:tab pos="342900" algn="l"/>
                          <a:tab pos="685800" algn="l"/>
                          <a:tab pos="1028700" algn="l"/>
                        </a:tabLst>
                      </a:pPr>
                      <a:r>
                        <a:rPr lang="en-GB" sz="1400" b="1" dirty="0" smtClean="0">
                          <a:solidFill>
                            <a:srgbClr val="000000"/>
                          </a:solidFill>
                          <a:latin typeface="Arial"/>
                          <a:ea typeface="Times New Roman"/>
                          <a:cs typeface="Arial"/>
                        </a:rPr>
                        <a:t>Feasibility</a:t>
                      </a:r>
                      <a:endParaRPr lang="en-GB" sz="1400" b="1" dirty="0">
                        <a:solidFill>
                          <a:srgbClr val="000000"/>
                        </a:solidFill>
                        <a:latin typeface="Arial"/>
                        <a:ea typeface="Times New Roman"/>
                        <a:cs typeface="Arial"/>
                      </a:endParaRPr>
                    </a:p>
                  </a:txBody>
                  <a:tcPr marL="68580" marR="68580" marT="72000" marB="10800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dirty="0" smtClean="0">
                          <a:solidFill>
                            <a:srgbClr val="000000"/>
                          </a:solidFill>
                          <a:latin typeface="Arial"/>
                          <a:ea typeface="Times New Roman"/>
                          <a:cs typeface="Arial"/>
                        </a:rPr>
                        <a:t>An unauthorized </a:t>
                      </a:r>
                      <a:r>
                        <a:rPr lang="en-GB" sz="1400" dirty="0">
                          <a:solidFill>
                            <a:srgbClr val="000000"/>
                          </a:solidFill>
                          <a:latin typeface="Arial"/>
                          <a:ea typeface="Times New Roman"/>
                          <a:cs typeface="Arial"/>
                        </a:rPr>
                        <a:t>user gains access as system manager and makes system unavailable</a:t>
                      </a:r>
                    </a:p>
                  </a:txBody>
                  <a:tcPr marL="68580" marR="68580" marT="72000" marB="108000"/>
                </a:tc>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Low</a:t>
                      </a:r>
                    </a:p>
                  </a:txBody>
                  <a:tcPr marL="68580" marR="68580" marT="72000" marB="108000"/>
                </a:tc>
                <a:tc>
                  <a:txBody>
                    <a:bodyPr/>
                    <a:lstStyle/>
                    <a:p>
                      <a:pPr algn="l">
                        <a:spcAft>
                          <a:spcPts val="0"/>
                        </a:spcAft>
                        <a:tabLst>
                          <a:tab pos="342900" algn="l"/>
                          <a:tab pos="685800" algn="l"/>
                          <a:tab pos="1028700" algn="l"/>
                        </a:tabLst>
                      </a:pPr>
                      <a:r>
                        <a:rPr lang="en-GB" sz="1400" dirty="0">
                          <a:solidFill>
                            <a:srgbClr val="000000"/>
                          </a:solidFill>
                          <a:latin typeface="Arial"/>
                          <a:ea typeface="Times New Roman"/>
                          <a:cs typeface="Arial"/>
                        </a:rPr>
                        <a:t>Only allow system management from specific locations that are physically secure.</a:t>
                      </a:r>
                    </a:p>
                  </a:txBody>
                  <a:tcPr marL="68580" marR="68580" marT="72000" marB="108000"/>
                </a:tc>
                <a:tc>
                  <a:txBody>
                    <a:bodyPr/>
                    <a:lstStyle/>
                    <a:p>
                      <a:pPr algn="just">
                        <a:spcAft>
                          <a:spcPts val="0"/>
                        </a:spcAft>
                        <a:tabLst>
                          <a:tab pos="342900" algn="l"/>
                          <a:tab pos="685800" algn="l"/>
                          <a:tab pos="1028700" algn="l"/>
                        </a:tabLst>
                      </a:pPr>
                      <a:r>
                        <a:rPr lang="en-GB" sz="1400" dirty="0">
                          <a:solidFill>
                            <a:srgbClr val="000000"/>
                          </a:solidFill>
                          <a:latin typeface="Arial"/>
                          <a:ea typeface="Times New Roman"/>
                          <a:cs typeface="Arial"/>
                        </a:rPr>
                        <a:t>Low cost of implementation but care must be taken with key distribution and to ensure that keys are available in the event of an emergency. </a:t>
                      </a:r>
                    </a:p>
                  </a:txBody>
                  <a:tcPr marL="68580" marR="68580" marT="72000" marB="108000"/>
                </a:tc>
                <a:extLst>
                  <a:ext uri="{0D108BD9-81ED-4DB2-BD59-A6C34878D82A}">
                    <a16:rowId xmlns:a16="http://schemas.microsoft.com/office/drawing/2014/main" val="10001"/>
                  </a:ext>
                </a:extLst>
              </a:tr>
              <a:tr h="370840">
                <a:tc>
                  <a:txBody>
                    <a:bodyPr/>
                    <a:lstStyle/>
                    <a:p>
                      <a:pPr algn="just">
                        <a:spcBef>
                          <a:spcPts val="600"/>
                        </a:spcBef>
                        <a:spcAft>
                          <a:spcPts val="0"/>
                        </a:spcAft>
                        <a:tabLst>
                          <a:tab pos="342900" algn="l"/>
                          <a:tab pos="685800" algn="l"/>
                          <a:tab pos="1028700" algn="l"/>
                        </a:tabLst>
                      </a:pPr>
                      <a:r>
                        <a:rPr lang="en-GB" sz="1400" dirty="0" smtClean="0">
                          <a:solidFill>
                            <a:srgbClr val="000000"/>
                          </a:solidFill>
                          <a:latin typeface="Arial"/>
                          <a:ea typeface="Times New Roman"/>
                          <a:cs typeface="Arial"/>
                        </a:rPr>
                        <a:t>An unauthorized </a:t>
                      </a:r>
                      <a:r>
                        <a:rPr lang="en-GB" sz="1400" dirty="0">
                          <a:solidFill>
                            <a:srgbClr val="000000"/>
                          </a:solidFill>
                          <a:latin typeface="Arial"/>
                          <a:ea typeface="Times New Roman"/>
                          <a:cs typeface="Arial"/>
                        </a:rPr>
                        <a:t>user gains access as system user and accesses confidential information</a:t>
                      </a:r>
                    </a:p>
                  </a:txBody>
                  <a:tcPr marL="68580" marR="68580" marT="72000" marB="108000"/>
                </a:tc>
                <a:tc>
                  <a:txBody>
                    <a:bodyPr/>
                    <a:lstStyle/>
                    <a:p>
                      <a:pPr algn="just">
                        <a:spcBef>
                          <a:spcPts val="600"/>
                        </a:spcBef>
                        <a:spcAft>
                          <a:spcPts val="0"/>
                        </a:spcAft>
                        <a:tabLst>
                          <a:tab pos="342900" algn="l"/>
                          <a:tab pos="685800" algn="l"/>
                          <a:tab pos="1028700" algn="l"/>
                        </a:tabLst>
                      </a:pPr>
                      <a:r>
                        <a:rPr lang="en-GB" sz="1400">
                          <a:solidFill>
                            <a:srgbClr val="000000"/>
                          </a:solidFill>
                          <a:latin typeface="Arial"/>
                          <a:ea typeface="Times New Roman"/>
                          <a:cs typeface="Arial"/>
                        </a:rPr>
                        <a:t>High</a:t>
                      </a:r>
                    </a:p>
                  </a:txBody>
                  <a:tcPr marL="68580" marR="68580" marT="72000" marB="108000"/>
                </a:tc>
                <a:tc>
                  <a:txBody>
                    <a:bodyPr/>
                    <a:lstStyle/>
                    <a:p>
                      <a:pPr algn="just">
                        <a:spcBef>
                          <a:spcPts val="600"/>
                        </a:spcBef>
                        <a:spcAft>
                          <a:spcPts val="600"/>
                        </a:spcAft>
                        <a:tabLst>
                          <a:tab pos="342900" algn="l"/>
                          <a:tab pos="685800" algn="l"/>
                          <a:tab pos="1028700" algn="l"/>
                        </a:tabLst>
                      </a:pPr>
                      <a:r>
                        <a:rPr lang="en-GB" sz="1400">
                          <a:solidFill>
                            <a:srgbClr val="000000"/>
                          </a:solidFill>
                          <a:latin typeface="Arial"/>
                          <a:ea typeface="Times New Roman"/>
                          <a:cs typeface="Arial"/>
                        </a:rPr>
                        <a:t>Require all users to authenticate themselves using a biometric mechanism.</a:t>
                      </a:r>
                    </a:p>
                    <a:p>
                      <a:pPr algn="just">
                        <a:spcAft>
                          <a:spcPts val="0"/>
                        </a:spcAft>
                        <a:tabLst>
                          <a:tab pos="342900" algn="l"/>
                          <a:tab pos="685800" algn="l"/>
                          <a:tab pos="1028700" algn="l"/>
                        </a:tabLst>
                      </a:pPr>
                      <a:r>
                        <a:rPr lang="en-GB" sz="1400">
                          <a:solidFill>
                            <a:srgbClr val="000000"/>
                          </a:solidFill>
                          <a:latin typeface="Arial"/>
                          <a:ea typeface="Times New Roman"/>
                          <a:cs typeface="Arial"/>
                        </a:rPr>
                        <a:t>Log all changes to patient information to track system usage.</a:t>
                      </a:r>
                    </a:p>
                  </a:txBody>
                  <a:tcPr marL="68580" marR="68580" marT="72000" marB="108000"/>
                </a:tc>
                <a:tc>
                  <a:txBody>
                    <a:bodyPr/>
                    <a:lstStyle/>
                    <a:p>
                      <a:pPr algn="just">
                        <a:spcBef>
                          <a:spcPts val="600"/>
                        </a:spcBef>
                        <a:spcAft>
                          <a:spcPts val="600"/>
                        </a:spcAft>
                        <a:tabLst>
                          <a:tab pos="342900" algn="l"/>
                          <a:tab pos="685800" algn="l"/>
                          <a:tab pos="1028700" algn="l"/>
                        </a:tabLst>
                      </a:pPr>
                      <a:r>
                        <a:rPr lang="en-GB" sz="1400" dirty="0">
                          <a:solidFill>
                            <a:srgbClr val="000000"/>
                          </a:solidFill>
                          <a:latin typeface="Arial"/>
                          <a:ea typeface="Times New Roman"/>
                          <a:cs typeface="Arial"/>
                        </a:rPr>
                        <a:t>Technically feasible but high-cost solution. Possible user resistance.</a:t>
                      </a:r>
                    </a:p>
                    <a:p>
                      <a:pPr algn="just">
                        <a:spcBef>
                          <a:spcPts val="600"/>
                        </a:spcBef>
                        <a:spcAft>
                          <a:spcPts val="0"/>
                        </a:spcAft>
                        <a:tabLst>
                          <a:tab pos="342900" algn="l"/>
                          <a:tab pos="685800" algn="l"/>
                          <a:tab pos="1028700" algn="l"/>
                        </a:tabLst>
                      </a:pPr>
                      <a:r>
                        <a:rPr lang="en-GB" sz="1400" dirty="0">
                          <a:solidFill>
                            <a:srgbClr val="000000"/>
                          </a:solidFill>
                          <a:latin typeface="Arial"/>
                          <a:ea typeface="Times New Roman"/>
                          <a:cs typeface="Arial"/>
                        </a:rPr>
                        <a:t>Simple and transparent to implement and also supports recovery</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68580" marR="68580" marT="72000" marB="108000"/>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348D88E4-469E-644E-9952-CB69E8EF64CD}" type="slidenum">
              <a:rPr lang="en-US" smtClean="0"/>
              <a:pPr/>
              <a:t>236</a:t>
            </a:fld>
            <a:endParaRPr lang="en-US"/>
          </a:p>
        </p:txBody>
      </p:sp>
      <p:sp>
        <p:nvSpPr>
          <p:cNvPr id="6" name="Footer Placeholder 5"/>
          <p:cNvSpPr>
            <a:spLocks noGrp="1"/>
          </p:cNvSpPr>
          <p:nvPr>
            <p:ph type="ftr" sz="quarter" idx="11"/>
          </p:nvPr>
        </p:nvSpPr>
        <p:spPr/>
        <p:txBody>
          <a:bodyPr/>
          <a:lstStyle/>
          <a:p>
            <a:r>
              <a:rPr lang="en-US" dirty="0" smtClean="0"/>
              <a:t>Module 12 - Non-Functional Features</a:t>
            </a:r>
            <a:endParaRPr lang="en-US" dirty="0"/>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302203685"/>
      </p:ext>
    </p:extLst>
  </p:cSld>
  <p:clrMapOvr>
    <a:masterClrMapping/>
  </p:clrMapOvr>
  <p:transition spd="med">
    <p:wipe dir="r"/>
  </p:transition>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requirements for the Mentcare system</a:t>
            </a:r>
            <a:endParaRPr lang="en-US" dirty="0"/>
          </a:p>
        </p:txBody>
      </p:sp>
      <p:sp>
        <p:nvSpPr>
          <p:cNvPr id="3" name="Content Placeholder 2"/>
          <p:cNvSpPr>
            <a:spLocks noGrp="1"/>
          </p:cNvSpPr>
          <p:nvPr>
            <p:ph idx="1"/>
          </p:nvPr>
        </p:nvSpPr>
        <p:spPr/>
        <p:txBody>
          <a:bodyPr/>
          <a:lstStyle/>
          <a:p>
            <a:r>
              <a:rPr lang="en-US" dirty="0" smtClean="0"/>
              <a:t>Patient information shall be downloaded at the start of a clinic session to a secure area on the system client that is used by clinical staff.</a:t>
            </a:r>
          </a:p>
          <a:p>
            <a:r>
              <a:rPr lang="en-US" dirty="0" smtClean="0"/>
              <a:t>All patient information on the system client shall be encrypted.</a:t>
            </a:r>
          </a:p>
          <a:p>
            <a:r>
              <a:rPr lang="en-US" dirty="0" smtClean="0"/>
              <a:t>Patient information shall be uploaded to the database after a clinic session has finished and deleted from the client computer.</a:t>
            </a:r>
          </a:p>
          <a:p>
            <a:r>
              <a:rPr lang="en-US" dirty="0" smtClean="0"/>
              <a:t>A log on a separate computer from the database server must be maintained of all changes made to the system database.</a:t>
            </a:r>
          </a:p>
          <a:p>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237</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714515790"/>
      </p:ext>
    </p:extLst>
  </p:cSld>
  <p:clrMapOvr>
    <a:masterClrMapping/>
  </p:clrMapOvr>
  <p:transition spd="med">
    <p:wipe dir="r"/>
  </p:transition>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Misuse cases</a:t>
            </a:r>
            <a:endParaRPr lang="en-US" dirty="0"/>
          </a:p>
        </p:txBody>
      </p:sp>
      <p:sp>
        <p:nvSpPr>
          <p:cNvPr id="3" name="Content Placeholder 2"/>
          <p:cNvSpPr>
            <a:spLocks noGrp="1"/>
          </p:cNvSpPr>
          <p:nvPr>
            <p:ph idx="1"/>
          </p:nvPr>
        </p:nvSpPr>
        <p:spPr/>
        <p:txBody>
          <a:bodyPr/>
          <a:lstStyle/>
          <a:p>
            <a:r>
              <a:rPr lang="en-US" dirty="0" smtClean="0"/>
              <a:t>Misuse cases are instances of threats to a system</a:t>
            </a:r>
          </a:p>
          <a:p>
            <a:r>
              <a:rPr lang="en-US" dirty="0" smtClean="0"/>
              <a:t>Interception threats</a:t>
            </a:r>
          </a:p>
          <a:p>
            <a:pPr lvl="1"/>
            <a:r>
              <a:rPr lang="en-US" dirty="0" smtClean="0"/>
              <a:t>Attacker gains access to an asset</a:t>
            </a:r>
          </a:p>
          <a:p>
            <a:r>
              <a:rPr lang="en-US" dirty="0" smtClean="0"/>
              <a:t>Interruption threats</a:t>
            </a:r>
          </a:p>
          <a:p>
            <a:pPr lvl="1"/>
            <a:r>
              <a:rPr lang="en-US" dirty="0" smtClean="0"/>
              <a:t>Attacker makes part of a system unavailable</a:t>
            </a:r>
          </a:p>
          <a:p>
            <a:r>
              <a:rPr lang="en-US" dirty="0" smtClean="0"/>
              <a:t>Modification threats</a:t>
            </a:r>
          </a:p>
          <a:p>
            <a:pPr lvl="1"/>
            <a:r>
              <a:rPr lang="en-US" dirty="0" smtClean="0"/>
              <a:t>A system asset if tampered with</a:t>
            </a:r>
          </a:p>
          <a:p>
            <a:r>
              <a:rPr lang="en-US" dirty="0" smtClean="0"/>
              <a:t>Fabrication threats</a:t>
            </a:r>
          </a:p>
          <a:p>
            <a:pPr lvl="1"/>
            <a:r>
              <a:rPr lang="en-US" dirty="0" smtClean="0"/>
              <a:t>False information is added to a system</a:t>
            </a:r>
            <a:endParaRPr lang="en-US" dirty="0"/>
          </a:p>
        </p:txBody>
      </p:sp>
      <p:sp>
        <p:nvSpPr>
          <p:cNvPr id="4" name="Footer Placeholder 3"/>
          <p:cNvSpPr>
            <a:spLocks noGrp="1"/>
          </p:cNvSpPr>
          <p:nvPr>
            <p:ph type="ftr" sz="quarter" idx="11"/>
          </p:nvPr>
        </p:nvSpPr>
        <p:spPr/>
        <p:txBody>
          <a:bodyPr/>
          <a:lstStyle/>
          <a:p>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238</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844889335"/>
      </p:ext>
    </p:extLst>
  </p:cSld>
  <p:clrMapOvr>
    <a:masterClrMapping/>
  </p:clrMapOvr>
  <p:transition spd="med">
    <p:wipe dir="r"/>
  </p:transition>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Misuse cases</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C0AF272E-47EF-6349-88BF-E15B24383BFC}" type="slidenum">
              <a:rPr lang="en-US" smtClean="0"/>
              <a:pPr/>
              <a:t>239</a:t>
            </a:fld>
            <a:endParaRPr lang="en-US"/>
          </a:p>
        </p:txBody>
      </p:sp>
      <p:pic>
        <p:nvPicPr>
          <p:cNvPr id="7" name="Picture 6" descr="13.8 MisuseCas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615" y="1927839"/>
            <a:ext cx="6956194" cy="4048460"/>
          </a:xfrm>
          <a:prstGeom prst="rect">
            <a:avLst/>
          </a:prstGeom>
        </p:spPr>
      </p:pic>
    </p:spTree>
    <p:extLst>
      <p:ext uri="{BB962C8B-B14F-4D97-AF65-F5344CB8AC3E}">
        <p14:creationId xmlns:p14="http://schemas.microsoft.com/office/powerpoint/2010/main" val="2544832861"/>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Regulation and compliance</a:t>
            </a:r>
            <a:endParaRPr lang="en-US" dirty="0"/>
          </a:p>
        </p:txBody>
      </p:sp>
      <p:sp>
        <p:nvSpPr>
          <p:cNvPr id="3" name="Content Placeholder 2"/>
          <p:cNvSpPr>
            <a:spLocks noGrp="1"/>
          </p:cNvSpPr>
          <p:nvPr>
            <p:ph idx="1"/>
          </p:nvPr>
        </p:nvSpPr>
        <p:spPr/>
        <p:txBody>
          <a:bodyPr/>
          <a:lstStyle/>
          <a:p>
            <a:r>
              <a:rPr lang="en-GB" dirty="0"/>
              <a:t>The general model of economic organization that is now almost universal in the world is that privately owned companies offer goods and services and make a profit on these. </a:t>
            </a:r>
            <a:endParaRPr lang="en-GB" dirty="0" smtClean="0"/>
          </a:p>
          <a:p>
            <a:r>
              <a:rPr lang="en-GB" dirty="0" smtClean="0"/>
              <a:t>To ensure </a:t>
            </a:r>
            <a:r>
              <a:rPr lang="en-GB" dirty="0"/>
              <a:t>the safety of their citizens, most governments </a:t>
            </a:r>
            <a:r>
              <a:rPr lang="en-GB" dirty="0" smtClean="0"/>
              <a:t>regulate (limit </a:t>
            </a:r>
            <a:r>
              <a:rPr lang="en-GB" dirty="0"/>
              <a:t>the freedom </a:t>
            </a:r>
            <a:r>
              <a:rPr lang="en-GB" dirty="0" smtClean="0"/>
              <a:t>of) </a:t>
            </a:r>
            <a:r>
              <a:rPr lang="en-GB" dirty="0"/>
              <a:t>privately owned companies so that they must follow certain standards to ensure that their products are safe and secure. </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9D29DFB1-9EA4-2B4D-92D1-CC42B9A94240}" type="slidenum">
              <a:rPr lang="en-US" smtClean="0"/>
              <a:t>24</a:t>
            </a:fld>
            <a:endParaRPr lang="en-US"/>
          </a:p>
        </p:txBody>
      </p:sp>
    </p:spTree>
    <p:extLst>
      <p:ext uri="{BB962C8B-B14F-4D97-AF65-F5344CB8AC3E}">
        <p14:creationId xmlns:p14="http://schemas.microsoft.com/office/powerpoint/2010/main" val="1199860183"/>
      </p:ext>
    </p:extLst>
  </p:cSld>
  <p:clrMapOvr>
    <a:masterClrMapping/>
  </p:clrMapOvr>
  <p:transition spd="med">
    <p:wipe dir="r"/>
  </p:transition>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use case – Transfer data</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C0AF272E-47EF-6349-88BF-E15B24383BFC}" type="slidenum">
              <a:rPr lang="en-US" smtClean="0"/>
              <a:pPr/>
              <a:t>240</a:t>
            </a:fld>
            <a:endParaRPr lang="en-US"/>
          </a:p>
        </p:txBody>
      </p:sp>
      <p:graphicFrame>
        <p:nvGraphicFramePr>
          <p:cNvPr id="7" name="Table 6"/>
          <p:cNvGraphicFramePr>
            <a:graphicFrameLocks noGrp="1"/>
          </p:cNvGraphicFramePr>
          <p:nvPr>
            <p:extLst/>
          </p:nvPr>
        </p:nvGraphicFramePr>
        <p:xfrm>
          <a:off x="457200" y="1657826"/>
          <a:ext cx="8365038" cy="4841513"/>
        </p:xfrm>
        <a:graphic>
          <a:graphicData uri="http://schemas.openxmlformats.org/drawingml/2006/table">
            <a:tbl>
              <a:tblPr firstRow="1" bandRow="1">
                <a:tableStyleId>{5C22544A-7EE6-4342-B048-85BDC9FD1C3A}</a:tableStyleId>
              </a:tblPr>
              <a:tblGrid>
                <a:gridCol w="1721818">
                  <a:extLst>
                    <a:ext uri="{9D8B030D-6E8A-4147-A177-3AD203B41FA5}">
                      <a16:colId xmlns:a16="http://schemas.microsoft.com/office/drawing/2014/main" val="20000"/>
                    </a:ext>
                  </a:extLst>
                </a:gridCol>
                <a:gridCol w="6643220">
                  <a:extLst>
                    <a:ext uri="{9D8B030D-6E8A-4147-A177-3AD203B41FA5}">
                      <a16:colId xmlns:a16="http://schemas.microsoft.com/office/drawing/2014/main" val="20001"/>
                    </a:ext>
                  </a:extLst>
                </a:gridCol>
              </a:tblGrid>
              <a:tr h="351323">
                <a:tc gridSpan="2">
                  <a:txBody>
                    <a:bodyPr/>
                    <a:lstStyle/>
                    <a:p>
                      <a:pPr algn="just">
                        <a:spcAft>
                          <a:spcPts val="0"/>
                        </a:spcAft>
                      </a:pPr>
                      <a:r>
                        <a:rPr lang="en-GB" sz="1800" b="1" dirty="0">
                          <a:solidFill>
                            <a:srgbClr val="000000"/>
                          </a:solidFill>
                          <a:effectLst/>
                          <a:latin typeface="Formata Regular"/>
                          <a:ea typeface="Times New Roman"/>
                          <a:cs typeface="Times New Roman"/>
                        </a:rPr>
                        <a:t>Mentcare system: Transfer data</a:t>
                      </a:r>
                      <a:endParaRPr lang="en-GB" sz="1800" dirty="0">
                        <a:solidFill>
                          <a:srgbClr val="000000"/>
                        </a:solidFill>
                        <a:effectLst/>
                        <a:latin typeface="Arial"/>
                        <a:ea typeface="Times New Roman"/>
                        <a:cs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519765">
                <a:tc>
                  <a:txBody>
                    <a:bodyPr/>
                    <a:lstStyle/>
                    <a:p>
                      <a:pPr algn="just">
                        <a:spcAft>
                          <a:spcPts val="0"/>
                        </a:spcAft>
                      </a:pPr>
                      <a:r>
                        <a:rPr lang="en-GB" sz="1800" dirty="0">
                          <a:solidFill>
                            <a:srgbClr val="000000"/>
                          </a:solidFill>
                          <a:effectLst/>
                          <a:latin typeface="Formata Regular"/>
                          <a:ea typeface="Times New Roman"/>
                          <a:cs typeface="Times New Roman"/>
                        </a:rPr>
                        <a:t>Actors</a:t>
                      </a:r>
                      <a:endParaRPr lang="en-GB" sz="1800" dirty="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Medical receptionist, Patient records system (PRS)</a:t>
                      </a:r>
                      <a:endParaRPr lang="en-GB" sz="18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1336188">
                <a:tc>
                  <a:txBody>
                    <a:bodyPr/>
                    <a:lstStyle/>
                    <a:p>
                      <a:pPr algn="just">
                        <a:spcAft>
                          <a:spcPts val="0"/>
                        </a:spcAft>
                      </a:pPr>
                      <a:r>
                        <a:rPr lang="en-GB" sz="1800" dirty="0">
                          <a:solidFill>
                            <a:srgbClr val="000000"/>
                          </a:solidFill>
                          <a:effectLst/>
                          <a:latin typeface="Formata Regular"/>
                          <a:ea typeface="Times New Roman"/>
                          <a:cs typeface="Times New Roman"/>
                        </a:rPr>
                        <a:t>Description</a:t>
                      </a:r>
                      <a:endParaRPr lang="en-GB" sz="1800" dirty="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A receptionist may transfer data from the Mentcare system to a general patient record database that is maintained by a health authority. The information transferred may either be updated personal information (address, phone number, etc.) or a summary of the patient’s diagnosis and </a:t>
                      </a:r>
                      <a:r>
                        <a:rPr lang="en-GB" sz="1800" dirty="0" smtClean="0">
                          <a:solidFill>
                            <a:srgbClr val="000000"/>
                          </a:solidFill>
                          <a:effectLst/>
                          <a:latin typeface="Formata Regular"/>
                          <a:ea typeface="Times New Roman"/>
                          <a:cs typeface="Times New Roman"/>
                        </a:rPr>
                        <a:t>treatment.</a:t>
                      </a:r>
                      <a:endParaRPr lang="en-GB" sz="18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519765">
                <a:tc>
                  <a:txBody>
                    <a:bodyPr/>
                    <a:lstStyle/>
                    <a:p>
                      <a:pPr algn="just">
                        <a:spcAft>
                          <a:spcPts val="0"/>
                        </a:spcAft>
                      </a:pPr>
                      <a:r>
                        <a:rPr lang="en-GB" sz="1800" dirty="0">
                          <a:solidFill>
                            <a:srgbClr val="000000"/>
                          </a:solidFill>
                          <a:effectLst/>
                          <a:latin typeface="Formata Regular"/>
                          <a:ea typeface="Times New Roman"/>
                          <a:cs typeface="Times New Roman"/>
                        </a:rPr>
                        <a:t>Data</a:t>
                      </a:r>
                      <a:endParaRPr lang="en-GB" sz="1800" dirty="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a:solidFill>
                            <a:srgbClr val="000000"/>
                          </a:solidFill>
                          <a:effectLst/>
                          <a:latin typeface="Formata Regular"/>
                          <a:ea typeface="Times New Roman"/>
                          <a:cs typeface="Times New Roman"/>
                        </a:rPr>
                        <a:t>Patient’s personal information, treatment </a:t>
                      </a:r>
                      <a:r>
                        <a:rPr lang="en-GB" sz="1800" smtClean="0">
                          <a:solidFill>
                            <a:srgbClr val="000000"/>
                          </a:solidFill>
                          <a:effectLst/>
                          <a:latin typeface="Formata Regular"/>
                          <a:ea typeface="Times New Roman"/>
                          <a:cs typeface="Times New Roman"/>
                        </a:rPr>
                        <a:t>summary.</a:t>
                      </a:r>
                      <a:endParaRPr lang="en-GB" sz="180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519765">
                <a:tc>
                  <a:txBody>
                    <a:bodyPr/>
                    <a:lstStyle/>
                    <a:p>
                      <a:pPr algn="just">
                        <a:spcAft>
                          <a:spcPts val="0"/>
                        </a:spcAft>
                      </a:pPr>
                      <a:r>
                        <a:rPr lang="en-GB" sz="1800">
                          <a:solidFill>
                            <a:srgbClr val="000000"/>
                          </a:solidFill>
                          <a:effectLst/>
                          <a:latin typeface="Formata Regular"/>
                          <a:ea typeface="Times New Roman"/>
                          <a:cs typeface="Times New Roman"/>
                        </a:rPr>
                        <a:t>Stimulus</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User command issued by medical </a:t>
                      </a:r>
                      <a:r>
                        <a:rPr lang="en-GB" sz="1800" dirty="0" smtClean="0">
                          <a:solidFill>
                            <a:srgbClr val="000000"/>
                          </a:solidFill>
                          <a:effectLst/>
                          <a:latin typeface="Formata Regular"/>
                          <a:ea typeface="Times New Roman"/>
                          <a:cs typeface="Times New Roman"/>
                        </a:rPr>
                        <a:t>receptionist.</a:t>
                      </a:r>
                      <a:endParaRPr lang="en-GB" sz="18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r h="519765">
                <a:tc>
                  <a:txBody>
                    <a:bodyPr/>
                    <a:lstStyle/>
                    <a:p>
                      <a:pPr algn="just">
                        <a:spcAft>
                          <a:spcPts val="0"/>
                        </a:spcAft>
                      </a:pPr>
                      <a:r>
                        <a:rPr lang="en-GB" sz="1800">
                          <a:solidFill>
                            <a:srgbClr val="000000"/>
                          </a:solidFill>
                          <a:effectLst/>
                          <a:latin typeface="Formata Regular"/>
                          <a:ea typeface="Times New Roman"/>
                          <a:cs typeface="Times New Roman"/>
                        </a:rPr>
                        <a:t>Response</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Confirmation that PRS has been </a:t>
                      </a:r>
                      <a:r>
                        <a:rPr lang="en-GB" sz="1800" dirty="0" smtClean="0">
                          <a:solidFill>
                            <a:srgbClr val="000000"/>
                          </a:solidFill>
                          <a:effectLst/>
                          <a:latin typeface="Formata Regular"/>
                          <a:ea typeface="Times New Roman"/>
                          <a:cs typeface="Times New Roman"/>
                        </a:rPr>
                        <a:t>updated.</a:t>
                      </a:r>
                      <a:endParaRPr lang="en-GB" sz="18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5"/>
                  </a:ext>
                </a:extLst>
              </a:tr>
              <a:tr h="1039530">
                <a:tc>
                  <a:txBody>
                    <a:bodyPr/>
                    <a:lstStyle/>
                    <a:p>
                      <a:pPr algn="just">
                        <a:spcAft>
                          <a:spcPts val="0"/>
                        </a:spcAft>
                      </a:pPr>
                      <a:r>
                        <a:rPr lang="en-GB" sz="1800">
                          <a:solidFill>
                            <a:srgbClr val="000000"/>
                          </a:solidFill>
                          <a:effectLst/>
                          <a:latin typeface="Formata Regular"/>
                          <a:ea typeface="Times New Roman"/>
                          <a:cs typeface="Times New Roman"/>
                        </a:rPr>
                        <a:t>Comments</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The receptionist must have appropriate security permissions to access the patient information and the PRS.</a:t>
                      </a:r>
                      <a:endParaRPr lang="en-GB" sz="18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4834489"/>
      </p:ext>
    </p:extLst>
  </p:cSld>
  <p:clrMapOvr>
    <a:masterClrMapping/>
  </p:clrMapOvr>
  <p:transition spd="med">
    <p:wipe dir="r"/>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misuse case: Intercept transfer</a:t>
            </a:r>
            <a:endParaRPr lang="en-US" dirty="0"/>
          </a:p>
        </p:txBody>
      </p:sp>
      <p:graphicFrame>
        <p:nvGraphicFramePr>
          <p:cNvPr id="7" name="Content Placeholder 6"/>
          <p:cNvGraphicFramePr>
            <a:graphicFrameLocks noGrp="1"/>
          </p:cNvGraphicFramePr>
          <p:nvPr>
            <p:ph idx="1"/>
            <p:extLst/>
          </p:nvPr>
        </p:nvGraphicFramePr>
        <p:xfrm>
          <a:off x="457200" y="1882477"/>
          <a:ext cx="8229600" cy="3388360"/>
        </p:xfrm>
        <a:graphic>
          <a:graphicData uri="http://schemas.openxmlformats.org/drawingml/2006/table">
            <a:tbl>
              <a:tblPr firstRow="1" bandRow="1">
                <a:tableStyleId>{5C22544A-7EE6-4342-B048-85BDC9FD1C3A}</a:tableStyleId>
              </a:tblPr>
              <a:tblGrid>
                <a:gridCol w="1481878">
                  <a:extLst>
                    <a:ext uri="{9D8B030D-6E8A-4147-A177-3AD203B41FA5}">
                      <a16:colId xmlns:a16="http://schemas.microsoft.com/office/drawing/2014/main" val="20000"/>
                    </a:ext>
                  </a:extLst>
                </a:gridCol>
                <a:gridCol w="6747722">
                  <a:extLst>
                    <a:ext uri="{9D8B030D-6E8A-4147-A177-3AD203B41FA5}">
                      <a16:colId xmlns:a16="http://schemas.microsoft.com/office/drawing/2014/main" val="20001"/>
                    </a:ext>
                  </a:extLst>
                </a:gridCol>
              </a:tblGrid>
              <a:tr h="88563">
                <a:tc gridSpan="2">
                  <a:txBody>
                    <a:bodyPr/>
                    <a:lstStyle/>
                    <a:p>
                      <a:pPr algn="just">
                        <a:spcAft>
                          <a:spcPts val="0"/>
                        </a:spcAft>
                      </a:pPr>
                      <a:r>
                        <a:rPr lang="en-GB" sz="1800" b="1" dirty="0">
                          <a:solidFill>
                            <a:srgbClr val="000000"/>
                          </a:solidFill>
                          <a:effectLst/>
                          <a:latin typeface="Formata Regular"/>
                          <a:ea typeface="Times New Roman"/>
                          <a:cs typeface="Times New Roman"/>
                        </a:rPr>
                        <a:t>Mentcare system: Intercept transfer (Misuse case)</a:t>
                      </a:r>
                      <a:endParaRPr lang="en-GB" sz="1800" dirty="0">
                        <a:solidFill>
                          <a:srgbClr val="000000"/>
                        </a:solidFill>
                        <a:effectLst/>
                        <a:latin typeface="Arial"/>
                        <a:ea typeface="Times New Roman"/>
                        <a:cs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370840">
                <a:tc>
                  <a:txBody>
                    <a:bodyPr/>
                    <a:lstStyle/>
                    <a:p>
                      <a:pPr algn="just">
                        <a:spcAft>
                          <a:spcPts val="0"/>
                        </a:spcAft>
                        <a:tabLst>
                          <a:tab pos="990600" algn="l"/>
                        </a:tabLst>
                      </a:pPr>
                      <a:r>
                        <a:rPr lang="en-GB" sz="1800">
                          <a:solidFill>
                            <a:srgbClr val="000000"/>
                          </a:solidFill>
                          <a:effectLst/>
                          <a:latin typeface="Formata Regular"/>
                          <a:ea typeface="Times New Roman"/>
                          <a:cs typeface="Times New Roman"/>
                        </a:rPr>
                        <a:t>Actors</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Medical receptionist, Patient records system (PRS), Attacker</a:t>
                      </a:r>
                      <a:endParaRPr lang="en-GB" sz="18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990600" algn="l"/>
                        </a:tabLst>
                      </a:pPr>
                      <a:r>
                        <a:rPr lang="en-GB" sz="1800">
                          <a:solidFill>
                            <a:srgbClr val="000000"/>
                          </a:solidFill>
                          <a:effectLst/>
                          <a:latin typeface="Formata Regular"/>
                          <a:ea typeface="Times New Roman"/>
                          <a:cs typeface="Times New Roman"/>
                        </a:rPr>
                        <a:t>Description</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A receptionist transfers data from his or her PC to the Mentcare system on the server. An attacker intercepts the data transfer and takes a copy of that data.</a:t>
                      </a:r>
                      <a:endParaRPr lang="en-GB" sz="18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990600" algn="l"/>
                        </a:tabLst>
                      </a:pPr>
                      <a:r>
                        <a:rPr lang="en-GB" sz="1800">
                          <a:solidFill>
                            <a:srgbClr val="000000"/>
                          </a:solidFill>
                          <a:effectLst/>
                          <a:latin typeface="Formata Regular"/>
                          <a:ea typeface="Times New Roman"/>
                          <a:cs typeface="Times New Roman"/>
                        </a:rPr>
                        <a:t>Data (assets)</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a:solidFill>
                            <a:srgbClr val="000000"/>
                          </a:solidFill>
                          <a:effectLst/>
                          <a:latin typeface="Formata Regular"/>
                          <a:ea typeface="Times New Roman"/>
                          <a:cs typeface="Times New Roman"/>
                        </a:rPr>
                        <a:t>Patient’s personal information, treatment summary</a:t>
                      </a:r>
                      <a:endParaRPr lang="en-GB" sz="180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990600" algn="l"/>
                        </a:tabLst>
                      </a:pPr>
                      <a:r>
                        <a:rPr lang="en-GB" sz="1800">
                          <a:solidFill>
                            <a:srgbClr val="000000"/>
                          </a:solidFill>
                          <a:effectLst/>
                          <a:latin typeface="Formata Regular"/>
                          <a:ea typeface="Times New Roman"/>
                          <a:cs typeface="Times New Roman"/>
                        </a:rPr>
                        <a:t>Attacks</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A network monitor is added to the system and packets from the receptionist to the server are intercepted.</a:t>
                      </a:r>
                      <a:endParaRPr lang="en-GB" sz="1800" dirty="0">
                        <a:solidFill>
                          <a:srgbClr val="000000"/>
                        </a:solidFill>
                        <a:effectLst/>
                        <a:latin typeface="Arial"/>
                        <a:ea typeface="Times New Roman"/>
                        <a:cs typeface="Times New Roman"/>
                      </a:endParaRPr>
                    </a:p>
                    <a:p>
                      <a:pPr algn="just">
                        <a:spcAft>
                          <a:spcPts val="0"/>
                        </a:spcAft>
                      </a:pPr>
                      <a:r>
                        <a:rPr lang="en-GB" sz="1800" dirty="0">
                          <a:solidFill>
                            <a:srgbClr val="000000"/>
                          </a:solidFill>
                          <a:effectLst/>
                          <a:latin typeface="Formata Regular"/>
                          <a:ea typeface="Times New Roman"/>
                          <a:cs typeface="Times New Roman"/>
                        </a:rPr>
                        <a:t>A spoof server is set up between the receptionist and the database server so that receptionist believes they are interacting with the real system.</a:t>
                      </a:r>
                      <a:endParaRPr lang="en-GB" sz="18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C0AF272E-47EF-6349-88BF-E15B24383BFC}" type="slidenum">
              <a:rPr lang="en-US" smtClean="0"/>
              <a:pPr/>
              <a:t>241</a:t>
            </a:fld>
            <a:endParaRPr lang="en-US"/>
          </a:p>
        </p:txBody>
      </p:sp>
    </p:spTree>
    <p:extLst>
      <p:ext uri="{BB962C8B-B14F-4D97-AF65-F5344CB8AC3E}">
        <p14:creationId xmlns:p14="http://schemas.microsoft.com/office/powerpoint/2010/main" val="670434736"/>
      </p:ext>
    </p:extLst>
  </p:cSld>
  <p:clrMapOvr>
    <a:masterClrMapping/>
  </p:clrMapOvr>
  <p:transition spd="med">
    <p:wipe dir="r"/>
  </p:transition>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Misuse case: Intercept transfer</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C0AF272E-47EF-6349-88BF-E15B24383BFC}" type="slidenum">
              <a:rPr lang="en-US" smtClean="0"/>
              <a:pPr/>
              <a:t>242</a:t>
            </a:fld>
            <a:endParaRPr lang="en-US"/>
          </a:p>
        </p:txBody>
      </p:sp>
      <p:graphicFrame>
        <p:nvGraphicFramePr>
          <p:cNvPr id="8" name="Table 7"/>
          <p:cNvGraphicFramePr>
            <a:graphicFrameLocks noGrp="1"/>
          </p:cNvGraphicFramePr>
          <p:nvPr>
            <p:extLst/>
          </p:nvPr>
        </p:nvGraphicFramePr>
        <p:xfrm>
          <a:off x="457200" y="2086601"/>
          <a:ext cx="8229600" cy="3566160"/>
        </p:xfrm>
        <a:graphic>
          <a:graphicData uri="http://schemas.openxmlformats.org/drawingml/2006/table">
            <a:tbl>
              <a:tblPr firstRow="1" bandRow="1">
                <a:tableStyleId>{5C22544A-7EE6-4342-B048-85BDC9FD1C3A}</a:tableStyleId>
              </a:tblPr>
              <a:tblGrid>
                <a:gridCol w="2207615">
                  <a:extLst>
                    <a:ext uri="{9D8B030D-6E8A-4147-A177-3AD203B41FA5}">
                      <a16:colId xmlns:a16="http://schemas.microsoft.com/office/drawing/2014/main" val="20000"/>
                    </a:ext>
                  </a:extLst>
                </a:gridCol>
                <a:gridCol w="6021985">
                  <a:extLst>
                    <a:ext uri="{9D8B030D-6E8A-4147-A177-3AD203B41FA5}">
                      <a16:colId xmlns:a16="http://schemas.microsoft.com/office/drawing/2014/main" val="20001"/>
                    </a:ext>
                  </a:extLst>
                </a:gridCol>
              </a:tblGrid>
              <a:tr h="36839">
                <a:tc gridSpan="2">
                  <a:txBody>
                    <a:bodyPr/>
                    <a:lstStyle/>
                    <a:p>
                      <a:pPr algn="just">
                        <a:spcAft>
                          <a:spcPts val="0"/>
                        </a:spcAft>
                      </a:pPr>
                      <a:r>
                        <a:rPr lang="en-GB" sz="1800" b="1" dirty="0">
                          <a:solidFill>
                            <a:srgbClr val="000000"/>
                          </a:solidFill>
                          <a:effectLst/>
                          <a:latin typeface="Formata Regular"/>
                          <a:ea typeface="Times New Roman"/>
                          <a:cs typeface="Times New Roman"/>
                        </a:rPr>
                        <a:t>Mentcare system: Intercept transfer (Misuse case)</a:t>
                      </a:r>
                      <a:endParaRPr lang="en-GB" sz="1800" dirty="0">
                        <a:solidFill>
                          <a:srgbClr val="000000"/>
                        </a:solidFill>
                        <a:effectLst/>
                        <a:latin typeface="Arial"/>
                        <a:ea typeface="Times New Roman"/>
                        <a:cs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370840">
                <a:tc>
                  <a:txBody>
                    <a:bodyPr/>
                    <a:lstStyle/>
                    <a:p>
                      <a:pPr algn="just">
                        <a:spcAft>
                          <a:spcPts val="0"/>
                        </a:spcAft>
                        <a:tabLst>
                          <a:tab pos="990600" algn="l"/>
                        </a:tabLst>
                      </a:pPr>
                      <a:r>
                        <a:rPr lang="en-GB" sz="1800" dirty="0">
                          <a:solidFill>
                            <a:srgbClr val="000000"/>
                          </a:solidFill>
                          <a:effectLst/>
                          <a:latin typeface="Formata Regular"/>
                          <a:ea typeface="Times New Roman"/>
                          <a:cs typeface="Times New Roman"/>
                        </a:rPr>
                        <a:t>Mitigations</a:t>
                      </a:r>
                      <a:endParaRPr lang="en-GB" sz="1800" dirty="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All networking equipment must be maintained in a locked room. Engineers accessing the equipment must be accredited.</a:t>
                      </a:r>
                      <a:endParaRPr lang="en-GB" sz="1800" dirty="0">
                        <a:solidFill>
                          <a:srgbClr val="000000"/>
                        </a:solidFill>
                        <a:effectLst/>
                        <a:latin typeface="Arial"/>
                        <a:ea typeface="Times New Roman"/>
                        <a:cs typeface="Times New Roman"/>
                      </a:endParaRPr>
                    </a:p>
                    <a:p>
                      <a:pPr algn="just">
                        <a:spcAft>
                          <a:spcPts val="0"/>
                        </a:spcAft>
                      </a:pPr>
                      <a:r>
                        <a:rPr lang="en-GB" sz="1800" dirty="0">
                          <a:solidFill>
                            <a:srgbClr val="000000"/>
                          </a:solidFill>
                          <a:effectLst/>
                          <a:latin typeface="Formata Regular"/>
                          <a:ea typeface="Times New Roman"/>
                          <a:cs typeface="Times New Roman"/>
                        </a:rPr>
                        <a:t>All data transfers between the client and server must be encrypted.</a:t>
                      </a:r>
                      <a:endParaRPr lang="en-GB" sz="1800" dirty="0">
                        <a:solidFill>
                          <a:srgbClr val="000000"/>
                        </a:solidFill>
                        <a:effectLst/>
                        <a:latin typeface="Arial"/>
                        <a:ea typeface="Times New Roman"/>
                        <a:cs typeface="Times New Roman"/>
                      </a:endParaRPr>
                    </a:p>
                    <a:p>
                      <a:pPr algn="just">
                        <a:spcAft>
                          <a:spcPts val="0"/>
                        </a:spcAft>
                      </a:pPr>
                      <a:r>
                        <a:rPr lang="en-GB" sz="1800" dirty="0">
                          <a:solidFill>
                            <a:srgbClr val="000000"/>
                          </a:solidFill>
                          <a:effectLst/>
                          <a:latin typeface="Formata Regular"/>
                          <a:ea typeface="Times New Roman"/>
                          <a:cs typeface="Times New Roman"/>
                        </a:rPr>
                        <a:t>Certificate-based client-server communication must be used</a:t>
                      </a:r>
                      <a:endParaRPr lang="en-GB" sz="1800" dirty="0">
                        <a:solidFill>
                          <a:srgbClr val="000000"/>
                        </a:solidFill>
                        <a:effectLst/>
                        <a:latin typeface="Arial"/>
                        <a:ea typeface="Times New Roman"/>
                        <a:cs typeface="Times New Roman"/>
                      </a:endParaRPr>
                    </a:p>
                    <a:p>
                      <a:pPr algn="just">
                        <a:spcAft>
                          <a:spcPts val="0"/>
                        </a:spcAft>
                      </a:pPr>
                      <a:r>
                        <a:rPr lang="en-GB" sz="1800" dirty="0">
                          <a:solidFill>
                            <a:srgbClr val="000000"/>
                          </a:solidFill>
                          <a:effectLst/>
                          <a:latin typeface="Formata Regular"/>
                          <a:ea typeface="Times New Roman"/>
                          <a:cs typeface="Times New Roman"/>
                        </a:rPr>
                        <a:t> </a:t>
                      </a:r>
                      <a:endParaRPr lang="en-GB" sz="18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990600" algn="l"/>
                        </a:tabLst>
                      </a:pPr>
                      <a:r>
                        <a:rPr lang="en-GB" sz="1800">
                          <a:solidFill>
                            <a:srgbClr val="000000"/>
                          </a:solidFill>
                          <a:effectLst/>
                          <a:latin typeface="Formata Regular"/>
                          <a:ea typeface="Times New Roman"/>
                          <a:cs typeface="Times New Roman"/>
                        </a:rPr>
                        <a:t>Requirements</a:t>
                      </a:r>
                      <a:endParaRPr lang="en-GB" sz="1800">
                        <a:solidFill>
                          <a:srgbClr val="000000"/>
                        </a:solidFill>
                        <a:effectLst/>
                        <a:latin typeface="Arial"/>
                        <a:ea typeface="Times New Roman"/>
                        <a:cs typeface="Times New Roman"/>
                      </a:endParaRPr>
                    </a:p>
                  </a:txBody>
                  <a:tcPr marL="68580" marR="68580" marT="0" marB="0"/>
                </a:tc>
                <a:tc>
                  <a:txBody>
                    <a:bodyPr/>
                    <a:lstStyle/>
                    <a:p>
                      <a:pPr algn="just">
                        <a:spcAft>
                          <a:spcPts val="0"/>
                        </a:spcAft>
                      </a:pPr>
                      <a:r>
                        <a:rPr lang="en-GB" sz="1800" dirty="0">
                          <a:solidFill>
                            <a:srgbClr val="000000"/>
                          </a:solidFill>
                          <a:effectLst/>
                          <a:latin typeface="Formata Regular"/>
                          <a:ea typeface="Times New Roman"/>
                          <a:cs typeface="Times New Roman"/>
                        </a:rPr>
                        <a:t>All communications between the client and the server must use the Secure Socket Layer (SSL). The https protocol uses certificate based authentication and encryption.</a:t>
                      </a:r>
                      <a:endParaRPr lang="en-GB" sz="18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71159091"/>
      </p:ext>
    </p:extLst>
  </p:cSld>
  <p:clrMapOvr>
    <a:masterClrMapping/>
  </p:clrMapOvr>
  <p:transition spd="med">
    <p:wipe dir="r"/>
  </p:transition>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4551"/>
            <a:ext cx="8229600" cy="1143000"/>
          </a:xfrm>
        </p:spPr>
        <p:txBody>
          <a:bodyPr/>
          <a:lstStyle/>
          <a:p>
            <a:pPr algn="ctr"/>
            <a:r>
              <a:rPr lang="en-US" dirty="0" smtClean="0"/>
              <a:t>Secure systems design</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C0AF272E-47EF-6349-88BF-E15B24383BFC}" type="slidenum">
              <a:rPr lang="en-US" smtClean="0"/>
              <a:pPr/>
              <a:t>243</a:t>
            </a:fld>
            <a:endParaRPr lang="en-US"/>
          </a:p>
        </p:txBody>
      </p:sp>
    </p:spTree>
    <p:extLst>
      <p:ext uri="{BB962C8B-B14F-4D97-AF65-F5344CB8AC3E}">
        <p14:creationId xmlns:p14="http://schemas.microsoft.com/office/powerpoint/2010/main" val="2731565379"/>
      </p:ext>
    </p:extLst>
  </p:cSld>
  <p:clrMapOvr>
    <a:masterClrMapping/>
  </p:clrMapOvr>
  <p:transition spd="med">
    <p:wipe dir="r"/>
  </p:transition>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dirty="0" smtClean="0"/>
              <a:t>Secure systems design</a:t>
            </a:r>
            <a:endParaRPr lang="en-US" dirty="0"/>
          </a:p>
        </p:txBody>
      </p:sp>
      <p:sp>
        <p:nvSpPr>
          <p:cNvPr id="141315" name="Rectangle 3"/>
          <p:cNvSpPr>
            <a:spLocks noGrp="1" noChangeArrowheads="1"/>
          </p:cNvSpPr>
          <p:nvPr>
            <p:ph idx="1"/>
          </p:nvPr>
        </p:nvSpPr>
        <p:spPr/>
        <p:txBody>
          <a:bodyPr>
            <a:normAutofit/>
          </a:bodyPr>
          <a:lstStyle/>
          <a:p>
            <a:r>
              <a:rPr lang="en-US" dirty="0" smtClean="0"/>
              <a:t>Security should be designed into a system – it is very difficult to make an insecure system secure after it has been designed or implemented</a:t>
            </a:r>
          </a:p>
          <a:p>
            <a:r>
              <a:rPr lang="en-US" dirty="0" smtClean="0"/>
              <a:t>Architectural design</a:t>
            </a:r>
          </a:p>
          <a:p>
            <a:pPr lvl="1"/>
            <a:r>
              <a:rPr lang="en-US" dirty="0" smtClean="0"/>
              <a:t>how </a:t>
            </a:r>
            <a:r>
              <a:rPr lang="en-US" dirty="0"/>
              <a:t>do architectural design decisions affect the security of a system?</a:t>
            </a:r>
          </a:p>
          <a:p>
            <a:r>
              <a:rPr lang="en-US" dirty="0"/>
              <a:t>Good </a:t>
            </a:r>
            <a:r>
              <a:rPr lang="en-US" dirty="0" smtClean="0"/>
              <a:t>practice</a:t>
            </a:r>
          </a:p>
          <a:p>
            <a:pPr lvl="1"/>
            <a:r>
              <a:rPr lang="en-US" dirty="0" smtClean="0"/>
              <a:t>what </a:t>
            </a:r>
            <a:r>
              <a:rPr lang="en-US" dirty="0"/>
              <a:t>is accepted good practice when designing secure systems</a:t>
            </a:r>
            <a:r>
              <a:rPr lang="en-US" dirty="0" smtClean="0"/>
              <a:t>?</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244</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605341195"/>
      </p:ext>
    </p:extLst>
  </p:cSld>
  <p:clrMapOvr>
    <a:masterClrMapping/>
  </p:clrMapOvr>
  <p:transition spd="med">
    <p:wipe dir="r"/>
  </p:transition>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compromises</a:t>
            </a:r>
            <a:endParaRPr lang="en-US" dirty="0"/>
          </a:p>
        </p:txBody>
      </p:sp>
      <p:sp>
        <p:nvSpPr>
          <p:cNvPr id="3" name="Content Placeholder 2"/>
          <p:cNvSpPr>
            <a:spLocks noGrp="1"/>
          </p:cNvSpPr>
          <p:nvPr>
            <p:ph idx="1"/>
          </p:nvPr>
        </p:nvSpPr>
        <p:spPr/>
        <p:txBody>
          <a:bodyPr/>
          <a:lstStyle/>
          <a:p>
            <a:r>
              <a:rPr lang="en-US" dirty="0" smtClean="0"/>
              <a:t>Adding security features to a system to enhance its security affects other attributes of the system</a:t>
            </a:r>
          </a:p>
          <a:p>
            <a:r>
              <a:rPr lang="en-US" dirty="0" smtClean="0"/>
              <a:t>Performance</a:t>
            </a:r>
          </a:p>
          <a:p>
            <a:pPr lvl="1"/>
            <a:r>
              <a:rPr lang="en-US" dirty="0" smtClean="0"/>
              <a:t>Additional security checks slow down a system so its response time or throughput may be affected</a:t>
            </a:r>
          </a:p>
          <a:p>
            <a:r>
              <a:rPr lang="en-US" dirty="0" smtClean="0"/>
              <a:t>Usability</a:t>
            </a:r>
          </a:p>
          <a:p>
            <a:pPr lvl="1"/>
            <a:r>
              <a:rPr lang="en-US" dirty="0" smtClean="0"/>
              <a:t>Security measures may require users to remember information or require additional interactions to complete a transaction. This makes the system less usable and can frustrate system users.</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C0AF272E-47EF-6349-88BF-E15B24383BFC}" type="slidenum">
              <a:rPr lang="en-US" smtClean="0"/>
              <a:pPr/>
              <a:t>245</a:t>
            </a:fld>
            <a:endParaRPr lang="en-US"/>
          </a:p>
        </p:txBody>
      </p:sp>
    </p:spTree>
    <p:extLst>
      <p:ext uri="{BB962C8B-B14F-4D97-AF65-F5344CB8AC3E}">
        <p14:creationId xmlns:p14="http://schemas.microsoft.com/office/powerpoint/2010/main" val="1800620930"/>
      </p:ext>
    </p:extLst>
  </p:cSld>
  <p:clrMapOvr>
    <a:masterClrMapping/>
  </p:clrMapOvr>
  <p:transition spd="med">
    <p:wipe dir="r"/>
  </p:transition>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dirty="0" smtClean="0"/>
              <a:t>Design risk </a:t>
            </a:r>
            <a:r>
              <a:rPr lang="en-US" dirty="0"/>
              <a:t>assessment</a:t>
            </a:r>
          </a:p>
        </p:txBody>
      </p:sp>
      <p:sp>
        <p:nvSpPr>
          <p:cNvPr id="116739" name="Rectangle 3"/>
          <p:cNvSpPr>
            <a:spLocks noGrp="1" noChangeArrowheads="1"/>
          </p:cNvSpPr>
          <p:nvPr>
            <p:ph idx="1"/>
          </p:nvPr>
        </p:nvSpPr>
        <p:spPr/>
        <p:txBody>
          <a:bodyPr/>
          <a:lstStyle/>
          <a:p>
            <a:r>
              <a:rPr lang="en-US"/>
              <a:t>Risk assessment while the system is being developed and after it has been deployed</a:t>
            </a:r>
          </a:p>
          <a:p>
            <a:r>
              <a:rPr lang="en-US"/>
              <a:t>More information is available - system platform, middleware and the system architecture and data organisation.</a:t>
            </a:r>
          </a:p>
          <a:p>
            <a:r>
              <a:rPr lang="en-US"/>
              <a:t>Vulnerabilities that arise from design choices may therefore be identified.</a:t>
            </a:r>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246</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712058579"/>
      </p:ext>
    </p:extLst>
  </p:cSld>
  <p:clrMapOvr>
    <a:masterClrMapping/>
  </p:clrMapOvr>
  <p:transition spd="med">
    <p:wipe dir="r"/>
  </p:transition>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 and risk assessment</a:t>
            </a:r>
            <a:endParaRPr lang="en-US" dirty="0"/>
          </a:p>
        </p:txBody>
      </p:sp>
      <p:sp>
        <p:nvSpPr>
          <p:cNvPr id="6" name="Footer Placeholder 5"/>
          <p:cNvSpPr>
            <a:spLocks noGrp="1"/>
          </p:cNvSpPr>
          <p:nvPr>
            <p:ph type="ftr" sz="quarter" idx="11"/>
          </p:nvPr>
        </p:nvSpPr>
        <p:spPr/>
        <p:txBody>
          <a:bodyPr/>
          <a:lstStyle/>
          <a:p>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247</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pic>
        <p:nvPicPr>
          <p:cNvPr id="8" name="Picture 7" descr="13.10 Design and risk assessment.eps"/>
          <p:cNvPicPr>
            <a:picLocks noChangeAspect="1"/>
          </p:cNvPicPr>
          <p:nvPr/>
        </p:nvPicPr>
        <p:blipFill rotWithShape="1">
          <a:blip r:embed="rId2">
            <a:extLst>
              <a:ext uri="{28A0092B-C50C-407E-A947-70E740481C1C}">
                <a14:useLocalDpi xmlns:a14="http://schemas.microsoft.com/office/drawing/2010/main" val="0"/>
              </a:ext>
            </a:extLst>
          </a:blip>
          <a:srcRect l="52674" t="51453" r="-3080" b="8955"/>
          <a:stretch/>
        </p:blipFill>
        <p:spPr>
          <a:xfrm>
            <a:off x="321125" y="1837115"/>
            <a:ext cx="8255254" cy="4127841"/>
          </a:xfrm>
          <a:prstGeom prst="rect">
            <a:avLst/>
          </a:prstGeom>
        </p:spPr>
      </p:pic>
    </p:spTree>
    <p:extLst>
      <p:ext uri="{BB962C8B-B14F-4D97-AF65-F5344CB8AC3E}">
        <p14:creationId xmlns:p14="http://schemas.microsoft.com/office/powerpoint/2010/main" val="2617352543"/>
      </p:ext>
    </p:extLst>
  </p:cSld>
  <p:clrMapOvr>
    <a:masterClrMapping/>
  </p:clrMapOvr>
  <p:transition spd="med">
    <p:wipe dir="r"/>
  </p:transition>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requirements</a:t>
            </a:r>
            <a:endParaRPr lang="en-US" dirty="0"/>
          </a:p>
        </p:txBody>
      </p:sp>
      <p:sp>
        <p:nvSpPr>
          <p:cNvPr id="3" name="Content Placeholder 2"/>
          <p:cNvSpPr>
            <a:spLocks noGrp="1"/>
          </p:cNvSpPr>
          <p:nvPr>
            <p:ph idx="1"/>
          </p:nvPr>
        </p:nvSpPr>
        <p:spPr/>
        <p:txBody>
          <a:bodyPr/>
          <a:lstStyle/>
          <a:p>
            <a:r>
              <a:rPr lang="en-US" dirty="0" smtClean="0"/>
              <a:t>Protection requirements may be generated when knowledge of information representation and system distribution</a:t>
            </a:r>
          </a:p>
          <a:p>
            <a:r>
              <a:rPr lang="en-US" dirty="0" smtClean="0"/>
              <a:t>Separating patient and treatment information limits the amount of information (personal patient data) that needs to be protected</a:t>
            </a:r>
          </a:p>
          <a:p>
            <a:r>
              <a:rPr lang="en-US" dirty="0" smtClean="0"/>
              <a:t>Maintaining copies of records on a local client protects against denial of service attacks on the server</a:t>
            </a:r>
          </a:p>
          <a:p>
            <a:pPr lvl="1"/>
            <a:r>
              <a:rPr lang="en-US" dirty="0" smtClean="0"/>
              <a:t>But these may need to be encrypted</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C0AF272E-47EF-6349-88BF-E15B24383BFC}" type="slidenum">
              <a:rPr lang="en-US" smtClean="0"/>
              <a:pPr/>
              <a:t>248</a:t>
            </a:fld>
            <a:endParaRPr lang="en-US"/>
          </a:p>
        </p:txBody>
      </p:sp>
    </p:spTree>
    <p:extLst>
      <p:ext uri="{BB962C8B-B14F-4D97-AF65-F5344CB8AC3E}">
        <p14:creationId xmlns:p14="http://schemas.microsoft.com/office/powerpoint/2010/main" val="3340037893"/>
      </p:ext>
    </p:extLst>
  </p:cSld>
  <p:clrMapOvr>
    <a:masterClrMapping/>
  </p:clrMapOvr>
  <p:transition spd="med">
    <p:wipe dir="r"/>
  </p:transition>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risk assessment</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C0AF272E-47EF-6349-88BF-E15B24383BFC}" type="slidenum">
              <a:rPr lang="en-US" smtClean="0"/>
              <a:pPr/>
              <a:t>249</a:t>
            </a:fld>
            <a:endParaRPr lang="en-US"/>
          </a:p>
        </p:txBody>
      </p:sp>
      <p:pic>
        <p:nvPicPr>
          <p:cNvPr id="7" name="Picture 6" descr="13.11 Design Risk Assessment.eps"/>
          <p:cNvPicPr>
            <a:picLocks noChangeAspect="1"/>
          </p:cNvPicPr>
          <p:nvPr/>
        </p:nvPicPr>
        <p:blipFill rotWithShape="1">
          <a:blip r:embed="rId2">
            <a:extLst>
              <a:ext uri="{28A0092B-C50C-407E-A947-70E740481C1C}">
                <a14:useLocalDpi xmlns:a14="http://schemas.microsoft.com/office/drawing/2010/main" val="0"/>
              </a:ext>
            </a:extLst>
          </a:blip>
          <a:srcRect r="52381"/>
          <a:stretch/>
        </p:blipFill>
        <p:spPr>
          <a:xfrm>
            <a:off x="855903" y="1549879"/>
            <a:ext cx="7308636" cy="4806471"/>
          </a:xfrm>
          <a:prstGeom prst="rect">
            <a:avLst/>
          </a:prstGeom>
        </p:spPr>
      </p:pic>
    </p:spTree>
    <p:extLst>
      <p:ext uri="{BB962C8B-B14F-4D97-AF65-F5344CB8AC3E}">
        <p14:creationId xmlns:p14="http://schemas.microsoft.com/office/powerpoint/2010/main" val="370022347"/>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Regulated systems</a:t>
            </a:r>
            <a:endParaRPr lang="en-US" dirty="0"/>
          </a:p>
        </p:txBody>
      </p:sp>
      <p:sp>
        <p:nvSpPr>
          <p:cNvPr id="3" name="Content Placeholder 2"/>
          <p:cNvSpPr>
            <a:spLocks noGrp="1"/>
          </p:cNvSpPr>
          <p:nvPr>
            <p:ph idx="1"/>
          </p:nvPr>
        </p:nvSpPr>
        <p:spPr/>
        <p:txBody>
          <a:bodyPr/>
          <a:lstStyle/>
          <a:p>
            <a:r>
              <a:rPr lang="en-US" dirty="0" smtClean="0"/>
              <a:t>Many critical systems are regulated systems, which means that their use must be approved by an external regulator before the systems go into service. </a:t>
            </a:r>
          </a:p>
          <a:p>
            <a:pPr lvl="1"/>
            <a:r>
              <a:rPr lang="en-US" dirty="0" smtClean="0"/>
              <a:t>Nuclear systems</a:t>
            </a:r>
          </a:p>
          <a:p>
            <a:pPr lvl="1"/>
            <a:r>
              <a:rPr lang="en-US" dirty="0" smtClean="0"/>
              <a:t>Air traffic control systems</a:t>
            </a:r>
          </a:p>
          <a:p>
            <a:pPr lvl="1"/>
            <a:r>
              <a:rPr lang="en-US" dirty="0" smtClean="0"/>
              <a:t>Medical devices</a:t>
            </a:r>
          </a:p>
          <a:p>
            <a:r>
              <a:rPr lang="en-US" dirty="0" smtClean="0"/>
              <a:t>A safety and dependability case has to be approved by the regulator. Therefore, critical systems development has to create the evidence to convince a regulator that the system is dependable, safe and secure.</a:t>
            </a:r>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25</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420026364"/>
      </p:ext>
    </p:extLst>
  </p:cSld>
  <p:clrMapOvr>
    <a:masterClrMapping/>
  </p:clrMapOvr>
  <p:transition spd="med">
    <p:wipe dir="r"/>
  </p:transition>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dirty="0" smtClean="0"/>
              <a:t>Design decisions from use of COTS</a:t>
            </a:r>
            <a:endParaRPr lang="en-US" dirty="0"/>
          </a:p>
        </p:txBody>
      </p:sp>
      <p:sp>
        <p:nvSpPr>
          <p:cNvPr id="140291" name="Rectangle 3"/>
          <p:cNvSpPr>
            <a:spLocks noGrp="1" noChangeArrowheads="1"/>
          </p:cNvSpPr>
          <p:nvPr>
            <p:ph idx="1"/>
          </p:nvPr>
        </p:nvSpPr>
        <p:spPr/>
        <p:txBody>
          <a:bodyPr/>
          <a:lstStyle/>
          <a:p>
            <a:r>
              <a:rPr lang="en-US" dirty="0"/>
              <a:t>System users authenticated using a name/password combination.</a:t>
            </a:r>
          </a:p>
          <a:p>
            <a:r>
              <a:rPr lang="en-US" dirty="0"/>
              <a:t>The system architecture is client-server with clients accessing the system through a standard web browser.</a:t>
            </a:r>
          </a:p>
          <a:p>
            <a:r>
              <a:rPr lang="en-US" dirty="0"/>
              <a:t>Information is presented as an editable web form.</a:t>
            </a:r>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250</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390531247"/>
      </p:ext>
    </p:extLst>
  </p:cSld>
  <p:clrMapOvr>
    <a:masterClrMapping/>
  </p:clrMapOvr>
  <p:transition spd="med">
    <p:wipe dir="r"/>
  </p:transition>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Vulnerabilities </a:t>
            </a:r>
            <a:r>
              <a:rPr lang="en-US" dirty="0"/>
              <a:t>associated with technology choices</a:t>
            </a:r>
            <a:r>
              <a:rPr lang="en-GB" dirty="0" smtClean="0"/>
              <a:t> </a:t>
            </a:r>
            <a:endParaRPr lang="en-US" dirty="0"/>
          </a:p>
        </p:txBody>
      </p:sp>
      <p:sp>
        <p:nvSpPr>
          <p:cNvPr id="6" name="Footer Placeholder 5"/>
          <p:cNvSpPr>
            <a:spLocks noGrp="1"/>
          </p:cNvSpPr>
          <p:nvPr>
            <p:ph type="ftr" sz="quarter" idx="11"/>
          </p:nvPr>
        </p:nvSpPr>
        <p:spPr/>
        <p:txBody>
          <a:bodyPr/>
          <a:lstStyle/>
          <a:p>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251</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pic>
        <p:nvPicPr>
          <p:cNvPr id="8" name="Picture 7" descr="13.12 Technology Vulnerabs (14.3).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373" y="1534501"/>
            <a:ext cx="5873108" cy="4975556"/>
          </a:xfrm>
          <a:prstGeom prst="rect">
            <a:avLst/>
          </a:prstGeom>
        </p:spPr>
      </p:pic>
    </p:spTree>
    <p:extLst>
      <p:ext uri="{BB962C8B-B14F-4D97-AF65-F5344CB8AC3E}">
        <p14:creationId xmlns:p14="http://schemas.microsoft.com/office/powerpoint/2010/main" val="3754607801"/>
      </p:ext>
    </p:extLst>
  </p:cSld>
  <p:clrMapOvr>
    <a:masterClrMapping/>
  </p:clrMapOvr>
  <p:transition spd="med">
    <p:wipe dir="r"/>
  </p:transition>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requirements</a:t>
            </a:r>
            <a:endParaRPr lang="en-US" dirty="0"/>
          </a:p>
        </p:txBody>
      </p:sp>
      <p:sp>
        <p:nvSpPr>
          <p:cNvPr id="3" name="Content Placeholder 2"/>
          <p:cNvSpPr>
            <a:spLocks noGrp="1"/>
          </p:cNvSpPr>
          <p:nvPr>
            <p:ph idx="1"/>
          </p:nvPr>
        </p:nvSpPr>
        <p:spPr/>
        <p:txBody>
          <a:bodyPr/>
          <a:lstStyle/>
          <a:p>
            <a:r>
              <a:rPr lang="en-US" dirty="0" smtClean="0"/>
              <a:t>A password checker shall be made available and shall be run daily. Weak passwords shall be reported to system administrators.</a:t>
            </a:r>
          </a:p>
          <a:p>
            <a:r>
              <a:rPr lang="en-US" dirty="0" smtClean="0"/>
              <a:t>Access to the system shall only be allowed by approved client computers.</a:t>
            </a:r>
          </a:p>
          <a:p>
            <a:r>
              <a:rPr lang="en-US" dirty="0" smtClean="0"/>
              <a:t>All client computers shall have a single, approved web browser installed by system administrators.</a:t>
            </a:r>
          </a:p>
        </p:txBody>
      </p:sp>
      <p:sp>
        <p:nvSpPr>
          <p:cNvPr id="4" name="Footer Placeholder 3"/>
          <p:cNvSpPr>
            <a:spLocks noGrp="1"/>
          </p:cNvSpPr>
          <p:nvPr>
            <p:ph type="ftr" sz="quarter" idx="11"/>
          </p:nvPr>
        </p:nvSpPr>
        <p:spPr/>
        <p:txBody>
          <a:bodyPr/>
          <a:lstStyle/>
          <a:p>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252</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226291403"/>
      </p:ext>
    </p:extLst>
  </p:cSld>
  <p:clrMapOvr>
    <a:masterClrMapping/>
  </p:clrMapOvr>
  <p:transition spd="med">
    <p:wipe dir="r"/>
  </p:transition>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Architectural design</a:t>
            </a:r>
          </a:p>
        </p:txBody>
      </p:sp>
      <p:sp>
        <p:nvSpPr>
          <p:cNvPr id="142339" name="Rectangle 3"/>
          <p:cNvSpPr>
            <a:spLocks noGrp="1" noChangeArrowheads="1"/>
          </p:cNvSpPr>
          <p:nvPr>
            <p:ph idx="1"/>
          </p:nvPr>
        </p:nvSpPr>
        <p:spPr/>
        <p:txBody>
          <a:bodyPr>
            <a:normAutofit/>
          </a:bodyPr>
          <a:lstStyle/>
          <a:p>
            <a:r>
              <a:rPr lang="en-US" dirty="0" smtClean="0"/>
              <a:t>Two fundamental issues have to be considered when designing an architecture for security.</a:t>
            </a:r>
          </a:p>
          <a:p>
            <a:pPr lvl="1"/>
            <a:r>
              <a:rPr lang="en-US" dirty="0" smtClean="0"/>
              <a:t>Protection</a:t>
            </a:r>
            <a:endParaRPr lang="en-US" dirty="0"/>
          </a:p>
          <a:p>
            <a:pPr lvl="2"/>
            <a:r>
              <a:rPr lang="en-US" dirty="0"/>
              <a:t>How should the system be </a:t>
            </a:r>
            <a:r>
              <a:rPr lang="en-US" dirty="0" err="1"/>
              <a:t>organised</a:t>
            </a:r>
            <a:r>
              <a:rPr lang="en-US" dirty="0"/>
              <a:t> so that critical assets can be protected against external attack?</a:t>
            </a:r>
          </a:p>
          <a:p>
            <a:pPr lvl="1"/>
            <a:r>
              <a:rPr lang="en-US" dirty="0"/>
              <a:t>Distribution</a:t>
            </a:r>
          </a:p>
          <a:p>
            <a:pPr lvl="2"/>
            <a:r>
              <a:rPr lang="en-US" dirty="0"/>
              <a:t>How should system assets be distributed so that the effects of a successful attack are </a:t>
            </a:r>
            <a:r>
              <a:rPr lang="en-US" dirty="0" smtClean="0"/>
              <a:t>minimized</a:t>
            </a:r>
            <a:r>
              <a:rPr lang="en-US" dirty="0"/>
              <a:t>?</a:t>
            </a:r>
            <a:endParaRPr lang="en-US" dirty="0" smtClean="0"/>
          </a:p>
          <a:p>
            <a:r>
              <a:rPr lang="en-US" dirty="0" smtClean="0"/>
              <a:t>These are potentially conflicting</a:t>
            </a:r>
          </a:p>
          <a:p>
            <a:pPr lvl="1"/>
            <a:r>
              <a:rPr lang="en-US" dirty="0"/>
              <a:t>If assets are distributed, then they are more expensive to protect</a:t>
            </a:r>
            <a:r>
              <a:rPr lang="en-US" dirty="0" smtClean="0"/>
              <a:t>. If assets are protected, then usability and performance requirements may be compromised.</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253</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997651823"/>
      </p:ext>
    </p:extLst>
  </p:cSld>
  <p:clrMapOvr>
    <a:masterClrMapping/>
  </p:clrMapOvr>
  <p:transition spd="med">
    <p:wipe dir="r"/>
  </p:transition>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t>Protection</a:t>
            </a:r>
          </a:p>
        </p:txBody>
      </p:sp>
      <p:sp>
        <p:nvSpPr>
          <p:cNvPr id="143363" name="Rectangle 3"/>
          <p:cNvSpPr>
            <a:spLocks noGrp="1" noChangeArrowheads="1"/>
          </p:cNvSpPr>
          <p:nvPr>
            <p:ph idx="1"/>
          </p:nvPr>
        </p:nvSpPr>
        <p:spPr/>
        <p:txBody>
          <a:bodyPr/>
          <a:lstStyle/>
          <a:p>
            <a:r>
              <a:rPr lang="en-US" dirty="0"/>
              <a:t>Platform-level </a:t>
            </a:r>
            <a:r>
              <a:rPr lang="en-US" dirty="0" smtClean="0"/>
              <a:t>protection</a:t>
            </a:r>
          </a:p>
          <a:p>
            <a:pPr lvl="1"/>
            <a:r>
              <a:rPr lang="en-US" dirty="0" smtClean="0"/>
              <a:t>Top-level controls on the platform on which a system runs.</a:t>
            </a:r>
          </a:p>
          <a:p>
            <a:r>
              <a:rPr lang="en-US" dirty="0"/>
              <a:t>Application-level </a:t>
            </a:r>
            <a:r>
              <a:rPr lang="en-US" dirty="0" smtClean="0"/>
              <a:t>protection</a:t>
            </a:r>
          </a:p>
          <a:p>
            <a:pPr lvl="1"/>
            <a:r>
              <a:rPr lang="en-US" dirty="0" smtClean="0"/>
              <a:t>Specific protection mechanisms built into the application itself e.g. additional password protection.</a:t>
            </a:r>
          </a:p>
          <a:p>
            <a:r>
              <a:rPr lang="en-US" dirty="0"/>
              <a:t>Record-level </a:t>
            </a:r>
            <a:r>
              <a:rPr lang="en-US" dirty="0" smtClean="0"/>
              <a:t>protection</a:t>
            </a:r>
          </a:p>
          <a:p>
            <a:pPr lvl="1"/>
            <a:r>
              <a:rPr lang="en-US" dirty="0" smtClean="0"/>
              <a:t>Protection that is invoked when access to specific information is requested</a:t>
            </a:r>
          </a:p>
          <a:p>
            <a:r>
              <a:rPr lang="en-US" dirty="0" smtClean="0"/>
              <a:t>These lead to a layered protection architecture</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254</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729508272"/>
      </p:ext>
    </p:extLst>
  </p:cSld>
  <p:clrMapOvr>
    <a:masterClrMapping/>
  </p:clrMapOvr>
  <p:transition spd="med">
    <p:wipe dir="r"/>
  </p:transition>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layered protection architecture </a:t>
            </a:r>
          </a:p>
        </p:txBody>
      </p:sp>
      <p:sp>
        <p:nvSpPr>
          <p:cNvPr id="6" name="Footer Placeholder 5"/>
          <p:cNvSpPr>
            <a:spLocks noGrp="1"/>
          </p:cNvSpPr>
          <p:nvPr>
            <p:ph type="ftr" sz="quarter" idx="11"/>
          </p:nvPr>
        </p:nvSpPr>
        <p:spPr/>
        <p:txBody>
          <a:bodyPr/>
          <a:lstStyle/>
          <a:p>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255</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pic>
        <p:nvPicPr>
          <p:cNvPr id="8" name="Picture 7" descr="13.13 Layered Protection (14.4).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0442" y="1534851"/>
            <a:ext cx="6129794" cy="4874547"/>
          </a:xfrm>
          <a:prstGeom prst="rect">
            <a:avLst/>
          </a:prstGeom>
        </p:spPr>
      </p:pic>
    </p:spTree>
    <p:extLst>
      <p:ext uri="{BB962C8B-B14F-4D97-AF65-F5344CB8AC3E}">
        <p14:creationId xmlns:p14="http://schemas.microsoft.com/office/powerpoint/2010/main" val="2407240683"/>
      </p:ext>
    </p:extLst>
  </p:cSld>
  <p:clrMapOvr>
    <a:masterClrMapping/>
  </p:clrMapOvr>
  <p:transition spd="med">
    <p:wipe dir="r"/>
  </p:transition>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a:t>
            </a:r>
            <a:endParaRPr lang="en-US" dirty="0"/>
          </a:p>
        </p:txBody>
      </p:sp>
      <p:sp>
        <p:nvSpPr>
          <p:cNvPr id="3" name="Content Placeholder 2"/>
          <p:cNvSpPr>
            <a:spLocks noGrp="1"/>
          </p:cNvSpPr>
          <p:nvPr>
            <p:ph idx="1"/>
          </p:nvPr>
        </p:nvSpPr>
        <p:spPr/>
        <p:txBody>
          <a:bodyPr/>
          <a:lstStyle/>
          <a:p>
            <a:r>
              <a:rPr lang="en-US" dirty="0" smtClean="0"/>
              <a:t>Distributing assets means that attacks on one system do not necessarily lead to complete loss of system service</a:t>
            </a:r>
          </a:p>
          <a:p>
            <a:r>
              <a:rPr lang="en-US" dirty="0" smtClean="0"/>
              <a:t>Each platform has separate protection features and may be different from other platforms so that they do not share a common vulnerability</a:t>
            </a:r>
          </a:p>
          <a:p>
            <a:r>
              <a:rPr lang="en-US" dirty="0" smtClean="0"/>
              <a:t>Distribution is particularly important if the risk of denial of service attacks is high</a:t>
            </a:r>
            <a:endParaRPr lang="en-US" dirty="0"/>
          </a:p>
        </p:txBody>
      </p:sp>
      <p:sp>
        <p:nvSpPr>
          <p:cNvPr id="4" name="Footer Placeholder 3"/>
          <p:cNvSpPr>
            <a:spLocks noGrp="1"/>
          </p:cNvSpPr>
          <p:nvPr>
            <p:ph type="ftr" sz="quarter" idx="11"/>
          </p:nvPr>
        </p:nvSpPr>
        <p:spPr/>
        <p:txBody>
          <a:bodyPr/>
          <a:lstStyle/>
          <a:p>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256</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4171087804"/>
      </p:ext>
    </p:extLst>
  </p:cSld>
  <p:clrMapOvr>
    <a:masterClrMapping/>
  </p:clrMapOvr>
  <p:transition spd="med">
    <p:wipe dir="r"/>
  </p:transition>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239" y="4648920"/>
            <a:ext cx="2019565" cy="1596499"/>
          </a:xfrm>
        </p:spPr>
        <p:txBody>
          <a:bodyPr/>
          <a:lstStyle/>
          <a:p>
            <a:r>
              <a:rPr lang="en-US" dirty="0" smtClean="0"/>
              <a:t>Distributed </a:t>
            </a:r>
            <a:r>
              <a:rPr lang="en-US" dirty="0"/>
              <a:t>assets in an equity trading system</a:t>
            </a:r>
            <a:r>
              <a:rPr lang="en-GB" dirty="0" smtClean="0"/>
              <a:t> </a:t>
            </a:r>
            <a:endParaRPr lang="en-US" dirty="0"/>
          </a:p>
        </p:txBody>
      </p:sp>
      <p:sp>
        <p:nvSpPr>
          <p:cNvPr id="6" name="Footer Placeholder 5"/>
          <p:cNvSpPr>
            <a:spLocks noGrp="1"/>
          </p:cNvSpPr>
          <p:nvPr>
            <p:ph type="ftr" sz="quarter" idx="11"/>
          </p:nvPr>
        </p:nvSpPr>
        <p:spPr/>
        <p:txBody>
          <a:bodyPr/>
          <a:lstStyle/>
          <a:p>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257</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
        <p:nvSpPr>
          <p:cNvPr id="9" name="Rectangle 8"/>
          <p:cNvSpPr/>
          <p:nvPr/>
        </p:nvSpPr>
        <p:spPr>
          <a:xfrm>
            <a:off x="317509" y="1224744"/>
            <a:ext cx="7429491" cy="32886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13.14 Distributed Equity Sys (14.5).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32" y="357371"/>
            <a:ext cx="6096000" cy="5978770"/>
          </a:xfrm>
          <a:prstGeom prst="rect">
            <a:avLst/>
          </a:prstGeom>
        </p:spPr>
      </p:pic>
    </p:spTree>
    <p:extLst>
      <p:ext uri="{BB962C8B-B14F-4D97-AF65-F5344CB8AC3E}">
        <p14:creationId xmlns:p14="http://schemas.microsoft.com/office/powerpoint/2010/main" val="2813370447"/>
      </p:ext>
    </p:extLst>
  </p:cSld>
  <p:clrMapOvr>
    <a:masterClrMapping/>
  </p:clrMapOvr>
  <p:transition spd="med">
    <p:wipe dir="r"/>
  </p:transition>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dirty="0"/>
              <a:t>Design </a:t>
            </a:r>
            <a:r>
              <a:rPr lang="en-US" dirty="0" smtClean="0"/>
              <a:t>guidelines for security engineering</a:t>
            </a:r>
            <a:endParaRPr lang="en-US" dirty="0"/>
          </a:p>
        </p:txBody>
      </p:sp>
      <p:sp>
        <p:nvSpPr>
          <p:cNvPr id="146435" name="Rectangle 3"/>
          <p:cNvSpPr>
            <a:spLocks noGrp="1" noChangeArrowheads="1"/>
          </p:cNvSpPr>
          <p:nvPr>
            <p:ph idx="1"/>
          </p:nvPr>
        </p:nvSpPr>
        <p:spPr/>
        <p:txBody>
          <a:bodyPr/>
          <a:lstStyle/>
          <a:p>
            <a:r>
              <a:rPr lang="en-US" dirty="0"/>
              <a:t>Design guidelines encapsulate good practice in secure systems design</a:t>
            </a:r>
          </a:p>
          <a:p>
            <a:r>
              <a:rPr lang="en-US" dirty="0"/>
              <a:t>Design guidelines serve two purposes:</a:t>
            </a:r>
          </a:p>
          <a:p>
            <a:pPr lvl="1"/>
            <a:r>
              <a:rPr lang="en-US" dirty="0"/>
              <a:t>They raise awareness of security issues in a software engineering team</a:t>
            </a:r>
            <a:r>
              <a:rPr lang="en-US" dirty="0" smtClean="0"/>
              <a:t>. Security is considered when design decisions are made.</a:t>
            </a:r>
          </a:p>
          <a:p>
            <a:pPr lvl="1"/>
            <a:r>
              <a:rPr lang="en-US" dirty="0"/>
              <a:t>They can be used as the basis of a review checklist that is applied during the system validation process</a:t>
            </a:r>
            <a:r>
              <a:rPr lang="en-US" dirty="0" smtClean="0"/>
              <a:t>. </a:t>
            </a:r>
          </a:p>
          <a:p>
            <a:r>
              <a:rPr lang="en-US" dirty="0" smtClean="0"/>
              <a:t>Design guidelines here are applicable during software specification and design</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258</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4129346705"/>
      </p:ext>
    </p:extLst>
  </p:cSld>
  <p:clrMapOvr>
    <a:masterClrMapping/>
  </p:clrMapOvr>
  <p:transition spd="med">
    <p:wipe dir="r"/>
  </p:transition>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t>
            </a:r>
            <a:r>
              <a:rPr lang="en-US" dirty="0"/>
              <a:t>guidelines for secure systems engineering</a:t>
            </a:r>
            <a:r>
              <a:rPr lang="en-GB" dirty="0" smtClean="0"/>
              <a:t> </a:t>
            </a:r>
            <a:endParaRPr lang="en-US" dirty="0"/>
          </a:p>
        </p:txBody>
      </p:sp>
      <p:graphicFrame>
        <p:nvGraphicFramePr>
          <p:cNvPr id="9" name="Content Placeholder 8"/>
          <p:cNvGraphicFramePr>
            <a:graphicFrameLocks noGrp="1"/>
          </p:cNvGraphicFramePr>
          <p:nvPr>
            <p:ph idx="1"/>
            <p:extLst/>
          </p:nvPr>
        </p:nvGraphicFramePr>
        <p:xfrm>
          <a:off x="2281595" y="1715766"/>
          <a:ext cx="4960641" cy="4545508"/>
        </p:xfrm>
        <a:graphic>
          <a:graphicData uri="http://schemas.openxmlformats.org/drawingml/2006/table">
            <a:tbl>
              <a:tblPr firstRow="1" bandRow="1">
                <a:tableStyleId>{5C22544A-7EE6-4342-B048-85BDC9FD1C3A}</a:tableStyleId>
              </a:tblPr>
              <a:tblGrid>
                <a:gridCol w="4351191">
                  <a:extLst>
                    <a:ext uri="{9D8B030D-6E8A-4147-A177-3AD203B41FA5}">
                      <a16:colId xmlns:a16="http://schemas.microsoft.com/office/drawing/2014/main" val="20000"/>
                    </a:ext>
                  </a:extLst>
                </a:gridCol>
                <a:gridCol w="609450">
                  <a:extLst>
                    <a:ext uri="{9D8B030D-6E8A-4147-A177-3AD203B41FA5}">
                      <a16:colId xmlns:a16="http://schemas.microsoft.com/office/drawing/2014/main" val="20001"/>
                    </a:ext>
                  </a:extLst>
                </a:gridCol>
              </a:tblGrid>
              <a:tr h="371788">
                <a:tc gridSpan="2">
                  <a:txBody>
                    <a:bodyPr/>
                    <a:lstStyle/>
                    <a:p>
                      <a:pPr algn="just">
                        <a:spcAft>
                          <a:spcPts val="0"/>
                        </a:spcAft>
                      </a:pPr>
                      <a:r>
                        <a:rPr lang="en-GB" sz="1400" b="1" dirty="0">
                          <a:solidFill>
                            <a:srgbClr val="000000"/>
                          </a:solidFill>
                          <a:latin typeface="Arial"/>
                          <a:ea typeface="Times New Roman"/>
                          <a:cs typeface="Arial"/>
                        </a:rPr>
                        <a:t>Security guidelines</a:t>
                      </a:r>
                    </a:p>
                  </a:txBody>
                  <a:tcPr marL="72000" marR="72000" marT="54000" marB="54000"/>
                </a:tc>
                <a:tc hMerge="1">
                  <a:txBody>
                    <a:bodyPr/>
                    <a:lstStyle/>
                    <a:p>
                      <a:endParaRPr lang="en-US"/>
                    </a:p>
                  </a:txBody>
                  <a:tcPr/>
                </a:tc>
                <a:extLst>
                  <a:ext uri="{0D108BD9-81ED-4DB2-BD59-A6C34878D82A}">
                    <a16:rowId xmlns:a16="http://schemas.microsoft.com/office/drawing/2014/main" val="10000"/>
                  </a:ext>
                </a:extLst>
              </a:tr>
              <a:tr h="0">
                <a:tc>
                  <a:txBody>
                    <a:bodyPr/>
                    <a:lstStyle/>
                    <a:p>
                      <a:pPr algn="just">
                        <a:lnSpc>
                          <a:spcPct val="100000"/>
                        </a:lnSpc>
                        <a:spcAft>
                          <a:spcPts val="0"/>
                        </a:spcAft>
                      </a:pPr>
                      <a:r>
                        <a:rPr lang="en-GB" sz="1400" dirty="0">
                          <a:solidFill>
                            <a:srgbClr val="000000"/>
                          </a:solidFill>
                          <a:latin typeface="Arial"/>
                          <a:ea typeface="Times New Roman"/>
                          <a:cs typeface="Arial"/>
                        </a:rPr>
                        <a:t>Base security decisions on an explicit security </a:t>
                      </a:r>
                      <a:r>
                        <a:rPr lang="en-GB" sz="1400" dirty="0" smtClean="0">
                          <a:solidFill>
                            <a:srgbClr val="000000"/>
                          </a:solidFill>
                          <a:latin typeface="Arial"/>
                          <a:ea typeface="Times New Roman"/>
                          <a:cs typeface="Arial"/>
                        </a:rPr>
                        <a:t>policy</a:t>
                      </a:r>
                      <a:endParaRPr lang="en-GB" sz="1400" dirty="0">
                        <a:solidFill>
                          <a:srgbClr val="000000"/>
                        </a:solidFill>
                        <a:latin typeface="Arial"/>
                        <a:ea typeface="Times New Roman"/>
                        <a:cs typeface="Arial"/>
                      </a:endParaRPr>
                    </a:p>
                  </a:txBody>
                  <a:tcPr marL="72000" marR="72000" marT="54000" marB="54000" anchor="ctr"/>
                </a:tc>
                <a:tc>
                  <a:txBody>
                    <a:bodyPr/>
                    <a:lstStyle/>
                    <a:p>
                      <a:pPr>
                        <a:spcAft>
                          <a:spcPts val="0"/>
                        </a:spcAft>
                      </a:pPr>
                      <a:endParaRPr lang="en-GB" sz="1400" dirty="0">
                        <a:latin typeface="Arial"/>
                        <a:ea typeface="Calibri"/>
                        <a:cs typeface="Times New Roman"/>
                      </a:endParaRPr>
                    </a:p>
                  </a:txBody>
                  <a:tcPr marL="72000" marR="72000" marT="54000" marB="54000" anchor="ctr"/>
                </a:tc>
                <a:extLst>
                  <a:ext uri="{0D108BD9-81ED-4DB2-BD59-A6C34878D82A}">
                    <a16:rowId xmlns:a16="http://schemas.microsoft.com/office/drawing/2014/main" val="10001"/>
                  </a:ext>
                </a:extLst>
              </a:tr>
              <a:tr h="0">
                <a:tc>
                  <a:txBody>
                    <a:bodyPr/>
                    <a:lstStyle/>
                    <a:p>
                      <a:pPr algn="just">
                        <a:lnSpc>
                          <a:spcPct val="150000"/>
                        </a:lnSpc>
                        <a:spcAft>
                          <a:spcPts val="0"/>
                        </a:spcAft>
                      </a:pPr>
                      <a:r>
                        <a:rPr lang="en-GB" sz="1400" dirty="0">
                          <a:solidFill>
                            <a:srgbClr val="000000"/>
                          </a:solidFill>
                          <a:latin typeface="Arial"/>
                          <a:ea typeface="Times New Roman"/>
                          <a:cs typeface="Arial"/>
                        </a:rPr>
                        <a:t>Avoid a single point of failure</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extLst>
                  <a:ext uri="{0D108BD9-81ED-4DB2-BD59-A6C34878D82A}">
                    <a16:rowId xmlns:a16="http://schemas.microsoft.com/office/drawing/2014/main" val="10002"/>
                  </a:ext>
                </a:extLst>
              </a:tr>
              <a:tr h="0">
                <a:tc>
                  <a:txBody>
                    <a:bodyPr/>
                    <a:lstStyle/>
                    <a:p>
                      <a:pPr algn="just">
                        <a:lnSpc>
                          <a:spcPct val="150000"/>
                        </a:lnSpc>
                        <a:spcAft>
                          <a:spcPts val="0"/>
                        </a:spcAft>
                      </a:pPr>
                      <a:r>
                        <a:rPr lang="en-GB" sz="1400" dirty="0">
                          <a:solidFill>
                            <a:srgbClr val="000000"/>
                          </a:solidFill>
                          <a:latin typeface="Arial"/>
                          <a:ea typeface="Times New Roman"/>
                          <a:cs typeface="Arial"/>
                        </a:rPr>
                        <a:t>Fail securely</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extLst>
                  <a:ext uri="{0D108BD9-81ED-4DB2-BD59-A6C34878D82A}">
                    <a16:rowId xmlns:a16="http://schemas.microsoft.com/office/drawing/2014/main" val="10003"/>
                  </a:ext>
                </a:extLst>
              </a:tr>
              <a:tr h="0">
                <a:tc>
                  <a:txBody>
                    <a:bodyPr/>
                    <a:lstStyle/>
                    <a:p>
                      <a:pPr algn="just">
                        <a:lnSpc>
                          <a:spcPct val="150000"/>
                        </a:lnSpc>
                        <a:spcAft>
                          <a:spcPts val="0"/>
                        </a:spcAft>
                      </a:pPr>
                      <a:r>
                        <a:rPr lang="en-GB" sz="1400" dirty="0">
                          <a:solidFill>
                            <a:srgbClr val="000000"/>
                          </a:solidFill>
                          <a:latin typeface="Arial"/>
                          <a:ea typeface="Times New Roman"/>
                          <a:cs typeface="Arial"/>
                        </a:rPr>
                        <a:t>Balance security and usability</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extLst>
                  <a:ext uri="{0D108BD9-81ED-4DB2-BD59-A6C34878D82A}">
                    <a16:rowId xmlns:a16="http://schemas.microsoft.com/office/drawing/2014/main" val="10004"/>
                  </a:ext>
                </a:extLst>
              </a:tr>
              <a:tr h="0">
                <a:tc>
                  <a:txBody>
                    <a:bodyPr/>
                    <a:lstStyle/>
                    <a:p>
                      <a:pPr algn="just">
                        <a:lnSpc>
                          <a:spcPct val="150000"/>
                        </a:lnSpc>
                        <a:spcAft>
                          <a:spcPts val="0"/>
                        </a:spcAft>
                      </a:pPr>
                      <a:r>
                        <a:rPr lang="en-GB" sz="1400" dirty="0">
                          <a:solidFill>
                            <a:srgbClr val="000000"/>
                          </a:solidFill>
                          <a:latin typeface="Arial"/>
                          <a:ea typeface="Times New Roman"/>
                          <a:cs typeface="Arial"/>
                        </a:rPr>
                        <a:t>Log user actions</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extLst>
                  <a:ext uri="{0D108BD9-81ED-4DB2-BD59-A6C34878D82A}">
                    <a16:rowId xmlns:a16="http://schemas.microsoft.com/office/drawing/2014/main" val="10005"/>
                  </a:ext>
                </a:extLst>
              </a:tr>
              <a:tr h="0">
                <a:tc>
                  <a:txBody>
                    <a:bodyPr/>
                    <a:lstStyle/>
                    <a:p>
                      <a:pPr algn="just">
                        <a:lnSpc>
                          <a:spcPct val="150000"/>
                        </a:lnSpc>
                        <a:spcAft>
                          <a:spcPts val="0"/>
                        </a:spcAft>
                      </a:pPr>
                      <a:r>
                        <a:rPr lang="en-GB" sz="1400" dirty="0">
                          <a:solidFill>
                            <a:srgbClr val="000000"/>
                          </a:solidFill>
                          <a:latin typeface="Arial"/>
                          <a:ea typeface="Times New Roman"/>
                          <a:cs typeface="Arial"/>
                        </a:rPr>
                        <a:t>Use redundancy and diversity to reduce risk</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extLst>
                  <a:ext uri="{0D108BD9-81ED-4DB2-BD59-A6C34878D82A}">
                    <a16:rowId xmlns:a16="http://schemas.microsoft.com/office/drawing/2014/main" val="10006"/>
                  </a:ext>
                </a:extLst>
              </a:tr>
              <a:tr h="0">
                <a:tc>
                  <a:txBody>
                    <a:bodyPr/>
                    <a:lstStyle/>
                    <a:p>
                      <a:pPr algn="just">
                        <a:lnSpc>
                          <a:spcPct val="150000"/>
                        </a:lnSpc>
                        <a:spcAft>
                          <a:spcPts val="0"/>
                        </a:spcAft>
                      </a:pPr>
                      <a:r>
                        <a:rPr lang="en-GB" sz="1400" dirty="0" smtClean="0">
                          <a:solidFill>
                            <a:srgbClr val="000000"/>
                          </a:solidFill>
                          <a:latin typeface="Arial"/>
                          <a:ea typeface="Times New Roman"/>
                          <a:cs typeface="Arial"/>
                        </a:rPr>
                        <a:t>Specify the format of</a:t>
                      </a:r>
                      <a:r>
                        <a:rPr lang="en-GB" sz="1400" baseline="0" dirty="0" smtClean="0">
                          <a:solidFill>
                            <a:srgbClr val="000000"/>
                          </a:solidFill>
                          <a:latin typeface="Arial"/>
                          <a:ea typeface="Times New Roman"/>
                          <a:cs typeface="Arial"/>
                        </a:rPr>
                        <a:t> all system inputs</a:t>
                      </a:r>
                      <a:endParaRPr lang="en-GB" sz="1400" dirty="0">
                        <a:solidFill>
                          <a:srgbClr val="000000"/>
                        </a:solidFill>
                        <a:latin typeface="Arial"/>
                        <a:ea typeface="Times New Roman"/>
                        <a:cs typeface="Arial"/>
                      </a:endParaRP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extLst>
                  <a:ext uri="{0D108BD9-81ED-4DB2-BD59-A6C34878D82A}">
                    <a16:rowId xmlns:a16="http://schemas.microsoft.com/office/drawing/2014/main" val="10007"/>
                  </a:ext>
                </a:extLst>
              </a:tr>
              <a:tr h="0">
                <a:tc>
                  <a:txBody>
                    <a:bodyPr/>
                    <a:lstStyle/>
                    <a:p>
                      <a:pPr algn="just">
                        <a:lnSpc>
                          <a:spcPct val="150000"/>
                        </a:lnSpc>
                        <a:spcAft>
                          <a:spcPts val="0"/>
                        </a:spcAft>
                      </a:pPr>
                      <a:r>
                        <a:rPr lang="en-GB" sz="1400" dirty="0">
                          <a:solidFill>
                            <a:srgbClr val="000000"/>
                          </a:solidFill>
                          <a:latin typeface="Arial"/>
                          <a:ea typeface="Times New Roman"/>
                          <a:cs typeface="Arial"/>
                        </a:rPr>
                        <a:t>Compartmentalize your assets</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extLst>
                  <a:ext uri="{0D108BD9-81ED-4DB2-BD59-A6C34878D82A}">
                    <a16:rowId xmlns:a16="http://schemas.microsoft.com/office/drawing/2014/main" val="10008"/>
                  </a:ext>
                </a:extLst>
              </a:tr>
              <a:tr h="0">
                <a:tc>
                  <a:txBody>
                    <a:bodyPr/>
                    <a:lstStyle/>
                    <a:p>
                      <a:pPr algn="just">
                        <a:lnSpc>
                          <a:spcPct val="150000"/>
                        </a:lnSpc>
                        <a:spcAft>
                          <a:spcPts val="0"/>
                        </a:spcAft>
                      </a:pPr>
                      <a:r>
                        <a:rPr lang="en-GB" sz="1400" dirty="0">
                          <a:solidFill>
                            <a:srgbClr val="000000"/>
                          </a:solidFill>
                          <a:latin typeface="Arial"/>
                          <a:ea typeface="Times New Roman"/>
                          <a:cs typeface="Arial"/>
                        </a:rPr>
                        <a:t>Design for deployment</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extLst>
                  <a:ext uri="{0D108BD9-81ED-4DB2-BD59-A6C34878D82A}">
                    <a16:rowId xmlns:a16="http://schemas.microsoft.com/office/drawing/2014/main" val="10009"/>
                  </a:ext>
                </a:extLst>
              </a:tr>
              <a:tr h="0">
                <a:tc>
                  <a:txBody>
                    <a:bodyPr/>
                    <a:lstStyle/>
                    <a:p>
                      <a:pPr algn="just">
                        <a:lnSpc>
                          <a:spcPct val="150000"/>
                        </a:lnSpc>
                        <a:spcAft>
                          <a:spcPts val="0"/>
                        </a:spcAft>
                      </a:pPr>
                      <a:r>
                        <a:rPr lang="en-GB" sz="1400" dirty="0">
                          <a:solidFill>
                            <a:srgbClr val="000000"/>
                          </a:solidFill>
                          <a:latin typeface="Arial"/>
                          <a:ea typeface="Times New Roman"/>
                          <a:cs typeface="Arial"/>
                        </a:rPr>
                        <a:t>Design for recoverability</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extLst>
                  <a:ext uri="{0D108BD9-81ED-4DB2-BD59-A6C34878D82A}">
                    <a16:rowId xmlns:a16="http://schemas.microsoft.com/office/drawing/2014/main" val="10010"/>
                  </a:ext>
                </a:extLst>
              </a:tr>
            </a:tbl>
          </a:graphicData>
        </a:graphic>
      </p:graphicFrame>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259</a:t>
            </a:fld>
            <a:endParaRPr lang="en-US"/>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4007798190"/>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regulation</a:t>
            </a:r>
            <a:endParaRPr lang="en-US" dirty="0"/>
          </a:p>
        </p:txBody>
      </p:sp>
      <p:sp>
        <p:nvSpPr>
          <p:cNvPr id="3" name="Content Placeholder 2"/>
          <p:cNvSpPr>
            <a:spLocks noGrp="1"/>
          </p:cNvSpPr>
          <p:nvPr>
            <p:ph idx="1"/>
          </p:nvPr>
        </p:nvSpPr>
        <p:spPr/>
        <p:txBody>
          <a:bodyPr/>
          <a:lstStyle/>
          <a:p>
            <a:r>
              <a:rPr lang="en-GB" dirty="0"/>
              <a:t>Regulation and compliance (following the rules) applies to the sociotechnical system as a whole and not simply the software element of that system. </a:t>
            </a:r>
            <a:endParaRPr lang="en-GB" dirty="0" smtClean="0"/>
          </a:p>
          <a:p>
            <a:r>
              <a:rPr lang="en-GB" dirty="0" smtClean="0"/>
              <a:t>Safety-related systems may have to be certified as safe by the regulator.</a:t>
            </a:r>
          </a:p>
          <a:p>
            <a:r>
              <a:rPr lang="en-GB" dirty="0"/>
              <a:t>To achieve certification, companies that are developing safety-critical systems have to produce an extensive safety case </a:t>
            </a:r>
            <a:r>
              <a:rPr lang="en-GB" dirty="0" smtClean="0"/>
              <a:t>that </a:t>
            </a:r>
            <a:r>
              <a:rPr lang="en-GB" dirty="0"/>
              <a:t>shows that rules and regulations have been followed. </a:t>
            </a:r>
            <a:endParaRPr lang="en-GB" dirty="0" smtClean="0"/>
          </a:p>
          <a:p>
            <a:r>
              <a:rPr lang="en-GB" dirty="0"/>
              <a:t>It can be as expensive develop the documentation for certification as it is to develop the system itself. </a:t>
            </a:r>
            <a:endParaRPr lang="en-GB" dirty="0" smtClean="0"/>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9D29DFB1-9EA4-2B4D-92D1-CC42B9A94240}" type="slidenum">
              <a:rPr lang="en-US" smtClean="0"/>
              <a:t>26</a:t>
            </a:fld>
            <a:endParaRPr lang="en-US"/>
          </a:p>
        </p:txBody>
      </p:sp>
    </p:spTree>
    <p:extLst>
      <p:ext uri="{BB962C8B-B14F-4D97-AF65-F5344CB8AC3E}">
        <p14:creationId xmlns:p14="http://schemas.microsoft.com/office/powerpoint/2010/main" val="4080075999"/>
      </p:ext>
    </p:extLst>
  </p:cSld>
  <p:clrMapOvr>
    <a:masterClrMapping/>
  </p:clrMapOvr>
  <p:transition spd="med">
    <p:wipe dir="r"/>
  </p:transition>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guidelines 1-3</a:t>
            </a:r>
            <a:endParaRPr lang="en-US" dirty="0"/>
          </a:p>
        </p:txBody>
      </p:sp>
      <p:sp>
        <p:nvSpPr>
          <p:cNvPr id="3" name="Content Placeholder 2"/>
          <p:cNvSpPr>
            <a:spLocks noGrp="1"/>
          </p:cNvSpPr>
          <p:nvPr>
            <p:ph idx="1"/>
          </p:nvPr>
        </p:nvSpPr>
        <p:spPr/>
        <p:txBody>
          <a:bodyPr/>
          <a:lstStyle/>
          <a:p>
            <a:r>
              <a:rPr lang="en-US" dirty="0" smtClean="0"/>
              <a:t>Base decisions on an explicit security policy</a:t>
            </a:r>
          </a:p>
          <a:p>
            <a:pPr lvl="1"/>
            <a:r>
              <a:rPr lang="en-US" dirty="0" smtClean="0"/>
              <a:t>Define a security policy for the organization that sets out the fundamental security requirements that should apply to all organizational systems.</a:t>
            </a:r>
          </a:p>
          <a:p>
            <a:r>
              <a:rPr lang="en-US" dirty="0" smtClean="0"/>
              <a:t>Avoid a single point of failure</a:t>
            </a:r>
          </a:p>
          <a:p>
            <a:pPr lvl="1"/>
            <a:r>
              <a:rPr lang="en-US" dirty="0" smtClean="0"/>
              <a:t>Ensure that a security failure can only result when there is more than one failure in security procedures. For example, have password and question-based authentication.</a:t>
            </a:r>
          </a:p>
          <a:p>
            <a:r>
              <a:rPr lang="en-US" dirty="0" smtClean="0"/>
              <a:t>Fail securely</a:t>
            </a:r>
          </a:p>
          <a:p>
            <a:pPr lvl="1"/>
            <a:r>
              <a:rPr lang="en-US" dirty="0" smtClean="0"/>
              <a:t>When systems fail, for whatever reason, ensure that sensitive information cannot be accessed by unauthorized users even although normal security procedures are unavailable.</a:t>
            </a:r>
            <a:endParaRPr lang="en-US" dirty="0"/>
          </a:p>
        </p:txBody>
      </p:sp>
      <p:sp>
        <p:nvSpPr>
          <p:cNvPr id="4" name="Footer Placeholder 3"/>
          <p:cNvSpPr>
            <a:spLocks noGrp="1"/>
          </p:cNvSpPr>
          <p:nvPr>
            <p:ph type="ftr" sz="quarter" idx="11"/>
          </p:nvPr>
        </p:nvSpPr>
        <p:spPr/>
        <p:txBody>
          <a:bodyPr/>
          <a:lstStyle/>
          <a:p>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260</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486207416"/>
      </p:ext>
    </p:extLst>
  </p:cSld>
  <p:clrMapOvr>
    <a:masterClrMapping/>
  </p:clrMapOvr>
  <p:transition spd="med">
    <p:wipe dir="r"/>
  </p:transition>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guidelines 4-6</a:t>
            </a:r>
            <a:endParaRPr lang="en-US" dirty="0"/>
          </a:p>
        </p:txBody>
      </p:sp>
      <p:sp>
        <p:nvSpPr>
          <p:cNvPr id="3" name="Content Placeholder 2"/>
          <p:cNvSpPr>
            <a:spLocks noGrp="1"/>
          </p:cNvSpPr>
          <p:nvPr>
            <p:ph idx="1"/>
          </p:nvPr>
        </p:nvSpPr>
        <p:spPr/>
        <p:txBody>
          <a:bodyPr/>
          <a:lstStyle/>
          <a:p>
            <a:r>
              <a:rPr lang="en-US" dirty="0" smtClean="0"/>
              <a:t>Balance security and usability</a:t>
            </a:r>
          </a:p>
          <a:p>
            <a:pPr lvl="1"/>
            <a:r>
              <a:rPr lang="en-US" dirty="0" smtClean="0"/>
              <a:t>Try to avoid security procedures that make the system difficult to use. Sometimes you have to accept weaker security to make the system more usable.</a:t>
            </a:r>
          </a:p>
          <a:p>
            <a:r>
              <a:rPr lang="en-US" dirty="0" smtClean="0"/>
              <a:t>Log user actions</a:t>
            </a:r>
          </a:p>
          <a:p>
            <a:pPr lvl="1"/>
            <a:r>
              <a:rPr lang="en-US" dirty="0" smtClean="0"/>
              <a:t>Maintain a log of user actions that can be analyzed to discover who did what. If users know about such a log, they are less likely to behave in an irresponsible way.</a:t>
            </a:r>
          </a:p>
          <a:p>
            <a:r>
              <a:rPr lang="en-US" dirty="0" smtClean="0"/>
              <a:t>Use redundancy and diversity to reduce risk</a:t>
            </a:r>
          </a:p>
          <a:p>
            <a:pPr lvl="1"/>
            <a:r>
              <a:rPr lang="en-US" dirty="0" smtClean="0"/>
              <a:t>Keep multiple copies of data and use diverse infrastructure so that an infrastructure vulnerability cannot be the single point of failure.</a:t>
            </a:r>
            <a:endParaRPr lang="en-US" dirty="0"/>
          </a:p>
        </p:txBody>
      </p:sp>
      <p:sp>
        <p:nvSpPr>
          <p:cNvPr id="4" name="Footer Placeholder 3"/>
          <p:cNvSpPr>
            <a:spLocks noGrp="1"/>
          </p:cNvSpPr>
          <p:nvPr>
            <p:ph type="ftr" sz="quarter" idx="11"/>
          </p:nvPr>
        </p:nvSpPr>
        <p:spPr/>
        <p:txBody>
          <a:bodyPr/>
          <a:lstStyle/>
          <a:p>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261</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54671310"/>
      </p:ext>
    </p:extLst>
  </p:cSld>
  <p:clrMapOvr>
    <a:masterClrMapping/>
  </p:clrMapOvr>
  <p:transition spd="med">
    <p:wipe dir="r"/>
  </p:transition>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guidelines 7-10</a:t>
            </a:r>
            <a:endParaRPr lang="en-US" dirty="0"/>
          </a:p>
        </p:txBody>
      </p:sp>
      <p:sp>
        <p:nvSpPr>
          <p:cNvPr id="3" name="Content Placeholder 2"/>
          <p:cNvSpPr>
            <a:spLocks noGrp="1"/>
          </p:cNvSpPr>
          <p:nvPr>
            <p:ph idx="1"/>
          </p:nvPr>
        </p:nvSpPr>
        <p:spPr/>
        <p:txBody>
          <a:bodyPr/>
          <a:lstStyle/>
          <a:p>
            <a:r>
              <a:rPr lang="en-US" dirty="0" smtClean="0"/>
              <a:t>Specify the format of all system inputs</a:t>
            </a:r>
          </a:p>
          <a:p>
            <a:pPr lvl="1"/>
            <a:r>
              <a:rPr lang="en-US" dirty="0" smtClean="0"/>
              <a:t>If input formats are known then you can check that all inputs are within range so that unexpected inputs don’t cause problems.</a:t>
            </a:r>
          </a:p>
          <a:p>
            <a:r>
              <a:rPr lang="en-US" dirty="0" smtClean="0"/>
              <a:t>Compartmentalize your assets</a:t>
            </a:r>
          </a:p>
          <a:p>
            <a:pPr lvl="1"/>
            <a:r>
              <a:rPr lang="en-US" dirty="0" smtClean="0"/>
              <a:t>Organize the system so that assets are in separate areas and users only have access to the information that they need rather than all system information.</a:t>
            </a:r>
          </a:p>
          <a:p>
            <a:r>
              <a:rPr lang="en-US" dirty="0" smtClean="0"/>
              <a:t>Design for deployment</a:t>
            </a:r>
          </a:p>
          <a:p>
            <a:pPr lvl="1"/>
            <a:r>
              <a:rPr lang="en-US" dirty="0" smtClean="0"/>
              <a:t>Design the system to avoid deployment problems</a:t>
            </a:r>
          </a:p>
          <a:p>
            <a:r>
              <a:rPr lang="en-US" dirty="0" smtClean="0"/>
              <a:t>Design for recoverability</a:t>
            </a:r>
          </a:p>
          <a:p>
            <a:pPr lvl="1"/>
            <a:r>
              <a:rPr lang="en-US" dirty="0" smtClean="0"/>
              <a:t>Design the system to simplify recoverability after a successful attack.</a:t>
            </a:r>
            <a:endParaRPr lang="en-US" dirty="0"/>
          </a:p>
        </p:txBody>
      </p:sp>
      <p:sp>
        <p:nvSpPr>
          <p:cNvPr id="4" name="Footer Placeholder 3"/>
          <p:cNvSpPr>
            <a:spLocks noGrp="1"/>
          </p:cNvSpPr>
          <p:nvPr>
            <p:ph type="ftr" sz="quarter" idx="11"/>
          </p:nvPr>
        </p:nvSpPr>
        <p:spPr/>
        <p:txBody>
          <a:bodyPr/>
          <a:lstStyle/>
          <a:p>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fld id="{C0AF272E-47EF-6349-88BF-E15B24383BFC}" type="slidenum">
              <a:rPr lang="en-US" smtClean="0"/>
              <a:pPr/>
              <a:t>262</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186571842"/>
      </p:ext>
    </p:extLst>
  </p:cSld>
  <p:clrMapOvr>
    <a:masterClrMapping/>
  </p:clrMapOvr>
  <p:transition spd="med">
    <p:wipe dir="r"/>
  </p:transition>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systems programming</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C0AF272E-47EF-6349-88BF-E15B24383BFC}" type="slidenum">
              <a:rPr lang="en-US" smtClean="0"/>
              <a:pPr/>
              <a:t>263</a:t>
            </a:fld>
            <a:endParaRPr lang="en-US"/>
          </a:p>
        </p:txBody>
      </p:sp>
    </p:spTree>
    <p:extLst>
      <p:ext uri="{BB962C8B-B14F-4D97-AF65-F5344CB8AC3E}">
        <p14:creationId xmlns:p14="http://schemas.microsoft.com/office/powerpoint/2010/main" val="2789712429"/>
      </p:ext>
    </p:extLst>
  </p:cSld>
  <p:clrMapOvr>
    <a:masterClrMapping/>
  </p:clrMapOvr>
  <p:transition spd="med">
    <p:wipe dir="r"/>
  </p:transition>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Aspects of secure systems programming</a:t>
            </a:r>
            <a:endParaRPr lang="en-US" dirty="0"/>
          </a:p>
        </p:txBody>
      </p:sp>
      <p:sp>
        <p:nvSpPr>
          <p:cNvPr id="3" name="Content Placeholder 2"/>
          <p:cNvSpPr>
            <a:spLocks noGrp="1"/>
          </p:cNvSpPr>
          <p:nvPr>
            <p:ph idx="1"/>
          </p:nvPr>
        </p:nvSpPr>
        <p:spPr/>
        <p:txBody>
          <a:bodyPr/>
          <a:lstStyle/>
          <a:p>
            <a:r>
              <a:rPr lang="en-GB" dirty="0"/>
              <a:t>Vulnerabilities are often language-specific. </a:t>
            </a:r>
            <a:endParaRPr lang="en-GB" dirty="0" smtClean="0"/>
          </a:p>
          <a:p>
            <a:pPr lvl="1"/>
            <a:r>
              <a:rPr lang="en-GB" dirty="0" smtClean="0"/>
              <a:t>Array </a:t>
            </a:r>
            <a:r>
              <a:rPr lang="en-GB" dirty="0"/>
              <a:t>bound checking is automatic in languages like Java so this is not a vulnerability that can be exploited in Java programs. </a:t>
            </a:r>
            <a:endParaRPr lang="en-GB" dirty="0" smtClean="0"/>
          </a:p>
          <a:p>
            <a:pPr lvl="1"/>
            <a:r>
              <a:rPr lang="en-GB" dirty="0" smtClean="0"/>
              <a:t>However</a:t>
            </a:r>
            <a:r>
              <a:rPr lang="en-GB" dirty="0"/>
              <a:t>, millions of programs are written in C and C++ as these allow for the development of more efficient software so simply avoiding the use of these languages is not a realistic option.</a:t>
            </a:r>
          </a:p>
          <a:p>
            <a:r>
              <a:rPr lang="en-GB" dirty="0" smtClean="0"/>
              <a:t>Security </a:t>
            </a:r>
            <a:r>
              <a:rPr lang="en-GB" dirty="0"/>
              <a:t>vulnerabilities are closely related to program reliability. </a:t>
            </a:r>
            <a:endParaRPr lang="en-GB" dirty="0" smtClean="0"/>
          </a:p>
          <a:p>
            <a:pPr lvl="1"/>
            <a:r>
              <a:rPr lang="en-GB" dirty="0" smtClean="0"/>
              <a:t>Programs without array bound checking can crash </a:t>
            </a:r>
            <a:r>
              <a:rPr lang="en-GB" dirty="0"/>
              <a:t>so actions taken to improve program reliability can also improve system security. </a:t>
            </a:r>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C0AF272E-47EF-6349-88BF-E15B24383BFC}" type="slidenum">
              <a:rPr lang="en-US" smtClean="0"/>
              <a:pPr/>
              <a:t>264</a:t>
            </a:fld>
            <a:endParaRPr lang="en-US"/>
          </a:p>
        </p:txBody>
      </p:sp>
    </p:spTree>
    <p:extLst>
      <p:ext uri="{BB962C8B-B14F-4D97-AF65-F5344CB8AC3E}">
        <p14:creationId xmlns:p14="http://schemas.microsoft.com/office/powerpoint/2010/main" val="4144454065"/>
      </p:ext>
    </p:extLst>
  </p:cSld>
  <p:clrMapOvr>
    <a:masterClrMapping/>
  </p:clrMapOvr>
  <p:transition spd="med">
    <p:wipe dir="r"/>
  </p:transition>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Dependable programming guidelines</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C0AF272E-47EF-6349-88BF-E15B24383BFC}" type="slidenum">
              <a:rPr lang="en-US" smtClean="0"/>
              <a:pPr/>
              <a:t>265</a:t>
            </a:fld>
            <a:endParaRPr lang="en-US"/>
          </a:p>
        </p:txBody>
      </p:sp>
      <p:graphicFrame>
        <p:nvGraphicFramePr>
          <p:cNvPr id="7" name="Table 6"/>
          <p:cNvGraphicFramePr>
            <a:graphicFrameLocks noGrp="1"/>
          </p:cNvGraphicFramePr>
          <p:nvPr>
            <p:extLst/>
          </p:nvPr>
        </p:nvGraphicFramePr>
        <p:xfrm>
          <a:off x="1223525" y="1927837"/>
          <a:ext cx="6804938" cy="3606191"/>
        </p:xfrm>
        <a:graphic>
          <a:graphicData uri="http://schemas.openxmlformats.org/drawingml/2006/table">
            <a:tbl>
              <a:tblPr firstRow="1" bandRow="1">
                <a:tableStyleId>{69CF1AB2-1976-4502-BF36-3FF5EA218861}</a:tableStyleId>
              </a:tblPr>
              <a:tblGrid>
                <a:gridCol w="6572436">
                  <a:extLst>
                    <a:ext uri="{9D8B030D-6E8A-4147-A177-3AD203B41FA5}">
                      <a16:colId xmlns:a16="http://schemas.microsoft.com/office/drawing/2014/main" val="20000"/>
                    </a:ext>
                  </a:extLst>
                </a:gridCol>
                <a:gridCol w="232502">
                  <a:extLst>
                    <a:ext uri="{9D8B030D-6E8A-4147-A177-3AD203B41FA5}">
                      <a16:colId xmlns:a16="http://schemas.microsoft.com/office/drawing/2014/main" val="20001"/>
                    </a:ext>
                  </a:extLst>
                </a:gridCol>
              </a:tblGrid>
              <a:tr h="3606191">
                <a:tc>
                  <a:txBody>
                    <a:bodyPr/>
                    <a:lstStyle/>
                    <a:p>
                      <a:r>
                        <a:rPr lang="en-GB" sz="1800" kern="1200" dirty="0" smtClean="0"/>
                        <a:t>Dependable programming guidelines</a:t>
                      </a:r>
                    </a:p>
                    <a:p>
                      <a:endParaRPr lang="en-GB" sz="1800" kern="1200" dirty="0" smtClean="0"/>
                    </a:p>
                    <a:p>
                      <a:r>
                        <a:rPr lang="en-GB" sz="1800" kern="1200" dirty="0" smtClean="0"/>
                        <a:t>1.	Limit the visibility of information in a program</a:t>
                      </a:r>
                    </a:p>
                    <a:p>
                      <a:r>
                        <a:rPr lang="en-GB" sz="1800" kern="1200" dirty="0" smtClean="0"/>
                        <a:t>2.	Check all inputs for validity</a:t>
                      </a:r>
                    </a:p>
                    <a:p>
                      <a:r>
                        <a:rPr lang="en-GB" sz="1800" kern="1200" dirty="0" smtClean="0"/>
                        <a:t>3.	Provide a handler for all exceptions</a:t>
                      </a:r>
                    </a:p>
                    <a:p>
                      <a:r>
                        <a:rPr lang="en-GB" sz="1800" kern="1200" dirty="0" smtClean="0"/>
                        <a:t>4.	Minimize the use of error-prone constructs</a:t>
                      </a:r>
                    </a:p>
                    <a:p>
                      <a:r>
                        <a:rPr lang="en-GB" sz="1800" kern="1200" dirty="0" smtClean="0"/>
                        <a:t>5.	Provide restart capabilities</a:t>
                      </a:r>
                    </a:p>
                    <a:p>
                      <a:r>
                        <a:rPr lang="en-GB" sz="1800" kern="1200" dirty="0" smtClean="0"/>
                        <a:t>6.	Check array bounds</a:t>
                      </a:r>
                    </a:p>
                    <a:p>
                      <a:r>
                        <a:rPr lang="en-GB" sz="1800" kern="1200" dirty="0" smtClean="0"/>
                        <a:t>7.	Include timeouts when calling external components</a:t>
                      </a:r>
                    </a:p>
                    <a:p>
                      <a:r>
                        <a:rPr lang="en-GB" sz="1800" kern="1200" dirty="0" smtClean="0"/>
                        <a:t>8.	Name all constants that represent real-world values</a:t>
                      </a:r>
                    </a:p>
                    <a:p>
                      <a:endParaRPr lang="en-US" dirty="0">
                        <a:solidFill>
                          <a:schemeClr val="tx1">
                            <a:lumMod val="95000"/>
                            <a:lumOff val="5000"/>
                          </a:schemeClr>
                        </a:solidFill>
                      </a:endParaRPr>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97549494"/>
      </p:ext>
    </p:extLst>
  </p:cSld>
  <p:clrMapOvr>
    <a:masterClrMapping/>
  </p:clrMapOvr>
  <p:transition spd="med">
    <p:wipe dir="r"/>
  </p:transition>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9"/>
            <a:ext cx="8229600" cy="1143000"/>
          </a:xfrm>
        </p:spPr>
        <p:txBody>
          <a:bodyPr/>
          <a:lstStyle/>
          <a:p>
            <a:pPr algn="ctr"/>
            <a:r>
              <a:rPr lang="en-US" dirty="0" smtClean="0"/>
              <a:t>Security testing and assurance</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C0AF272E-47EF-6349-88BF-E15B24383BFC}" type="slidenum">
              <a:rPr lang="en-US" smtClean="0"/>
              <a:pPr/>
              <a:t>266</a:t>
            </a:fld>
            <a:endParaRPr lang="en-US"/>
          </a:p>
        </p:txBody>
      </p:sp>
    </p:spTree>
    <p:extLst>
      <p:ext uri="{BB962C8B-B14F-4D97-AF65-F5344CB8AC3E}">
        <p14:creationId xmlns:p14="http://schemas.microsoft.com/office/powerpoint/2010/main" val="1134546311"/>
      </p:ext>
    </p:extLst>
  </p:cSld>
  <p:clrMapOvr>
    <a:masterClrMapping/>
  </p:clrMapOvr>
  <p:transition spd="med">
    <p:wipe dir="r"/>
  </p:transition>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Grp="1" noChangeArrowheads="1"/>
          </p:cNvSpPr>
          <p:nvPr>
            <p:ph type="title"/>
          </p:nvPr>
        </p:nvSpPr>
        <p:spPr/>
        <p:txBody>
          <a:bodyPr/>
          <a:lstStyle/>
          <a:p>
            <a:r>
              <a:rPr lang="en-GB" dirty="0"/>
              <a:t>Security</a:t>
            </a:r>
            <a:r>
              <a:rPr lang="en-GB" dirty="0" smtClean="0"/>
              <a:t> testing</a:t>
            </a:r>
            <a:endParaRPr lang="en-GB" dirty="0"/>
          </a:p>
        </p:txBody>
      </p:sp>
      <p:sp>
        <p:nvSpPr>
          <p:cNvPr id="62469" name="Rectangle 5"/>
          <p:cNvSpPr>
            <a:spLocks noGrp="1" noChangeArrowheads="1"/>
          </p:cNvSpPr>
          <p:nvPr>
            <p:ph idx="1"/>
          </p:nvPr>
        </p:nvSpPr>
        <p:spPr/>
        <p:txBody>
          <a:bodyPr/>
          <a:lstStyle/>
          <a:p>
            <a:pPr>
              <a:lnSpc>
                <a:spcPct val="90000"/>
              </a:lnSpc>
            </a:pPr>
            <a:r>
              <a:rPr lang="en-GB" sz="2400" dirty="0" smtClean="0"/>
              <a:t>Testing the extent to which the system can protect itse</a:t>
            </a:r>
            <a:r>
              <a:rPr lang="en-GB" dirty="0" smtClean="0"/>
              <a:t>lf from external attacks.</a:t>
            </a:r>
          </a:p>
          <a:p>
            <a:pPr>
              <a:lnSpc>
                <a:spcPct val="90000"/>
              </a:lnSpc>
            </a:pPr>
            <a:r>
              <a:rPr lang="en-GB" sz="2000" dirty="0" smtClean="0"/>
              <a:t>Problems with security testing</a:t>
            </a:r>
          </a:p>
          <a:p>
            <a:pPr lvl="1">
              <a:lnSpc>
                <a:spcPct val="90000"/>
              </a:lnSpc>
            </a:pPr>
            <a:r>
              <a:rPr lang="en-GB" dirty="0" smtClean="0"/>
              <a:t>Security requirements are ‘shall not’ requirements i.e. they specify what should not happen. It is not usually possible to define security requirements as simple constraints that can be checked by the system.</a:t>
            </a:r>
          </a:p>
          <a:p>
            <a:pPr lvl="1">
              <a:lnSpc>
                <a:spcPct val="90000"/>
              </a:lnSpc>
            </a:pPr>
            <a:r>
              <a:rPr lang="en-GB" dirty="0" smtClean="0"/>
              <a:t>The people attacking a system are intelligent and look for vulnerabilities. They can experiment to discover weaknesses and loopholes in the system.</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267</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529221018"/>
      </p:ext>
    </p:extLst>
  </p:cSld>
  <p:clrMapOvr>
    <a:masterClrMapping/>
  </p:clrMapOvr>
  <p:transition spd="med">
    <p:wipe dir="r"/>
  </p:transition>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p:txBody>
          <a:bodyPr/>
          <a:lstStyle/>
          <a:p>
            <a:r>
              <a:rPr lang="en-GB"/>
              <a:t>Security validation</a:t>
            </a:r>
          </a:p>
        </p:txBody>
      </p:sp>
      <p:sp>
        <p:nvSpPr>
          <p:cNvPr id="63493" name="Rectangle 5"/>
          <p:cNvSpPr>
            <a:spLocks noGrp="1" noChangeArrowheads="1"/>
          </p:cNvSpPr>
          <p:nvPr>
            <p:ph idx="1"/>
          </p:nvPr>
        </p:nvSpPr>
        <p:spPr/>
        <p:txBody>
          <a:bodyPr/>
          <a:lstStyle/>
          <a:p>
            <a:pPr>
              <a:lnSpc>
                <a:spcPct val="90000"/>
              </a:lnSpc>
            </a:pPr>
            <a:r>
              <a:rPr lang="en-GB" sz="2400" dirty="0"/>
              <a:t>Experience-based </a:t>
            </a:r>
            <a:r>
              <a:rPr lang="en-GB" sz="2400" dirty="0" smtClean="0"/>
              <a:t>testing</a:t>
            </a:r>
            <a:endParaRPr lang="en-GB" sz="2400" dirty="0"/>
          </a:p>
          <a:p>
            <a:pPr lvl="1">
              <a:lnSpc>
                <a:spcPct val="90000"/>
              </a:lnSpc>
            </a:pPr>
            <a:r>
              <a:rPr lang="en-GB" sz="2000" dirty="0"/>
              <a:t>The system is reviewed and analysed against the types of attack that are known to the validation team.</a:t>
            </a:r>
            <a:endParaRPr lang="en-GB" sz="2000" dirty="0" smtClean="0"/>
          </a:p>
          <a:p>
            <a:pPr>
              <a:lnSpc>
                <a:spcPct val="90000"/>
              </a:lnSpc>
            </a:pPr>
            <a:r>
              <a:rPr lang="en-GB" dirty="0" smtClean="0"/>
              <a:t>Penetration testing</a:t>
            </a:r>
          </a:p>
          <a:p>
            <a:pPr lvl="1">
              <a:lnSpc>
                <a:spcPct val="90000"/>
              </a:lnSpc>
            </a:pPr>
            <a:r>
              <a:rPr lang="en-GB" dirty="0" smtClean="0"/>
              <a:t>A team is established whose goal is to breach the security of the system by simulating attacks on the system.</a:t>
            </a:r>
          </a:p>
          <a:p>
            <a:pPr>
              <a:lnSpc>
                <a:spcPct val="90000"/>
              </a:lnSpc>
            </a:pPr>
            <a:r>
              <a:rPr lang="en-GB" sz="2400" dirty="0" smtClean="0"/>
              <a:t>Tool</a:t>
            </a:r>
            <a:r>
              <a:rPr lang="en-GB" sz="2400" dirty="0"/>
              <a:t>-based </a:t>
            </a:r>
            <a:r>
              <a:rPr lang="en-GB" sz="2400" dirty="0" smtClean="0"/>
              <a:t>analysis</a:t>
            </a:r>
            <a:endParaRPr lang="en-GB" sz="2400" dirty="0"/>
          </a:p>
          <a:p>
            <a:pPr lvl="1">
              <a:lnSpc>
                <a:spcPct val="90000"/>
              </a:lnSpc>
            </a:pPr>
            <a:r>
              <a:rPr lang="en-GB" sz="2000" dirty="0"/>
              <a:t>Various security tools such as password checkers are used to analyse the system in operation.</a:t>
            </a:r>
            <a:endParaRPr lang="en-GB" sz="2000" dirty="0" smtClean="0"/>
          </a:p>
          <a:p>
            <a:pPr>
              <a:lnSpc>
                <a:spcPct val="90000"/>
              </a:lnSpc>
            </a:pPr>
            <a:r>
              <a:rPr lang="en-GB" sz="2400" dirty="0" smtClean="0"/>
              <a:t>Formal </a:t>
            </a:r>
            <a:r>
              <a:rPr lang="en-GB" sz="2400" dirty="0"/>
              <a:t>verification</a:t>
            </a:r>
          </a:p>
          <a:p>
            <a:pPr lvl="1">
              <a:lnSpc>
                <a:spcPct val="90000"/>
              </a:lnSpc>
            </a:pPr>
            <a:r>
              <a:rPr lang="en-GB" sz="2000" dirty="0"/>
              <a:t>The system is verified against a formal security specification.</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268</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073352146"/>
      </p:ext>
    </p:extLst>
  </p:cSld>
  <p:clrMapOvr>
    <a:masterClrMapping/>
  </p:clrMapOvr>
  <p:transition spd="med">
    <p:wipe dir="r"/>
  </p:transition>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entries in a security checklist</a:t>
            </a:r>
            <a:r>
              <a:rPr lang="en-GB" dirty="0" smtClean="0"/>
              <a:t> </a:t>
            </a:r>
            <a:endParaRPr lang="en-US" dirty="0"/>
          </a:p>
        </p:txBody>
      </p:sp>
      <p:sp>
        <p:nvSpPr>
          <p:cNvPr id="4" name="TextBox 3"/>
          <p:cNvSpPr txBox="1"/>
          <p:nvPr/>
        </p:nvSpPr>
        <p:spPr>
          <a:xfrm>
            <a:off x="457201" y="1661726"/>
            <a:ext cx="8092886" cy="4288354"/>
          </a:xfrm>
          <a:prstGeom prst="rect">
            <a:avLst/>
          </a:prstGeom>
          <a:solidFill>
            <a:srgbClr val="FFFF00">
              <a:alpha val="33000"/>
            </a:srgbClr>
          </a:solidFill>
        </p:spPr>
        <p:txBody>
          <a:bodyPr wrap="square" rtlCol="0">
            <a:spAutoFit/>
          </a:bodyPr>
          <a:lstStyle/>
          <a:p>
            <a:pPr>
              <a:spcAft>
                <a:spcPts val="400"/>
              </a:spcAft>
            </a:pPr>
            <a:r>
              <a:rPr lang="en-US" sz="1600" b="1" dirty="0">
                <a:latin typeface="Arial"/>
                <a:cs typeface="Arial"/>
              </a:rPr>
              <a:t>Security checklist</a:t>
            </a:r>
            <a:endParaRPr lang="en-GB" sz="1600" dirty="0" smtClean="0">
              <a:latin typeface="Arial"/>
              <a:cs typeface="Arial"/>
            </a:endParaRPr>
          </a:p>
          <a:p>
            <a:pPr>
              <a:spcAft>
                <a:spcPts val="400"/>
              </a:spcAft>
            </a:pPr>
            <a:r>
              <a:rPr lang="en-GB" sz="1600" dirty="0" smtClean="0">
                <a:latin typeface="Arial"/>
                <a:cs typeface="Arial"/>
              </a:rPr>
              <a:t>1</a:t>
            </a:r>
            <a:r>
              <a:rPr lang="en-GB" sz="1600" dirty="0">
                <a:latin typeface="Arial"/>
                <a:cs typeface="Arial"/>
              </a:rPr>
              <a:t>. Do all files that are created in the application have appropriate access permissions? The wrong access permissions may lead to these files being accessed by unauthorized users.</a:t>
            </a:r>
          </a:p>
          <a:p>
            <a:pPr>
              <a:spcAft>
                <a:spcPts val="400"/>
              </a:spcAft>
            </a:pPr>
            <a:r>
              <a:rPr lang="en-US" sz="1600" dirty="0">
                <a:latin typeface="Arial"/>
                <a:cs typeface="Arial"/>
              </a:rPr>
              <a:t>2. Does the system automatically terminate user sessions after a period of inactivity? Sessions that are left active may allow unauthorized access through an unattended computer.</a:t>
            </a:r>
            <a:endParaRPr lang="en-GB" sz="1600" dirty="0">
              <a:latin typeface="Arial"/>
              <a:cs typeface="Arial"/>
            </a:endParaRPr>
          </a:p>
          <a:p>
            <a:pPr>
              <a:spcAft>
                <a:spcPts val="400"/>
              </a:spcAft>
            </a:pPr>
            <a:r>
              <a:rPr lang="en-US" sz="1600" dirty="0">
                <a:latin typeface="Arial"/>
                <a:cs typeface="Arial"/>
              </a:rPr>
              <a:t>3. If the system is written in a programming language without array bound checking, are there situations where buffer overflow may be exploited? Buffer overflow may allow attackers to send code strings to the system and then execute them.</a:t>
            </a:r>
            <a:endParaRPr lang="en-GB" sz="1600" dirty="0">
              <a:latin typeface="Arial"/>
              <a:cs typeface="Arial"/>
            </a:endParaRPr>
          </a:p>
          <a:p>
            <a:pPr>
              <a:spcAft>
                <a:spcPts val="400"/>
              </a:spcAft>
            </a:pPr>
            <a:r>
              <a:rPr lang="en-US" sz="1600" dirty="0">
                <a:latin typeface="Arial"/>
                <a:cs typeface="Arial"/>
              </a:rPr>
              <a:t>4. If passwords are set, does the system check that passwords are ‘strong’? Strong passwords consist of mixed letters, numbers, and punctuation, and are not normal dictionary entries. They are more difficult to break than simple passwords.</a:t>
            </a:r>
            <a:endParaRPr lang="en-GB" sz="1600" dirty="0">
              <a:latin typeface="Arial"/>
              <a:cs typeface="Arial"/>
            </a:endParaRPr>
          </a:p>
          <a:p>
            <a:pPr>
              <a:spcAft>
                <a:spcPts val="400"/>
              </a:spcAft>
            </a:pPr>
            <a:r>
              <a:rPr lang="en-US" sz="1600" dirty="0">
                <a:latin typeface="Arial"/>
                <a:cs typeface="Arial"/>
              </a:rPr>
              <a:t>5. Are inputs from the system’s environment always checked against an input specification? Incorrect processing of badly formed inputs is a common cause of security vulnerabilities</a:t>
            </a:r>
            <a:r>
              <a:rPr lang="en-US" sz="1600" dirty="0" smtClean="0">
                <a:latin typeface="Arial"/>
                <a:cs typeface="Arial"/>
              </a:rPr>
              <a:t>.</a:t>
            </a:r>
            <a:endParaRPr lang="en-US" sz="1600" dirty="0">
              <a:latin typeface="Arial"/>
              <a:cs typeface="Arial"/>
            </a:endParaRPr>
          </a:p>
        </p:txBody>
      </p:sp>
      <p:sp>
        <p:nvSpPr>
          <p:cNvPr id="5" name="Slide Number Placeholder 4"/>
          <p:cNvSpPr>
            <a:spLocks noGrp="1"/>
          </p:cNvSpPr>
          <p:nvPr>
            <p:ph type="sldNum" sz="quarter" idx="12"/>
          </p:nvPr>
        </p:nvSpPr>
        <p:spPr/>
        <p:txBody>
          <a:bodyPr/>
          <a:lstStyle/>
          <a:p>
            <a:fld id="{745CE82A-87C3-2841-AAF3-37DF1E34DC62}" type="slidenum">
              <a:rPr lang="en-US" smtClean="0"/>
              <a:pPr/>
              <a:t>269</a:t>
            </a:fld>
            <a:endParaRPr lang="en-US"/>
          </a:p>
        </p:txBody>
      </p:sp>
      <p:sp>
        <p:nvSpPr>
          <p:cNvPr id="6" name="Footer Placeholder 5"/>
          <p:cNvSpPr>
            <a:spLocks noGrp="1"/>
          </p:cNvSpPr>
          <p:nvPr>
            <p:ph type="ftr" sz="quarter" idx="11"/>
          </p:nvPr>
        </p:nvSpPr>
        <p:spPr/>
        <p:txBody>
          <a:bodyPr/>
          <a:lstStyle/>
          <a:p>
            <a:r>
              <a:rPr lang="en-US" dirty="0" smtClean="0"/>
              <a:t>Module 12 - Non-Functional Features</a:t>
            </a:r>
            <a:endParaRPr lang="en-US" dirty="0"/>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700172278"/>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1855"/>
            <a:ext cx="8229600" cy="1143000"/>
          </a:xfrm>
        </p:spPr>
        <p:txBody>
          <a:bodyPr/>
          <a:lstStyle/>
          <a:p>
            <a:pPr algn="ctr"/>
            <a:r>
              <a:rPr lang="en-US" dirty="0" smtClean="0"/>
              <a:t>Redundancy and diversity</a:t>
            </a:r>
            <a:endParaRPr lang="en-US" dirty="0"/>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
        <p:nvSpPr>
          <p:cNvPr id="4" name="Footer Placeholder 3"/>
          <p:cNvSpPr>
            <a:spLocks noGrp="1"/>
          </p:cNvSpPr>
          <p:nvPr>
            <p:ph type="ftr" sz="quarter" idx="11"/>
          </p:nvPr>
        </p:nvSpPr>
        <p:spPr/>
        <p:txBody>
          <a:bodyPr/>
          <a:lstStyle/>
          <a:p>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fld id="{9D29DFB1-9EA4-2B4D-92D1-CC42B9A94240}" type="slidenum">
              <a:rPr lang="en-US" smtClean="0"/>
              <a:t>27</a:t>
            </a:fld>
            <a:endParaRPr lang="en-US"/>
          </a:p>
        </p:txBody>
      </p:sp>
    </p:spTree>
    <p:extLst>
      <p:ext uri="{BB962C8B-B14F-4D97-AF65-F5344CB8AC3E}">
        <p14:creationId xmlns:p14="http://schemas.microsoft.com/office/powerpoint/2010/main" val="3021357965"/>
      </p:ext>
    </p:extLst>
  </p:cSld>
  <p:clrMapOvr>
    <a:masterClrMapping/>
  </p:clrMapOvr>
  <p:transition spd="med">
    <p:wipe dir="r"/>
  </p:transition>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t>Key points</a:t>
            </a:r>
          </a:p>
        </p:txBody>
      </p:sp>
      <p:sp>
        <p:nvSpPr>
          <p:cNvPr id="99331" name="Rectangle 3"/>
          <p:cNvSpPr>
            <a:spLocks noGrp="1" noChangeArrowheads="1"/>
          </p:cNvSpPr>
          <p:nvPr>
            <p:ph idx="1"/>
          </p:nvPr>
        </p:nvSpPr>
        <p:spPr/>
        <p:txBody>
          <a:bodyPr/>
          <a:lstStyle/>
          <a:p>
            <a:r>
              <a:rPr lang="en-US" sz="2400" dirty="0"/>
              <a:t>Security engineering is concerned with how to develop systems that can resist malicious attacks</a:t>
            </a:r>
          </a:p>
          <a:p>
            <a:r>
              <a:rPr lang="en-US" sz="2400" dirty="0"/>
              <a:t>Security threats can be threats to confidentiality, integrity or availability of a system or its data</a:t>
            </a:r>
          </a:p>
          <a:p>
            <a:r>
              <a:rPr lang="en-US" sz="2400" dirty="0"/>
              <a:t>Security risk management is concerned with assessing possible losses from attacks and deriving security requirements to </a:t>
            </a:r>
            <a:r>
              <a:rPr lang="en-US" sz="2400" dirty="0" err="1"/>
              <a:t>minimise</a:t>
            </a:r>
            <a:r>
              <a:rPr lang="en-US" sz="2400" dirty="0"/>
              <a:t> losses</a:t>
            </a:r>
          </a:p>
          <a:p>
            <a:r>
              <a:rPr lang="en-US" dirty="0"/>
              <a:t>To specify security requirements, you should identify the assets that are to be protected and define how security techniques and technology should be used to protect these assets.</a:t>
            </a:r>
            <a:endParaRPr lang="en-GB"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270</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551714897"/>
      </p:ext>
    </p:extLst>
  </p:cSld>
  <p:clrMapOvr>
    <a:masterClrMapping/>
  </p:clrMapOvr>
  <p:transition spd="med">
    <p:wipe dir="r"/>
  </p:transition>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Key points</a:t>
            </a:r>
          </a:p>
        </p:txBody>
      </p:sp>
      <p:sp>
        <p:nvSpPr>
          <p:cNvPr id="100355" name="Rectangle 3"/>
          <p:cNvSpPr>
            <a:spLocks noGrp="1" noChangeArrowheads="1"/>
          </p:cNvSpPr>
          <p:nvPr>
            <p:ph idx="1"/>
          </p:nvPr>
        </p:nvSpPr>
        <p:spPr/>
        <p:txBody>
          <a:bodyPr/>
          <a:lstStyle/>
          <a:p>
            <a:r>
              <a:rPr lang="en-US" dirty="0"/>
              <a:t>Key issues when designing a secure systems architecture include organizing the system structure to protect key assets and distributing the system assets to minimize the losses from a successful attack.</a:t>
            </a:r>
            <a:endParaRPr lang="en-GB" dirty="0"/>
          </a:p>
          <a:p>
            <a:r>
              <a:rPr lang="en-US" dirty="0"/>
              <a:t>Security design guidelines sensitize system designers to security issues that they may not have considered. They provide a basis for creating security review checklists.</a:t>
            </a:r>
            <a:endParaRPr lang="en-GB" dirty="0"/>
          </a:p>
          <a:p>
            <a:r>
              <a:rPr lang="en-US" dirty="0"/>
              <a:t>Security validation is difficult because security requirements state what should not happen in a system, rather than what should. Furthermore, system attackers are intelligent and may have </a:t>
            </a:r>
            <a:r>
              <a:rPr lang="en-US" dirty="0" smtClean="0"/>
              <a:t>more time </a:t>
            </a:r>
            <a:r>
              <a:rPr lang="en-US" dirty="0"/>
              <a:t>to probe for weaknesses than is available for security testing.</a:t>
            </a:r>
            <a:r>
              <a:rPr lang="en-GB" dirty="0"/>
              <a:t> </a:t>
            </a:r>
            <a:endParaRPr lang="en-US" sz="2400"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4" name="Slide Number Placeholder 3"/>
          <p:cNvSpPr>
            <a:spLocks noGrp="1"/>
          </p:cNvSpPr>
          <p:nvPr>
            <p:ph type="sldNum" sz="quarter" idx="12"/>
          </p:nvPr>
        </p:nvSpPr>
        <p:spPr/>
        <p:txBody>
          <a:bodyPr/>
          <a:lstStyle/>
          <a:p>
            <a:fld id="{C0AF272E-47EF-6349-88BF-E15B24383BFC}" type="slidenum">
              <a:rPr lang="en-US" smtClean="0"/>
              <a:pPr/>
              <a:t>271</a:t>
            </a:fld>
            <a:endParaRPr lang="en-US"/>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40978012"/>
      </p:ext>
    </p:extLst>
  </p:cSld>
  <p:clrMapOvr>
    <a:masterClrMapping/>
  </p:clrMapOvr>
  <p:transition spd="med">
    <p:wipe dir="r"/>
  </p:transition>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 </a:t>
            </a:r>
            <a:endParaRPr lang="en-US" sz="2400" dirty="0"/>
          </a:p>
        </p:txBody>
      </p:sp>
      <p:sp>
        <p:nvSpPr>
          <p:cNvPr id="3" name="Subtitle 2"/>
          <p:cNvSpPr>
            <a:spLocks noGrp="1"/>
          </p:cNvSpPr>
          <p:nvPr>
            <p:ph type="subTitle" idx="1"/>
          </p:nvPr>
        </p:nvSpPr>
        <p:spPr>
          <a:xfrm>
            <a:off x="863600" y="2130425"/>
            <a:ext cx="6400800" cy="1752600"/>
          </a:xfrm>
        </p:spPr>
        <p:txBody>
          <a:bodyPr/>
          <a:lstStyle/>
          <a:p>
            <a:pPr algn="l"/>
            <a:r>
              <a:rPr lang="en-US" sz="2400" b="1" dirty="0" smtClean="0">
                <a:solidFill>
                  <a:schemeClr val="tx1"/>
                </a:solidFill>
              </a:rPr>
              <a:t>Chapter 14 – Resilience Engineering</a:t>
            </a:r>
            <a:endParaRPr lang="en-US" sz="2400" b="1" dirty="0">
              <a:solidFill>
                <a:schemeClr val="tx1"/>
              </a:solidFill>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272</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2150616817"/>
      </p:ext>
    </p:extLst>
  </p:cSld>
  <p:clrMapOvr>
    <a:masterClrMapping/>
  </p:clrMapOvr>
  <p:transition spd="med">
    <p:wipe dir="r"/>
  </p:transition>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Cybersecurity</a:t>
            </a:r>
          </a:p>
          <a:p>
            <a:r>
              <a:rPr lang="en-US" dirty="0" smtClean="0"/>
              <a:t>Sociotechnical resilience</a:t>
            </a:r>
          </a:p>
          <a:p>
            <a:r>
              <a:rPr lang="en-US" dirty="0" smtClean="0"/>
              <a:t>Resilient systems design</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273</a:t>
            </a:fld>
            <a:endParaRPr lang="en-US"/>
          </a:p>
        </p:txBody>
      </p:sp>
    </p:spTree>
    <p:extLst>
      <p:ext uri="{BB962C8B-B14F-4D97-AF65-F5344CB8AC3E}">
        <p14:creationId xmlns:p14="http://schemas.microsoft.com/office/powerpoint/2010/main" val="4003581208"/>
      </p:ext>
    </p:extLst>
  </p:cSld>
  <p:clrMapOvr>
    <a:masterClrMapping/>
  </p:clrMapOvr>
  <p:transition spd="med">
    <p:wipe dir="r"/>
  </p:transition>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Resilience</a:t>
            </a:r>
            <a:endParaRPr lang="en-US" dirty="0"/>
          </a:p>
        </p:txBody>
      </p:sp>
      <p:sp>
        <p:nvSpPr>
          <p:cNvPr id="3" name="Content Placeholder 2"/>
          <p:cNvSpPr>
            <a:spLocks noGrp="1"/>
          </p:cNvSpPr>
          <p:nvPr>
            <p:ph idx="1"/>
          </p:nvPr>
        </p:nvSpPr>
        <p:spPr/>
        <p:txBody>
          <a:bodyPr/>
          <a:lstStyle/>
          <a:p>
            <a:r>
              <a:rPr lang="en-GB" i="1" dirty="0"/>
              <a:t>The resilience of a system is a judgment of how well that system can maintain the continuity of its critical services in the presence of disruptive events, such as equipment failure and cyberattacks.  </a:t>
            </a:r>
            <a:endParaRPr lang="en-GB" i="1" dirty="0" smtClean="0"/>
          </a:p>
          <a:p>
            <a:endParaRPr lang="en-GB" i="1" dirty="0" smtClean="0"/>
          </a:p>
          <a:p>
            <a:r>
              <a:rPr lang="en-GB" dirty="0" smtClean="0"/>
              <a:t>Cyberattacks by malicious outsiders are perhaps the most serious threat faced by networked systems but resilience is also intended to cope with system failures and other disruptive events.</a:t>
            </a:r>
            <a:endParaRPr lang="en-GB" dirty="0"/>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274</a:t>
            </a:fld>
            <a:endParaRPr lang="en-US"/>
          </a:p>
        </p:txBody>
      </p:sp>
    </p:spTree>
    <p:extLst>
      <p:ext uri="{BB962C8B-B14F-4D97-AF65-F5344CB8AC3E}">
        <p14:creationId xmlns:p14="http://schemas.microsoft.com/office/powerpoint/2010/main" val="2673296418"/>
      </p:ext>
    </p:extLst>
  </p:cSld>
  <p:clrMapOvr>
    <a:masterClrMapping/>
  </p:clrMapOvr>
  <p:transition spd="med">
    <p:wipe dir="r"/>
  </p:transition>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resilience ideas</a:t>
            </a:r>
            <a:endParaRPr lang="en-US" dirty="0"/>
          </a:p>
        </p:txBody>
      </p:sp>
      <p:sp>
        <p:nvSpPr>
          <p:cNvPr id="3" name="Content Placeholder 2"/>
          <p:cNvSpPr>
            <a:spLocks noGrp="1"/>
          </p:cNvSpPr>
          <p:nvPr>
            <p:ph idx="1"/>
          </p:nvPr>
        </p:nvSpPr>
        <p:spPr/>
        <p:txBody>
          <a:bodyPr/>
          <a:lstStyle/>
          <a:p>
            <a:r>
              <a:rPr lang="en-GB" dirty="0" smtClean="0"/>
              <a:t>The </a:t>
            </a:r>
            <a:r>
              <a:rPr lang="en-GB" dirty="0"/>
              <a:t>idea that some of the services offered by a system are critical services whose failure could have serious human, social or economic effects.</a:t>
            </a:r>
          </a:p>
          <a:p>
            <a:r>
              <a:rPr lang="en-GB" dirty="0" smtClean="0"/>
              <a:t>The </a:t>
            </a:r>
            <a:r>
              <a:rPr lang="en-GB" dirty="0"/>
              <a:t>idea that some events are disruptive and can affect the ability of a system to deliver its critical services. </a:t>
            </a:r>
          </a:p>
          <a:p>
            <a:r>
              <a:rPr lang="en-GB" dirty="0" smtClean="0"/>
              <a:t>The </a:t>
            </a:r>
            <a:r>
              <a:rPr lang="en-GB" dirty="0"/>
              <a:t>idea that resilience is a judgment – there are no resilience metrics and resilience cannot be measured. The resilience of a system can only be assessed by experts, who can examine the system and its operational processes. </a:t>
            </a:r>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275</a:t>
            </a:fld>
            <a:endParaRPr lang="en-US"/>
          </a:p>
        </p:txBody>
      </p:sp>
    </p:spTree>
    <p:extLst>
      <p:ext uri="{BB962C8B-B14F-4D97-AF65-F5344CB8AC3E}">
        <p14:creationId xmlns:p14="http://schemas.microsoft.com/office/powerpoint/2010/main" val="1442776335"/>
      </p:ext>
    </p:extLst>
  </p:cSld>
  <p:clrMapOvr>
    <a:masterClrMapping/>
  </p:clrMapOvr>
  <p:transition spd="med">
    <p:wipe dir="r"/>
  </p:transition>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Resilience engineering assumptions</a:t>
            </a:r>
            <a:endParaRPr lang="en-US" dirty="0"/>
          </a:p>
        </p:txBody>
      </p:sp>
      <p:sp>
        <p:nvSpPr>
          <p:cNvPr id="3" name="Content Placeholder 2"/>
          <p:cNvSpPr>
            <a:spLocks noGrp="1"/>
          </p:cNvSpPr>
          <p:nvPr>
            <p:ph idx="1"/>
          </p:nvPr>
        </p:nvSpPr>
        <p:spPr/>
        <p:txBody>
          <a:bodyPr/>
          <a:lstStyle/>
          <a:p>
            <a:r>
              <a:rPr lang="en-GB" dirty="0" smtClean="0"/>
              <a:t>Resilience </a:t>
            </a:r>
            <a:r>
              <a:rPr lang="en-GB" dirty="0"/>
              <a:t>engineering assumes that it is impossible to avoid system failures and so is concerned with limiting the costs of these failures and recovering from them.</a:t>
            </a:r>
          </a:p>
          <a:p>
            <a:r>
              <a:rPr lang="en-GB" dirty="0" smtClean="0"/>
              <a:t>Resilience </a:t>
            </a:r>
            <a:r>
              <a:rPr lang="en-GB" dirty="0"/>
              <a:t>engineering assumes that good reliability engineering practices have been used to minimize the number of technical faults in a system. </a:t>
            </a:r>
            <a:endParaRPr lang="en-GB" dirty="0" smtClean="0"/>
          </a:p>
          <a:p>
            <a:r>
              <a:rPr lang="en-GB" dirty="0" smtClean="0"/>
              <a:t>It </a:t>
            </a:r>
            <a:r>
              <a:rPr lang="en-GB" dirty="0"/>
              <a:t>therefore places more emphasis on limiting the number of system failures that arise from external events such as operator errors or cyberattacks.</a:t>
            </a:r>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276</a:t>
            </a:fld>
            <a:endParaRPr lang="en-US"/>
          </a:p>
        </p:txBody>
      </p:sp>
    </p:spTree>
    <p:extLst>
      <p:ext uri="{BB962C8B-B14F-4D97-AF65-F5344CB8AC3E}">
        <p14:creationId xmlns:p14="http://schemas.microsoft.com/office/powerpoint/2010/main" val="4060549902"/>
      </p:ext>
    </p:extLst>
  </p:cSld>
  <p:clrMapOvr>
    <a:masterClrMapping/>
  </p:clrMapOvr>
  <p:transition spd="med">
    <p:wipe dir="r"/>
  </p:transition>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Resilience activities</a:t>
            </a:r>
            <a:endParaRPr lang="en-US" dirty="0"/>
          </a:p>
        </p:txBody>
      </p:sp>
      <p:sp>
        <p:nvSpPr>
          <p:cNvPr id="3" name="Content Placeholder 2"/>
          <p:cNvSpPr>
            <a:spLocks noGrp="1"/>
          </p:cNvSpPr>
          <p:nvPr>
            <p:ph idx="1"/>
          </p:nvPr>
        </p:nvSpPr>
        <p:spPr/>
        <p:txBody>
          <a:bodyPr/>
          <a:lstStyle/>
          <a:p>
            <a:r>
              <a:rPr lang="en-GB" i="1" dirty="0"/>
              <a:t>Recognition</a:t>
            </a:r>
            <a:r>
              <a:rPr lang="en-GB" dirty="0"/>
              <a:t> The system or its operators should </a:t>
            </a:r>
            <a:r>
              <a:rPr lang="en-GB" dirty="0" smtClean="0"/>
              <a:t>recognise early indications of </a:t>
            </a:r>
            <a:r>
              <a:rPr lang="en-GB" dirty="0"/>
              <a:t>system failure. </a:t>
            </a:r>
            <a:endParaRPr lang="en-GB" dirty="0" smtClean="0"/>
          </a:p>
          <a:p>
            <a:r>
              <a:rPr lang="en-GB" i="1" dirty="0"/>
              <a:t>Resistance</a:t>
            </a:r>
            <a:r>
              <a:rPr lang="en-GB" dirty="0"/>
              <a:t> If the symptoms of a problem or </a:t>
            </a:r>
            <a:r>
              <a:rPr lang="en-GB" dirty="0" smtClean="0"/>
              <a:t>cyberattack </a:t>
            </a:r>
            <a:r>
              <a:rPr lang="en-GB" dirty="0"/>
              <a:t>are detected early, then resistance strategies may be </a:t>
            </a:r>
            <a:r>
              <a:rPr lang="en-GB" dirty="0" smtClean="0"/>
              <a:t>used to reduce </a:t>
            </a:r>
            <a:r>
              <a:rPr lang="en-GB" dirty="0"/>
              <a:t>the probability that the system will fail. </a:t>
            </a:r>
            <a:endParaRPr lang="en-GB" dirty="0" smtClean="0"/>
          </a:p>
          <a:p>
            <a:r>
              <a:rPr lang="en-GB" i="1" dirty="0"/>
              <a:t>Recovery</a:t>
            </a:r>
            <a:r>
              <a:rPr lang="en-GB" dirty="0"/>
              <a:t> If a failure occurs, the </a:t>
            </a:r>
            <a:r>
              <a:rPr lang="en-GB" dirty="0" smtClean="0"/>
              <a:t>recovery </a:t>
            </a:r>
            <a:r>
              <a:rPr lang="en-GB" dirty="0"/>
              <a:t>activity </a:t>
            </a:r>
            <a:r>
              <a:rPr lang="en-GB" dirty="0" smtClean="0"/>
              <a:t>ensures </a:t>
            </a:r>
            <a:r>
              <a:rPr lang="en-GB" dirty="0"/>
              <a:t>that critical system services are restored quickly so that system users are not </a:t>
            </a:r>
            <a:r>
              <a:rPr lang="en-GB" dirty="0" smtClean="0"/>
              <a:t>badly affected </a:t>
            </a:r>
            <a:r>
              <a:rPr lang="en-GB" dirty="0"/>
              <a:t>by </a:t>
            </a:r>
            <a:r>
              <a:rPr lang="en-GB" dirty="0" smtClean="0"/>
              <a:t>failure</a:t>
            </a:r>
            <a:r>
              <a:rPr lang="en-GB" dirty="0"/>
              <a:t>. </a:t>
            </a:r>
            <a:endParaRPr lang="en-GB" dirty="0" smtClean="0"/>
          </a:p>
          <a:p>
            <a:r>
              <a:rPr lang="en-GB" i="1" dirty="0"/>
              <a:t>Reinstatement</a:t>
            </a:r>
            <a:r>
              <a:rPr lang="en-GB" dirty="0"/>
              <a:t> In this final activity, all of the system services are restored and normal system operation can continue. </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277</a:t>
            </a:fld>
            <a:endParaRPr lang="en-US"/>
          </a:p>
        </p:txBody>
      </p:sp>
    </p:spTree>
    <p:extLst>
      <p:ext uri="{BB962C8B-B14F-4D97-AF65-F5344CB8AC3E}">
        <p14:creationId xmlns:p14="http://schemas.microsoft.com/office/powerpoint/2010/main" val="305591722"/>
      </p:ext>
    </p:extLst>
  </p:cSld>
  <p:clrMapOvr>
    <a:masterClrMapping/>
  </p:clrMapOvr>
  <p:transition spd="med">
    <p:wipe dir="r"/>
  </p:transition>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Resistance</a:t>
            </a:r>
            <a:endParaRPr lang="en-US" dirty="0"/>
          </a:p>
        </p:txBody>
      </p:sp>
      <p:sp>
        <p:nvSpPr>
          <p:cNvPr id="3" name="Content Placeholder 2"/>
          <p:cNvSpPr>
            <a:spLocks noGrp="1"/>
          </p:cNvSpPr>
          <p:nvPr>
            <p:ph idx="1"/>
          </p:nvPr>
        </p:nvSpPr>
        <p:spPr/>
        <p:txBody>
          <a:bodyPr/>
          <a:lstStyle/>
          <a:p>
            <a:r>
              <a:rPr lang="en-GB" dirty="0"/>
              <a:t>Resistance </a:t>
            </a:r>
            <a:r>
              <a:rPr lang="en-GB" dirty="0" smtClean="0"/>
              <a:t>strategies </a:t>
            </a:r>
            <a:r>
              <a:rPr lang="en-GB" dirty="0"/>
              <a:t>may focus on isolating critical parts of the system so that they are unaffected by problems elsewhere. </a:t>
            </a:r>
            <a:endParaRPr lang="en-GB" dirty="0" smtClean="0"/>
          </a:p>
          <a:p>
            <a:r>
              <a:rPr lang="en-GB" dirty="0" smtClean="0"/>
              <a:t>Resistance </a:t>
            </a:r>
            <a:r>
              <a:rPr lang="en-GB" dirty="0"/>
              <a:t>includes proactive resistance where defences are included in a system to trap problems and reactive resistance where actions are taken when a problem is discovered.  </a:t>
            </a:r>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278</a:t>
            </a:fld>
            <a:endParaRPr lang="en-US"/>
          </a:p>
        </p:txBody>
      </p:sp>
    </p:spTree>
    <p:extLst>
      <p:ext uri="{BB962C8B-B14F-4D97-AF65-F5344CB8AC3E}">
        <p14:creationId xmlns:p14="http://schemas.microsoft.com/office/powerpoint/2010/main" val="3696405520"/>
      </p:ext>
    </p:extLst>
  </p:cSld>
  <p:clrMapOvr>
    <a:masterClrMapping/>
  </p:clrMapOvr>
  <p:transition spd="med">
    <p:wipe dir="r"/>
  </p:transition>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Resilience activities</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279</a:t>
            </a:fld>
            <a:endParaRPr lang="en-US"/>
          </a:p>
        </p:txBody>
      </p:sp>
      <p:pic>
        <p:nvPicPr>
          <p:cNvPr id="7" name="Picture 6" descr="Fig 14.1 Resilience activities.eps"/>
          <p:cNvPicPr>
            <a:picLocks noChangeAspect="1"/>
          </p:cNvPicPr>
          <p:nvPr/>
        </p:nvPicPr>
        <p:blipFill rotWithShape="1">
          <a:blip r:embed="rId2">
            <a:extLst>
              <a:ext uri="{28A0092B-C50C-407E-A947-70E740481C1C}">
                <a14:useLocalDpi xmlns:a14="http://schemas.microsoft.com/office/drawing/2010/main" val="0"/>
              </a:ext>
            </a:extLst>
          </a:blip>
          <a:srcRect l="9627" t="39655"/>
          <a:stretch/>
        </p:blipFill>
        <p:spPr>
          <a:xfrm>
            <a:off x="108543" y="1881465"/>
            <a:ext cx="8785415" cy="3574014"/>
          </a:xfrm>
          <a:prstGeom prst="rect">
            <a:avLst/>
          </a:prstGeom>
        </p:spPr>
      </p:pic>
    </p:spTree>
    <p:extLst>
      <p:ext uri="{BB962C8B-B14F-4D97-AF65-F5344CB8AC3E}">
        <p14:creationId xmlns:p14="http://schemas.microsoft.com/office/powerpoint/2010/main" val="4283185482"/>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smtClean="0"/>
              <a:t>Redundancy and diversity</a:t>
            </a:r>
            <a:endParaRPr lang="en-US" dirty="0"/>
          </a:p>
        </p:txBody>
      </p:sp>
      <p:sp>
        <p:nvSpPr>
          <p:cNvPr id="108547" name="Rectangle 3"/>
          <p:cNvSpPr>
            <a:spLocks noGrp="1" noChangeArrowheads="1"/>
          </p:cNvSpPr>
          <p:nvPr>
            <p:ph type="body" idx="1"/>
          </p:nvPr>
        </p:nvSpPr>
        <p:spPr/>
        <p:txBody>
          <a:bodyPr/>
          <a:lstStyle/>
          <a:p>
            <a:pPr>
              <a:lnSpc>
                <a:spcPct val="90000"/>
              </a:lnSpc>
            </a:pPr>
            <a:r>
              <a:rPr lang="en-US" sz="2400" dirty="0"/>
              <a:t>Redundancy</a:t>
            </a:r>
          </a:p>
          <a:p>
            <a:pPr lvl="1">
              <a:lnSpc>
                <a:spcPct val="90000"/>
              </a:lnSpc>
            </a:pPr>
            <a:r>
              <a:rPr lang="en-US" sz="2000" dirty="0"/>
              <a:t>Keep more than </a:t>
            </a:r>
            <a:r>
              <a:rPr lang="en-US" sz="2000" dirty="0" smtClean="0"/>
              <a:t>a single </a:t>
            </a:r>
            <a:r>
              <a:rPr lang="en-US" sz="2000" dirty="0"/>
              <a:t>version of </a:t>
            </a:r>
            <a:r>
              <a:rPr lang="en-US" sz="2000" dirty="0" smtClean="0"/>
              <a:t>critical components so </a:t>
            </a:r>
            <a:r>
              <a:rPr lang="en-US" sz="2000" dirty="0"/>
              <a:t>that if one fails then a backup is available.</a:t>
            </a:r>
          </a:p>
          <a:p>
            <a:pPr>
              <a:lnSpc>
                <a:spcPct val="90000"/>
              </a:lnSpc>
            </a:pPr>
            <a:r>
              <a:rPr lang="en-US" sz="2400" dirty="0"/>
              <a:t>Diversity</a:t>
            </a:r>
          </a:p>
          <a:p>
            <a:pPr lvl="1">
              <a:lnSpc>
                <a:spcPct val="90000"/>
              </a:lnSpc>
            </a:pPr>
            <a:r>
              <a:rPr lang="en-US" sz="2000" dirty="0"/>
              <a:t>Provide the same functionality in different ways </a:t>
            </a:r>
            <a:r>
              <a:rPr lang="en-US" sz="2000" dirty="0" smtClean="0"/>
              <a:t>in different components so </a:t>
            </a:r>
            <a:r>
              <a:rPr lang="en-US" sz="2000" dirty="0"/>
              <a:t>that they will not fail in the same way</a:t>
            </a:r>
            <a:r>
              <a:rPr lang="en-US" sz="2000" dirty="0" smtClean="0"/>
              <a:t>. </a:t>
            </a:r>
            <a:endParaRPr lang="en-US" dirty="0"/>
          </a:p>
          <a:p>
            <a:pPr>
              <a:lnSpc>
                <a:spcPct val="90000"/>
              </a:lnSpc>
            </a:pPr>
            <a:r>
              <a:rPr lang="en-US" sz="2400" dirty="0" smtClean="0"/>
              <a:t>Redundant and diverse components should be independent so that they will not suffer from ‘common-mode’ failures</a:t>
            </a:r>
          </a:p>
          <a:p>
            <a:pPr lvl="1">
              <a:lnSpc>
                <a:spcPct val="90000"/>
              </a:lnSpc>
            </a:pPr>
            <a:r>
              <a:rPr lang="en-US" sz="2000" dirty="0" smtClean="0"/>
              <a:t>For example, components implemented in different programming languages means that a compiler fault will not affect all of them.</a:t>
            </a:r>
            <a:endParaRPr lang="en-US" sz="2000"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997423540"/>
      </p:ext>
    </p:extLst>
  </p:cSld>
  <p:clrMapOvr>
    <a:masterClrMapping/>
  </p:clrMapOvr>
  <p:transition spd="med">
    <p:wipe dir="r"/>
  </p:transition>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1421"/>
            <a:ext cx="8229600" cy="1143000"/>
          </a:xfrm>
        </p:spPr>
        <p:txBody>
          <a:bodyPr/>
          <a:lstStyle/>
          <a:p>
            <a:pPr algn="ctr"/>
            <a:r>
              <a:rPr lang="en-US" dirty="0" smtClean="0"/>
              <a:t>Cybersecurity</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280</a:t>
            </a:fld>
            <a:endParaRPr lang="en-US"/>
          </a:p>
        </p:txBody>
      </p:sp>
    </p:spTree>
    <p:extLst>
      <p:ext uri="{BB962C8B-B14F-4D97-AF65-F5344CB8AC3E}">
        <p14:creationId xmlns:p14="http://schemas.microsoft.com/office/powerpoint/2010/main" val="437741864"/>
      </p:ext>
    </p:extLst>
  </p:cSld>
  <p:clrMapOvr>
    <a:masterClrMapping/>
  </p:clrMapOvr>
  <p:transition spd="med">
    <p:wipe dir="r"/>
  </p:transition>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Cybersecurity</a:t>
            </a:r>
            <a:endParaRPr lang="en-US" dirty="0"/>
          </a:p>
        </p:txBody>
      </p:sp>
      <p:sp>
        <p:nvSpPr>
          <p:cNvPr id="3" name="Content Placeholder 2"/>
          <p:cNvSpPr>
            <a:spLocks noGrp="1"/>
          </p:cNvSpPr>
          <p:nvPr>
            <p:ph idx="1"/>
          </p:nvPr>
        </p:nvSpPr>
        <p:spPr/>
        <p:txBody>
          <a:bodyPr/>
          <a:lstStyle/>
          <a:p>
            <a:r>
              <a:rPr lang="en-US" dirty="0" smtClean="0"/>
              <a:t>Cybercrime is the illegal use of networked systems and is one of the most serious problems facing our society.</a:t>
            </a:r>
          </a:p>
          <a:p>
            <a:r>
              <a:rPr lang="en-US" dirty="0" smtClean="0"/>
              <a:t>Cybersecurity is a broader topic than system security engineering	</a:t>
            </a:r>
          </a:p>
          <a:p>
            <a:pPr lvl="1"/>
            <a:r>
              <a:rPr lang="en-US" dirty="0" smtClean="0"/>
              <a:t>Cybersecurity is a </a:t>
            </a:r>
            <a:r>
              <a:rPr lang="en-US" dirty="0" err="1" smtClean="0"/>
              <a:t>sociotchnical</a:t>
            </a:r>
            <a:r>
              <a:rPr lang="en-US" dirty="0" smtClean="0"/>
              <a:t> issue covering </a:t>
            </a:r>
            <a:r>
              <a:rPr lang="en-GB" dirty="0"/>
              <a:t>all aspects of ensuring the protection of citizens, businesses and critical infrastructures from threats that arise from their use of computers and the Internet</a:t>
            </a:r>
            <a:r>
              <a:rPr lang="en-GB" dirty="0" smtClean="0"/>
              <a:t>.</a:t>
            </a:r>
          </a:p>
          <a:p>
            <a:r>
              <a:rPr lang="en-GB" dirty="0"/>
              <a:t>Cybersecurity is concerned with all of an organization’s IT assets from networks through to application systems. </a:t>
            </a:r>
            <a:r>
              <a:rPr lang="en-GB" dirty="0" smtClean="0"/>
              <a:t> </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281</a:t>
            </a:fld>
            <a:endParaRPr lang="en-US"/>
          </a:p>
        </p:txBody>
      </p:sp>
    </p:spTree>
    <p:extLst>
      <p:ext uri="{BB962C8B-B14F-4D97-AF65-F5344CB8AC3E}">
        <p14:creationId xmlns:p14="http://schemas.microsoft.com/office/powerpoint/2010/main" val="4111361848"/>
      </p:ext>
    </p:extLst>
  </p:cSld>
  <p:clrMapOvr>
    <a:masterClrMapping/>
  </p:clrMapOvr>
  <p:transition spd="med">
    <p:wipe dir="r"/>
  </p:transition>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contributing to cybersecurity failure</a:t>
            </a:r>
            <a:endParaRPr lang="en-US" dirty="0"/>
          </a:p>
        </p:txBody>
      </p:sp>
      <p:sp>
        <p:nvSpPr>
          <p:cNvPr id="3" name="Content Placeholder 2"/>
          <p:cNvSpPr>
            <a:spLocks noGrp="1"/>
          </p:cNvSpPr>
          <p:nvPr>
            <p:ph idx="1"/>
          </p:nvPr>
        </p:nvSpPr>
        <p:spPr/>
        <p:txBody>
          <a:bodyPr/>
          <a:lstStyle/>
          <a:p>
            <a:pPr lvl="0"/>
            <a:r>
              <a:rPr lang="en-GB" dirty="0"/>
              <a:t>organizational ignorance of the seriousness of the problem, </a:t>
            </a:r>
          </a:p>
          <a:p>
            <a:pPr lvl="0"/>
            <a:r>
              <a:rPr lang="en-GB" dirty="0"/>
              <a:t>poor design and lax application of security procedures, </a:t>
            </a:r>
          </a:p>
          <a:p>
            <a:pPr lvl="0"/>
            <a:r>
              <a:rPr lang="en-GB" dirty="0"/>
              <a:t>human carelessness,</a:t>
            </a:r>
          </a:p>
          <a:p>
            <a:pPr lvl="0"/>
            <a:r>
              <a:rPr lang="en-GB" dirty="0"/>
              <a:t>inappropriate trade-offs between usability and security.</a:t>
            </a:r>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282</a:t>
            </a:fld>
            <a:endParaRPr lang="en-US"/>
          </a:p>
        </p:txBody>
      </p:sp>
    </p:spTree>
    <p:extLst>
      <p:ext uri="{BB962C8B-B14F-4D97-AF65-F5344CB8AC3E}">
        <p14:creationId xmlns:p14="http://schemas.microsoft.com/office/powerpoint/2010/main" val="394623322"/>
      </p:ext>
    </p:extLst>
  </p:cSld>
  <p:clrMapOvr>
    <a:masterClrMapping/>
  </p:clrMapOvr>
  <p:transition spd="med">
    <p:wipe dir="r"/>
  </p:transition>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Cybersecurity threats</a:t>
            </a:r>
            <a:endParaRPr lang="en-US" dirty="0"/>
          </a:p>
        </p:txBody>
      </p:sp>
      <p:sp>
        <p:nvSpPr>
          <p:cNvPr id="3" name="Content Placeholder 2"/>
          <p:cNvSpPr>
            <a:spLocks noGrp="1"/>
          </p:cNvSpPr>
          <p:nvPr>
            <p:ph idx="1"/>
          </p:nvPr>
        </p:nvSpPr>
        <p:spPr/>
        <p:txBody>
          <a:bodyPr/>
          <a:lstStyle/>
          <a:p>
            <a:r>
              <a:rPr lang="en-GB" i="1" dirty="0" smtClean="0"/>
              <a:t>Threats </a:t>
            </a:r>
            <a:r>
              <a:rPr lang="en-GB" i="1" dirty="0"/>
              <a:t>to the confidentiality of assets</a:t>
            </a:r>
            <a:r>
              <a:rPr lang="en-GB" dirty="0"/>
              <a:t>  </a:t>
            </a:r>
            <a:r>
              <a:rPr lang="en-GB" dirty="0" smtClean="0"/>
              <a:t>Data is </a:t>
            </a:r>
            <a:r>
              <a:rPr lang="en-GB" dirty="0"/>
              <a:t>not damaged but it is made available to people who should not have access to it. </a:t>
            </a:r>
            <a:endParaRPr lang="en-GB" dirty="0" smtClean="0"/>
          </a:p>
          <a:p>
            <a:r>
              <a:rPr lang="en-GB" i="1" dirty="0" smtClean="0"/>
              <a:t>Threats </a:t>
            </a:r>
            <a:r>
              <a:rPr lang="en-GB" i="1" dirty="0"/>
              <a:t>to the integrity of assets</a:t>
            </a:r>
            <a:r>
              <a:rPr lang="en-GB" dirty="0"/>
              <a:t>  These are threats where systems or data are damaged in some way by a cyberattack. </a:t>
            </a:r>
            <a:endParaRPr lang="en-GB" dirty="0" smtClean="0"/>
          </a:p>
          <a:p>
            <a:r>
              <a:rPr lang="en-GB" i="1" dirty="0" smtClean="0"/>
              <a:t>Threats </a:t>
            </a:r>
            <a:r>
              <a:rPr lang="en-GB" i="1" dirty="0"/>
              <a:t>to the availability of assets</a:t>
            </a:r>
            <a:r>
              <a:rPr lang="en-GB" dirty="0"/>
              <a:t>  These are threats that aim to deny use of assets by authorized users. </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283</a:t>
            </a:fld>
            <a:endParaRPr lang="en-US"/>
          </a:p>
        </p:txBody>
      </p:sp>
    </p:spTree>
    <p:extLst>
      <p:ext uri="{BB962C8B-B14F-4D97-AF65-F5344CB8AC3E}">
        <p14:creationId xmlns:p14="http://schemas.microsoft.com/office/powerpoint/2010/main" val="2567102617"/>
      </p:ext>
    </p:extLst>
  </p:cSld>
  <p:clrMapOvr>
    <a:masterClrMapping/>
  </p:clrMapOvr>
  <p:transition spd="med">
    <p:wipe dir="r"/>
  </p:transition>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controls</a:t>
            </a:r>
            <a:endParaRPr lang="en-US" dirty="0"/>
          </a:p>
        </p:txBody>
      </p:sp>
      <p:sp>
        <p:nvSpPr>
          <p:cNvPr id="3" name="Content Placeholder 2"/>
          <p:cNvSpPr>
            <a:spLocks noGrp="1"/>
          </p:cNvSpPr>
          <p:nvPr>
            <p:ph idx="1"/>
          </p:nvPr>
        </p:nvSpPr>
        <p:spPr/>
        <p:txBody>
          <a:bodyPr/>
          <a:lstStyle/>
          <a:p>
            <a:r>
              <a:rPr lang="en-GB" dirty="0" smtClean="0"/>
              <a:t>Authentication</a:t>
            </a:r>
            <a:r>
              <a:rPr lang="en-GB" dirty="0"/>
              <a:t>, where users of a system have to show that they are authorized to access the </a:t>
            </a:r>
            <a:r>
              <a:rPr lang="en-GB" dirty="0" smtClean="0"/>
              <a:t>system </a:t>
            </a:r>
            <a:endParaRPr lang="en-GB" dirty="0"/>
          </a:p>
          <a:p>
            <a:r>
              <a:rPr lang="en-GB" dirty="0" smtClean="0"/>
              <a:t>Encryption</a:t>
            </a:r>
            <a:r>
              <a:rPr lang="en-GB" dirty="0"/>
              <a:t>, where data is algorithmically scrambled so that an unauthorized reader cannot access the information. </a:t>
            </a:r>
            <a:endParaRPr lang="en-GB" dirty="0" smtClean="0"/>
          </a:p>
          <a:p>
            <a:r>
              <a:rPr lang="en-GB" dirty="0" smtClean="0"/>
              <a:t>Firewalls</a:t>
            </a:r>
            <a:r>
              <a:rPr lang="en-GB" dirty="0"/>
              <a:t>, where incoming network packets are examined then accepted or rejected according to a set of organizational rules. </a:t>
            </a:r>
            <a:endParaRPr lang="en-GB" dirty="0" smtClean="0"/>
          </a:p>
          <a:p>
            <a:pPr lvl="1"/>
            <a:r>
              <a:rPr lang="en-GB" dirty="0" smtClean="0"/>
              <a:t>Firewalls </a:t>
            </a:r>
            <a:r>
              <a:rPr lang="en-GB" dirty="0"/>
              <a:t>can be used to ensure that only traffic from trusted sources is passed from the external Internet into the local organizational network.</a:t>
            </a:r>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284</a:t>
            </a:fld>
            <a:endParaRPr lang="en-US"/>
          </a:p>
        </p:txBody>
      </p:sp>
    </p:spTree>
    <p:extLst>
      <p:ext uri="{BB962C8B-B14F-4D97-AF65-F5344CB8AC3E}">
        <p14:creationId xmlns:p14="http://schemas.microsoft.com/office/powerpoint/2010/main" val="2842830688"/>
      </p:ext>
    </p:extLst>
  </p:cSld>
  <p:clrMapOvr>
    <a:masterClrMapping/>
  </p:clrMapOvr>
  <p:transition spd="med">
    <p:wipe dir="r"/>
  </p:transition>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Redundancy and diversity</a:t>
            </a:r>
            <a:endParaRPr lang="en-US" dirty="0"/>
          </a:p>
        </p:txBody>
      </p:sp>
      <p:sp>
        <p:nvSpPr>
          <p:cNvPr id="3" name="Content Placeholder 2"/>
          <p:cNvSpPr>
            <a:spLocks noGrp="1"/>
          </p:cNvSpPr>
          <p:nvPr>
            <p:ph idx="1"/>
          </p:nvPr>
        </p:nvSpPr>
        <p:spPr/>
        <p:txBody>
          <a:bodyPr/>
          <a:lstStyle/>
          <a:p>
            <a:r>
              <a:rPr lang="en-GB" dirty="0" smtClean="0"/>
              <a:t>Copies of </a:t>
            </a:r>
            <a:r>
              <a:rPr lang="en-GB" dirty="0"/>
              <a:t>data and software should be maintained on separate computer systems. </a:t>
            </a:r>
            <a:endParaRPr lang="en-GB" dirty="0" smtClean="0"/>
          </a:p>
          <a:p>
            <a:pPr lvl="1"/>
            <a:r>
              <a:rPr lang="en-GB" dirty="0" smtClean="0"/>
              <a:t>This </a:t>
            </a:r>
            <a:r>
              <a:rPr lang="en-GB" dirty="0"/>
              <a:t>supports recovery after a successful cyberattack. (recovery and reinstatement)</a:t>
            </a:r>
          </a:p>
          <a:p>
            <a:r>
              <a:rPr lang="en-GB" dirty="0" smtClean="0"/>
              <a:t>Multi</a:t>
            </a:r>
            <a:r>
              <a:rPr lang="en-GB" dirty="0"/>
              <a:t>-stage diverse authentication can protect against password attacks. </a:t>
            </a:r>
            <a:endParaRPr lang="en-GB" dirty="0" smtClean="0"/>
          </a:p>
          <a:p>
            <a:pPr lvl="1"/>
            <a:r>
              <a:rPr lang="en-GB" dirty="0" smtClean="0"/>
              <a:t>This is a resistance measure</a:t>
            </a:r>
            <a:endParaRPr lang="en-GB" dirty="0"/>
          </a:p>
          <a:p>
            <a:r>
              <a:rPr lang="en-GB" dirty="0" smtClean="0"/>
              <a:t>Critical </a:t>
            </a:r>
            <a:r>
              <a:rPr lang="en-GB" dirty="0"/>
              <a:t>servers may be over-provisioned i.e. they may be more powerful than is required to handle their expected load. </a:t>
            </a:r>
            <a:r>
              <a:rPr lang="en-GB" dirty="0" smtClean="0"/>
              <a:t>Attacks can be resisted without serious service degradation.</a:t>
            </a:r>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285</a:t>
            </a:fld>
            <a:endParaRPr lang="en-US"/>
          </a:p>
        </p:txBody>
      </p:sp>
    </p:spTree>
    <p:extLst>
      <p:ext uri="{BB962C8B-B14F-4D97-AF65-F5344CB8AC3E}">
        <p14:creationId xmlns:p14="http://schemas.microsoft.com/office/powerpoint/2010/main" val="3761517961"/>
      </p:ext>
    </p:extLst>
  </p:cSld>
  <p:clrMapOvr>
    <a:masterClrMapping/>
  </p:clrMapOvr>
  <p:transition spd="med">
    <p:wipe dir="r"/>
  </p:transition>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Cyber-resilience planning</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286</a:t>
            </a:fld>
            <a:endParaRPr lang="en-US"/>
          </a:p>
        </p:txBody>
      </p:sp>
      <p:pic>
        <p:nvPicPr>
          <p:cNvPr id="7" name="Picture 6" descr="Fig 14.2 Cyber-resilience planning.eps"/>
          <p:cNvPicPr>
            <a:picLocks noChangeAspect="1"/>
          </p:cNvPicPr>
          <p:nvPr/>
        </p:nvPicPr>
        <p:blipFill rotWithShape="1">
          <a:blip r:embed="rId2">
            <a:extLst>
              <a:ext uri="{28A0092B-C50C-407E-A947-70E740481C1C}">
                <a14:useLocalDpi xmlns:a14="http://schemas.microsoft.com/office/drawing/2010/main" val="0"/>
              </a:ext>
            </a:extLst>
          </a:blip>
          <a:srcRect l="10818" t="55897"/>
          <a:stretch/>
        </p:blipFill>
        <p:spPr>
          <a:xfrm>
            <a:off x="347308" y="1998869"/>
            <a:ext cx="8339492" cy="2893391"/>
          </a:xfrm>
          <a:prstGeom prst="rect">
            <a:avLst/>
          </a:prstGeom>
        </p:spPr>
      </p:pic>
    </p:spTree>
    <p:extLst>
      <p:ext uri="{BB962C8B-B14F-4D97-AF65-F5344CB8AC3E}">
        <p14:creationId xmlns:p14="http://schemas.microsoft.com/office/powerpoint/2010/main" val="923944470"/>
      </p:ext>
    </p:extLst>
  </p:cSld>
  <p:clrMapOvr>
    <a:masterClrMapping/>
  </p:clrMapOvr>
  <p:transition spd="med">
    <p:wipe dir="r"/>
  </p:transition>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resilience planning</a:t>
            </a:r>
            <a:endParaRPr lang="en-US" dirty="0"/>
          </a:p>
        </p:txBody>
      </p:sp>
      <p:sp>
        <p:nvSpPr>
          <p:cNvPr id="3" name="Content Placeholder 2"/>
          <p:cNvSpPr>
            <a:spLocks noGrp="1"/>
          </p:cNvSpPr>
          <p:nvPr>
            <p:ph idx="1"/>
          </p:nvPr>
        </p:nvSpPr>
        <p:spPr/>
        <p:txBody>
          <a:bodyPr/>
          <a:lstStyle/>
          <a:p>
            <a:r>
              <a:rPr lang="en-GB" i="1" dirty="0"/>
              <a:t>Asset classification</a:t>
            </a:r>
            <a:r>
              <a:rPr lang="en-GB" dirty="0"/>
              <a:t> </a:t>
            </a:r>
            <a:endParaRPr lang="en-GB" dirty="0" smtClean="0"/>
          </a:p>
          <a:p>
            <a:pPr lvl="1"/>
            <a:r>
              <a:rPr lang="en-GB" dirty="0" smtClean="0"/>
              <a:t>The </a:t>
            </a:r>
            <a:r>
              <a:rPr lang="en-GB" dirty="0"/>
              <a:t>organization’s hardware, software and human assets are examined and classified depending on how essential they are to normal operations. </a:t>
            </a:r>
            <a:endParaRPr lang="en-GB" dirty="0" smtClean="0"/>
          </a:p>
          <a:p>
            <a:r>
              <a:rPr lang="en-GB" i="1" dirty="0"/>
              <a:t>Threat identification</a:t>
            </a:r>
            <a:r>
              <a:rPr lang="en-GB" dirty="0"/>
              <a:t> </a:t>
            </a:r>
            <a:endParaRPr lang="en-GB" dirty="0" smtClean="0"/>
          </a:p>
          <a:p>
            <a:pPr lvl="1"/>
            <a:r>
              <a:rPr lang="en-GB" dirty="0" smtClean="0"/>
              <a:t>For </a:t>
            </a:r>
            <a:r>
              <a:rPr lang="en-GB" dirty="0"/>
              <a:t>each of the assets (or, at least the critical and important assets), you should identify and classify threats to that asset. </a:t>
            </a:r>
            <a:endParaRPr lang="en-GB" dirty="0" smtClean="0"/>
          </a:p>
          <a:p>
            <a:r>
              <a:rPr lang="en-GB" i="1" dirty="0"/>
              <a:t>Threat recognition</a:t>
            </a:r>
            <a:r>
              <a:rPr lang="en-GB" dirty="0"/>
              <a:t> </a:t>
            </a:r>
            <a:endParaRPr lang="en-GB" dirty="0" smtClean="0"/>
          </a:p>
          <a:p>
            <a:pPr lvl="1"/>
            <a:r>
              <a:rPr lang="en-GB" dirty="0" smtClean="0"/>
              <a:t>For </a:t>
            </a:r>
            <a:r>
              <a:rPr lang="en-GB" dirty="0"/>
              <a:t>each threat or, sometimes asset/threat pair, you should identify how an attack based on that threat might be recognised. </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287</a:t>
            </a:fld>
            <a:endParaRPr lang="en-US"/>
          </a:p>
        </p:txBody>
      </p:sp>
    </p:spTree>
    <p:extLst>
      <p:ext uri="{BB962C8B-B14F-4D97-AF65-F5344CB8AC3E}">
        <p14:creationId xmlns:p14="http://schemas.microsoft.com/office/powerpoint/2010/main" val="3777591286"/>
      </p:ext>
    </p:extLst>
  </p:cSld>
  <p:clrMapOvr>
    <a:masterClrMapping/>
  </p:clrMapOvr>
  <p:transition spd="med">
    <p:wipe dir="r"/>
  </p:transition>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resilience planning</a:t>
            </a:r>
            <a:endParaRPr lang="en-US" dirty="0"/>
          </a:p>
        </p:txBody>
      </p:sp>
      <p:sp>
        <p:nvSpPr>
          <p:cNvPr id="3" name="Content Placeholder 2"/>
          <p:cNvSpPr>
            <a:spLocks noGrp="1"/>
          </p:cNvSpPr>
          <p:nvPr>
            <p:ph idx="1"/>
          </p:nvPr>
        </p:nvSpPr>
        <p:spPr/>
        <p:txBody>
          <a:bodyPr/>
          <a:lstStyle/>
          <a:p>
            <a:r>
              <a:rPr lang="en-GB" i="1" dirty="0"/>
              <a:t>Threat resistance</a:t>
            </a:r>
            <a:r>
              <a:rPr lang="en-GB" dirty="0"/>
              <a:t> </a:t>
            </a:r>
            <a:endParaRPr lang="en-GB" dirty="0" smtClean="0"/>
          </a:p>
          <a:p>
            <a:pPr lvl="1"/>
            <a:r>
              <a:rPr lang="en-GB" dirty="0" smtClean="0"/>
              <a:t>For </a:t>
            </a:r>
            <a:r>
              <a:rPr lang="en-GB" dirty="0"/>
              <a:t>each threat or asset/threat pair, you should identify possible resistance strategies. These may be either embedded in the system (technical strategies) or may rely on operational procedures. </a:t>
            </a:r>
            <a:endParaRPr lang="en-GB" dirty="0" smtClean="0"/>
          </a:p>
          <a:p>
            <a:r>
              <a:rPr lang="en-GB" i="1" dirty="0"/>
              <a:t>Asset recovery</a:t>
            </a:r>
            <a:r>
              <a:rPr lang="en-GB" dirty="0"/>
              <a:t> </a:t>
            </a:r>
            <a:endParaRPr lang="en-GB" dirty="0" smtClean="0"/>
          </a:p>
          <a:p>
            <a:pPr lvl="1"/>
            <a:r>
              <a:rPr lang="en-GB" dirty="0" smtClean="0"/>
              <a:t>For </a:t>
            </a:r>
            <a:r>
              <a:rPr lang="en-GB" dirty="0"/>
              <a:t>each critical asset or asset/threat pair, you should work out how that asset could be recovered in the event of a successful cyberattack. </a:t>
            </a:r>
            <a:endParaRPr lang="en-GB" dirty="0" smtClean="0"/>
          </a:p>
          <a:p>
            <a:r>
              <a:rPr lang="en-GB" i="1" dirty="0"/>
              <a:t>Asset reinstatement</a:t>
            </a:r>
            <a:r>
              <a:rPr lang="en-GB" dirty="0"/>
              <a:t> </a:t>
            </a:r>
            <a:endParaRPr lang="en-GB" dirty="0" smtClean="0"/>
          </a:p>
          <a:p>
            <a:pPr lvl="2"/>
            <a:r>
              <a:rPr lang="en-GB" dirty="0" smtClean="0"/>
              <a:t>This </a:t>
            </a:r>
            <a:r>
              <a:rPr lang="en-GB" dirty="0"/>
              <a:t>is a more general process of asset recovery where you define procedures to bring the system back into normal operation. </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288</a:t>
            </a:fld>
            <a:endParaRPr lang="en-US"/>
          </a:p>
        </p:txBody>
      </p:sp>
    </p:spTree>
    <p:extLst>
      <p:ext uri="{BB962C8B-B14F-4D97-AF65-F5344CB8AC3E}">
        <p14:creationId xmlns:p14="http://schemas.microsoft.com/office/powerpoint/2010/main" val="988972917"/>
      </p:ext>
    </p:extLst>
  </p:cSld>
  <p:clrMapOvr>
    <a:masterClrMapping/>
  </p:clrMapOvr>
  <p:transition spd="med">
    <p:wipe dir="r"/>
  </p:transition>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8724"/>
            <a:ext cx="8229600" cy="1143000"/>
          </a:xfrm>
        </p:spPr>
        <p:txBody>
          <a:bodyPr/>
          <a:lstStyle/>
          <a:p>
            <a:pPr algn="ctr"/>
            <a:r>
              <a:rPr lang="en-US" dirty="0" smtClean="0"/>
              <a:t>Sociotechnical resilience</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289</a:t>
            </a:fld>
            <a:endParaRPr lang="en-US"/>
          </a:p>
        </p:txBody>
      </p:sp>
    </p:spTree>
    <p:extLst>
      <p:ext uri="{BB962C8B-B14F-4D97-AF65-F5344CB8AC3E}">
        <p14:creationId xmlns:p14="http://schemas.microsoft.com/office/powerpoint/2010/main" val="4086544260"/>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dirty="0"/>
              <a:t>Diversity</a:t>
            </a:r>
            <a:r>
              <a:rPr lang="en-US" sz="3600" dirty="0"/>
              <a:t> </a:t>
            </a:r>
            <a:r>
              <a:rPr lang="en-US" dirty="0"/>
              <a:t>and redundancy examples</a:t>
            </a:r>
          </a:p>
        </p:txBody>
      </p:sp>
      <p:sp>
        <p:nvSpPr>
          <p:cNvPr id="109571" name="Rectangle 3"/>
          <p:cNvSpPr>
            <a:spLocks noGrp="1" noChangeArrowheads="1"/>
          </p:cNvSpPr>
          <p:nvPr>
            <p:ph type="body" idx="1"/>
          </p:nvPr>
        </p:nvSpPr>
        <p:spPr/>
        <p:txBody>
          <a:bodyPr/>
          <a:lstStyle/>
          <a:p>
            <a:r>
              <a:rPr lang="en-US" dirty="0">
                <a:solidFill>
                  <a:schemeClr val="accent1"/>
                </a:solidFill>
              </a:rPr>
              <a:t>Redundancy</a:t>
            </a:r>
            <a:r>
              <a:rPr lang="en-US" dirty="0"/>
              <a:t>. Where availability is critical (e.g. in </a:t>
            </a:r>
            <a:r>
              <a:rPr lang="en-US" dirty="0" err="1"/>
              <a:t>e</a:t>
            </a:r>
            <a:r>
              <a:rPr lang="en-US" dirty="0"/>
              <a:t>-commerce systems), companies normally keep backup servers and switch to these automatically if failure occurs.</a:t>
            </a:r>
          </a:p>
          <a:p>
            <a:r>
              <a:rPr lang="en-US" dirty="0">
                <a:solidFill>
                  <a:schemeClr val="accent1"/>
                </a:solidFill>
              </a:rPr>
              <a:t>Diversity</a:t>
            </a:r>
            <a:r>
              <a:rPr lang="en-US" dirty="0"/>
              <a:t>. To provide resilience against external attacks, different servers may be implemented using different operating systems (e.g. Windows and Linux)</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131398174"/>
      </p:ext>
    </p:extLst>
  </p:cSld>
  <p:clrMapOvr>
    <a:masterClrMapping/>
  </p:clrMapOvr>
  <p:transition spd="med">
    <p:wipe dir="r"/>
  </p:transition>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Sociotechnical resilience</a:t>
            </a:r>
            <a:endParaRPr lang="en-US" dirty="0"/>
          </a:p>
        </p:txBody>
      </p:sp>
      <p:sp>
        <p:nvSpPr>
          <p:cNvPr id="3" name="Content Placeholder 2"/>
          <p:cNvSpPr>
            <a:spLocks noGrp="1"/>
          </p:cNvSpPr>
          <p:nvPr>
            <p:ph idx="1"/>
          </p:nvPr>
        </p:nvSpPr>
        <p:spPr/>
        <p:txBody>
          <a:bodyPr/>
          <a:lstStyle/>
          <a:p>
            <a:r>
              <a:rPr lang="en-GB" dirty="0"/>
              <a:t>Resilience engineering is concerned with adverse external events that can lead to system failure. </a:t>
            </a:r>
          </a:p>
          <a:p>
            <a:r>
              <a:rPr lang="en-GB" dirty="0" smtClean="0"/>
              <a:t>To </a:t>
            </a:r>
            <a:r>
              <a:rPr lang="en-GB" dirty="0"/>
              <a:t>design a resilient system, you have to think about sociotechnical systems design and not exclusively focus on software. </a:t>
            </a:r>
            <a:endParaRPr lang="en-GB" dirty="0" smtClean="0"/>
          </a:p>
          <a:p>
            <a:r>
              <a:rPr lang="en-GB" dirty="0" smtClean="0"/>
              <a:t>Dealing </a:t>
            </a:r>
            <a:r>
              <a:rPr lang="en-GB" dirty="0"/>
              <a:t>with these events is often easier and more effective in the broader sociotechnical system. </a:t>
            </a:r>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290</a:t>
            </a:fld>
            <a:endParaRPr lang="en-US"/>
          </a:p>
        </p:txBody>
      </p:sp>
    </p:spTree>
    <p:extLst>
      <p:ext uri="{BB962C8B-B14F-4D97-AF65-F5344CB8AC3E}">
        <p14:creationId xmlns:p14="http://schemas.microsoft.com/office/powerpoint/2010/main" val="1743167335"/>
      </p:ext>
    </p:extLst>
  </p:cSld>
  <p:clrMapOvr>
    <a:masterClrMapping/>
  </p:clrMapOvr>
  <p:transition spd="med">
    <p:wipe dir="r"/>
  </p:transition>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example</a:t>
            </a:r>
            <a:endParaRPr lang="en-US" dirty="0"/>
          </a:p>
        </p:txBody>
      </p:sp>
      <p:sp>
        <p:nvSpPr>
          <p:cNvPr id="3" name="Content Placeholder 2"/>
          <p:cNvSpPr>
            <a:spLocks noGrp="1"/>
          </p:cNvSpPr>
          <p:nvPr>
            <p:ph idx="1"/>
          </p:nvPr>
        </p:nvSpPr>
        <p:spPr/>
        <p:txBody>
          <a:bodyPr/>
          <a:lstStyle/>
          <a:p>
            <a:r>
              <a:rPr lang="en-US" dirty="0" smtClean="0"/>
              <a:t>Cyberattack may aim to steal data, gaining access using a legitimate user’s credentials</a:t>
            </a:r>
          </a:p>
          <a:p>
            <a:r>
              <a:rPr lang="en-US" dirty="0" smtClean="0"/>
              <a:t>Technical solution may be to use more complex authentication procedures.</a:t>
            </a:r>
          </a:p>
          <a:p>
            <a:r>
              <a:rPr lang="en-US" dirty="0" smtClean="0"/>
              <a:t>These irritate users and may reduce security as users leave systems unattended without logging out.</a:t>
            </a:r>
          </a:p>
          <a:p>
            <a:r>
              <a:rPr lang="en-GB" dirty="0"/>
              <a:t>A better strategy may be to introduce organizational policies and procedures that emphasise the importance of not sharing login credentials and that tell users about easy ways to create and maintain strong passwords. </a:t>
            </a:r>
            <a:endParaRPr lang="en-GB" dirty="0" smtClean="0"/>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291</a:t>
            </a:fld>
            <a:endParaRPr lang="en-US"/>
          </a:p>
        </p:txBody>
      </p:sp>
    </p:spTree>
    <p:extLst>
      <p:ext uri="{BB962C8B-B14F-4D97-AF65-F5344CB8AC3E}">
        <p14:creationId xmlns:p14="http://schemas.microsoft.com/office/powerpoint/2010/main" val="3762427560"/>
      </p:ext>
    </p:extLst>
  </p:cSld>
  <p:clrMapOvr>
    <a:masterClrMapping/>
  </p:clrMapOvr>
  <p:transition spd="med">
    <p:wipe dir="r"/>
  </p:transition>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technical and sociotechnical systems</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292</a:t>
            </a:fld>
            <a:endParaRPr lang="en-US"/>
          </a:p>
        </p:txBody>
      </p:sp>
      <p:pic>
        <p:nvPicPr>
          <p:cNvPr id="7" name="Picture 6" descr="Fig 14.3 System hierarchy.eps"/>
          <p:cNvPicPr>
            <a:picLocks noChangeAspect="1"/>
          </p:cNvPicPr>
          <p:nvPr/>
        </p:nvPicPr>
        <p:blipFill rotWithShape="1">
          <a:blip r:embed="rId2">
            <a:extLst>
              <a:ext uri="{28A0092B-C50C-407E-A947-70E740481C1C}">
                <a14:useLocalDpi xmlns:a14="http://schemas.microsoft.com/office/drawing/2010/main" val="0"/>
              </a:ext>
            </a:extLst>
          </a:blip>
          <a:srcRect t="39574"/>
          <a:stretch/>
        </p:blipFill>
        <p:spPr>
          <a:xfrm>
            <a:off x="1270827" y="1899476"/>
            <a:ext cx="6260824" cy="4096682"/>
          </a:xfrm>
          <a:prstGeom prst="rect">
            <a:avLst/>
          </a:prstGeom>
        </p:spPr>
      </p:pic>
    </p:spTree>
    <p:extLst>
      <p:ext uri="{BB962C8B-B14F-4D97-AF65-F5344CB8AC3E}">
        <p14:creationId xmlns:p14="http://schemas.microsoft.com/office/powerpoint/2010/main" val="3523598929"/>
      </p:ext>
    </p:extLst>
  </p:cSld>
  <p:clrMapOvr>
    <a:masterClrMapping/>
  </p:clrMapOvr>
  <p:transition spd="med">
    <p:wipe dir="r"/>
  </p:transition>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hierarchy</a:t>
            </a:r>
            <a:endParaRPr lang="en-US" dirty="0"/>
          </a:p>
        </p:txBody>
      </p:sp>
      <p:sp>
        <p:nvSpPr>
          <p:cNvPr id="3" name="Content Placeholder 2"/>
          <p:cNvSpPr>
            <a:spLocks noGrp="1"/>
          </p:cNvSpPr>
          <p:nvPr>
            <p:ph idx="1"/>
          </p:nvPr>
        </p:nvSpPr>
        <p:spPr/>
        <p:txBody>
          <a:bodyPr/>
          <a:lstStyle/>
          <a:p>
            <a:r>
              <a:rPr lang="en-US" dirty="0" smtClean="0"/>
              <a:t>A failure in system S1 may be trapped in the broader sociotechnical system ST1 through operator actions</a:t>
            </a:r>
          </a:p>
          <a:p>
            <a:r>
              <a:rPr lang="en-US" dirty="0" smtClean="0"/>
              <a:t>Organizational damage is therefore limited</a:t>
            </a:r>
          </a:p>
          <a:p>
            <a:r>
              <a:rPr lang="en-US" dirty="0" smtClean="0"/>
              <a:t>If the failure in S1 leads to a failure in ST1, then it is up to managers in the broader organization to deal with that failure.</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293</a:t>
            </a:fld>
            <a:endParaRPr lang="en-US"/>
          </a:p>
        </p:txBody>
      </p:sp>
    </p:spTree>
    <p:extLst>
      <p:ext uri="{BB962C8B-B14F-4D97-AF65-F5344CB8AC3E}">
        <p14:creationId xmlns:p14="http://schemas.microsoft.com/office/powerpoint/2010/main" val="3826461745"/>
      </p:ext>
    </p:extLst>
  </p:cSld>
  <p:clrMapOvr>
    <a:masterClrMapping/>
  </p:clrMapOvr>
  <p:transition spd="med">
    <p:wipe dir="r"/>
  </p:transition>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resilient organizations</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294</a:t>
            </a:fld>
            <a:endParaRPr lang="en-US"/>
          </a:p>
        </p:txBody>
      </p:sp>
      <p:pic>
        <p:nvPicPr>
          <p:cNvPr id="7" name="Picture 6" descr="Fig 14.4 Organizational resilience.eps"/>
          <p:cNvPicPr>
            <a:picLocks noChangeAspect="1"/>
          </p:cNvPicPr>
          <p:nvPr/>
        </p:nvPicPr>
        <p:blipFill rotWithShape="1">
          <a:blip r:embed="rId2">
            <a:extLst>
              <a:ext uri="{28A0092B-C50C-407E-A947-70E740481C1C}">
                <a14:useLocalDpi xmlns:a14="http://schemas.microsoft.com/office/drawing/2010/main" val="0"/>
              </a:ext>
            </a:extLst>
          </a:blip>
          <a:srcRect t="60021"/>
          <a:stretch/>
        </p:blipFill>
        <p:spPr>
          <a:xfrm>
            <a:off x="415578" y="2297041"/>
            <a:ext cx="8271222" cy="2893393"/>
          </a:xfrm>
          <a:prstGeom prst="rect">
            <a:avLst/>
          </a:prstGeom>
        </p:spPr>
      </p:pic>
    </p:spTree>
    <p:extLst>
      <p:ext uri="{BB962C8B-B14F-4D97-AF65-F5344CB8AC3E}">
        <p14:creationId xmlns:p14="http://schemas.microsoft.com/office/powerpoint/2010/main" val="1760279743"/>
      </p:ext>
    </p:extLst>
  </p:cSld>
  <p:clrMapOvr>
    <a:masterClrMapping/>
  </p:clrMapOvr>
  <p:transition spd="med">
    <p:wipe dir="r"/>
  </p:transition>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resilience</a:t>
            </a:r>
            <a:endParaRPr lang="en-US" dirty="0"/>
          </a:p>
        </p:txBody>
      </p:sp>
      <p:sp>
        <p:nvSpPr>
          <p:cNvPr id="3" name="Content Placeholder 2"/>
          <p:cNvSpPr>
            <a:spLocks noGrp="1"/>
          </p:cNvSpPr>
          <p:nvPr>
            <p:ph idx="1"/>
          </p:nvPr>
        </p:nvSpPr>
        <p:spPr/>
        <p:txBody>
          <a:bodyPr/>
          <a:lstStyle/>
          <a:p>
            <a:r>
              <a:rPr lang="en-GB" dirty="0" smtClean="0"/>
              <a:t>There are four characteristics that reflect the resilience of an organization</a:t>
            </a:r>
          </a:p>
          <a:p>
            <a:pPr lvl="1"/>
            <a:r>
              <a:rPr lang="en-GB" dirty="0" smtClean="0"/>
              <a:t>Responsiveness, monitoring, anticipation, learning</a:t>
            </a:r>
          </a:p>
          <a:p>
            <a:r>
              <a:rPr lang="en-GB" i="1" dirty="0" smtClean="0"/>
              <a:t>The </a:t>
            </a:r>
            <a:r>
              <a:rPr lang="en-GB" i="1" dirty="0"/>
              <a:t>ability to respond</a:t>
            </a:r>
            <a:r>
              <a:rPr lang="en-GB" dirty="0"/>
              <a:t> </a:t>
            </a:r>
            <a:endParaRPr lang="en-GB" dirty="0" smtClean="0"/>
          </a:p>
          <a:p>
            <a:pPr lvl="1"/>
            <a:r>
              <a:rPr lang="en-GB" dirty="0" smtClean="0"/>
              <a:t>Organizations </a:t>
            </a:r>
            <a:r>
              <a:rPr lang="en-GB" dirty="0"/>
              <a:t>have to be able to adapt their processes and procedures in response to risks. These risks may be anticipated risks or may be detected threats to the organization and its systems. </a:t>
            </a:r>
            <a:endParaRPr lang="en-GB" dirty="0" smtClean="0"/>
          </a:p>
          <a:p>
            <a:r>
              <a:rPr lang="en-GB" i="1" dirty="0" smtClean="0"/>
              <a:t>The </a:t>
            </a:r>
            <a:r>
              <a:rPr lang="en-GB" i="1" dirty="0"/>
              <a:t>ability to monitor</a:t>
            </a:r>
            <a:r>
              <a:rPr lang="en-GB" dirty="0"/>
              <a:t> </a:t>
            </a:r>
            <a:endParaRPr lang="en-GB" dirty="0" smtClean="0"/>
          </a:p>
          <a:p>
            <a:pPr lvl="1"/>
            <a:r>
              <a:rPr lang="en-GB" dirty="0" smtClean="0"/>
              <a:t>Organizations </a:t>
            </a:r>
            <a:r>
              <a:rPr lang="en-GB" dirty="0"/>
              <a:t>should monitor both their internal operations and their external environment for threats before they arise. </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295</a:t>
            </a:fld>
            <a:endParaRPr lang="en-US"/>
          </a:p>
        </p:txBody>
      </p:sp>
    </p:spTree>
    <p:extLst>
      <p:ext uri="{BB962C8B-B14F-4D97-AF65-F5344CB8AC3E}">
        <p14:creationId xmlns:p14="http://schemas.microsoft.com/office/powerpoint/2010/main" val="3122489999"/>
      </p:ext>
    </p:extLst>
  </p:cSld>
  <p:clrMapOvr>
    <a:masterClrMapping/>
  </p:clrMapOvr>
  <p:transition spd="med">
    <p:wipe dir="r"/>
  </p:transition>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resilience</a:t>
            </a:r>
            <a:endParaRPr lang="en-US" dirty="0"/>
          </a:p>
        </p:txBody>
      </p:sp>
      <p:sp>
        <p:nvSpPr>
          <p:cNvPr id="3" name="Content Placeholder 2"/>
          <p:cNvSpPr>
            <a:spLocks noGrp="1"/>
          </p:cNvSpPr>
          <p:nvPr>
            <p:ph idx="1"/>
          </p:nvPr>
        </p:nvSpPr>
        <p:spPr/>
        <p:txBody>
          <a:bodyPr/>
          <a:lstStyle/>
          <a:p>
            <a:r>
              <a:rPr lang="en-GB" i="1" dirty="0"/>
              <a:t>The ability to anticipate </a:t>
            </a:r>
            <a:endParaRPr lang="en-GB" i="1" dirty="0" smtClean="0"/>
          </a:p>
          <a:p>
            <a:pPr lvl="1"/>
            <a:r>
              <a:rPr lang="en-GB" dirty="0" smtClean="0"/>
              <a:t>A </a:t>
            </a:r>
            <a:r>
              <a:rPr lang="en-GB" dirty="0"/>
              <a:t>resilient organization should not simply focus on its current operations but should anticipate possible future events and changes that may affect its operations and resilience. </a:t>
            </a:r>
            <a:endParaRPr lang="en-GB" dirty="0" smtClean="0"/>
          </a:p>
          <a:p>
            <a:r>
              <a:rPr lang="en-GB" i="1" dirty="0" smtClean="0"/>
              <a:t>The </a:t>
            </a:r>
            <a:r>
              <a:rPr lang="en-GB" i="1" dirty="0"/>
              <a:t>ability to learn</a:t>
            </a:r>
            <a:r>
              <a:rPr lang="en-GB" dirty="0"/>
              <a:t>  </a:t>
            </a:r>
            <a:endParaRPr lang="en-GB" dirty="0" smtClean="0"/>
          </a:p>
          <a:p>
            <a:pPr lvl="1"/>
            <a:r>
              <a:rPr lang="en-GB" dirty="0" smtClean="0"/>
              <a:t>Organizational </a:t>
            </a:r>
            <a:r>
              <a:rPr lang="en-GB" dirty="0"/>
              <a:t>resilience can be improved by learning from experience. It is particularly important to learn from successful responses to adverse events such as the effective resistance of a cyberattack. Learning from success allows </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296</a:t>
            </a:fld>
            <a:endParaRPr lang="en-US"/>
          </a:p>
        </p:txBody>
      </p:sp>
    </p:spTree>
    <p:extLst>
      <p:ext uri="{BB962C8B-B14F-4D97-AF65-F5344CB8AC3E}">
        <p14:creationId xmlns:p14="http://schemas.microsoft.com/office/powerpoint/2010/main" val="3617494469"/>
      </p:ext>
    </p:extLst>
  </p:cSld>
  <p:clrMapOvr>
    <a:masterClrMapping/>
  </p:clrMapOvr>
  <p:transition spd="med">
    <p:wipe dir="r"/>
  </p:transition>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error</a:t>
            </a:r>
            <a:endParaRPr lang="en-US" dirty="0"/>
          </a:p>
        </p:txBody>
      </p:sp>
      <p:sp>
        <p:nvSpPr>
          <p:cNvPr id="3" name="Content Placeholder 2"/>
          <p:cNvSpPr>
            <a:spLocks noGrp="1"/>
          </p:cNvSpPr>
          <p:nvPr>
            <p:ph idx="1"/>
          </p:nvPr>
        </p:nvSpPr>
        <p:spPr/>
        <p:txBody>
          <a:bodyPr/>
          <a:lstStyle/>
          <a:p>
            <a:r>
              <a:rPr lang="en-US" dirty="0" smtClean="0"/>
              <a:t>People inevitably make mistakes (human errors) that sometimes lead to serious system failures.</a:t>
            </a:r>
          </a:p>
          <a:p>
            <a:r>
              <a:rPr lang="en-US" dirty="0" smtClean="0"/>
              <a:t>There are two ways to consider human error</a:t>
            </a:r>
          </a:p>
          <a:p>
            <a:pPr lvl="1"/>
            <a:r>
              <a:rPr lang="en-GB" i="1" dirty="0" smtClean="0"/>
              <a:t>The </a:t>
            </a:r>
            <a:r>
              <a:rPr lang="en-GB" i="1" dirty="0"/>
              <a:t>person approach</a:t>
            </a:r>
            <a:r>
              <a:rPr lang="en-GB" dirty="0"/>
              <a:t>. Errors are considered to be the responsibility of the individual and ‘unsafe acts’ (such as an operator failing to engage a safety barrier) are a consequence of individual carelessness or reckless behaviour. </a:t>
            </a:r>
            <a:endParaRPr lang="en-GB" dirty="0" smtClean="0"/>
          </a:p>
          <a:p>
            <a:pPr lvl="1"/>
            <a:r>
              <a:rPr lang="en-GB" i="1" dirty="0"/>
              <a:t>The systems approach</a:t>
            </a:r>
            <a:r>
              <a:rPr lang="en-GB" dirty="0"/>
              <a:t>. The basic assumption is that people are fallible and will make mistakes. People make mistakes because they are under pressure from high workloads, poor training or because of inappropriate system design. </a:t>
            </a:r>
            <a:r>
              <a:rPr lang="en-GB" dirty="0" smtClean="0"/>
              <a:t> </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297</a:t>
            </a:fld>
            <a:endParaRPr lang="en-US"/>
          </a:p>
        </p:txBody>
      </p:sp>
    </p:spTree>
    <p:extLst>
      <p:ext uri="{BB962C8B-B14F-4D97-AF65-F5344CB8AC3E}">
        <p14:creationId xmlns:p14="http://schemas.microsoft.com/office/powerpoint/2010/main" val="3130631646"/>
      </p:ext>
    </p:extLst>
  </p:cSld>
  <p:clrMapOvr>
    <a:masterClrMapping/>
  </p:clrMapOvr>
  <p:transition spd="med">
    <p:wipe dir="r"/>
  </p:transition>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approach</a:t>
            </a:r>
            <a:endParaRPr lang="en-US" dirty="0"/>
          </a:p>
        </p:txBody>
      </p:sp>
      <p:sp>
        <p:nvSpPr>
          <p:cNvPr id="3" name="Content Placeholder 2"/>
          <p:cNvSpPr>
            <a:spLocks noGrp="1"/>
          </p:cNvSpPr>
          <p:nvPr>
            <p:ph idx="1"/>
          </p:nvPr>
        </p:nvSpPr>
        <p:spPr/>
        <p:txBody>
          <a:bodyPr/>
          <a:lstStyle/>
          <a:p>
            <a:r>
              <a:rPr lang="en-GB" dirty="0" smtClean="0"/>
              <a:t>Systems </a:t>
            </a:r>
            <a:r>
              <a:rPr lang="en-GB" dirty="0"/>
              <a:t>engineers should assume that human errors will occur during system operation. </a:t>
            </a:r>
            <a:endParaRPr lang="en-GB" dirty="0" smtClean="0"/>
          </a:p>
          <a:p>
            <a:r>
              <a:rPr lang="en-GB" dirty="0" smtClean="0"/>
              <a:t>To </a:t>
            </a:r>
            <a:r>
              <a:rPr lang="en-GB" dirty="0"/>
              <a:t>improve the resilience of a system, designers have to think about the defences and barriers to human error that could be part of a system. </a:t>
            </a:r>
            <a:endParaRPr lang="en-GB" dirty="0" smtClean="0"/>
          </a:p>
          <a:p>
            <a:r>
              <a:rPr lang="en-GB" dirty="0" smtClean="0"/>
              <a:t>Can </a:t>
            </a:r>
            <a:r>
              <a:rPr lang="en-GB" dirty="0"/>
              <a:t>these barriers should be built into the technical components of the </a:t>
            </a:r>
            <a:r>
              <a:rPr lang="en-GB" dirty="0" smtClean="0"/>
              <a:t>system (technical barriers)? </a:t>
            </a:r>
            <a:r>
              <a:rPr lang="en-GB" dirty="0"/>
              <a:t>If not, they could be part of the processes, procedures and guidelines for using the </a:t>
            </a:r>
            <a:r>
              <a:rPr lang="en-GB" dirty="0" smtClean="0"/>
              <a:t>system (sociotechnical barriers). </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298</a:t>
            </a:fld>
            <a:endParaRPr lang="en-US"/>
          </a:p>
        </p:txBody>
      </p:sp>
    </p:spTree>
    <p:extLst>
      <p:ext uri="{BB962C8B-B14F-4D97-AF65-F5344CB8AC3E}">
        <p14:creationId xmlns:p14="http://schemas.microsoft.com/office/powerpoint/2010/main" val="3132835375"/>
      </p:ext>
    </p:extLst>
  </p:cSld>
  <p:clrMapOvr>
    <a:masterClrMapping/>
  </p:clrMapOvr>
  <p:transition spd="med">
    <p:wipe dir="r"/>
  </p:transition>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Defensive layers</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299</a:t>
            </a:fld>
            <a:endParaRPr lang="en-US"/>
          </a:p>
        </p:txBody>
      </p:sp>
      <p:pic>
        <p:nvPicPr>
          <p:cNvPr id="7" name="Picture 6" descr="Fig 14.5 Defensive laye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416" y="2152373"/>
            <a:ext cx="6970653" cy="3612322"/>
          </a:xfrm>
          <a:prstGeom prst="rect">
            <a:avLst/>
          </a:prstGeom>
        </p:spPr>
      </p:pic>
    </p:spTree>
    <p:extLst>
      <p:ext uri="{BB962C8B-B14F-4D97-AF65-F5344CB8AC3E}">
        <p14:creationId xmlns:p14="http://schemas.microsoft.com/office/powerpoint/2010/main" val="4047104769"/>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Dependable </a:t>
            </a:r>
            <a:r>
              <a:rPr lang="en-US" dirty="0" smtClean="0">
                <a:solidFill>
                  <a:schemeClr val="tx1"/>
                </a:solidFill>
              </a:rPr>
              <a:t>Systems - </a:t>
            </a:r>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Dependability properties</a:t>
            </a:r>
          </a:p>
          <a:p>
            <a:r>
              <a:rPr lang="en-US" dirty="0" smtClean="0"/>
              <a:t>Sociotechnical systems</a:t>
            </a:r>
          </a:p>
          <a:p>
            <a:r>
              <a:rPr lang="en-US" dirty="0" smtClean="0"/>
              <a:t>Redundancy and diversity</a:t>
            </a:r>
          </a:p>
          <a:p>
            <a:r>
              <a:rPr lang="en-US" dirty="0" smtClean="0"/>
              <a:t>Dependable processes</a:t>
            </a:r>
          </a:p>
          <a:p>
            <a:r>
              <a:rPr lang="en-US" dirty="0" smtClean="0"/>
              <a:t>Formal methods and dependability</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9D29DFB1-9EA4-2B4D-92D1-CC42B9A94240}" type="slidenum">
              <a:rPr lang="en-US" smtClean="0"/>
              <a:t>3</a:t>
            </a:fld>
            <a:endParaRPr lang="en-US"/>
          </a:p>
        </p:txBody>
      </p:sp>
    </p:spTree>
    <p:extLst>
      <p:ext uri="{BB962C8B-B14F-4D97-AF65-F5344CB8AC3E}">
        <p14:creationId xmlns:p14="http://schemas.microsoft.com/office/powerpoint/2010/main" val="1620439114"/>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diversity and redundancy</a:t>
            </a:r>
            <a:endParaRPr lang="en-US" dirty="0"/>
          </a:p>
        </p:txBody>
      </p:sp>
      <p:sp>
        <p:nvSpPr>
          <p:cNvPr id="3" name="Content Placeholder 2"/>
          <p:cNvSpPr>
            <a:spLocks noGrp="1"/>
          </p:cNvSpPr>
          <p:nvPr>
            <p:ph idx="1"/>
          </p:nvPr>
        </p:nvSpPr>
        <p:spPr/>
        <p:txBody>
          <a:bodyPr/>
          <a:lstStyle/>
          <a:p>
            <a:r>
              <a:rPr lang="en-US" dirty="0" smtClean="0"/>
              <a:t>Process activities, such as validation, should not depend on a single approach, such as testing, to validate the system.</a:t>
            </a:r>
          </a:p>
          <a:p>
            <a:r>
              <a:rPr lang="en-US" dirty="0" smtClean="0"/>
              <a:t>Redundant and diverse process activities are important especially for verification and validation.</a:t>
            </a:r>
          </a:p>
          <a:p>
            <a:r>
              <a:rPr lang="en-US" dirty="0" smtClean="0"/>
              <a:t>Multiple, different process activities the complement each other and allow for cross-checking help to avoid process errors, which may lead to errors in the software.</a:t>
            </a:r>
          </a:p>
          <a:p>
            <a:endParaRPr lang="en-US" dirty="0"/>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30</a:t>
            </a:fld>
            <a:endParaRPr lang="en-US"/>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622575944"/>
      </p:ext>
    </p:extLst>
  </p:cSld>
  <p:clrMapOvr>
    <a:masterClrMapping/>
  </p:clrMapOvr>
  <p:transition spd="med">
    <p:wipe dir="r"/>
  </p:transition>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Defensive layers</a:t>
            </a:r>
            <a:endParaRPr lang="en-US" dirty="0"/>
          </a:p>
        </p:txBody>
      </p:sp>
      <p:sp>
        <p:nvSpPr>
          <p:cNvPr id="3" name="Content Placeholder 2"/>
          <p:cNvSpPr>
            <a:spLocks noGrp="1"/>
          </p:cNvSpPr>
          <p:nvPr>
            <p:ph idx="1"/>
          </p:nvPr>
        </p:nvSpPr>
        <p:spPr/>
        <p:txBody>
          <a:bodyPr/>
          <a:lstStyle/>
          <a:p>
            <a:r>
              <a:rPr lang="en-US" dirty="0" smtClean="0"/>
              <a:t>You should use redundancy and diversity to create a set of defensive layers, where each layer uses a different approach to deter attackers or trap technical/human failures.</a:t>
            </a:r>
          </a:p>
          <a:p>
            <a:r>
              <a:rPr lang="en-US" dirty="0" smtClean="0"/>
              <a:t>ATC system examples</a:t>
            </a:r>
          </a:p>
          <a:p>
            <a:pPr lvl="1"/>
            <a:r>
              <a:rPr lang="en-US" dirty="0" smtClean="0"/>
              <a:t>Conflict alert system</a:t>
            </a:r>
          </a:p>
          <a:p>
            <a:pPr lvl="1"/>
            <a:r>
              <a:rPr lang="en-US" dirty="0" smtClean="0"/>
              <a:t>Formalized recording procedures</a:t>
            </a:r>
          </a:p>
          <a:p>
            <a:pPr lvl="1"/>
            <a:r>
              <a:rPr lang="en-US" dirty="0" smtClean="0"/>
              <a:t>Collaborative checking</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300</a:t>
            </a:fld>
            <a:endParaRPr lang="en-US"/>
          </a:p>
        </p:txBody>
      </p:sp>
    </p:spTree>
    <p:extLst>
      <p:ext uri="{BB962C8B-B14F-4D97-AF65-F5344CB8AC3E}">
        <p14:creationId xmlns:p14="http://schemas.microsoft.com/office/powerpoint/2010/main" val="1512155769"/>
      </p:ext>
    </p:extLst>
  </p:cSld>
  <p:clrMapOvr>
    <a:masterClrMapping/>
  </p:clrMapOvr>
  <p:transition spd="med">
    <p:wipe dir="r"/>
  </p:transition>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Swiss Cheese Model</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301</a:t>
            </a:fld>
            <a:endParaRPr lang="en-US"/>
          </a:p>
        </p:txBody>
      </p:sp>
      <p:pic>
        <p:nvPicPr>
          <p:cNvPr id="7" name="Picture 6" descr="Fig 14.6 SwissChees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809" y="2299803"/>
            <a:ext cx="7863614" cy="3111502"/>
          </a:xfrm>
          <a:prstGeom prst="rect">
            <a:avLst/>
          </a:prstGeom>
        </p:spPr>
      </p:pic>
    </p:spTree>
    <p:extLst>
      <p:ext uri="{BB962C8B-B14F-4D97-AF65-F5344CB8AC3E}">
        <p14:creationId xmlns:p14="http://schemas.microsoft.com/office/powerpoint/2010/main" val="1331965657"/>
      </p:ext>
    </p:extLst>
  </p:cSld>
  <p:clrMapOvr>
    <a:masterClrMapping/>
  </p:clrMapOvr>
  <p:transition spd="med">
    <p:wipe dir="r"/>
  </p:transition>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Swiss Cheese model</a:t>
            </a:r>
            <a:endParaRPr lang="en-US" dirty="0"/>
          </a:p>
        </p:txBody>
      </p:sp>
      <p:sp>
        <p:nvSpPr>
          <p:cNvPr id="3" name="Content Placeholder 2"/>
          <p:cNvSpPr>
            <a:spLocks noGrp="1"/>
          </p:cNvSpPr>
          <p:nvPr>
            <p:ph idx="1"/>
          </p:nvPr>
        </p:nvSpPr>
        <p:spPr/>
        <p:txBody>
          <a:bodyPr/>
          <a:lstStyle/>
          <a:p>
            <a:r>
              <a:rPr lang="en-US" dirty="0" smtClean="0"/>
              <a:t>Defensive layers have vulnerabilities</a:t>
            </a:r>
          </a:p>
          <a:p>
            <a:pPr lvl="1"/>
            <a:r>
              <a:rPr lang="en-US" dirty="0" smtClean="0"/>
              <a:t>They are like slices of Swiss cheese with holes in the layer corresponding to these vulnerabilities.</a:t>
            </a:r>
          </a:p>
          <a:p>
            <a:r>
              <a:rPr lang="en-US" dirty="0" smtClean="0"/>
              <a:t>Vulnerabilities are dynamic</a:t>
            </a:r>
          </a:p>
          <a:p>
            <a:pPr lvl="1"/>
            <a:r>
              <a:rPr lang="en-US" dirty="0" smtClean="0"/>
              <a:t>The ‘holes’ are not always in the same place and the size of the holes may vary depending on the operating conditions.</a:t>
            </a:r>
          </a:p>
          <a:p>
            <a:r>
              <a:rPr lang="en-US" dirty="0" smtClean="0"/>
              <a:t>System failures occur when the holes line up and all of the defenses fail.</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302</a:t>
            </a:fld>
            <a:endParaRPr lang="en-US"/>
          </a:p>
        </p:txBody>
      </p:sp>
    </p:spTree>
    <p:extLst>
      <p:ext uri="{BB962C8B-B14F-4D97-AF65-F5344CB8AC3E}">
        <p14:creationId xmlns:p14="http://schemas.microsoft.com/office/powerpoint/2010/main" val="100989962"/>
      </p:ext>
    </p:extLst>
  </p:cSld>
  <p:clrMapOvr>
    <a:masterClrMapping/>
  </p:clrMapOvr>
  <p:transition spd="med">
    <p:wipe dir="r"/>
  </p:transition>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Increasing system resilience</a:t>
            </a:r>
            <a:endParaRPr lang="en-US" dirty="0"/>
          </a:p>
        </p:txBody>
      </p:sp>
      <p:sp>
        <p:nvSpPr>
          <p:cNvPr id="3" name="Content Placeholder 2"/>
          <p:cNvSpPr>
            <a:spLocks noGrp="1"/>
          </p:cNvSpPr>
          <p:nvPr>
            <p:ph idx="1"/>
          </p:nvPr>
        </p:nvSpPr>
        <p:spPr/>
        <p:txBody>
          <a:bodyPr/>
          <a:lstStyle/>
          <a:p>
            <a:r>
              <a:rPr lang="en-GB" dirty="0"/>
              <a:t>Reduce the probability of the occurrence of an external event that might trigger system failures. </a:t>
            </a:r>
            <a:endParaRPr lang="en-GB" dirty="0" smtClean="0"/>
          </a:p>
          <a:p>
            <a:r>
              <a:rPr lang="en-GB" dirty="0"/>
              <a:t>Increase the number of defensive layers. </a:t>
            </a:r>
            <a:endParaRPr lang="en-GB" dirty="0" smtClean="0"/>
          </a:p>
          <a:p>
            <a:pPr lvl="1"/>
            <a:r>
              <a:rPr lang="en-GB" dirty="0" smtClean="0"/>
              <a:t>The more </a:t>
            </a:r>
            <a:r>
              <a:rPr lang="en-GB" dirty="0"/>
              <a:t>layers that you have in a system, the less likely it is that the holes will line up and a system failure occur. </a:t>
            </a:r>
            <a:endParaRPr lang="en-GB" dirty="0" smtClean="0"/>
          </a:p>
          <a:p>
            <a:r>
              <a:rPr lang="en-GB" dirty="0"/>
              <a:t>Design a system so that diverse types of barriers are included. </a:t>
            </a:r>
            <a:endParaRPr lang="en-GB" dirty="0" smtClean="0"/>
          </a:p>
          <a:p>
            <a:pPr lvl="1"/>
            <a:r>
              <a:rPr lang="en-GB" dirty="0" smtClean="0"/>
              <a:t>The ‘holes</a:t>
            </a:r>
            <a:r>
              <a:rPr lang="en-GB" dirty="0"/>
              <a:t>’ will probably be in different places and so there is less chance of the holes lining up and failing to trap an error. </a:t>
            </a:r>
            <a:endParaRPr lang="en-GB" dirty="0" smtClean="0"/>
          </a:p>
          <a:p>
            <a:r>
              <a:rPr lang="en-GB" dirty="0"/>
              <a:t>Minimize the number of latent conditions in a system. </a:t>
            </a:r>
          </a:p>
          <a:p>
            <a:pPr lvl="1"/>
            <a:r>
              <a:rPr lang="en-GB" dirty="0" smtClean="0"/>
              <a:t>This means </a:t>
            </a:r>
            <a:r>
              <a:rPr lang="en-GB" dirty="0"/>
              <a:t>reducing the number and size of system ‘holes’. </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303</a:t>
            </a:fld>
            <a:endParaRPr lang="en-US"/>
          </a:p>
        </p:txBody>
      </p:sp>
    </p:spTree>
    <p:extLst>
      <p:ext uri="{BB962C8B-B14F-4D97-AF65-F5344CB8AC3E}">
        <p14:creationId xmlns:p14="http://schemas.microsoft.com/office/powerpoint/2010/main" val="3766735858"/>
      </p:ext>
    </p:extLst>
  </p:cSld>
  <p:clrMapOvr>
    <a:masterClrMapping/>
  </p:clrMapOvr>
  <p:transition spd="med">
    <p:wipe dir="r"/>
  </p:transition>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and management processes</a:t>
            </a:r>
            <a:endParaRPr lang="en-US" dirty="0"/>
          </a:p>
        </p:txBody>
      </p:sp>
      <p:sp>
        <p:nvSpPr>
          <p:cNvPr id="3" name="Content Placeholder 2"/>
          <p:cNvSpPr>
            <a:spLocks noGrp="1"/>
          </p:cNvSpPr>
          <p:nvPr>
            <p:ph idx="1"/>
          </p:nvPr>
        </p:nvSpPr>
        <p:spPr/>
        <p:txBody>
          <a:bodyPr/>
          <a:lstStyle/>
          <a:p>
            <a:r>
              <a:rPr lang="en-GB" dirty="0"/>
              <a:t>All software systems have associated operational processes that reflect the assumptions of the designers about how these systems will be used. </a:t>
            </a:r>
            <a:endParaRPr lang="en-GB" dirty="0" smtClean="0"/>
          </a:p>
          <a:p>
            <a:r>
              <a:rPr lang="en-GB" dirty="0"/>
              <a:t>For example, in an imaging system in a hospital, the operator may have the responsibility of checking the quality of the images immediately after these have been processed. </a:t>
            </a:r>
            <a:endParaRPr lang="en-GB" dirty="0" smtClean="0"/>
          </a:p>
          <a:p>
            <a:r>
              <a:rPr lang="en-GB" dirty="0" smtClean="0"/>
              <a:t>This </a:t>
            </a:r>
            <a:r>
              <a:rPr lang="en-GB" dirty="0"/>
              <a:t>allows the imaging procedure to be repeated if there is a problem. </a:t>
            </a:r>
            <a:endParaRPr lang="en-GB" dirty="0" smtClean="0"/>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304</a:t>
            </a:fld>
            <a:endParaRPr lang="en-US"/>
          </a:p>
        </p:txBody>
      </p:sp>
    </p:spTree>
    <p:extLst>
      <p:ext uri="{BB962C8B-B14F-4D97-AF65-F5344CB8AC3E}">
        <p14:creationId xmlns:p14="http://schemas.microsoft.com/office/powerpoint/2010/main" val="1665346437"/>
      </p:ext>
    </p:extLst>
  </p:cSld>
  <p:clrMapOvr>
    <a:masterClrMapping/>
  </p:clrMapOvr>
  <p:transition spd="med">
    <p:wipe dir="r"/>
  </p:transition>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processes</a:t>
            </a:r>
            <a:endParaRPr lang="en-US" dirty="0"/>
          </a:p>
        </p:txBody>
      </p:sp>
      <p:sp>
        <p:nvSpPr>
          <p:cNvPr id="3" name="Content Placeholder 2"/>
          <p:cNvSpPr>
            <a:spLocks noGrp="1"/>
          </p:cNvSpPr>
          <p:nvPr>
            <p:ph idx="1"/>
          </p:nvPr>
        </p:nvSpPr>
        <p:spPr/>
        <p:txBody>
          <a:bodyPr/>
          <a:lstStyle/>
          <a:p>
            <a:r>
              <a:rPr lang="en-GB" dirty="0"/>
              <a:t>Operational processes are the processes that are involved in using the system for its defined purpose. </a:t>
            </a:r>
            <a:endParaRPr lang="en-GB" dirty="0" smtClean="0"/>
          </a:p>
          <a:p>
            <a:r>
              <a:rPr lang="en-GB" dirty="0"/>
              <a:t>For new systems, these operational processes have to be defined and documented during the system development process. </a:t>
            </a:r>
            <a:endParaRPr lang="en-GB" dirty="0" smtClean="0"/>
          </a:p>
          <a:p>
            <a:r>
              <a:rPr lang="en-GB" dirty="0" smtClean="0"/>
              <a:t>Operators </a:t>
            </a:r>
            <a:r>
              <a:rPr lang="en-GB" dirty="0"/>
              <a:t>may have to be trained and other work processes adapted to make effective use of the new system. </a:t>
            </a:r>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305</a:t>
            </a:fld>
            <a:endParaRPr lang="en-US"/>
          </a:p>
        </p:txBody>
      </p:sp>
    </p:spTree>
    <p:extLst>
      <p:ext uri="{BB962C8B-B14F-4D97-AF65-F5344CB8AC3E}">
        <p14:creationId xmlns:p14="http://schemas.microsoft.com/office/powerpoint/2010/main" val="325473742"/>
      </p:ext>
    </p:extLst>
  </p:cSld>
  <p:clrMapOvr>
    <a:masterClrMapping/>
  </p:clrMapOvr>
  <p:transition spd="med">
    <p:wipe dir="r"/>
  </p:transition>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and Enterprise IT processes</a:t>
            </a:r>
            <a:endParaRPr lang="en-US" dirty="0"/>
          </a:p>
        </p:txBody>
      </p:sp>
      <p:sp>
        <p:nvSpPr>
          <p:cNvPr id="3" name="Content Placeholder 2"/>
          <p:cNvSpPr>
            <a:spLocks noGrp="1"/>
          </p:cNvSpPr>
          <p:nvPr>
            <p:ph idx="1"/>
          </p:nvPr>
        </p:nvSpPr>
        <p:spPr/>
        <p:txBody>
          <a:bodyPr/>
          <a:lstStyle/>
          <a:p>
            <a:r>
              <a:rPr lang="en-GB" dirty="0"/>
              <a:t>For personal systems, the designers may describe the expected use of the system but have no control over how users will actually behave. </a:t>
            </a:r>
            <a:endParaRPr lang="en-GB" dirty="0" smtClean="0"/>
          </a:p>
          <a:p>
            <a:r>
              <a:rPr lang="en-GB" dirty="0" smtClean="0"/>
              <a:t>For </a:t>
            </a:r>
            <a:r>
              <a:rPr lang="en-GB" dirty="0"/>
              <a:t>enterprise IT systems, however, there may be training for users to teach them how to use the system. </a:t>
            </a:r>
            <a:endParaRPr lang="en-GB" dirty="0" smtClean="0"/>
          </a:p>
          <a:p>
            <a:r>
              <a:rPr lang="en-GB" dirty="0" smtClean="0"/>
              <a:t>Although </a:t>
            </a:r>
            <a:r>
              <a:rPr lang="en-GB" dirty="0"/>
              <a:t>user behaviour cannot be controlled, it is reasonable to expect that they will normally follow the defined process. </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306</a:t>
            </a:fld>
            <a:endParaRPr lang="en-US"/>
          </a:p>
        </p:txBody>
      </p:sp>
    </p:spTree>
    <p:extLst>
      <p:ext uri="{BB962C8B-B14F-4D97-AF65-F5344CB8AC3E}">
        <p14:creationId xmlns:p14="http://schemas.microsoft.com/office/powerpoint/2010/main" val="122187819"/>
      </p:ext>
    </p:extLst>
  </p:cSld>
  <p:clrMapOvr>
    <a:masterClrMapping/>
  </p:clrMapOvr>
  <p:transition spd="med">
    <p:wipe dir="r"/>
  </p:transition>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design</a:t>
            </a:r>
            <a:endParaRPr lang="en-US" dirty="0"/>
          </a:p>
        </p:txBody>
      </p:sp>
      <p:sp>
        <p:nvSpPr>
          <p:cNvPr id="3" name="Content Placeholder 2"/>
          <p:cNvSpPr>
            <a:spLocks noGrp="1"/>
          </p:cNvSpPr>
          <p:nvPr>
            <p:ph idx="1"/>
          </p:nvPr>
        </p:nvSpPr>
        <p:spPr/>
        <p:txBody>
          <a:bodyPr/>
          <a:lstStyle/>
          <a:p>
            <a:r>
              <a:rPr lang="en-GB" dirty="0"/>
              <a:t>Operational and management processes are an important </a:t>
            </a:r>
            <a:r>
              <a:rPr lang="en-GB" dirty="0" err="1"/>
              <a:t>defense</a:t>
            </a:r>
            <a:r>
              <a:rPr lang="en-GB" dirty="0"/>
              <a:t> mechanism and, in designing a process, you need to find a balance between efficient operation and problem management. </a:t>
            </a:r>
            <a:endParaRPr lang="en-GB" dirty="0" smtClean="0"/>
          </a:p>
          <a:p>
            <a:r>
              <a:rPr lang="en-US" dirty="0" smtClean="0"/>
              <a:t>Process improvement focuses on identifying and codifying good practice and developing software to support this.</a:t>
            </a:r>
          </a:p>
          <a:p>
            <a:r>
              <a:rPr lang="en-US" dirty="0" smtClean="0"/>
              <a:t>If process improvement focuses on efficiency, then this can make it more difficult to deal with problems when these arise.</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307</a:t>
            </a:fld>
            <a:endParaRPr lang="en-US"/>
          </a:p>
        </p:txBody>
      </p:sp>
    </p:spTree>
    <p:extLst>
      <p:ext uri="{BB962C8B-B14F-4D97-AF65-F5344CB8AC3E}">
        <p14:creationId xmlns:p14="http://schemas.microsoft.com/office/powerpoint/2010/main" val="2647855482"/>
      </p:ext>
    </p:extLst>
  </p:cSld>
  <p:clrMapOvr>
    <a:masterClrMapping/>
  </p:clrMapOvr>
  <p:transition spd="med">
    <p:wipe dir="r"/>
  </p:transition>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and resilience</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308</a:t>
            </a:fld>
            <a:endParaRPr lang="en-US"/>
          </a:p>
        </p:txBody>
      </p:sp>
      <p:graphicFrame>
        <p:nvGraphicFramePr>
          <p:cNvPr id="7" name="Table 6"/>
          <p:cNvGraphicFramePr>
            <a:graphicFrameLocks noGrp="1"/>
          </p:cNvGraphicFramePr>
          <p:nvPr>
            <p:extLst/>
          </p:nvPr>
        </p:nvGraphicFramePr>
        <p:xfrm>
          <a:off x="1013714" y="2043393"/>
          <a:ext cx="7071446" cy="3887446"/>
        </p:xfrm>
        <a:graphic>
          <a:graphicData uri="http://schemas.openxmlformats.org/drawingml/2006/table">
            <a:tbl>
              <a:tblPr firstRow="1" bandRow="1">
                <a:tableStyleId>{5C22544A-7EE6-4342-B048-85BDC9FD1C3A}</a:tableStyleId>
              </a:tblPr>
              <a:tblGrid>
                <a:gridCol w="3535723">
                  <a:extLst>
                    <a:ext uri="{9D8B030D-6E8A-4147-A177-3AD203B41FA5}">
                      <a16:colId xmlns:a16="http://schemas.microsoft.com/office/drawing/2014/main" val="20000"/>
                    </a:ext>
                  </a:extLst>
                </a:gridCol>
                <a:gridCol w="3535723">
                  <a:extLst>
                    <a:ext uri="{9D8B030D-6E8A-4147-A177-3AD203B41FA5}">
                      <a16:colId xmlns:a16="http://schemas.microsoft.com/office/drawing/2014/main" val="20001"/>
                    </a:ext>
                  </a:extLst>
                </a:gridCol>
              </a:tblGrid>
              <a:tr h="748024">
                <a:tc>
                  <a:txBody>
                    <a:bodyPr/>
                    <a:lstStyle/>
                    <a:p>
                      <a:pPr indent="347345" algn="just">
                        <a:spcAft>
                          <a:spcPts val="0"/>
                        </a:spcAft>
                        <a:tabLst>
                          <a:tab pos="342900" algn="l"/>
                          <a:tab pos="685800" algn="l"/>
                          <a:tab pos="1028700" algn="l"/>
                        </a:tabLst>
                      </a:pPr>
                      <a:r>
                        <a:rPr lang="en-GB" sz="1800" b="1" dirty="0">
                          <a:solidFill>
                            <a:srgbClr val="000000"/>
                          </a:solidFill>
                          <a:effectLst/>
                          <a:latin typeface="Arial"/>
                          <a:ea typeface="Times New Roman"/>
                          <a:cs typeface="Times New Roman"/>
                        </a:rPr>
                        <a:t>Efficient process operation</a:t>
                      </a:r>
                    </a:p>
                  </a:txBody>
                  <a:tcPr marL="68580" marR="68580" marT="36195" marB="36195"/>
                </a:tc>
                <a:tc>
                  <a:txBody>
                    <a:bodyPr/>
                    <a:lstStyle/>
                    <a:p>
                      <a:pPr indent="347345" algn="just">
                        <a:spcAft>
                          <a:spcPts val="0"/>
                        </a:spcAft>
                        <a:tabLst>
                          <a:tab pos="342900" algn="l"/>
                          <a:tab pos="685800" algn="l"/>
                          <a:tab pos="1028700" algn="l"/>
                        </a:tabLst>
                      </a:pPr>
                      <a:r>
                        <a:rPr lang="en-GB" sz="1800" b="1" dirty="0">
                          <a:solidFill>
                            <a:srgbClr val="000000"/>
                          </a:solidFill>
                          <a:effectLst/>
                          <a:latin typeface="Arial"/>
                          <a:ea typeface="Times New Roman"/>
                          <a:cs typeface="Times New Roman"/>
                        </a:rPr>
                        <a:t>Problem management</a:t>
                      </a:r>
                    </a:p>
                  </a:txBody>
                  <a:tcPr marL="68580" marR="68580" marT="36195" marB="36195"/>
                </a:tc>
                <a:extLst>
                  <a:ext uri="{0D108BD9-81ED-4DB2-BD59-A6C34878D82A}">
                    <a16:rowId xmlns:a16="http://schemas.microsoft.com/office/drawing/2014/main" val="10000"/>
                  </a:ext>
                </a:extLst>
              </a:tr>
              <a:tr h="748024">
                <a:tc>
                  <a:txBody>
                    <a:bodyPr/>
                    <a:lstStyle/>
                    <a:p>
                      <a:pPr indent="0" algn="l">
                        <a:spcAft>
                          <a:spcPts val="0"/>
                        </a:spcAft>
                        <a:tabLst>
                          <a:tab pos="342900" algn="l"/>
                          <a:tab pos="685800" algn="l"/>
                          <a:tab pos="1028700" algn="l"/>
                        </a:tabLst>
                      </a:pPr>
                      <a:r>
                        <a:rPr lang="en-GB" sz="1800" dirty="0">
                          <a:solidFill>
                            <a:srgbClr val="000000"/>
                          </a:solidFill>
                          <a:effectLst/>
                          <a:latin typeface="Arial"/>
                          <a:ea typeface="Times New Roman"/>
                          <a:cs typeface="Times New Roman"/>
                        </a:rPr>
                        <a:t>Process optimization and control</a:t>
                      </a:r>
                    </a:p>
                  </a:txBody>
                  <a:tcPr marL="68580" marR="68580" marT="36195" marB="36195"/>
                </a:tc>
                <a:tc>
                  <a:txBody>
                    <a:bodyPr/>
                    <a:lstStyle/>
                    <a:p>
                      <a:pPr indent="0" algn="l">
                        <a:spcAft>
                          <a:spcPts val="0"/>
                        </a:spcAft>
                        <a:tabLst>
                          <a:tab pos="342900" algn="l"/>
                          <a:tab pos="685800" algn="l"/>
                          <a:tab pos="1028700" algn="l"/>
                        </a:tabLst>
                      </a:pPr>
                      <a:r>
                        <a:rPr lang="en-GB" sz="1800">
                          <a:solidFill>
                            <a:srgbClr val="000000"/>
                          </a:solidFill>
                          <a:effectLst/>
                          <a:latin typeface="Arial"/>
                          <a:ea typeface="Times New Roman"/>
                          <a:cs typeface="Times New Roman"/>
                        </a:rPr>
                        <a:t>Process flexibility and adaptability</a:t>
                      </a:r>
                    </a:p>
                  </a:txBody>
                  <a:tcPr marL="68580" marR="68580" marT="36195" marB="36195"/>
                </a:tc>
                <a:extLst>
                  <a:ext uri="{0D108BD9-81ED-4DB2-BD59-A6C34878D82A}">
                    <a16:rowId xmlns:a16="http://schemas.microsoft.com/office/drawing/2014/main" val="10001"/>
                  </a:ext>
                </a:extLst>
              </a:tr>
              <a:tr h="748024">
                <a:tc>
                  <a:txBody>
                    <a:bodyPr/>
                    <a:lstStyle/>
                    <a:p>
                      <a:pPr indent="0" algn="l">
                        <a:spcAft>
                          <a:spcPts val="0"/>
                        </a:spcAft>
                        <a:tabLst>
                          <a:tab pos="342900" algn="l"/>
                          <a:tab pos="685800" algn="l"/>
                          <a:tab pos="1028700" algn="l"/>
                        </a:tabLst>
                      </a:pPr>
                      <a:r>
                        <a:rPr lang="en-GB" sz="1800">
                          <a:solidFill>
                            <a:srgbClr val="000000"/>
                          </a:solidFill>
                          <a:effectLst/>
                          <a:latin typeface="Arial"/>
                          <a:ea typeface="Times New Roman"/>
                          <a:cs typeface="Times New Roman"/>
                        </a:rPr>
                        <a:t>Information hiding and security</a:t>
                      </a:r>
                    </a:p>
                  </a:txBody>
                  <a:tcPr marL="68580" marR="68580" marT="36195" marB="36195"/>
                </a:tc>
                <a:tc>
                  <a:txBody>
                    <a:bodyPr/>
                    <a:lstStyle/>
                    <a:p>
                      <a:pPr indent="0" algn="l">
                        <a:spcAft>
                          <a:spcPts val="0"/>
                        </a:spcAft>
                        <a:tabLst>
                          <a:tab pos="342900" algn="l"/>
                          <a:tab pos="685800" algn="l"/>
                          <a:tab pos="1028700" algn="l"/>
                        </a:tabLst>
                      </a:pPr>
                      <a:r>
                        <a:rPr lang="en-GB" sz="1800" dirty="0">
                          <a:solidFill>
                            <a:srgbClr val="000000"/>
                          </a:solidFill>
                          <a:effectLst/>
                          <a:latin typeface="Arial"/>
                          <a:ea typeface="Times New Roman"/>
                          <a:cs typeface="Times New Roman"/>
                        </a:rPr>
                        <a:t>Information sharing and visibility</a:t>
                      </a:r>
                    </a:p>
                  </a:txBody>
                  <a:tcPr marL="68580" marR="68580" marT="36195" marB="36195"/>
                </a:tc>
                <a:extLst>
                  <a:ext uri="{0D108BD9-81ED-4DB2-BD59-A6C34878D82A}">
                    <a16:rowId xmlns:a16="http://schemas.microsoft.com/office/drawing/2014/main" val="10002"/>
                  </a:ext>
                </a:extLst>
              </a:tr>
              <a:tr h="748024">
                <a:tc>
                  <a:txBody>
                    <a:bodyPr/>
                    <a:lstStyle/>
                    <a:p>
                      <a:pPr indent="0" algn="l">
                        <a:spcAft>
                          <a:spcPts val="0"/>
                        </a:spcAft>
                        <a:tabLst>
                          <a:tab pos="342900" algn="l"/>
                          <a:tab pos="685800" algn="l"/>
                          <a:tab pos="1028700" algn="l"/>
                        </a:tabLst>
                      </a:pPr>
                      <a:r>
                        <a:rPr lang="en-GB" sz="1800">
                          <a:solidFill>
                            <a:srgbClr val="000000"/>
                          </a:solidFill>
                          <a:effectLst/>
                          <a:latin typeface="Arial"/>
                          <a:ea typeface="Times New Roman"/>
                          <a:cs typeface="Times New Roman"/>
                        </a:rPr>
                        <a:t>Automation to reduce operator workload with fewer operators and managers</a:t>
                      </a:r>
                    </a:p>
                  </a:txBody>
                  <a:tcPr marL="68580" marR="68580" marT="36195" marB="36195"/>
                </a:tc>
                <a:tc>
                  <a:txBody>
                    <a:bodyPr/>
                    <a:lstStyle/>
                    <a:p>
                      <a:pPr indent="0" algn="l">
                        <a:spcAft>
                          <a:spcPts val="0"/>
                        </a:spcAft>
                        <a:tabLst>
                          <a:tab pos="342900" algn="l"/>
                          <a:tab pos="685800" algn="l"/>
                          <a:tab pos="1028700" algn="l"/>
                        </a:tabLst>
                      </a:pPr>
                      <a:r>
                        <a:rPr lang="en-GB" sz="1800" dirty="0">
                          <a:solidFill>
                            <a:srgbClr val="000000"/>
                          </a:solidFill>
                          <a:effectLst/>
                          <a:latin typeface="Arial"/>
                          <a:ea typeface="Times New Roman"/>
                          <a:cs typeface="Times New Roman"/>
                        </a:rPr>
                        <a:t>Manual processes and spare operator/manager capacity to deal with problems</a:t>
                      </a:r>
                    </a:p>
                  </a:txBody>
                  <a:tcPr marL="68580" marR="68580" marT="36195" marB="36195"/>
                </a:tc>
                <a:extLst>
                  <a:ext uri="{0D108BD9-81ED-4DB2-BD59-A6C34878D82A}">
                    <a16:rowId xmlns:a16="http://schemas.microsoft.com/office/drawing/2014/main" val="10003"/>
                  </a:ext>
                </a:extLst>
              </a:tr>
              <a:tr h="748024">
                <a:tc>
                  <a:txBody>
                    <a:bodyPr/>
                    <a:lstStyle/>
                    <a:p>
                      <a:pPr indent="0" algn="l">
                        <a:spcAft>
                          <a:spcPts val="0"/>
                        </a:spcAft>
                        <a:tabLst>
                          <a:tab pos="342900" algn="l"/>
                          <a:tab pos="685800" algn="l"/>
                          <a:tab pos="1028700" algn="l"/>
                        </a:tabLst>
                      </a:pPr>
                      <a:r>
                        <a:rPr lang="en-GB" sz="1800">
                          <a:solidFill>
                            <a:srgbClr val="000000"/>
                          </a:solidFill>
                          <a:effectLst/>
                          <a:latin typeface="Arial"/>
                          <a:ea typeface="Times New Roman"/>
                          <a:cs typeface="Times New Roman"/>
                        </a:rPr>
                        <a:t>Role specialization</a:t>
                      </a:r>
                    </a:p>
                  </a:txBody>
                  <a:tcPr marL="68580" marR="68580" marT="36195" marB="36195"/>
                </a:tc>
                <a:tc>
                  <a:txBody>
                    <a:bodyPr/>
                    <a:lstStyle/>
                    <a:p>
                      <a:pPr indent="0" algn="l">
                        <a:spcAft>
                          <a:spcPts val="0"/>
                        </a:spcAft>
                        <a:tabLst>
                          <a:tab pos="342900" algn="l"/>
                          <a:tab pos="685800" algn="l"/>
                          <a:tab pos="1028700" algn="l"/>
                        </a:tabLst>
                      </a:pPr>
                      <a:r>
                        <a:rPr lang="en-GB" sz="1800" dirty="0">
                          <a:solidFill>
                            <a:srgbClr val="000000"/>
                          </a:solidFill>
                          <a:effectLst/>
                          <a:latin typeface="Arial"/>
                          <a:ea typeface="Times New Roman"/>
                          <a:cs typeface="Times New Roman"/>
                        </a:rPr>
                        <a:t>Role sharing</a:t>
                      </a:r>
                    </a:p>
                  </a:txBody>
                  <a:tcPr marL="68580" marR="68580" marT="36195" marB="3619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88244090"/>
      </p:ext>
    </p:extLst>
  </p:cSld>
  <p:clrMapOvr>
    <a:masterClrMapping/>
  </p:clrMapOvr>
  <p:transition spd="med">
    <p:wipe dir="r"/>
  </p:transition>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Coping with failures</a:t>
            </a:r>
            <a:endParaRPr lang="en-US" dirty="0"/>
          </a:p>
        </p:txBody>
      </p:sp>
      <p:sp>
        <p:nvSpPr>
          <p:cNvPr id="3" name="Content Placeholder 2"/>
          <p:cNvSpPr>
            <a:spLocks noGrp="1"/>
          </p:cNvSpPr>
          <p:nvPr>
            <p:ph idx="1"/>
          </p:nvPr>
        </p:nvSpPr>
        <p:spPr/>
        <p:txBody>
          <a:bodyPr/>
          <a:lstStyle/>
          <a:p>
            <a:r>
              <a:rPr lang="en-GB" dirty="0"/>
              <a:t>What seems to be ‘inefficient’ practice often arises because people maintain redundant information or share information because they know this makes it easier to deal with problems when things go wrong. </a:t>
            </a:r>
            <a:endParaRPr lang="en-GB" dirty="0" smtClean="0"/>
          </a:p>
          <a:p>
            <a:r>
              <a:rPr lang="en-GB" dirty="0" smtClean="0"/>
              <a:t>When </a:t>
            </a:r>
            <a:r>
              <a:rPr lang="en-GB" dirty="0"/>
              <a:t>things go wrong, operators and system managers can often recover the situation although this may sometimes mean that they have to break rules and ‘work around’ the defined process. </a:t>
            </a:r>
            <a:endParaRPr lang="en-GB" dirty="0" smtClean="0"/>
          </a:p>
          <a:p>
            <a:r>
              <a:rPr lang="en-GB" dirty="0"/>
              <a:t>You should therefore design operational processes to be flexible and adaptable. </a:t>
            </a:r>
            <a:endParaRPr lang="en-GB" dirty="0" smtClean="0"/>
          </a:p>
          <a:p>
            <a:pPr marL="0" indent="0">
              <a:buNone/>
            </a:pP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309</a:t>
            </a:fld>
            <a:endParaRPr lang="en-US"/>
          </a:p>
        </p:txBody>
      </p:sp>
    </p:spTree>
    <p:extLst>
      <p:ext uri="{BB962C8B-B14F-4D97-AF65-F5344CB8AC3E}">
        <p14:creationId xmlns:p14="http://schemas.microsoft.com/office/powerpoint/2010/main" val="3818571794"/>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redundancy and diversity</a:t>
            </a:r>
            <a:endParaRPr lang="en-US" dirty="0"/>
          </a:p>
        </p:txBody>
      </p:sp>
      <p:sp>
        <p:nvSpPr>
          <p:cNvPr id="3" name="Content Placeholder 2"/>
          <p:cNvSpPr>
            <a:spLocks noGrp="1"/>
          </p:cNvSpPr>
          <p:nvPr>
            <p:ph idx="1"/>
          </p:nvPr>
        </p:nvSpPr>
        <p:spPr/>
        <p:txBody>
          <a:bodyPr/>
          <a:lstStyle/>
          <a:p>
            <a:pPr>
              <a:lnSpc>
                <a:spcPct val="90000"/>
              </a:lnSpc>
            </a:pPr>
            <a:r>
              <a:rPr lang="en-US" dirty="0" smtClean="0"/>
              <a:t>Adding diversity </a:t>
            </a:r>
            <a:r>
              <a:rPr lang="en-US" dirty="0"/>
              <a:t>and redundancy </a:t>
            </a:r>
            <a:r>
              <a:rPr lang="en-US" dirty="0" smtClean="0"/>
              <a:t>to a system increases the system complexity.</a:t>
            </a:r>
          </a:p>
          <a:p>
            <a:pPr>
              <a:lnSpc>
                <a:spcPct val="90000"/>
              </a:lnSpc>
            </a:pPr>
            <a:r>
              <a:rPr lang="en-US" dirty="0" smtClean="0"/>
              <a:t>This can </a:t>
            </a:r>
            <a:r>
              <a:rPr lang="en-US" dirty="0"/>
              <a:t>increase the chances of </a:t>
            </a:r>
            <a:r>
              <a:rPr lang="en-US" dirty="0" smtClean="0"/>
              <a:t>error because of unanticipated interactions and dependencies between the redundant system components.</a:t>
            </a:r>
            <a:endParaRPr lang="en-US" dirty="0"/>
          </a:p>
          <a:p>
            <a:pPr>
              <a:lnSpc>
                <a:spcPct val="90000"/>
              </a:lnSpc>
            </a:pPr>
            <a:r>
              <a:rPr lang="en-US" dirty="0"/>
              <a:t>Some engineers </a:t>
            </a:r>
            <a:r>
              <a:rPr lang="en-US" dirty="0" smtClean="0"/>
              <a:t>therefore advocate </a:t>
            </a:r>
            <a:r>
              <a:rPr lang="en-US" dirty="0"/>
              <a:t>simplicity and extensive V &amp; V </a:t>
            </a:r>
            <a:r>
              <a:rPr lang="en-US" dirty="0" smtClean="0"/>
              <a:t>as </a:t>
            </a:r>
            <a:r>
              <a:rPr lang="en-US" dirty="0"/>
              <a:t>a more effective route to software dependability</a:t>
            </a:r>
            <a:r>
              <a:rPr lang="en-US" dirty="0" smtClean="0"/>
              <a:t>.</a:t>
            </a:r>
          </a:p>
          <a:p>
            <a:pPr>
              <a:lnSpc>
                <a:spcPct val="90000"/>
              </a:lnSpc>
            </a:pPr>
            <a:r>
              <a:rPr lang="en-US" dirty="0" smtClean="0"/>
              <a:t>Airbus FCS architecture is redundant/diverse; Boeing 777 FCS architecture has no software diversity</a:t>
            </a:r>
            <a:endParaRPr lang="en-US" dirty="0"/>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9D29DFB1-9EA4-2B4D-92D1-CC42B9A94240}" type="slidenum">
              <a:rPr lang="en-US" smtClean="0"/>
              <a:t>31</a:t>
            </a:fld>
            <a:endParaRPr lang="en-US"/>
          </a:p>
        </p:txBody>
      </p:sp>
    </p:spTree>
    <p:extLst>
      <p:ext uri="{BB962C8B-B14F-4D97-AF65-F5344CB8AC3E}">
        <p14:creationId xmlns:p14="http://schemas.microsoft.com/office/powerpoint/2010/main" val="2321852099"/>
      </p:ext>
    </p:extLst>
  </p:cSld>
  <p:clrMapOvr>
    <a:masterClrMapping/>
  </p:clrMapOvr>
  <p:transition spd="med">
    <p:wipe dir="r"/>
  </p:transition>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provision and management</a:t>
            </a:r>
            <a:endParaRPr lang="en-US" dirty="0"/>
          </a:p>
        </p:txBody>
      </p:sp>
      <p:sp>
        <p:nvSpPr>
          <p:cNvPr id="3" name="Content Placeholder 2"/>
          <p:cNvSpPr>
            <a:spLocks noGrp="1"/>
          </p:cNvSpPr>
          <p:nvPr>
            <p:ph idx="1"/>
          </p:nvPr>
        </p:nvSpPr>
        <p:spPr/>
        <p:txBody>
          <a:bodyPr/>
          <a:lstStyle/>
          <a:p>
            <a:r>
              <a:rPr lang="en-GB" dirty="0"/>
              <a:t>To make a process more efficient, it may make sense to present operators with the information that they need, when they need it. </a:t>
            </a:r>
            <a:endParaRPr lang="en-GB" dirty="0" smtClean="0"/>
          </a:p>
          <a:p>
            <a:r>
              <a:rPr lang="en-GB" dirty="0"/>
              <a:t>If operators are only presented with information that the process designer thinks that they ‘need to know’ then they may be unable to detect problems that do not directly affect their immediate tasks. </a:t>
            </a:r>
            <a:endParaRPr lang="en-GB" dirty="0" smtClean="0"/>
          </a:p>
          <a:p>
            <a:r>
              <a:rPr lang="en-GB" dirty="0" smtClean="0"/>
              <a:t>When </a:t>
            </a:r>
            <a:r>
              <a:rPr lang="en-GB" dirty="0"/>
              <a:t>things go wrong, the system operators do not have a broad picture of what is happening in the system, so it is more difficult for them to formulate strategies for dealing with problems. </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310</a:t>
            </a:fld>
            <a:endParaRPr lang="en-US"/>
          </a:p>
        </p:txBody>
      </p:sp>
    </p:spTree>
    <p:extLst>
      <p:ext uri="{BB962C8B-B14F-4D97-AF65-F5344CB8AC3E}">
        <p14:creationId xmlns:p14="http://schemas.microsoft.com/office/powerpoint/2010/main" val="488503591"/>
      </p:ext>
    </p:extLst>
  </p:cSld>
  <p:clrMapOvr>
    <a:masterClrMapping/>
  </p:clrMapOvr>
  <p:transition spd="med">
    <p:wipe dir="r"/>
  </p:transition>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automation</a:t>
            </a:r>
            <a:endParaRPr lang="en-US" dirty="0"/>
          </a:p>
        </p:txBody>
      </p:sp>
      <p:sp>
        <p:nvSpPr>
          <p:cNvPr id="3" name="Content Placeholder 2"/>
          <p:cNvSpPr>
            <a:spLocks noGrp="1"/>
          </p:cNvSpPr>
          <p:nvPr>
            <p:ph idx="1"/>
          </p:nvPr>
        </p:nvSpPr>
        <p:spPr/>
        <p:txBody>
          <a:bodyPr/>
          <a:lstStyle/>
          <a:p>
            <a:r>
              <a:rPr lang="en-GB" dirty="0" smtClean="0"/>
              <a:t>Process </a:t>
            </a:r>
            <a:r>
              <a:rPr lang="en-GB" dirty="0"/>
              <a:t>automation can have both positive and negative effects on system resilience. </a:t>
            </a:r>
            <a:endParaRPr lang="en-GB" dirty="0" smtClean="0"/>
          </a:p>
          <a:p>
            <a:r>
              <a:rPr lang="en-GB" dirty="0" smtClean="0"/>
              <a:t>If </a:t>
            </a:r>
            <a:r>
              <a:rPr lang="en-GB" dirty="0"/>
              <a:t>the automated system works properly, it can detect problems, invoke cyberattack resistance if necessary and start automated recovery procedures. </a:t>
            </a:r>
            <a:endParaRPr lang="en-GB" dirty="0" smtClean="0"/>
          </a:p>
          <a:p>
            <a:r>
              <a:rPr lang="en-GB" dirty="0" smtClean="0"/>
              <a:t>However</a:t>
            </a:r>
            <a:r>
              <a:rPr lang="en-GB" dirty="0"/>
              <a:t>, if the problem can’t be handled by the automated system, there are fewer people available to tackle the problem and the system may have been damaged by the process automation doing the wrong thing. </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311</a:t>
            </a:fld>
            <a:endParaRPr lang="en-US"/>
          </a:p>
        </p:txBody>
      </p:sp>
    </p:spTree>
    <p:extLst>
      <p:ext uri="{BB962C8B-B14F-4D97-AF65-F5344CB8AC3E}">
        <p14:creationId xmlns:p14="http://schemas.microsoft.com/office/powerpoint/2010/main" val="1909507353"/>
      </p:ext>
    </p:extLst>
  </p:cSld>
  <p:clrMapOvr>
    <a:masterClrMapping/>
  </p:clrMapOvr>
  <p:transition spd="med">
    <p:wipe dir="r"/>
  </p:transition>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process automation</a:t>
            </a:r>
            <a:endParaRPr lang="en-US" dirty="0"/>
          </a:p>
        </p:txBody>
      </p:sp>
      <p:sp>
        <p:nvSpPr>
          <p:cNvPr id="3" name="Content Placeholder 2"/>
          <p:cNvSpPr>
            <a:spLocks noGrp="1"/>
          </p:cNvSpPr>
          <p:nvPr>
            <p:ph idx="1"/>
          </p:nvPr>
        </p:nvSpPr>
        <p:spPr/>
        <p:txBody>
          <a:bodyPr/>
          <a:lstStyle/>
          <a:p>
            <a:r>
              <a:rPr lang="en-GB" dirty="0" smtClean="0"/>
              <a:t>Automated </a:t>
            </a:r>
            <a:r>
              <a:rPr lang="en-GB" dirty="0"/>
              <a:t>management systems may go wrong and take incorrect actions. As problems develop, the system may take unexpected actions that make the situation worse and which cannot be understood by the system managers.</a:t>
            </a:r>
          </a:p>
          <a:p>
            <a:r>
              <a:rPr lang="en-GB" dirty="0" smtClean="0"/>
              <a:t>Problem </a:t>
            </a:r>
            <a:r>
              <a:rPr lang="en-GB" dirty="0"/>
              <a:t>solving is a collaborative process. If fewer managers are available, it is likely to take longer to work out a strategy to recover from a problem or cyberattack.  </a:t>
            </a:r>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312</a:t>
            </a:fld>
            <a:endParaRPr lang="en-US"/>
          </a:p>
        </p:txBody>
      </p:sp>
    </p:spTree>
    <p:extLst>
      <p:ext uri="{BB962C8B-B14F-4D97-AF65-F5344CB8AC3E}">
        <p14:creationId xmlns:p14="http://schemas.microsoft.com/office/powerpoint/2010/main" val="520144958"/>
      </p:ext>
    </p:extLst>
  </p:cSld>
  <p:clrMapOvr>
    <a:masterClrMapping/>
  </p:clrMapOvr>
  <p:transition spd="med">
    <p:wipe dir="r"/>
  </p:transition>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4551"/>
            <a:ext cx="8229600" cy="1143000"/>
          </a:xfrm>
        </p:spPr>
        <p:txBody>
          <a:bodyPr/>
          <a:lstStyle/>
          <a:p>
            <a:pPr algn="ctr"/>
            <a:r>
              <a:rPr lang="en-US" dirty="0" smtClean="0"/>
              <a:t>Resilient systems design</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313</a:t>
            </a:fld>
            <a:endParaRPr lang="en-US"/>
          </a:p>
        </p:txBody>
      </p:sp>
    </p:spTree>
    <p:extLst>
      <p:ext uri="{BB962C8B-B14F-4D97-AF65-F5344CB8AC3E}">
        <p14:creationId xmlns:p14="http://schemas.microsoft.com/office/powerpoint/2010/main" val="168593455"/>
      </p:ext>
    </p:extLst>
  </p:cSld>
  <p:clrMapOvr>
    <a:masterClrMapping/>
  </p:clrMapOvr>
  <p:transition spd="med">
    <p:wipe dir="r"/>
  </p:transition>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Resilient systems design</a:t>
            </a:r>
            <a:endParaRPr lang="en-US" dirty="0"/>
          </a:p>
        </p:txBody>
      </p:sp>
      <p:sp>
        <p:nvSpPr>
          <p:cNvPr id="3" name="Content Placeholder 2"/>
          <p:cNvSpPr>
            <a:spLocks noGrp="1"/>
          </p:cNvSpPr>
          <p:nvPr>
            <p:ph idx="1"/>
          </p:nvPr>
        </p:nvSpPr>
        <p:spPr/>
        <p:txBody>
          <a:bodyPr/>
          <a:lstStyle/>
          <a:p>
            <a:r>
              <a:rPr lang="en-US" i="1" dirty="0" smtClean="0"/>
              <a:t>Identifying </a:t>
            </a:r>
            <a:r>
              <a:rPr lang="en-US" i="1" dirty="0"/>
              <a:t>critical services and assets</a:t>
            </a:r>
            <a:r>
              <a:rPr lang="en-US" dirty="0"/>
              <a:t> </a:t>
            </a:r>
            <a:endParaRPr lang="en-US" dirty="0" smtClean="0"/>
          </a:p>
          <a:p>
            <a:pPr lvl="1"/>
            <a:r>
              <a:rPr lang="en-US" dirty="0" smtClean="0"/>
              <a:t>Critical </a:t>
            </a:r>
            <a:r>
              <a:rPr lang="en-US" dirty="0"/>
              <a:t>services and assets are those elements of the system that allow a system to fulfill its primary purpose. </a:t>
            </a:r>
            <a:endParaRPr lang="en-US" dirty="0" smtClean="0"/>
          </a:p>
          <a:p>
            <a:pPr lvl="1"/>
            <a:r>
              <a:rPr lang="en-US" dirty="0" smtClean="0"/>
              <a:t>For </a:t>
            </a:r>
            <a:r>
              <a:rPr lang="en-US" dirty="0"/>
              <a:t>example, the </a:t>
            </a:r>
            <a:r>
              <a:rPr lang="en-US" dirty="0" smtClean="0"/>
              <a:t>critical services in a </a:t>
            </a:r>
            <a:r>
              <a:rPr lang="en-US" dirty="0"/>
              <a:t>system that handles ambulance dispatch </a:t>
            </a:r>
            <a:r>
              <a:rPr lang="en-US" dirty="0" smtClean="0"/>
              <a:t>are </a:t>
            </a:r>
            <a:r>
              <a:rPr lang="en-US" dirty="0"/>
              <a:t>those concerned with taking calls and dispatching </a:t>
            </a:r>
            <a:r>
              <a:rPr lang="en-US" dirty="0" smtClean="0"/>
              <a:t>ambulances.</a:t>
            </a:r>
            <a:endParaRPr lang="en-GB" dirty="0"/>
          </a:p>
          <a:p>
            <a:r>
              <a:rPr lang="en-GB" i="1" dirty="0" smtClean="0"/>
              <a:t>Designing </a:t>
            </a:r>
            <a:r>
              <a:rPr lang="en-GB" i="1" dirty="0"/>
              <a:t>system components that support problem recognition, resistance, recovery and reinstatement </a:t>
            </a:r>
            <a:endParaRPr lang="en-GB" i="1" dirty="0" smtClean="0"/>
          </a:p>
          <a:p>
            <a:pPr lvl="1"/>
            <a:r>
              <a:rPr lang="en-GB" dirty="0" smtClean="0"/>
              <a:t>For </a:t>
            </a:r>
            <a:r>
              <a:rPr lang="en-GB" dirty="0"/>
              <a:t>example, in an ambulance dispatch system, a watchdog timer </a:t>
            </a:r>
            <a:r>
              <a:rPr lang="en-GB" dirty="0" smtClean="0"/>
              <a:t>may </a:t>
            </a:r>
            <a:r>
              <a:rPr lang="en-GB" dirty="0"/>
              <a:t>be included to detect if the system is not responding to events. </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314</a:t>
            </a:fld>
            <a:endParaRPr lang="en-US"/>
          </a:p>
        </p:txBody>
      </p:sp>
    </p:spTree>
    <p:extLst>
      <p:ext uri="{BB962C8B-B14F-4D97-AF65-F5344CB8AC3E}">
        <p14:creationId xmlns:p14="http://schemas.microsoft.com/office/powerpoint/2010/main" val="1049732825"/>
      </p:ext>
    </p:extLst>
  </p:cSld>
  <p:clrMapOvr>
    <a:masterClrMapping/>
  </p:clrMapOvr>
  <p:transition spd="med">
    <p:wipe dir="r"/>
  </p:transition>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Survivable systems analysis</a:t>
            </a:r>
            <a:endParaRPr lang="en-US" dirty="0"/>
          </a:p>
        </p:txBody>
      </p:sp>
      <p:sp>
        <p:nvSpPr>
          <p:cNvPr id="3" name="Content Placeholder 2"/>
          <p:cNvSpPr>
            <a:spLocks noGrp="1"/>
          </p:cNvSpPr>
          <p:nvPr>
            <p:ph idx="1"/>
          </p:nvPr>
        </p:nvSpPr>
        <p:spPr/>
        <p:txBody>
          <a:bodyPr/>
          <a:lstStyle/>
          <a:p>
            <a:r>
              <a:rPr lang="en-US" i="1" dirty="0"/>
              <a:t>System understanding</a:t>
            </a:r>
            <a:r>
              <a:rPr lang="en-US" dirty="0"/>
              <a:t> </a:t>
            </a:r>
            <a:endParaRPr lang="en-US" dirty="0" smtClean="0"/>
          </a:p>
          <a:p>
            <a:pPr lvl="1"/>
            <a:r>
              <a:rPr lang="en-US" dirty="0" smtClean="0"/>
              <a:t>For </a:t>
            </a:r>
            <a:r>
              <a:rPr lang="en-US" dirty="0"/>
              <a:t>an existing or proposed system, review the goals of the system (sometimes called the mission objectives), the system requirements and the system architecture. </a:t>
            </a:r>
            <a:endParaRPr lang="en-GB" dirty="0"/>
          </a:p>
          <a:p>
            <a:r>
              <a:rPr lang="en-US" i="1" dirty="0" smtClean="0"/>
              <a:t>Critical </a:t>
            </a:r>
            <a:r>
              <a:rPr lang="en-US" i="1" dirty="0"/>
              <a:t>service identification</a:t>
            </a:r>
            <a:r>
              <a:rPr lang="en-US" dirty="0"/>
              <a:t> </a:t>
            </a:r>
            <a:endParaRPr lang="en-US" dirty="0" smtClean="0"/>
          </a:p>
          <a:p>
            <a:pPr lvl="1"/>
            <a:r>
              <a:rPr lang="en-US" dirty="0" smtClean="0"/>
              <a:t>The </a:t>
            </a:r>
            <a:r>
              <a:rPr lang="en-US" dirty="0"/>
              <a:t>services that must always be maintained and the components that are required to maintain these services are identified.</a:t>
            </a:r>
            <a:endParaRPr lang="en-GB" dirty="0"/>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315</a:t>
            </a:fld>
            <a:endParaRPr lang="en-US"/>
          </a:p>
        </p:txBody>
      </p:sp>
    </p:spTree>
    <p:extLst>
      <p:ext uri="{BB962C8B-B14F-4D97-AF65-F5344CB8AC3E}">
        <p14:creationId xmlns:p14="http://schemas.microsoft.com/office/powerpoint/2010/main" val="1000420279"/>
      </p:ext>
    </p:extLst>
  </p:cSld>
  <p:clrMapOvr>
    <a:masterClrMapping/>
  </p:clrMapOvr>
  <p:transition spd="med">
    <p:wipe dir="r"/>
  </p:transition>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Survivable systems analysis</a:t>
            </a:r>
            <a:endParaRPr lang="en-US" dirty="0"/>
          </a:p>
        </p:txBody>
      </p:sp>
      <p:sp>
        <p:nvSpPr>
          <p:cNvPr id="3" name="Content Placeholder 2"/>
          <p:cNvSpPr>
            <a:spLocks noGrp="1"/>
          </p:cNvSpPr>
          <p:nvPr>
            <p:ph idx="1"/>
          </p:nvPr>
        </p:nvSpPr>
        <p:spPr/>
        <p:txBody>
          <a:bodyPr/>
          <a:lstStyle/>
          <a:p>
            <a:r>
              <a:rPr lang="en-US" i="1" dirty="0" smtClean="0"/>
              <a:t>Attack </a:t>
            </a:r>
            <a:r>
              <a:rPr lang="en-US" i="1" dirty="0"/>
              <a:t>simulation</a:t>
            </a:r>
            <a:r>
              <a:rPr lang="en-US" dirty="0"/>
              <a:t> </a:t>
            </a:r>
            <a:endParaRPr lang="en-US" dirty="0" smtClean="0"/>
          </a:p>
          <a:p>
            <a:pPr lvl="1"/>
            <a:r>
              <a:rPr lang="en-US" dirty="0" smtClean="0"/>
              <a:t>Scenarios </a:t>
            </a:r>
            <a:r>
              <a:rPr lang="en-US" dirty="0"/>
              <a:t>or use cases for possible attacks are identified along with the system components that would be affected by these attacks.</a:t>
            </a:r>
            <a:r>
              <a:rPr lang="en-GB" dirty="0"/>
              <a:t> </a:t>
            </a:r>
            <a:endParaRPr lang="en-GB" dirty="0" smtClean="0"/>
          </a:p>
          <a:p>
            <a:r>
              <a:rPr lang="en-US" i="1" dirty="0"/>
              <a:t>Survivability analysis</a:t>
            </a:r>
            <a:r>
              <a:rPr lang="en-US" dirty="0"/>
              <a:t> </a:t>
            </a:r>
            <a:endParaRPr lang="en-US" dirty="0" smtClean="0"/>
          </a:p>
          <a:p>
            <a:pPr lvl="1"/>
            <a:r>
              <a:rPr lang="en-US" dirty="0" smtClean="0"/>
              <a:t>Components </a:t>
            </a:r>
            <a:r>
              <a:rPr lang="en-US" dirty="0"/>
              <a:t>that are both essential and </a:t>
            </a:r>
            <a:r>
              <a:rPr lang="en-US" dirty="0" err="1"/>
              <a:t>compromisable</a:t>
            </a:r>
            <a:r>
              <a:rPr lang="en-US" dirty="0"/>
              <a:t> by an attack are identified and survivability strategies based on resistance, recognition and recovery are identified.</a:t>
            </a:r>
            <a:r>
              <a:rPr lang="en-GB" dirty="0"/>
              <a:t> </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316</a:t>
            </a:fld>
            <a:endParaRPr lang="en-US"/>
          </a:p>
        </p:txBody>
      </p:sp>
    </p:spTree>
    <p:extLst>
      <p:ext uri="{BB962C8B-B14F-4D97-AF65-F5344CB8AC3E}">
        <p14:creationId xmlns:p14="http://schemas.microsoft.com/office/powerpoint/2010/main" val="2299387819"/>
      </p:ext>
    </p:extLst>
  </p:cSld>
  <p:clrMapOvr>
    <a:masterClrMapping/>
  </p:clrMapOvr>
  <p:transition spd="med">
    <p:wipe dir="r"/>
  </p:transition>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in survivability analysis</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317</a:t>
            </a:fld>
            <a:endParaRPr lang="en-US"/>
          </a:p>
        </p:txBody>
      </p:sp>
      <p:pic>
        <p:nvPicPr>
          <p:cNvPr id="7" name="Picture 6" descr="Fig 14.8 Survivability analysi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306" y="1927086"/>
            <a:ext cx="6039126" cy="4034542"/>
          </a:xfrm>
          <a:prstGeom prst="rect">
            <a:avLst/>
          </a:prstGeom>
        </p:spPr>
      </p:pic>
    </p:spTree>
    <p:extLst>
      <p:ext uri="{BB962C8B-B14F-4D97-AF65-F5344CB8AC3E}">
        <p14:creationId xmlns:p14="http://schemas.microsoft.com/office/powerpoint/2010/main" val="3512299427"/>
      </p:ext>
    </p:extLst>
  </p:cSld>
  <p:clrMapOvr>
    <a:masterClrMapping/>
  </p:clrMapOvr>
  <p:transition spd="med">
    <p:wipe dir="r"/>
  </p:transition>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for business systems</a:t>
            </a:r>
            <a:endParaRPr lang="en-US" dirty="0"/>
          </a:p>
        </p:txBody>
      </p:sp>
      <p:sp>
        <p:nvSpPr>
          <p:cNvPr id="3" name="Content Placeholder 2"/>
          <p:cNvSpPr>
            <a:spLocks noGrp="1"/>
          </p:cNvSpPr>
          <p:nvPr>
            <p:ph idx="1"/>
          </p:nvPr>
        </p:nvSpPr>
        <p:spPr/>
        <p:txBody>
          <a:bodyPr/>
          <a:lstStyle/>
          <a:p>
            <a:r>
              <a:rPr lang="en-US" dirty="0"/>
              <a:t>The fundamental problem with this approach to survivability analysis is that its starting point is the requirements and architecture documentation for a system. </a:t>
            </a:r>
            <a:endParaRPr lang="en-US" dirty="0" smtClean="0"/>
          </a:p>
          <a:p>
            <a:r>
              <a:rPr lang="en-US" dirty="0" smtClean="0"/>
              <a:t>However for business systems:</a:t>
            </a:r>
          </a:p>
          <a:p>
            <a:pPr lvl="1"/>
            <a:r>
              <a:rPr lang="en-US" dirty="0"/>
              <a:t>It is not explicitly related to the business requirements for resilience. I believe that these are a more appropriate starting point than technical system requirements.</a:t>
            </a:r>
            <a:endParaRPr lang="en-GB" dirty="0"/>
          </a:p>
          <a:p>
            <a:pPr lvl="1"/>
            <a:r>
              <a:rPr lang="en-GB" dirty="0" smtClean="0"/>
              <a:t>It </a:t>
            </a:r>
            <a:r>
              <a:rPr lang="en-GB" dirty="0"/>
              <a:t>assumes that there is a detailed requirements statement for a system. In fact, </a:t>
            </a:r>
            <a:r>
              <a:rPr lang="en-US" dirty="0"/>
              <a:t>resilience may have to be ‘retrofitted’ to a system where there is no complete or up-to-date requirements document. </a:t>
            </a:r>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318</a:t>
            </a:fld>
            <a:endParaRPr lang="en-US"/>
          </a:p>
        </p:txBody>
      </p:sp>
    </p:spTree>
    <p:extLst>
      <p:ext uri="{BB962C8B-B14F-4D97-AF65-F5344CB8AC3E}">
        <p14:creationId xmlns:p14="http://schemas.microsoft.com/office/powerpoint/2010/main" val="4135700810"/>
      </p:ext>
    </p:extLst>
  </p:cSld>
  <p:clrMapOvr>
    <a:masterClrMapping/>
  </p:clrMapOvr>
  <p:transition spd="med">
    <p:wipe dir="r"/>
  </p:transition>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Resilience engineering</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319</a:t>
            </a:fld>
            <a:endParaRPr lang="en-US"/>
          </a:p>
        </p:txBody>
      </p:sp>
      <p:pic>
        <p:nvPicPr>
          <p:cNvPr id="7" name="Picture 6" descr="Fig 14.9 Resilience design.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283" y="-2459728"/>
            <a:ext cx="10359029" cy="8905630"/>
          </a:xfrm>
          <a:prstGeom prst="rect">
            <a:avLst/>
          </a:prstGeom>
        </p:spPr>
      </p:pic>
    </p:spTree>
    <p:extLst>
      <p:ext uri="{BB962C8B-B14F-4D97-AF65-F5344CB8AC3E}">
        <p14:creationId xmlns:p14="http://schemas.microsoft.com/office/powerpoint/2010/main" val="3236888850"/>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9"/>
            <a:ext cx="8229600" cy="1143000"/>
          </a:xfrm>
        </p:spPr>
        <p:txBody>
          <a:bodyPr/>
          <a:lstStyle/>
          <a:p>
            <a:pPr algn="ctr"/>
            <a:r>
              <a:rPr lang="en-US" dirty="0" smtClean="0"/>
              <a:t>Dependable processes</a:t>
            </a:r>
            <a:endParaRPr lang="en-US" dirty="0"/>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
        <p:nvSpPr>
          <p:cNvPr id="4" name="Footer Placeholder 3"/>
          <p:cNvSpPr>
            <a:spLocks noGrp="1"/>
          </p:cNvSpPr>
          <p:nvPr>
            <p:ph type="ftr" sz="quarter" idx="11"/>
          </p:nvPr>
        </p:nvSpPr>
        <p:spPr/>
        <p:txBody>
          <a:bodyPr/>
          <a:lstStyle/>
          <a:p>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fld id="{9D29DFB1-9EA4-2B4D-92D1-CC42B9A94240}" type="slidenum">
              <a:rPr lang="en-US" smtClean="0"/>
              <a:t>32</a:t>
            </a:fld>
            <a:endParaRPr lang="en-US"/>
          </a:p>
        </p:txBody>
      </p:sp>
    </p:spTree>
    <p:extLst>
      <p:ext uri="{BB962C8B-B14F-4D97-AF65-F5344CB8AC3E}">
        <p14:creationId xmlns:p14="http://schemas.microsoft.com/office/powerpoint/2010/main" val="159718317"/>
      </p:ext>
    </p:extLst>
  </p:cSld>
  <p:clrMapOvr>
    <a:masterClrMapping/>
  </p:clrMapOvr>
  <p:transition spd="med">
    <p:wipe dir="r"/>
  </p:transition>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 of work in resilience engineering</a:t>
            </a:r>
            <a:endParaRPr lang="en-US" dirty="0"/>
          </a:p>
        </p:txBody>
      </p:sp>
      <p:sp>
        <p:nvSpPr>
          <p:cNvPr id="3" name="Content Placeholder 2"/>
          <p:cNvSpPr>
            <a:spLocks noGrp="1"/>
          </p:cNvSpPr>
          <p:nvPr>
            <p:ph idx="1"/>
          </p:nvPr>
        </p:nvSpPr>
        <p:spPr/>
        <p:txBody>
          <a:bodyPr/>
          <a:lstStyle/>
          <a:p>
            <a:r>
              <a:rPr lang="en-US" dirty="0" smtClean="0"/>
              <a:t>Identify business resilience requirements</a:t>
            </a:r>
          </a:p>
          <a:p>
            <a:r>
              <a:rPr lang="en-US" dirty="0" smtClean="0"/>
              <a:t>Plan how to reinstate systems to their normal operating state</a:t>
            </a:r>
          </a:p>
          <a:p>
            <a:r>
              <a:rPr lang="en-US" dirty="0" smtClean="0"/>
              <a:t>Identify system failures and cyberattacks that can compromise a system</a:t>
            </a:r>
          </a:p>
          <a:p>
            <a:r>
              <a:rPr lang="en-US" dirty="0" smtClean="0"/>
              <a:t>Plan how to recover critical services quickly after damage or a cyberattack</a:t>
            </a:r>
          </a:p>
          <a:p>
            <a:r>
              <a:rPr lang="en-US" dirty="0" smtClean="0"/>
              <a:t>Test all aspects of resilience planning</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320</a:t>
            </a:fld>
            <a:endParaRPr lang="en-US"/>
          </a:p>
        </p:txBody>
      </p:sp>
    </p:spTree>
    <p:extLst>
      <p:ext uri="{BB962C8B-B14F-4D97-AF65-F5344CB8AC3E}">
        <p14:creationId xmlns:p14="http://schemas.microsoft.com/office/powerpoint/2010/main" val="1689134571"/>
      </p:ext>
    </p:extLst>
  </p:cSld>
  <p:clrMapOvr>
    <a:masterClrMapping/>
  </p:clrMapOvr>
  <p:transition spd="med">
    <p:wipe dir="r"/>
  </p:transition>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Maintaining critical service availability</a:t>
            </a:r>
            <a:endParaRPr lang="en-US" dirty="0"/>
          </a:p>
        </p:txBody>
      </p:sp>
      <p:sp>
        <p:nvSpPr>
          <p:cNvPr id="3" name="Content Placeholder 2"/>
          <p:cNvSpPr>
            <a:spLocks noGrp="1"/>
          </p:cNvSpPr>
          <p:nvPr>
            <p:ph idx="1"/>
          </p:nvPr>
        </p:nvSpPr>
        <p:spPr/>
        <p:txBody>
          <a:bodyPr/>
          <a:lstStyle/>
          <a:p>
            <a:r>
              <a:rPr lang="en-US" dirty="0" smtClean="0"/>
              <a:t>To maintain availability, you need to know:</a:t>
            </a:r>
          </a:p>
          <a:p>
            <a:pPr lvl="1"/>
            <a:r>
              <a:rPr lang="en-US" dirty="0"/>
              <a:t>the system </a:t>
            </a:r>
            <a:r>
              <a:rPr lang="en-US" dirty="0" smtClean="0"/>
              <a:t>services </a:t>
            </a:r>
            <a:r>
              <a:rPr lang="en-US" dirty="0"/>
              <a:t>that are the most critical for a business, </a:t>
            </a:r>
            <a:endParaRPr lang="en-GB" dirty="0"/>
          </a:p>
          <a:p>
            <a:pPr lvl="1"/>
            <a:r>
              <a:rPr lang="en-US" dirty="0"/>
              <a:t>the minimal quality of service that must be maintained,</a:t>
            </a:r>
            <a:endParaRPr lang="en-GB" dirty="0"/>
          </a:p>
          <a:p>
            <a:pPr lvl="1"/>
            <a:r>
              <a:rPr lang="en-US" dirty="0"/>
              <a:t>how these services might be compromised,</a:t>
            </a:r>
            <a:endParaRPr lang="en-GB" dirty="0"/>
          </a:p>
          <a:p>
            <a:pPr lvl="1"/>
            <a:r>
              <a:rPr lang="en-US" dirty="0"/>
              <a:t>how these services can be protected, </a:t>
            </a:r>
            <a:endParaRPr lang="en-GB" dirty="0"/>
          </a:p>
          <a:p>
            <a:pPr lvl="1"/>
            <a:r>
              <a:rPr lang="en-US" dirty="0"/>
              <a:t>how you can recover quickly if the services become unavailable</a:t>
            </a:r>
            <a:r>
              <a:rPr lang="en-US" dirty="0" smtClean="0"/>
              <a:t>.</a:t>
            </a:r>
          </a:p>
          <a:p>
            <a:r>
              <a:rPr lang="en-US" dirty="0" smtClean="0"/>
              <a:t>Critical assets are identified during service analysis. </a:t>
            </a:r>
          </a:p>
          <a:p>
            <a:pPr lvl="1"/>
            <a:r>
              <a:rPr lang="en-US" dirty="0" smtClean="0"/>
              <a:t>Assets may be hardware, software, data or people.</a:t>
            </a:r>
            <a:endParaRPr lang="en-GB" dirty="0"/>
          </a:p>
          <a:p>
            <a:pPr lvl="1"/>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321</a:t>
            </a:fld>
            <a:endParaRPr lang="en-US"/>
          </a:p>
        </p:txBody>
      </p:sp>
    </p:spTree>
    <p:extLst>
      <p:ext uri="{BB962C8B-B14F-4D97-AF65-F5344CB8AC3E}">
        <p14:creationId xmlns:p14="http://schemas.microsoft.com/office/powerpoint/2010/main" val="960217248"/>
      </p:ext>
    </p:extLst>
  </p:cSld>
  <p:clrMapOvr>
    <a:masterClrMapping/>
  </p:clrMapOvr>
  <p:transition spd="med">
    <p:wipe dir="r"/>
  </p:transition>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system resilience</a:t>
            </a:r>
            <a:endParaRPr lang="en-US" dirty="0"/>
          </a:p>
        </p:txBody>
      </p:sp>
      <p:sp>
        <p:nvSpPr>
          <p:cNvPr id="3" name="Content Placeholder 2"/>
          <p:cNvSpPr>
            <a:spLocks noGrp="1"/>
          </p:cNvSpPr>
          <p:nvPr>
            <p:ph idx="1"/>
          </p:nvPr>
        </p:nvSpPr>
        <p:spPr/>
        <p:txBody>
          <a:bodyPr/>
          <a:lstStyle/>
          <a:p>
            <a:r>
              <a:rPr lang="en-US" dirty="0" smtClean="0"/>
              <a:t>The Mentcare system is a system used to support clinicians treating patients that suffer from mental health problems. </a:t>
            </a:r>
            <a:endParaRPr lang="en-US" dirty="0"/>
          </a:p>
          <a:p>
            <a:r>
              <a:rPr lang="en-US" dirty="0" smtClean="0"/>
              <a:t>It provides patient information and records of consultations with doctors and nurses.</a:t>
            </a:r>
          </a:p>
          <a:p>
            <a:r>
              <a:rPr lang="en-US" dirty="0" smtClean="0"/>
              <a:t>It includes checks that can flag patients who may be dangerous or suicidal.</a:t>
            </a:r>
          </a:p>
          <a:p>
            <a:r>
              <a:rPr lang="en-US" dirty="0" smtClean="0"/>
              <a:t>Based on a client-server architecture.</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322</a:t>
            </a:fld>
            <a:endParaRPr lang="en-US"/>
          </a:p>
        </p:txBody>
      </p:sp>
    </p:spTree>
    <p:extLst>
      <p:ext uri="{BB962C8B-B14F-4D97-AF65-F5344CB8AC3E}">
        <p14:creationId xmlns:p14="http://schemas.microsoft.com/office/powerpoint/2010/main" val="392602374"/>
      </p:ext>
    </p:extLst>
  </p:cSld>
  <p:clrMapOvr>
    <a:masterClrMapping/>
  </p:clrMapOvr>
  <p:transition spd="med">
    <p:wipe dir="r"/>
  </p:transition>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architecture (Mentcare)</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323</a:t>
            </a:fld>
            <a:endParaRPr lang="en-US"/>
          </a:p>
        </p:txBody>
      </p:sp>
      <p:pic>
        <p:nvPicPr>
          <p:cNvPr id="7" name="Picture 6" descr="Fig 14.10 Mentcare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607" y="1700143"/>
            <a:ext cx="5543827" cy="4655855"/>
          </a:xfrm>
          <a:prstGeom prst="rect">
            <a:avLst/>
          </a:prstGeom>
        </p:spPr>
      </p:pic>
    </p:spTree>
    <p:extLst>
      <p:ext uri="{BB962C8B-B14F-4D97-AF65-F5344CB8AC3E}">
        <p14:creationId xmlns:p14="http://schemas.microsoft.com/office/powerpoint/2010/main" val="1314086032"/>
      </p:ext>
    </p:extLst>
  </p:cSld>
  <p:clrMapOvr>
    <a:masterClrMapping/>
  </p:clrMapOvr>
  <p:transition spd="med">
    <p:wipe dir="r"/>
  </p:transition>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Mentcare services</a:t>
            </a:r>
            <a:endParaRPr lang="en-US" dirty="0"/>
          </a:p>
        </p:txBody>
      </p:sp>
      <p:sp>
        <p:nvSpPr>
          <p:cNvPr id="3" name="Content Placeholder 2"/>
          <p:cNvSpPr>
            <a:spLocks noGrp="1"/>
          </p:cNvSpPr>
          <p:nvPr>
            <p:ph idx="1"/>
          </p:nvPr>
        </p:nvSpPr>
        <p:spPr/>
        <p:txBody>
          <a:bodyPr/>
          <a:lstStyle/>
          <a:p>
            <a:r>
              <a:rPr lang="en-US" dirty="0" smtClean="0"/>
              <a:t>An </a:t>
            </a:r>
            <a:r>
              <a:rPr lang="en-US" dirty="0"/>
              <a:t>information service that provides information about a patient’s current diagnosis and treatment plan.</a:t>
            </a:r>
            <a:endParaRPr lang="en-GB" dirty="0"/>
          </a:p>
          <a:p>
            <a:r>
              <a:rPr lang="en-GB" dirty="0" smtClean="0"/>
              <a:t>A </a:t>
            </a:r>
            <a:r>
              <a:rPr lang="en-GB" dirty="0"/>
              <a:t>warning service that highlights patients that could pose a danger to others or to themselves</a:t>
            </a:r>
            <a:r>
              <a:rPr lang="en-GB" dirty="0" smtClean="0"/>
              <a:t>.</a:t>
            </a:r>
          </a:p>
          <a:p>
            <a:r>
              <a:rPr lang="en-GB" dirty="0" smtClean="0"/>
              <a:t>Availability of the complete patient record is NOT a critical service as routine patient information is not normally required during consultations.</a:t>
            </a:r>
            <a:endParaRPr lang="en-GB" dirty="0"/>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324</a:t>
            </a:fld>
            <a:endParaRPr lang="en-US"/>
          </a:p>
        </p:txBody>
      </p:sp>
    </p:spTree>
    <p:extLst>
      <p:ext uri="{BB962C8B-B14F-4D97-AF65-F5344CB8AC3E}">
        <p14:creationId xmlns:p14="http://schemas.microsoft.com/office/powerpoint/2010/main" val="729013638"/>
      </p:ext>
    </p:extLst>
  </p:cSld>
  <p:clrMapOvr>
    <a:masterClrMapping/>
  </p:clrMapOvr>
  <p:transition spd="med">
    <p:wipe dir="r"/>
  </p:transition>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Assets required for normal service operation</a:t>
            </a:r>
            <a:endParaRPr lang="en-US" dirty="0"/>
          </a:p>
        </p:txBody>
      </p:sp>
      <p:sp>
        <p:nvSpPr>
          <p:cNvPr id="3" name="Content Placeholder 2"/>
          <p:cNvSpPr>
            <a:spLocks noGrp="1"/>
          </p:cNvSpPr>
          <p:nvPr>
            <p:ph idx="1"/>
          </p:nvPr>
        </p:nvSpPr>
        <p:spPr/>
        <p:txBody>
          <a:bodyPr/>
          <a:lstStyle/>
          <a:p>
            <a:r>
              <a:rPr lang="en-GB" dirty="0"/>
              <a:t>The patient record database that maintains all patient information.</a:t>
            </a:r>
          </a:p>
          <a:p>
            <a:r>
              <a:rPr lang="en-GB" dirty="0" smtClean="0"/>
              <a:t>A </a:t>
            </a:r>
            <a:r>
              <a:rPr lang="en-GB" dirty="0"/>
              <a:t>database server that provides access to the database for local client computers.</a:t>
            </a:r>
          </a:p>
          <a:p>
            <a:r>
              <a:rPr lang="en-GB" dirty="0" smtClean="0"/>
              <a:t>A </a:t>
            </a:r>
            <a:r>
              <a:rPr lang="en-GB" dirty="0"/>
              <a:t>network for client/server communication.</a:t>
            </a:r>
          </a:p>
          <a:p>
            <a:r>
              <a:rPr lang="en-GB" dirty="0" smtClean="0"/>
              <a:t>Local </a:t>
            </a:r>
            <a:r>
              <a:rPr lang="en-GB" dirty="0"/>
              <a:t>laptop or desktop computers used by clinicians to access patient information.</a:t>
            </a:r>
          </a:p>
          <a:p>
            <a:r>
              <a:rPr lang="en-GB" dirty="0" smtClean="0"/>
              <a:t>A </a:t>
            </a:r>
            <a:r>
              <a:rPr lang="en-GB" dirty="0"/>
              <a:t>set of rules to identify patients who are potentially dangerous and which can flag patient records. Client software that highlights dangerous patients to system users.</a:t>
            </a:r>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325</a:t>
            </a:fld>
            <a:endParaRPr lang="en-US"/>
          </a:p>
        </p:txBody>
      </p:sp>
    </p:spTree>
    <p:extLst>
      <p:ext uri="{BB962C8B-B14F-4D97-AF65-F5344CB8AC3E}">
        <p14:creationId xmlns:p14="http://schemas.microsoft.com/office/powerpoint/2010/main" val="3166512198"/>
      </p:ext>
    </p:extLst>
  </p:cSld>
  <p:clrMapOvr>
    <a:masterClrMapping/>
  </p:clrMapOvr>
  <p:transition spd="med">
    <p:wipe dir="r"/>
  </p:transition>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Adverse events</a:t>
            </a:r>
            <a:endParaRPr lang="en-US" dirty="0"/>
          </a:p>
        </p:txBody>
      </p:sp>
      <p:sp>
        <p:nvSpPr>
          <p:cNvPr id="3" name="Content Placeholder 2"/>
          <p:cNvSpPr>
            <a:spLocks noGrp="1"/>
          </p:cNvSpPr>
          <p:nvPr>
            <p:ph idx="1"/>
          </p:nvPr>
        </p:nvSpPr>
        <p:spPr/>
        <p:txBody>
          <a:bodyPr/>
          <a:lstStyle/>
          <a:p>
            <a:r>
              <a:rPr lang="en-GB" dirty="0" smtClean="0"/>
              <a:t>Unavailability </a:t>
            </a:r>
            <a:r>
              <a:rPr lang="en-GB" dirty="0"/>
              <a:t>of the database server either through a system failure, a network failure or a denial of service </a:t>
            </a:r>
            <a:r>
              <a:rPr lang="en-GB" dirty="0" smtClean="0"/>
              <a:t>cyberattack</a:t>
            </a:r>
          </a:p>
          <a:p>
            <a:r>
              <a:rPr lang="en-GB" dirty="0" smtClean="0"/>
              <a:t>Deliberate </a:t>
            </a:r>
            <a:r>
              <a:rPr lang="en-GB" dirty="0"/>
              <a:t>or accidental corruption of the patient record database or the rules that define what is meant by a ‘dangerous patient</a:t>
            </a:r>
            <a:r>
              <a:rPr lang="en-GB" dirty="0" smtClean="0"/>
              <a:t>’</a:t>
            </a:r>
          </a:p>
          <a:p>
            <a:r>
              <a:rPr lang="en-GB" dirty="0" smtClean="0"/>
              <a:t> Infection </a:t>
            </a:r>
            <a:r>
              <a:rPr lang="en-GB" dirty="0"/>
              <a:t>of client computers with </a:t>
            </a:r>
            <a:r>
              <a:rPr lang="en-GB" dirty="0" smtClean="0"/>
              <a:t>malware</a:t>
            </a:r>
            <a:endParaRPr lang="en-GB" dirty="0"/>
          </a:p>
          <a:p>
            <a:r>
              <a:rPr lang="en-GB" dirty="0" smtClean="0"/>
              <a:t>Access </a:t>
            </a:r>
            <a:r>
              <a:rPr lang="en-GB" dirty="0"/>
              <a:t>to client computers by unauthorized people who gain access to patient </a:t>
            </a:r>
            <a:r>
              <a:rPr lang="en-GB" dirty="0" smtClean="0"/>
              <a:t>records </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326</a:t>
            </a:fld>
            <a:endParaRPr lang="en-US"/>
          </a:p>
        </p:txBody>
      </p:sp>
    </p:spTree>
    <p:extLst>
      <p:ext uri="{BB962C8B-B14F-4D97-AF65-F5344CB8AC3E}">
        <p14:creationId xmlns:p14="http://schemas.microsoft.com/office/powerpoint/2010/main" val="612689406"/>
      </p:ext>
    </p:extLst>
  </p:cSld>
  <p:clrMapOvr>
    <a:masterClrMapping/>
  </p:clrMapOvr>
  <p:transition spd="med">
    <p:wipe dir="r"/>
  </p:transition>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Recognition and resistance strategies</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327</a:t>
            </a:fld>
            <a:endParaRPr lang="en-US"/>
          </a:p>
        </p:txBody>
      </p:sp>
      <p:graphicFrame>
        <p:nvGraphicFramePr>
          <p:cNvPr id="7" name="Table 6"/>
          <p:cNvGraphicFramePr>
            <a:graphicFrameLocks noGrp="1"/>
          </p:cNvGraphicFramePr>
          <p:nvPr>
            <p:extLst/>
          </p:nvPr>
        </p:nvGraphicFramePr>
        <p:xfrm>
          <a:off x="457200" y="1642663"/>
          <a:ext cx="8143253" cy="4761198"/>
        </p:xfrm>
        <a:graphic>
          <a:graphicData uri="http://schemas.openxmlformats.org/drawingml/2006/table">
            <a:tbl>
              <a:tblPr firstRow="1" bandRow="1">
                <a:tableStyleId>{5C22544A-7EE6-4342-B048-85BDC9FD1C3A}</a:tableStyleId>
              </a:tblPr>
              <a:tblGrid>
                <a:gridCol w="1917776">
                  <a:extLst>
                    <a:ext uri="{9D8B030D-6E8A-4147-A177-3AD203B41FA5}">
                      <a16:colId xmlns:a16="http://schemas.microsoft.com/office/drawing/2014/main" val="20000"/>
                    </a:ext>
                  </a:extLst>
                </a:gridCol>
                <a:gridCol w="1917776">
                  <a:extLst>
                    <a:ext uri="{9D8B030D-6E8A-4147-A177-3AD203B41FA5}">
                      <a16:colId xmlns:a16="http://schemas.microsoft.com/office/drawing/2014/main" val="20001"/>
                    </a:ext>
                  </a:extLst>
                </a:gridCol>
                <a:gridCol w="4307701">
                  <a:extLst>
                    <a:ext uri="{9D8B030D-6E8A-4147-A177-3AD203B41FA5}">
                      <a16:colId xmlns:a16="http://schemas.microsoft.com/office/drawing/2014/main" val="20002"/>
                    </a:ext>
                  </a:extLst>
                </a:gridCol>
              </a:tblGrid>
              <a:tr h="372078">
                <a:tc>
                  <a:txBody>
                    <a:bodyPr/>
                    <a:lstStyle/>
                    <a:p>
                      <a:pPr indent="0" algn="just">
                        <a:spcAft>
                          <a:spcPts val="0"/>
                        </a:spcAft>
                        <a:tabLst>
                          <a:tab pos="342900" algn="l"/>
                          <a:tab pos="685800" algn="l"/>
                          <a:tab pos="1028700" algn="l"/>
                        </a:tabLst>
                      </a:pPr>
                      <a:r>
                        <a:rPr lang="en-GB" sz="1200" b="1" dirty="0">
                          <a:solidFill>
                            <a:srgbClr val="000000"/>
                          </a:solidFill>
                          <a:effectLst/>
                          <a:latin typeface="Arial"/>
                          <a:ea typeface="Times New Roman"/>
                          <a:cs typeface="Times New Roman"/>
                        </a:rPr>
                        <a:t>Event</a:t>
                      </a:r>
                    </a:p>
                  </a:txBody>
                  <a:tcPr marL="68580" marR="68580" marT="0" marB="0"/>
                </a:tc>
                <a:tc>
                  <a:txBody>
                    <a:bodyPr/>
                    <a:lstStyle/>
                    <a:p>
                      <a:pPr indent="0" algn="just">
                        <a:spcAft>
                          <a:spcPts val="0"/>
                        </a:spcAft>
                        <a:tabLst>
                          <a:tab pos="342900" algn="l"/>
                          <a:tab pos="685800" algn="l"/>
                          <a:tab pos="1028700" algn="l"/>
                        </a:tabLst>
                      </a:pPr>
                      <a:r>
                        <a:rPr lang="en-GB" sz="1200" b="1" dirty="0">
                          <a:solidFill>
                            <a:srgbClr val="000000"/>
                          </a:solidFill>
                          <a:effectLst/>
                          <a:latin typeface="Arial"/>
                          <a:ea typeface="Times New Roman"/>
                          <a:cs typeface="Times New Roman"/>
                        </a:rPr>
                        <a:t>Recognition</a:t>
                      </a:r>
                    </a:p>
                  </a:txBody>
                  <a:tcPr marL="68580" marR="68580" marT="0" marB="0"/>
                </a:tc>
                <a:tc>
                  <a:txBody>
                    <a:bodyPr/>
                    <a:lstStyle/>
                    <a:p>
                      <a:pPr indent="0" algn="just">
                        <a:spcAft>
                          <a:spcPts val="0"/>
                        </a:spcAft>
                        <a:tabLst>
                          <a:tab pos="342900" algn="l"/>
                          <a:tab pos="685800" algn="l"/>
                          <a:tab pos="1028700" algn="l"/>
                        </a:tabLst>
                      </a:pPr>
                      <a:r>
                        <a:rPr lang="en-GB" sz="1200" b="1">
                          <a:solidFill>
                            <a:srgbClr val="000000"/>
                          </a:solidFill>
                          <a:effectLst/>
                          <a:latin typeface="Arial"/>
                          <a:ea typeface="Times New Roman"/>
                          <a:cs typeface="Times New Roman"/>
                        </a:rPr>
                        <a:t>Resistance</a:t>
                      </a:r>
                    </a:p>
                  </a:txBody>
                  <a:tcPr marL="68580" marR="68580" marT="0" marB="0"/>
                </a:tc>
                <a:extLst>
                  <a:ext uri="{0D108BD9-81ED-4DB2-BD59-A6C34878D82A}">
                    <a16:rowId xmlns:a16="http://schemas.microsoft.com/office/drawing/2014/main" val="10000"/>
                  </a:ext>
                </a:extLst>
              </a:tr>
              <a:tr h="868231">
                <a:tc>
                  <a:txBody>
                    <a:bodyPr/>
                    <a:lstStyle/>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Server unavailability</a:t>
                      </a:r>
                    </a:p>
                  </a:txBody>
                  <a:tcPr marL="68580" marR="68580" marT="0" marB="0"/>
                </a:tc>
                <a:tc>
                  <a:txBody>
                    <a:bodyPr/>
                    <a:lstStyle/>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1. Watchdog timer on client that times out if no response to client access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2. Text messages from system managers to clinical users</a:t>
                      </a:r>
                    </a:p>
                  </a:txBody>
                  <a:tcPr marL="68580" marR="68580" marT="0" marB="0"/>
                </a:tc>
                <a:tc>
                  <a:txBody>
                    <a:bodyPr/>
                    <a:lstStyle/>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1. Design system architecture to maintain local copies of critical information</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2. Provide peer-to-peer search across clients for patient data</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3. Provide staff with smart phones that can be used to access the network in the event of server failure</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4. Provide backup server</a:t>
                      </a:r>
                    </a:p>
                  </a:txBody>
                  <a:tcPr marL="68580" marR="68580" marT="0" marB="0"/>
                </a:tc>
                <a:extLst>
                  <a:ext uri="{0D108BD9-81ED-4DB2-BD59-A6C34878D82A}">
                    <a16:rowId xmlns:a16="http://schemas.microsoft.com/office/drawing/2014/main" val="10001"/>
                  </a:ext>
                </a:extLst>
              </a:tr>
              <a:tr h="868231">
                <a:tc>
                  <a:txBody>
                    <a:bodyPr/>
                    <a:lstStyle/>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Patient database corruption</a:t>
                      </a:r>
                    </a:p>
                  </a:txBody>
                  <a:tcPr marL="68580" marR="68580" marT="0" marB="0"/>
                </a:tc>
                <a:tc>
                  <a:txBody>
                    <a:bodyPr/>
                    <a:lstStyle/>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1. Record level cryptographic checksums</a:t>
                      </a:r>
                    </a:p>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2. Regular auto-checking of database integrity</a:t>
                      </a:r>
                    </a:p>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3. Reporting system for incorrect information</a:t>
                      </a:r>
                    </a:p>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 </a:t>
                      </a:r>
                    </a:p>
                  </a:txBody>
                  <a:tcPr marL="68580" marR="68580" marT="0" marB="0"/>
                </a:tc>
                <a:tc>
                  <a:txBody>
                    <a:bodyPr/>
                    <a:lstStyle/>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1. </a:t>
                      </a:r>
                      <a:r>
                        <a:rPr lang="en-GB" sz="1200" dirty="0" err="1">
                          <a:solidFill>
                            <a:srgbClr val="000000"/>
                          </a:solidFill>
                          <a:effectLst/>
                          <a:latin typeface="Arial"/>
                          <a:ea typeface="Times New Roman"/>
                          <a:cs typeface="Times New Roman"/>
                        </a:rPr>
                        <a:t>Replayable</a:t>
                      </a:r>
                      <a:r>
                        <a:rPr lang="en-GB" sz="1200" dirty="0">
                          <a:solidFill>
                            <a:srgbClr val="000000"/>
                          </a:solidFill>
                          <a:effectLst/>
                          <a:latin typeface="Arial"/>
                          <a:ea typeface="Times New Roman"/>
                          <a:cs typeface="Times New Roman"/>
                        </a:rPr>
                        <a:t> transaction log to update database backup with recent transactions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2. Maintenance of local copies of patient information and software to restore database from local copies and backups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 </a:t>
                      </a:r>
                    </a:p>
                  </a:txBody>
                  <a:tcPr marL="68580" marR="68580" marT="0" marB="0"/>
                </a:tc>
                <a:extLst>
                  <a:ext uri="{0D108BD9-81ED-4DB2-BD59-A6C34878D82A}">
                    <a16:rowId xmlns:a16="http://schemas.microsoft.com/office/drawing/2014/main" val="10002"/>
                  </a:ext>
                </a:extLst>
              </a:tr>
              <a:tr h="868231">
                <a:tc>
                  <a:txBody>
                    <a:bodyPr/>
                    <a:lstStyle/>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Malware infection of client computers</a:t>
                      </a:r>
                    </a:p>
                  </a:txBody>
                  <a:tcPr marL="68580" marR="68580" marT="0" marB="0"/>
                </a:tc>
                <a:tc>
                  <a:txBody>
                    <a:bodyPr/>
                    <a:lstStyle/>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1. Reporting system so that computer users can report unusual behaviour.</a:t>
                      </a:r>
                    </a:p>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2. Automated malware checks on startup.</a:t>
                      </a:r>
                    </a:p>
                  </a:txBody>
                  <a:tcPr marL="68580" marR="68580" marT="0" marB="0"/>
                </a:tc>
                <a:tc>
                  <a:txBody>
                    <a:bodyPr/>
                    <a:lstStyle/>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1. Security awareness workshops for all system users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2. Disabling of USB ports on client computers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3. Automated system setup for new clients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4. Support access to system from mobile devices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5. Installation of security software</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 </a:t>
                      </a:r>
                    </a:p>
                  </a:txBody>
                  <a:tcPr marL="68580" marR="68580" marT="0" marB="0"/>
                </a:tc>
                <a:extLst>
                  <a:ext uri="{0D108BD9-81ED-4DB2-BD59-A6C34878D82A}">
                    <a16:rowId xmlns:a16="http://schemas.microsoft.com/office/drawing/2014/main" val="10003"/>
                  </a:ext>
                </a:extLst>
              </a:tr>
              <a:tr h="868231">
                <a:tc>
                  <a:txBody>
                    <a:bodyPr/>
                    <a:lstStyle/>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Unauthorized access to patient information</a:t>
                      </a:r>
                    </a:p>
                  </a:txBody>
                  <a:tcPr marL="68580" marR="68580" marT="0" marB="0"/>
                </a:tc>
                <a:tc>
                  <a:txBody>
                    <a:bodyPr/>
                    <a:lstStyle/>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1. Warning text messages from users about possible intruders</a:t>
                      </a:r>
                    </a:p>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2. Log analysis for unusual activity</a:t>
                      </a:r>
                    </a:p>
                  </a:txBody>
                  <a:tcPr marL="68580" marR="68580" marT="0" marB="0"/>
                </a:tc>
                <a:tc>
                  <a:txBody>
                    <a:bodyPr/>
                    <a:lstStyle/>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1. Multi-level system authentication process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2. Disabling of USB ports on client computers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3. Access logging and real-time log analysis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4. Security awareness workshops for all system users</a:t>
                      </a: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77503281"/>
      </p:ext>
    </p:extLst>
  </p:cSld>
  <p:clrMapOvr>
    <a:masterClrMapping/>
  </p:clrMapOvr>
  <p:transition spd="med">
    <p:wipe dir="r"/>
  </p:transition>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system resilience</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328</a:t>
            </a:fld>
            <a:endParaRPr lang="en-US"/>
          </a:p>
        </p:txBody>
      </p:sp>
      <p:pic>
        <p:nvPicPr>
          <p:cNvPr id="7" name="Picture 6" descr="Fig 14.12 Mentcare resilience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5686" y="1577865"/>
            <a:ext cx="4967358" cy="4778485"/>
          </a:xfrm>
          <a:prstGeom prst="rect">
            <a:avLst/>
          </a:prstGeom>
        </p:spPr>
      </p:pic>
    </p:spTree>
    <p:extLst>
      <p:ext uri="{BB962C8B-B14F-4D97-AF65-F5344CB8AC3E}">
        <p14:creationId xmlns:p14="http://schemas.microsoft.com/office/powerpoint/2010/main" val="3273330041"/>
      </p:ext>
    </p:extLst>
  </p:cSld>
  <p:clrMapOvr>
    <a:masterClrMapping/>
  </p:clrMapOvr>
  <p:transition spd="med">
    <p:wipe dir="r"/>
  </p:transition>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for resilience</a:t>
            </a:r>
            <a:endParaRPr lang="en-US" dirty="0"/>
          </a:p>
        </p:txBody>
      </p:sp>
      <p:sp>
        <p:nvSpPr>
          <p:cNvPr id="3" name="Content Placeholder 2"/>
          <p:cNvSpPr>
            <a:spLocks noGrp="1"/>
          </p:cNvSpPr>
          <p:nvPr>
            <p:ph idx="1"/>
          </p:nvPr>
        </p:nvSpPr>
        <p:spPr/>
        <p:txBody>
          <a:bodyPr/>
          <a:lstStyle/>
          <a:p>
            <a:r>
              <a:rPr lang="en-GB" dirty="0"/>
              <a:t>Summary patient records that are maintained on local client computers. </a:t>
            </a:r>
            <a:endParaRPr lang="en-GB" dirty="0" smtClean="0"/>
          </a:p>
          <a:p>
            <a:pPr lvl="1"/>
            <a:r>
              <a:rPr lang="en-GB" dirty="0" smtClean="0"/>
              <a:t>The </a:t>
            </a:r>
            <a:r>
              <a:rPr lang="en-GB" dirty="0"/>
              <a:t>local computers can communicate directly with each other and exchange information using either the system network </a:t>
            </a:r>
            <a:r>
              <a:rPr lang="en-GB" dirty="0" smtClean="0"/>
              <a:t>or using </a:t>
            </a:r>
            <a:r>
              <a:rPr lang="en-GB" dirty="0"/>
              <a:t>an </a:t>
            </a:r>
            <a:r>
              <a:rPr lang="en-GB" i="1" dirty="0"/>
              <a:t>ad hoc</a:t>
            </a:r>
            <a:r>
              <a:rPr lang="en-GB" dirty="0"/>
              <a:t> network created using mobile phones. </a:t>
            </a:r>
            <a:r>
              <a:rPr lang="en-GB" dirty="0" smtClean="0"/>
              <a:t>If the </a:t>
            </a:r>
            <a:r>
              <a:rPr lang="en-GB" dirty="0"/>
              <a:t>database is unavailable, doctors and nurses can still access essential patient information. </a:t>
            </a:r>
            <a:endParaRPr lang="en-GB" dirty="0" smtClean="0"/>
          </a:p>
          <a:p>
            <a:r>
              <a:rPr lang="en-GB" dirty="0"/>
              <a:t>A backup server to allow for main server failure. </a:t>
            </a:r>
            <a:endParaRPr lang="en-GB" dirty="0" smtClean="0"/>
          </a:p>
          <a:p>
            <a:pPr lvl="1"/>
            <a:r>
              <a:rPr lang="en-GB" dirty="0" smtClean="0"/>
              <a:t>This </a:t>
            </a:r>
            <a:r>
              <a:rPr lang="en-GB" dirty="0"/>
              <a:t>server is responsible for taking regular snapshots of the database as backups. In the event of the failure of the main server, it can also act as the main server for the whole system. </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329</a:t>
            </a:fld>
            <a:endParaRPr lang="en-US"/>
          </a:p>
        </p:txBody>
      </p:sp>
    </p:spTree>
    <p:extLst>
      <p:ext uri="{BB962C8B-B14F-4D97-AF65-F5344CB8AC3E}">
        <p14:creationId xmlns:p14="http://schemas.microsoft.com/office/powerpoint/2010/main" val="1573350419"/>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noFill/>
          <a:ln/>
        </p:spPr>
        <p:txBody>
          <a:bodyPr lIns="90840" tIns="44623" rIns="90840" bIns="44623"/>
          <a:lstStyle/>
          <a:p>
            <a:r>
              <a:rPr lang="en-GB"/>
              <a:t>Dependable processes</a:t>
            </a:r>
          </a:p>
        </p:txBody>
      </p:sp>
      <p:sp>
        <p:nvSpPr>
          <p:cNvPr id="93187" name="Rectangle 3"/>
          <p:cNvSpPr>
            <a:spLocks noGrp="1" noChangeArrowheads="1"/>
          </p:cNvSpPr>
          <p:nvPr>
            <p:ph type="body" idx="1"/>
          </p:nvPr>
        </p:nvSpPr>
        <p:spPr>
          <a:noFill/>
          <a:ln/>
        </p:spPr>
        <p:txBody>
          <a:bodyPr lIns="90840" tIns="44623" rIns="90840" bIns="44623"/>
          <a:lstStyle/>
          <a:p>
            <a:r>
              <a:rPr lang="en-GB" dirty="0"/>
              <a:t>To ensure a minimal number of software faults, it is important to have a well-defined, repeatable software process.</a:t>
            </a:r>
          </a:p>
          <a:p>
            <a:r>
              <a:rPr lang="en-GB" dirty="0"/>
              <a:t>A well-defined repeatable process is one that does not depend entirely on individual skills; rather can be enacted by different people</a:t>
            </a:r>
            <a:r>
              <a:rPr lang="en-GB" dirty="0" smtClean="0"/>
              <a:t>.</a:t>
            </a:r>
          </a:p>
          <a:p>
            <a:r>
              <a:rPr lang="en-GB" dirty="0" smtClean="0"/>
              <a:t>Regulators use information about the process to check if good software engineering practice has been used.</a:t>
            </a:r>
          </a:p>
          <a:p>
            <a:r>
              <a:rPr lang="en-GB" dirty="0"/>
              <a:t>For fault detection, it is clear that the process activities should include significant effort devoted to verification and validation.</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33</a:t>
            </a:fld>
            <a:endParaRPr lang="en-US"/>
          </a:p>
        </p:txBody>
      </p:sp>
      <p:sp>
        <p:nvSpPr>
          <p:cNvPr id="5" name="Footer Placeholder 4"/>
          <p:cNvSpPr>
            <a:spLocks noGrp="1"/>
          </p:cNvSpPr>
          <p:nvPr>
            <p:ph type="ftr" sz="quarter" idx="11"/>
          </p:nvPr>
        </p:nvSpPr>
        <p:spPr/>
        <p:txBody>
          <a:bodyPr/>
          <a:lstStyle/>
          <a:p>
            <a:pPr>
              <a:defRPr/>
            </a:pPr>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366382681"/>
      </p:ext>
    </p:extLst>
  </p:cSld>
  <p:clrMapOvr>
    <a:masterClrMapping/>
  </p:clrMapOvr>
  <p:transition/>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for resilience</a:t>
            </a:r>
            <a:endParaRPr lang="en-US" dirty="0"/>
          </a:p>
        </p:txBody>
      </p:sp>
      <p:sp>
        <p:nvSpPr>
          <p:cNvPr id="3" name="Content Placeholder 2"/>
          <p:cNvSpPr>
            <a:spLocks noGrp="1"/>
          </p:cNvSpPr>
          <p:nvPr>
            <p:ph idx="1"/>
          </p:nvPr>
        </p:nvSpPr>
        <p:spPr/>
        <p:txBody>
          <a:bodyPr/>
          <a:lstStyle/>
          <a:p>
            <a:r>
              <a:rPr lang="en-GB" dirty="0"/>
              <a:t>Database integrity checking and recovery software. </a:t>
            </a:r>
            <a:endParaRPr lang="en-GB" dirty="0" smtClean="0"/>
          </a:p>
          <a:p>
            <a:pPr lvl="1"/>
            <a:r>
              <a:rPr lang="en-GB" dirty="0" smtClean="0"/>
              <a:t>Integrity </a:t>
            </a:r>
            <a:r>
              <a:rPr lang="en-GB" dirty="0"/>
              <a:t>checking runs as a background task checking for signs of database corruption. If corruption is discovered, it can automatically initiate the recovery of some or all of the data from backups. The transaction log allows these backups to be updated with details of recent changes </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330</a:t>
            </a:fld>
            <a:endParaRPr lang="en-US"/>
          </a:p>
        </p:txBody>
      </p:sp>
    </p:spTree>
    <p:extLst>
      <p:ext uri="{BB962C8B-B14F-4D97-AF65-F5344CB8AC3E}">
        <p14:creationId xmlns:p14="http://schemas.microsoft.com/office/powerpoint/2010/main" val="2268302899"/>
      </p:ext>
    </p:extLst>
  </p:cSld>
  <p:clrMapOvr>
    <a:masterClrMapping/>
  </p:clrMapOvr>
  <p:transition spd="med">
    <p:wipe dir="r"/>
  </p:transition>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service maintenance</a:t>
            </a:r>
            <a:endParaRPr lang="en-US" dirty="0"/>
          </a:p>
        </p:txBody>
      </p:sp>
      <p:sp>
        <p:nvSpPr>
          <p:cNvPr id="3" name="Content Placeholder 2"/>
          <p:cNvSpPr>
            <a:spLocks noGrp="1"/>
          </p:cNvSpPr>
          <p:nvPr>
            <p:ph idx="1"/>
          </p:nvPr>
        </p:nvSpPr>
        <p:spPr/>
        <p:txBody>
          <a:bodyPr/>
          <a:lstStyle/>
          <a:p>
            <a:r>
              <a:rPr lang="en-GB" dirty="0"/>
              <a:t>By downloading information to the client at the start of a clinic session, the consultation can continue without server access. </a:t>
            </a:r>
            <a:endParaRPr lang="en-GB" dirty="0" smtClean="0"/>
          </a:p>
          <a:p>
            <a:pPr lvl="1"/>
            <a:r>
              <a:rPr lang="en-GB" dirty="0" smtClean="0"/>
              <a:t>Only </a:t>
            </a:r>
            <a:r>
              <a:rPr lang="en-GB" dirty="0"/>
              <a:t>the information about the patients who are scheduled to attend consultations that day needs to be downloaded. </a:t>
            </a:r>
            <a:endParaRPr lang="en-GB" dirty="0" smtClean="0"/>
          </a:p>
          <a:p>
            <a:r>
              <a:rPr lang="en-GB" dirty="0"/>
              <a:t>The service that provides a warning to staff of patients that may be dangerous can </a:t>
            </a:r>
            <a:r>
              <a:rPr lang="en-GB" dirty="0" smtClean="0"/>
              <a:t>be </a:t>
            </a:r>
            <a:r>
              <a:rPr lang="en-GB" dirty="0"/>
              <a:t>implemented using this approach. </a:t>
            </a:r>
            <a:endParaRPr lang="en-GB" dirty="0" smtClean="0"/>
          </a:p>
          <a:p>
            <a:pPr lvl="1"/>
            <a:r>
              <a:rPr lang="en-GB" dirty="0" smtClean="0"/>
              <a:t>The </a:t>
            </a:r>
            <a:r>
              <a:rPr lang="en-GB" dirty="0"/>
              <a:t>records of possibly patients who may harm themselves or others are identified before the download process. When clinical staff access these records, the software can highlight them to indicate that this is a patient that requires special care. </a:t>
            </a:r>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331</a:t>
            </a:fld>
            <a:endParaRPr lang="en-US"/>
          </a:p>
        </p:txBody>
      </p:sp>
    </p:spTree>
    <p:extLst>
      <p:ext uri="{BB962C8B-B14F-4D97-AF65-F5344CB8AC3E}">
        <p14:creationId xmlns:p14="http://schemas.microsoft.com/office/powerpoint/2010/main" val="3496405969"/>
      </p:ext>
    </p:extLst>
  </p:cSld>
  <p:clrMapOvr>
    <a:masterClrMapping/>
  </p:clrMapOvr>
  <p:transition spd="med">
    <p:wipe dir="r"/>
  </p:transition>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 to confidentiality</a:t>
            </a:r>
            <a:endParaRPr lang="en-US" dirty="0"/>
          </a:p>
        </p:txBody>
      </p:sp>
      <p:sp>
        <p:nvSpPr>
          <p:cNvPr id="3" name="Content Placeholder 2"/>
          <p:cNvSpPr>
            <a:spLocks noGrp="1"/>
          </p:cNvSpPr>
          <p:nvPr>
            <p:ph idx="1"/>
          </p:nvPr>
        </p:nvSpPr>
        <p:spPr/>
        <p:txBody>
          <a:bodyPr/>
          <a:lstStyle/>
          <a:p>
            <a:r>
              <a:rPr lang="en-US" dirty="0" smtClean="0"/>
              <a:t>To minimize risks to confidentiality that arise from multiple copies of information on laptops:</a:t>
            </a:r>
          </a:p>
          <a:p>
            <a:pPr lvl="1"/>
            <a:r>
              <a:rPr lang="en-GB" dirty="0" smtClean="0"/>
              <a:t>Only download </a:t>
            </a:r>
            <a:r>
              <a:rPr lang="en-GB" dirty="0"/>
              <a:t>the summary records of patients who are scheduled to attend a clinic. This limits the numbers of records that could be compromised.</a:t>
            </a:r>
          </a:p>
          <a:p>
            <a:pPr lvl="1"/>
            <a:r>
              <a:rPr lang="en-GB" dirty="0" smtClean="0"/>
              <a:t>Encrypt the </a:t>
            </a:r>
            <a:r>
              <a:rPr lang="en-GB" dirty="0"/>
              <a:t>disk on local client computers. An attacker who does not have the encryption key cannot read the disk if they gain access to the computer.</a:t>
            </a:r>
          </a:p>
          <a:p>
            <a:pPr lvl="1"/>
            <a:r>
              <a:rPr lang="en-GB" dirty="0" smtClean="0"/>
              <a:t>Securely delete </a:t>
            </a:r>
            <a:r>
              <a:rPr lang="en-GB" dirty="0"/>
              <a:t>the downloaded information at the end of a clinic session. This further reduces the chances of an attacker gaining access to confidential information. </a:t>
            </a:r>
          </a:p>
          <a:p>
            <a:pPr lvl="1"/>
            <a:r>
              <a:rPr lang="en-GB" dirty="0" smtClean="0"/>
              <a:t>Ensure that </a:t>
            </a:r>
            <a:r>
              <a:rPr lang="en-GB" dirty="0"/>
              <a:t>all network transactions are encrypted. If an attacker intercepts these transactions, they cannot get access to the information.</a:t>
            </a:r>
          </a:p>
          <a:p>
            <a:pPr lvl="1"/>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332</a:t>
            </a:fld>
            <a:endParaRPr lang="en-US"/>
          </a:p>
        </p:txBody>
      </p:sp>
    </p:spTree>
    <p:extLst>
      <p:ext uri="{BB962C8B-B14F-4D97-AF65-F5344CB8AC3E}">
        <p14:creationId xmlns:p14="http://schemas.microsoft.com/office/powerpoint/2010/main" val="4253320966"/>
      </p:ext>
    </p:extLst>
  </p:cSld>
  <p:clrMapOvr>
    <a:masterClrMapping/>
  </p:clrMapOvr>
  <p:transition spd="med">
    <p:wipe dir="r"/>
  </p:transition>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Resilience is </a:t>
            </a:r>
            <a:r>
              <a:rPr lang="en-GB" dirty="0"/>
              <a:t>a judgment of how well </a:t>
            </a:r>
            <a:r>
              <a:rPr lang="en-GB" dirty="0" smtClean="0"/>
              <a:t>a system </a:t>
            </a:r>
            <a:r>
              <a:rPr lang="en-GB" dirty="0"/>
              <a:t>can maintain the continuity of its critical services in the presence of disruptive </a:t>
            </a:r>
            <a:r>
              <a:rPr lang="en-GB" dirty="0" smtClean="0"/>
              <a:t>events. </a:t>
            </a:r>
            <a:endParaRPr lang="en-GB" dirty="0"/>
          </a:p>
          <a:p>
            <a:r>
              <a:rPr lang="en-GB" dirty="0"/>
              <a:t>Resilience should be based on the 4 R’s model – recognition, resistance, recovery and reinstatement. </a:t>
            </a:r>
          </a:p>
          <a:p>
            <a:r>
              <a:rPr lang="en-GB" dirty="0"/>
              <a:t>Resilience planning should be based on the assumption </a:t>
            </a:r>
            <a:r>
              <a:rPr lang="en-GB" dirty="0" smtClean="0"/>
              <a:t>of cyberattacks </a:t>
            </a:r>
            <a:r>
              <a:rPr lang="en-GB" dirty="0"/>
              <a:t>by malicious insiders and outsiders and that some of these attacks will be successful.</a:t>
            </a:r>
          </a:p>
          <a:p>
            <a:r>
              <a:rPr lang="en-GB" dirty="0"/>
              <a:t>Systems should be designed with </a:t>
            </a:r>
            <a:r>
              <a:rPr lang="en-GB" dirty="0" smtClean="0"/>
              <a:t>defensive </a:t>
            </a:r>
            <a:r>
              <a:rPr lang="en-GB" dirty="0"/>
              <a:t>layers of different types. </a:t>
            </a:r>
            <a:r>
              <a:rPr lang="en-GB" dirty="0" smtClean="0"/>
              <a:t>These layers trap </a:t>
            </a:r>
            <a:r>
              <a:rPr lang="en-GB" dirty="0"/>
              <a:t>human and technical failures </a:t>
            </a:r>
            <a:r>
              <a:rPr lang="en-GB" dirty="0" smtClean="0"/>
              <a:t>and help </a:t>
            </a:r>
            <a:r>
              <a:rPr lang="en-GB" smtClean="0"/>
              <a:t>resist cyberattacks.</a:t>
            </a:r>
            <a:endParaRPr lang="en-GB" dirty="0"/>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333</a:t>
            </a:fld>
            <a:endParaRPr lang="en-US"/>
          </a:p>
        </p:txBody>
      </p:sp>
    </p:spTree>
    <p:extLst>
      <p:ext uri="{BB962C8B-B14F-4D97-AF65-F5344CB8AC3E}">
        <p14:creationId xmlns:p14="http://schemas.microsoft.com/office/powerpoint/2010/main" val="2796924126"/>
      </p:ext>
    </p:extLst>
  </p:cSld>
  <p:clrMapOvr>
    <a:masterClrMapping/>
  </p:clrMapOvr>
  <p:transition spd="med">
    <p:wipe dir="r"/>
  </p:transition>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a:t>To allow system operators and managers to cope with problems, processes should be flexible and adaptable. Process automation can make it more difficult for people to cope with problems.</a:t>
            </a:r>
          </a:p>
          <a:p>
            <a:r>
              <a:rPr lang="en-GB" dirty="0"/>
              <a:t>Business resilience requirements should be the starting point for designing systems for resilience.  To achieve system resilience, you have to focus on recognition and recovery from problems, recovery of critical services and assets and reinstatement of the system.</a:t>
            </a:r>
          </a:p>
          <a:p>
            <a:r>
              <a:rPr lang="en-GB" dirty="0"/>
              <a:t>An important part of design for resilience is identifying critical </a:t>
            </a:r>
            <a:r>
              <a:rPr lang="en-GB" dirty="0" smtClean="0"/>
              <a:t>services. </a:t>
            </a:r>
            <a:r>
              <a:rPr lang="en-GB" dirty="0"/>
              <a:t>Systems should be designed so that these services are protected and, in the event of failure, recovered as quickly as possible.</a:t>
            </a:r>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EC83099C-5FA5-B04A-B819-64718E2A253A}" type="slidenum">
              <a:rPr lang="en-US" smtClean="0"/>
              <a:pPr/>
              <a:t>334</a:t>
            </a:fld>
            <a:endParaRPr lang="en-US"/>
          </a:p>
        </p:txBody>
      </p:sp>
    </p:spTree>
    <p:extLst>
      <p:ext uri="{BB962C8B-B14F-4D97-AF65-F5344CB8AC3E}">
        <p14:creationId xmlns:p14="http://schemas.microsoft.com/office/powerpoint/2010/main" val="3557398914"/>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Dependable process characteristics</a:t>
            </a:r>
            <a:endParaRPr lang="en-US" dirty="0"/>
          </a:p>
        </p:txBody>
      </p:sp>
      <p:sp>
        <p:nvSpPr>
          <p:cNvPr id="3" name="Content Placeholder 2"/>
          <p:cNvSpPr>
            <a:spLocks noGrp="1"/>
          </p:cNvSpPr>
          <p:nvPr>
            <p:ph idx="1"/>
          </p:nvPr>
        </p:nvSpPr>
        <p:spPr/>
        <p:txBody>
          <a:bodyPr/>
          <a:lstStyle/>
          <a:p>
            <a:r>
              <a:rPr lang="en-US" dirty="0" smtClean="0"/>
              <a:t>Explicitly </a:t>
            </a:r>
            <a:r>
              <a:rPr lang="en-US" dirty="0"/>
              <a:t>defined </a:t>
            </a:r>
            <a:endParaRPr lang="en-US" dirty="0" smtClean="0"/>
          </a:p>
          <a:p>
            <a:pPr lvl="1"/>
            <a:r>
              <a:rPr lang="en-US" dirty="0" smtClean="0"/>
              <a:t>A process that </a:t>
            </a:r>
            <a:r>
              <a:rPr lang="en-US" dirty="0"/>
              <a:t>has a defined process model that is used to drive the software production process. Data must be collected during the process that proves that the development team has followed the process as defined in the process model.</a:t>
            </a:r>
            <a:endParaRPr lang="en-GB" dirty="0"/>
          </a:p>
          <a:p>
            <a:r>
              <a:rPr lang="en-US" dirty="0" smtClean="0"/>
              <a:t>Repeatable</a:t>
            </a:r>
          </a:p>
          <a:p>
            <a:pPr lvl="1"/>
            <a:r>
              <a:rPr lang="en-US" dirty="0" smtClean="0"/>
              <a:t>A process that </a:t>
            </a:r>
            <a:r>
              <a:rPr lang="en-US" dirty="0"/>
              <a:t>does not rely on individual interpretation and judgment. </a:t>
            </a:r>
            <a:r>
              <a:rPr lang="en-US" dirty="0" smtClean="0"/>
              <a:t>The process </a:t>
            </a:r>
            <a:r>
              <a:rPr lang="en-US" dirty="0"/>
              <a:t>can be repeated across projects and with different team members, irrespective of who is involved in the development. </a:t>
            </a:r>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9D29DFB1-9EA4-2B4D-92D1-CC42B9A94240}" type="slidenum">
              <a:rPr lang="en-US" smtClean="0"/>
              <a:t>34</a:t>
            </a:fld>
            <a:endParaRPr lang="en-US"/>
          </a:p>
        </p:txBody>
      </p:sp>
    </p:spTree>
    <p:extLst>
      <p:ext uri="{BB962C8B-B14F-4D97-AF65-F5344CB8AC3E}">
        <p14:creationId xmlns:p14="http://schemas.microsoft.com/office/powerpoint/2010/main" val="2645576366"/>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Attributes of dependable processes</a:t>
            </a:r>
            <a:r>
              <a:rPr lang="en-GB" dirty="0" smtClean="0"/>
              <a:t> </a:t>
            </a: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2174090940"/>
              </p:ext>
            </p:extLst>
          </p:nvPr>
        </p:nvGraphicFramePr>
        <p:xfrm>
          <a:off x="1118650" y="1715767"/>
          <a:ext cx="7296480" cy="4616931"/>
        </p:xfrm>
        <a:graphic>
          <a:graphicData uri="http://schemas.openxmlformats.org/drawingml/2006/table">
            <a:tbl>
              <a:tblPr firstRow="1" bandRow="1">
                <a:tableStyleId>{5C22544A-7EE6-4342-B048-85BDC9FD1C3A}</a:tableStyleId>
              </a:tblPr>
              <a:tblGrid>
                <a:gridCol w="2785034">
                  <a:extLst>
                    <a:ext uri="{9D8B030D-6E8A-4147-A177-3AD203B41FA5}">
                      <a16:colId xmlns:a16="http://schemas.microsoft.com/office/drawing/2014/main" val="20000"/>
                    </a:ext>
                  </a:extLst>
                </a:gridCol>
                <a:gridCol w="4511446">
                  <a:extLst>
                    <a:ext uri="{9D8B030D-6E8A-4147-A177-3AD203B41FA5}">
                      <a16:colId xmlns:a16="http://schemas.microsoft.com/office/drawing/2014/main" val="20001"/>
                    </a:ext>
                  </a:extLst>
                </a:gridCol>
              </a:tblGrid>
              <a:tr h="392001">
                <a:tc>
                  <a:txBody>
                    <a:bodyPr/>
                    <a:lstStyle/>
                    <a:p>
                      <a:pPr algn="just">
                        <a:spcAft>
                          <a:spcPts val="0"/>
                        </a:spcAft>
                      </a:pPr>
                      <a:r>
                        <a:rPr lang="en-GB" sz="1400" b="1" dirty="0">
                          <a:solidFill>
                            <a:srgbClr val="000000"/>
                          </a:solidFill>
                          <a:latin typeface="Helvetica"/>
                          <a:ea typeface="Times New Roman"/>
                          <a:cs typeface="Helvetica"/>
                        </a:rPr>
                        <a:t>Process characteristic</a:t>
                      </a:r>
                    </a:p>
                  </a:txBody>
                  <a:tcPr marL="73025" marR="73025" marT="73025" marB="73025"/>
                </a:tc>
                <a:tc>
                  <a:txBody>
                    <a:bodyPr/>
                    <a:lstStyle/>
                    <a:p>
                      <a:pPr algn="just">
                        <a:spcAft>
                          <a:spcPts val="0"/>
                        </a:spcAf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73025" marR="73025" marT="73025" marB="73025"/>
                </a:tc>
                <a:extLst>
                  <a:ext uri="{0D108BD9-81ED-4DB2-BD59-A6C34878D82A}">
                    <a16:rowId xmlns:a16="http://schemas.microsoft.com/office/drawing/2014/main" val="10000"/>
                  </a:ext>
                </a:extLst>
              </a:tr>
              <a:tr h="392001">
                <a:tc>
                  <a:txBody>
                    <a:bodyPr/>
                    <a:lstStyle/>
                    <a:p>
                      <a:pPr algn="just">
                        <a:spcBef>
                          <a:spcPts val="600"/>
                        </a:spcBef>
                        <a:spcAft>
                          <a:spcPts val="0"/>
                        </a:spcAft>
                      </a:pPr>
                      <a:r>
                        <a:rPr lang="en-GB" sz="1400" dirty="0">
                          <a:solidFill>
                            <a:srgbClr val="000000"/>
                          </a:solidFill>
                          <a:latin typeface="Helvetica"/>
                          <a:ea typeface="Times New Roman"/>
                          <a:cs typeface="Helvetica"/>
                        </a:rPr>
                        <a:t>Auditable</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The process should be understandable by people apart from process participants, who can check that process standards are being followed and make suggestions for process improvement.</a:t>
                      </a:r>
                    </a:p>
                  </a:txBody>
                  <a:tcPr marL="73025" marR="73025" marT="0" marB="73025"/>
                </a:tc>
                <a:extLst>
                  <a:ext uri="{0D108BD9-81ED-4DB2-BD59-A6C34878D82A}">
                    <a16:rowId xmlns:a16="http://schemas.microsoft.com/office/drawing/2014/main" val="10001"/>
                  </a:ext>
                </a:extLst>
              </a:tr>
              <a:tr h="392001">
                <a:tc>
                  <a:txBody>
                    <a:bodyPr/>
                    <a:lstStyle/>
                    <a:p>
                      <a:pPr algn="just">
                        <a:spcBef>
                          <a:spcPts val="600"/>
                        </a:spcBef>
                        <a:spcAft>
                          <a:spcPts val="0"/>
                        </a:spcAft>
                      </a:pPr>
                      <a:r>
                        <a:rPr lang="en-GB" sz="1400">
                          <a:solidFill>
                            <a:srgbClr val="000000"/>
                          </a:solidFill>
                          <a:latin typeface="Helvetica"/>
                          <a:ea typeface="Times New Roman"/>
                          <a:cs typeface="Helvetica"/>
                        </a:rPr>
                        <a:t>Diverse</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The process should include redundant and diverse verification and validation activities.</a:t>
                      </a:r>
                    </a:p>
                  </a:txBody>
                  <a:tcPr marL="73025" marR="73025" marT="0" marB="73025"/>
                </a:tc>
                <a:extLst>
                  <a:ext uri="{0D108BD9-81ED-4DB2-BD59-A6C34878D82A}">
                    <a16:rowId xmlns:a16="http://schemas.microsoft.com/office/drawing/2014/main" val="10002"/>
                  </a:ext>
                </a:extLst>
              </a:tr>
              <a:tr h="1010476">
                <a:tc>
                  <a:txBody>
                    <a:bodyPr/>
                    <a:lstStyle/>
                    <a:p>
                      <a:pPr algn="just">
                        <a:spcBef>
                          <a:spcPts val="600"/>
                        </a:spcBef>
                        <a:spcAft>
                          <a:spcPts val="0"/>
                        </a:spcAft>
                      </a:pPr>
                      <a:r>
                        <a:rPr lang="en-GB" sz="1400" dirty="0">
                          <a:solidFill>
                            <a:srgbClr val="000000"/>
                          </a:solidFill>
                          <a:latin typeface="Helvetica"/>
                          <a:ea typeface="Times New Roman"/>
                          <a:cs typeface="Helvetica"/>
                        </a:rPr>
                        <a:t>Documentable</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The process should have a defined process model that sets out the activities in the process and the documentation that is to be produced during these activities.</a:t>
                      </a:r>
                    </a:p>
                  </a:txBody>
                  <a:tcPr marL="73025" marR="73025" marT="0" marB="73025"/>
                </a:tc>
                <a:extLst>
                  <a:ext uri="{0D108BD9-81ED-4DB2-BD59-A6C34878D82A}">
                    <a16:rowId xmlns:a16="http://schemas.microsoft.com/office/drawing/2014/main" val="10003"/>
                  </a:ext>
                </a:extLst>
              </a:tr>
              <a:tr h="1010476">
                <a:tc>
                  <a:txBody>
                    <a:bodyPr/>
                    <a:lstStyle/>
                    <a:p>
                      <a:pPr algn="just">
                        <a:spcBef>
                          <a:spcPts val="600"/>
                        </a:spcBef>
                        <a:spcAft>
                          <a:spcPts val="0"/>
                        </a:spcAft>
                      </a:pPr>
                      <a:r>
                        <a:rPr lang="en-GB" sz="1400" dirty="0">
                          <a:solidFill>
                            <a:srgbClr val="000000"/>
                          </a:solidFill>
                          <a:latin typeface="Helvetica"/>
                          <a:ea typeface="Times New Roman"/>
                          <a:cs typeface="Helvetica"/>
                        </a:rPr>
                        <a:t>Robust</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The process should be able to recover from failures of individual process activities.</a:t>
                      </a:r>
                    </a:p>
                  </a:txBody>
                  <a:tcPr marL="73025" marR="73025" marT="0" marB="73025"/>
                </a:tc>
                <a:extLst>
                  <a:ext uri="{0D108BD9-81ED-4DB2-BD59-A6C34878D82A}">
                    <a16:rowId xmlns:a16="http://schemas.microsoft.com/office/drawing/2014/main" val="10004"/>
                  </a:ext>
                </a:extLst>
              </a:tr>
              <a:tr h="777768">
                <a:tc>
                  <a:txBody>
                    <a:bodyPr/>
                    <a:lstStyle/>
                    <a:p>
                      <a:pPr algn="just">
                        <a:spcBef>
                          <a:spcPts val="600"/>
                        </a:spcBef>
                        <a:spcAft>
                          <a:spcPts val="0"/>
                        </a:spcAft>
                      </a:pPr>
                      <a:r>
                        <a:rPr lang="en-GB" sz="1400" dirty="0">
                          <a:solidFill>
                            <a:srgbClr val="000000"/>
                          </a:solidFill>
                          <a:latin typeface="Helvetica"/>
                          <a:ea typeface="Times New Roman"/>
                          <a:cs typeface="Helvetica"/>
                        </a:rPr>
                        <a:t>Standardized</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A comprehensive set of software development standards covering software production and documentation should be available.</a:t>
                      </a:r>
                    </a:p>
                  </a:txBody>
                  <a:tcPr marL="73025" marR="73025" marT="0" marB="73025"/>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234513150"/>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Dependable process activities</a:t>
            </a:r>
            <a:endParaRPr lang="en-US" dirty="0"/>
          </a:p>
        </p:txBody>
      </p:sp>
      <p:sp>
        <p:nvSpPr>
          <p:cNvPr id="3" name="Content Placeholder 2"/>
          <p:cNvSpPr>
            <a:spLocks noGrp="1"/>
          </p:cNvSpPr>
          <p:nvPr>
            <p:ph idx="1"/>
          </p:nvPr>
        </p:nvSpPr>
        <p:spPr/>
        <p:txBody>
          <a:bodyPr/>
          <a:lstStyle/>
          <a:p>
            <a:r>
              <a:rPr lang="en-US" dirty="0"/>
              <a:t>Requirements reviews</a:t>
            </a:r>
            <a:r>
              <a:rPr lang="en-US" i="1" dirty="0"/>
              <a:t> </a:t>
            </a:r>
            <a:r>
              <a:rPr lang="en-US" dirty="0"/>
              <a:t>to check that the requirements are, as far as possible, complete and consistent.</a:t>
            </a:r>
            <a:endParaRPr lang="en-GB" dirty="0"/>
          </a:p>
          <a:p>
            <a:r>
              <a:rPr lang="en-US" dirty="0" smtClean="0"/>
              <a:t>Requirements </a:t>
            </a:r>
            <a:r>
              <a:rPr lang="en-US" dirty="0"/>
              <a:t>management to ensure that changes to the requirements are controlled and that the impact of proposed requirements changes </a:t>
            </a:r>
            <a:r>
              <a:rPr lang="en-US" dirty="0" smtClean="0"/>
              <a:t>is understood.</a:t>
            </a:r>
            <a:endParaRPr lang="en-GB" dirty="0"/>
          </a:p>
          <a:p>
            <a:r>
              <a:rPr lang="en-US" dirty="0" smtClean="0"/>
              <a:t>Formal </a:t>
            </a:r>
            <a:r>
              <a:rPr lang="en-US" dirty="0"/>
              <a:t>specification, where a mathematical model of the software is created and analyzed. </a:t>
            </a:r>
            <a:endParaRPr lang="en-US" dirty="0" smtClean="0"/>
          </a:p>
          <a:p>
            <a:r>
              <a:rPr lang="en-US" dirty="0" smtClean="0"/>
              <a:t>System </a:t>
            </a:r>
            <a:r>
              <a:rPr lang="en-US" dirty="0"/>
              <a:t>modeling, where the software design is explicitly documented as a set of graphical models, and the links between the requirements and these models are </a:t>
            </a:r>
            <a:r>
              <a:rPr lang="en-US" dirty="0" smtClean="0"/>
              <a:t>documented</a:t>
            </a:r>
            <a:r>
              <a:rPr lang="en-US" dirty="0"/>
              <a:t>. </a:t>
            </a:r>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9D29DFB1-9EA4-2B4D-92D1-CC42B9A94240}" type="slidenum">
              <a:rPr lang="en-US" smtClean="0"/>
              <a:t>36</a:t>
            </a:fld>
            <a:endParaRPr lang="en-US"/>
          </a:p>
        </p:txBody>
      </p:sp>
    </p:spTree>
    <p:extLst>
      <p:ext uri="{BB962C8B-B14F-4D97-AF65-F5344CB8AC3E}">
        <p14:creationId xmlns:p14="http://schemas.microsoft.com/office/powerpoint/2010/main" val="1815141621"/>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Dependable process activities</a:t>
            </a:r>
            <a:endParaRPr lang="en-US" dirty="0"/>
          </a:p>
        </p:txBody>
      </p:sp>
      <p:sp>
        <p:nvSpPr>
          <p:cNvPr id="3" name="Content Placeholder 2"/>
          <p:cNvSpPr>
            <a:spLocks noGrp="1"/>
          </p:cNvSpPr>
          <p:nvPr>
            <p:ph idx="1"/>
          </p:nvPr>
        </p:nvSpPr>
        <p:spPr/>
        <p:txBody>
          <a:bodyPr/>
          <a:lstStyle/>
          <a:p>
            <a:r>
              <a:rPr lang="en-US" dirty="0"/>
              <a:t>Design and program inspections, where the different descriptions of the system are inspected and checked by different people. </a:t>
            </a:r>
            <a:r>
              <a:rPr lang="en-GB" dirty="0" smtClean="0"/>
              <a:t> </a:t>
            </a:r>
            <a:endParaRPr lang="en-GB" dirty="0"/>
          </a:p>
          <a:p>
            <a:r>
              <a:rPr lang="en-US" dirty="0" smtClean="0"/>
              <a:t>Static </a:t>
            </a:r>
            <a:r>
              <a:rPr lang="en-US" dirty="0"/>
              <a:t>analysis, where automated checks are carried out on the source code of the program. </a:t>
            </a:r>
            <a:endParaRPr lang="en-US" dirty="0" smtClean="0"/>
          </a:p>
          <a:p>
            <a:r>
              <a:rPr lang="en-US" dirty="0" smtClean="0"/>
              <a:t>Test </a:t>
            </a:r>
            <a:r>
              <a:rPr lang="en-US" dirty="0"/>
              <a:t>planning and management, where a comprehensive set of system tests is designed. </a:t>
            </a:r>
            <a:endParaRPr lang="en-US" dirty="0" smtClean="0"/>
          </a:p>
          <a:p>
            <a:pPr lvl="1"/>
            <a:r>
              <a:rPr lang="en-US" dirty="0" smtClean="0"/>
              <a:t>The </a:t>
            </a:r>
            <a:r>
              <a:rPr lang="en-US" dirty="0"/>
              <a:t>testing process has to be carefully managed to demonstrate that these tests provide coverage of the system requirements and have been correctly applied in the testing process.</a:t>
            </a:r>
            <a:endParaRPr lang="en-GB" dirty="0"/>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9D29DFB1-9EA4-2B4D-92D1-CC42B9A94240}" type="slidenum">
              <a:rPr lang="en-US" smtClean="0"/>
              <a:t>37</a:t>
            </a:fld>
            <a:endParaRPr lang="en-US"/>
          </a:p>
        </p:txBody>
      </p:sp>
    </p:spTree>
    <p:extLst>
      <p:ext uri="{BB962C8B-B14F-4D97-AF65-F5344CB8AC3E}">
        <p14:creationId xmlns:p14="http://schemas.microsoft.com/office/powerpoint/2010/main" val="1224787485"/>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Dependable processes and agility</a:t>
            </a:r>
            <a:endParaRPr lang="en-US" dirty="0"/>
          </a:p>
        </p:txBody>
      </p:sp>
      <p:sp>
        <p:nvSpPr>
          <p:cNvPr id="3" name="Content Placeholder 2"/>
          <p:cNvSpPr>
            <a:spLocks noGrp="1"/>
          </p:cNvSpPr>
          <p:nvPr>
            <p:ph idx="1"/>
          </p:nvPr>
        </p:nvSpPr>
        <p:spPr/>
        <p:txBody>
          <a:bodyPr/>
          <a:lstStyle/>
          <a:p>
            <a:r>
              <a:rPr lang="en-US" dirty="0"/>
              <a:t>Dependable software often requires certification so both process and product documentation has to be produced</a:t>
            </a:r>
            <a:r>
              <a:rPr lang="en-US" dirty="0" smtClean="0"/>
              <a:t>.</a:t>
            </a:r>
          </a:p>
          <a:p>
            <a:r>
              <a:rPr lang="en-US" dirty="0"/>
              <a:t>Up-front requirements analysis is also essential to discover </a:t>
            </a:r>
            <a:r>
              <a:rPr lang="en-US" dirty="0" smtClean="0"/>
              <a:t>requirements </a:t>
            </a:r>
            <a:r>
              <a:rPr lang="en-US" dirty="0"/>
              <a:t>and requirements conflicts that may compromise the safety and security of the system.</a:t>
            </a:r>
            <a:r>
              <a:rPr lang="en-GB" dirty="0"/>
              <a:t> </a:t>
            </a:r>
            <a:r>
              <a:rPr lang="en-US" dirty="0" smtClean="0"/>
              <a:t> </a:t>
            </a:r>
          </a:p>
          <a:p>
            <a:r>
              <a:rPr lang="en-US" dirty="0"/>
              <a:t>These </a:t>
            </a:r>
            <a:r>
              <a:rPr lang="en-US" dirty="0" smtClean="0"/>
              <a:t>conflict </a:t>
            </a:r>
            <a:r>
              <a:rPr lang="en-US" dirty="0"/>
              <a:t>with the general approach in agile development of co-development of the requirements and the system and minimizing documentation.</a:t>
            </a:r>
            <a:r>
              <a:rPr lang="en-GB" dirty="0"/>
              <a:t> </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9D29DFB1-9EA4-2B4D-92D1-CC42B9A94240}" type="slidenum">
              <a:rPr lang="en-US" smtClean="0"/>
              <a:t>38</a:t>
            </a:fld>
            <a:endParaRPr lang="en-US"/>
          </a:p>
        </p:txBody>
      </p:sp>
    </p:spTree>
    <p:extLst>
      <p:ext uri="{BB962C8B-B14F-4D97-AF65-F5344CB8AC3E}">
        <p14:creationId xmlns:p14="http://schemas.microsoft.com/office/powerpoint/2010/main" val="3834903232"/>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Dependable processes and agility</a:t>
            </a:r>
            <a:endParaRPr lang="en-US" dirty="0"/>
          </a:p>
        </p:txBody>
      </p:sp>
      <p:sp>
        <p:nvSpPr>
          <p:cNvPr id="3" name="Content Placeholder 2"/>
          <p:cNvSpPr>
            <a:spLocks noGrp="1"/>
          </p:cNvSpPr>
          <p:nvPr>
            <p:ph idx="1"/>
          </p:nvPr>
        </p:nvSpPr>
        <p:spPr/>
        <p:txBody>
          <a:bodyPr/>
          <a:lstStyle/>
          <a:p>
            <a:r>
              <a:rPr lang="en-US" dirty="0"/>
              <a:t>An agile process may be defined that incorporates techniques such as iterative development, test-first development and user involvement in the development team.  </a:t>
            </a:r>
            <a:endParaRPr lang="en-US" dirty="0" smtClean="0"/>
          </a:p>
          <a:p>
            <a:r>
              <a:rPr lang="en-US" dirty="0" smtClean="0"/>
              <a:t>So </a:t>
            </a:r>
            <a:r>
              <a:rPr lang="en-US" dirty="0"/>
              <a:t>long as the team follows that process and documents their actions, agile </a:t>
            </a:r>
            <a:r>
              <a:rPr lang="en-US" dirty="0" smtClean="0"/>
              <a:t>methods can </a:t>
            </a:r>
            <a:r>
              <a:rPr lang="en-US" dirty="0"/>
              <a:t>be used. </a:t>
            </a:r>
            <a:endParaRPr lang="en-US" dirty="0" smtClean="0"/>
          </a:p>
          <a:p>
            <a:r>
              <a:rPr lang="en-US" dirty="0" smtClean="0"/>
              <a:t>However, additional documentation and planning is essential so ‘pure agile’ is impractical for dependable systems engineering.</a:t>
            </a:r>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9D29DFB1-9EA4-2B4D-92D1-CC42B9A94240}" type="slidenum">
              <a:rPr lang="en-US" smtClean="0"/>
              <a:t>39</a:t>
            </a:fld>
            <a:endParaRPr lang="en-US"/>
          </a:p>
        </p:txBody>
      </p:sp>
    </p:spTree>
    <p:extLst>
      <p:ext uri="{BB962C8B-B14F-4D97-AF65-F5344CB8AC3E}">
        <p14:creationId xmlns:p14="http://schemas.microsoft.com/office/powerpoint/2010/main" val="2665534316"/>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a:t>System dependability</a:t>
            </a:r>
          </a:p>
        </p:txBody>
      </p:sp>
      <p:sp>
        <p:nvSpPr>
          <p:cNvPr id="26627" name="Rectangle 3"/>
          <p:cNvSpPr>
            <a:spLocks noGrp="1" noChangeArrowheads="1"/>
          </p:cNvSpPr>
          <p:nvPr>
            <p:ph idx="1"/>
          </p:nvPr>
        </p:nvSpPr>
        <p:spPr/>
        <p:txBody>
          <a:bodyPr/>
          <a:lstStyle/>
          <a:p>
            <a:r>
              <a:rPr lang="en-GB" sz="2400" dirty="0"/>
              <a:t>For</a:t>
            </a:r>
            <a:r>
              <a:rPr lang="en-GB" sz="2400" dirty="0" smtClean="0"/>
              <a:t> many computer-based systems</a:t>
            </a:r>
            <a:r>
              <a:rPr lang="en-GB" sz="2400" dirty="0"/>
              <a:t>,</a:t>
            </a:r>
            <a:r>
              <a:rPr lang="en-GB" sz="2400" dirty="0" smtClean="0"/>
              <a:t> the </a:t>
            </a:r>
            <a:r>
              <a:rPr lang="en-GB" sz="2400" dirty="0"/>
              <a:t>most important system property is the dependability of the system.</a:t>
            </a:r>
          </a:p>
          <a:p>
            <a:r>
              <a:rPr lang="en-GB" sz="2400" dirty="0"/>
              <a:t>The dependability of a system reflects the user’s degree of trust in that system. It reflects the extent of the user’s confidence that it will operate as users expect and that it will not ‘fail’ in normal use.</a:t>
            </a:r>
            <a:endParaRPr lang="en-GB" sz="2400" dirty="0" smtClean="0"/>
          </a:p>
          <a:p>
            <a:r>
              <a:rPr lang="en-GB" sz="2400" dirty="0" smtClean="0"/>
              <a:t>Dependability covers the related systems attributes of </a:t>
            </a:r>
            <a:r>
              <a:rPr lang="en-GB" sz="2400" dirty="0" smtClean="0">
                <a:solidFill>
                  <a:srgbClr val="0070C0"/>
                </a:solidFill>
              </a:rPr>
              <a:t>reliability</a:t>
            </a:r>
            <a:r>
              <a:rPr lang="en-GB" sz="2400" dirty="0" smtClean="0"/>
              <a:t>, </a:t>
            </a:r>
            <a:r>
              <a:rPr lang="en-GB" sz="2400" dirty="0" smtClean="0">
                <a:solidFill>
                  <a:srgbClr val="00B050"/>
                </a:solidFill>
              </a:rPr>
              <a:t>availability</a:t>
            </a:r>
            <a:r>
              <a:rPr lang="en-GB" sz="2400" dirty="0" smtClean="0"/>
              <a:t> and </a:t>
            </a:r>
            <a:r>
              <a:rPr lang="en-GB" sz="2400" dirty="0" smtClean="0">
                <a:solidFill>
                  <a:srgbClr val="7030A0"/>
                </a:solidFill>
              </a:rPr>
              <a:t>security</a:t>
            </a:r>
            <a:r>
              <a:rPr lang="en-GB" sz="2400" dirty="0" smtClean="0"/>
              <a:t>. These are all </a:t>
            </a:r>
            <a:r>
              <a:rPr lang="en-GB" dirty="0" smtClean="0"/>
              <a:t>inter-dependent.</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4</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406895577"/>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1856"/>
            <a:ext cx="8229600" cy="1143000"/>
          </a:xfrm>
        </p:spPr>
        <p:txBody>
          <a:bodyPr/>
          <a:lstStyle/>
          <a:p>
            <a:pPr algn="ctr"/>
            <a:r>
              <a:rPr lang="en-US" dirty="0" smtClean="0"/>
              <a:t>Formal methods and dependability</a:t>
            </a:r>
            <a:endParaRPr lang="en-US" dirty="0"/>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
        <p:nvSpPr>
          <p:cNvPr id="4" name="Footer Placeholder 3"/>
          <p:cNvSpPr>
            <a:spLocks noGrp="1"/>
          </p:cNvSpPr>
          <p:nvPr>
            <p:ph type="ftr" sz="quarter" idx="11"/>
          </p:nvPr>
        </p:nvSpPr>
        <p:spPr/>
        <p:txBody>
          <a:bodyPr/>
          <a:lstStyle/>
          <a:p>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fld id="{9D29DFB1-9EA4-2B4D-92D1-CC42B9A94240}" type="slidenum">
              <a:rPr lang="en-US" smtClean="0"/>
              <a:t>40</a:t>
            </a:fld>
            <a:endParaRPr lang="en-US"/>
          </a:p>
        </p:txBody>
      </p:sp>
    </p:spTree>
    <p:extLst>
      <p:ext uri="{BB962C8B-B14F-4D97-AF65-F5344CB8AC3E}">
        <p14:creationId xmlns:p14="http://schemas.microsoft.com/office/powerpoint/2010/main" val="2606700215"/>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GB" dirty="0"/>
              <a:t>Formal</a:t>
            </a:r>
            <a:r>
              <a:rPr lang="en-GB" dirty="0" smtClean="0"/>
              <a:t> specification</a:t>
            </a:r>
            <a:endParaRPr lang="en-GB" dirty="0"/>
          </a:p>
        </p:txBody>
      </p:sp>
      <p:sp>
        <p:nvSpPr>
          <p:cNvPr id="64515" name="Rectangle 3"/>
          <p:cNvSpPr>
            <a:spLocks noGrp="1" noChangeArrowheads="1"/>
          </p:cNvSpPr>
          <p:nvPr>
            <p:ph idx="1"/>
          </p:nvPr>
        </p:nvSpPr>
        <p:spPr/>
        <p:txBody>
          <a:bodyPr/>
          <a:lstStyle/>
          <a:p>
            <a:r>
              <a:rPr lang="en-GB" sz="2400" dirty="0"/>
              <a:t>Formal </a:t>
            </a:r>
            <a:r>
              <a:rPr lang="en-GB" sz="2400" dirty="0" smtClean="0"/>
              <a:t>methods are approaches to software development that are</a:t>
            </a:r>
            <a:r>
              <a:rPr lang="en-GB" dirty="0"/>
              <a:t> </a:t>
            </a:r>
            <a:r>
              <a:rPr lang="en-GB" sz="2400" dirty="0" smtClean="0"/>
              <a:t>based </a:t>
            </a:r>
            <a:r>
              <a:rPr lang="en-GB" sz="2400" dirty="0"/>
              <a:t>on mathematical representation and analysis of software.</a:t>
            </a:r>
          </a:p>
          <a:p>
            <a:r>
              <a:rPr lang="en-GB" sz="2400" dirty="0"/>
              <a:t>Formal methods include</a:t>
            </a:r>
          </a:p>
          <a:p>
            <a:pPr lvl="1"/>
            <a:r>
              <a:rPr lang="en-GB" sz="2000" dirty="0"/>
              <a:t>Formal specification;</a:t>
            </a:r>
          </a:p>
          <a:p>
            <a:pPr lvl="1"/>
            <a:r>
              <a:rPr lang="en-GB" sz="2000" dirty="0"/>
              <a:t>Specification analysis and proof;</a:t>
            </a:r>
          </a:p>
          <a:p>
            <a:pPr lvl="1"/>
            <a:r>
              <a:rPr lang="en-GB" sz="2000" dirty="0"/>
              <a:t>Transformational development;</a:t>
            </a:r>
          </a:p>
          <a:p>
            <a:pPr lvl="1"/>
            <a:r>
              <a:rPr lang="en-GB" sz="2000" dirty="0"/>
              <a:t>Program verification</a:t>
            </a:r>
            <a:r>
              <a:rPr lang="en-GB" sz="2000" dirty="0" smtClean="0"/>
              <a:t>.</a:t>
            </a:r>
          </a:p>
          <a:p>
            <a:r>
              <a:rPr lang="en-GB" sz="2400" dirty="0" smtClean="0"/>
              <a:t>Formal methods significantly reduce some types of programming errors and can be cost-effective for dependable systems engineering.</a:t>
            </a:r>
            <a:endParaRPr lang="en-GB" sz="24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41</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781481027"/>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approaches</a:t>
            </a:r>
            <a:endParaRPr lang="en-US" dirty="0"/>
          </a:p>
        </p:txBody>
      </p:sp>
      <p:sp>
        <p:nvSpPr>
          <p:cNvPr id="3" name="Content Placeholder 2"/>
          <p:cNvSpPr>
            <a:spLocks noGrp="1"/>
          </p:cNvSpPr>
          <p:nvPr>
            <p:ph idx="1"/>
          </p:nvPr>
        </p:nvSpPr>
        <p:spPr/>
        <p:txBody>
          <a:bodyPr/>
          <a:lstStyle/>
          <a:p>
            <a:r>
              <a:rPr lang="en-US" dirty="0" smtClean="0"/>
              <a:t>Verification-based approaches</a:t>
            </a:r>
          </a:p>
          <a:p>
            <a:pPr lvl="1"/>
            <a:r>
              <a:rPr lang="en-US" dirty="0" smtClean="0"/>
              <a:t>Different representations of a software system such as a specification and a program implementing that specification are proved to be equivalent. </a:t>
            </a:r>
          </a:p>
          <a:p>
            <a:pPr lvl="1"/>
            <a:r>
              <a:rPr lang="en-US" dirty="0" smtClean="0"/>
              <a:t>This demonstrates the absence of implementation errors.</a:t>
            </a:r>
          </a:p>
          <a:p>
            <a:r>
              <a:rPr lang="en-US" dirty="0" smtClean="0"/>
              <a:t>Refinement-based approaches</a:t>
            </a:r>
          </a:p>
          <a:p>
            <a:pPr lvl="1"/>
            <a:r>
              <a:rPr lang="en-US" dirty="0" smtClean="0"/>
              <a:t>A representation of a system is systematically transformed into another, lower-level </a:t>
            </a:r>
            <a:r>
              <a:rPr lang="en-US" dirty="0" err="1" smtClean="0"/>
              <a:t>represention</a:t>
            </a:r>
            <a:r>
              <a:rPr lang="en-US" dirty="0" smtClean="0"/>
              <a:t> e.g. a specification is transformed automatically into an implementation.</a:t>
            </a:r>
          </a:p>
          <a:p>
            <a:pPr lvl="1"/>
            <a:r>
              <a:rPr lang="en-US" dirty="0" smtClean="0"/>
              <a:t>This means that, if the transformation is correct, the representations are equivalent.</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9D29DFB1-9EA4-2B4D-92D1-CC42B9A94240}" type="slidenum">
              <a:rPr lang="en-US" smtClean="0"/>
              <a:t>42</a:t>
            </a:fld>
            <a:endParaRPr lang="en-US"/>
          </a:p>
        </p:txBody>
      </p:sp>
    </p:spTree>
    <p:extLst>
      <p:ext uri="{BB962C8B-B14F-4D97-AF65-F5344CB8AC3E}">
        <p14:creationId xmlns:p14="http://schemas.microsoft.com/office/powerpoint/2010/main" val="4168832807"/>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1028"/>
          <p:cNvSpPr>
            <a:spLocks noGrp="1" noChangeArrowheads="1"/>
          </p:cNvSpPr>
          <p:nvPr>
            <p:ph type="title"/>
          </p:nvPr>
        </p:nvSpPr>
        <p:spPr/>
        <p:txBody>
          <a:bodyPr/>
          <a:lstStyle/>
          <a:p>
            <a:r>
              <a:rPr lang="en-GB"/>
              <a:t>Use of formal methods</a:t>
            </a:r>
          </a:p>
        </p:txBody>
      </p:sp>
      <p:sp>
        <p:nvSpPr>
          <p:cNvPr id="66565" name="Rectangle 1029"/>
          <p:cNvSpPr>
            <a:spLocks noGrp="1" noChangeArrowheads="1"/>
          </p:cNvSpPr>
          <p:nvPr>
            <p:ph idx="1"/>
          </p:nvPr>
        </p:nvSpPr>
        <p:spPr/>
        <p:txBody>
          <a:bodyPr>
            <a:normAutofit/>
          </a:bodyPr>
          <a:lstStyle/>
          <a:p>
            <a:r>
              <a:rPr lang="en-GB" dirty="0"/>
              <a:t>The principal benefits of formal methods are in reducing the number of faults in systems.</a:t>
            </a:r>
          </a:p>
          <a:p>
            <a:r>
              <a:rPr lang="en-GB" dirty="0"/>
              <a:t>Consequently, their main area of applicability is in </a:t>
            </a:r>
            <a:r>
              <a:rPr lang="en-GB" dirty="0" smtClean="0"/>
              <a:t>dependable systems </a:t>
            </a:r>
            <a:r>
              <a:rPr lang="en-GB" dirty="0"/>
              <a:t>engineering. There have been several successful projects where formal methods have been used in this area.</a:t>
            </a:r>
          </a:p>
          <a:p>
            <a:r>
              <a:rPr lang="en-GB" dirty="0"/>
              <a:t>In this area, the use of formal methods is most likely to be cost-effective because high system failure costs must be avoided. </a:t>
            </a:r>
          </a:p>
        </p:txBody>
      </p:sp>
      <p:sp>
        <p:nvSpPr>
          <p:cNvPr id="4" name="Slide Number Placeholder 3"/>
          <p:cNvSpPr>
            <a:spLocks noGrp="1"/>
          </p:cNvSpPr>
          <p:nvPr>
            <p:ph type="sldNum" sz="quarter" idx="12"/>
          </p:nvPr>
        </p:nvSpPr>
        <p:spPr/>
        <p:txBody>
          <a:bodyPr/>
          <a:lstStyle/>
          <a:p>
            <a:fld id="{348D88E4-469E-644E-9952-CB69E8EF64CD}" type="slidenum">
              <a:rPr lang="en-US" smtClean="0"/>
              <a:pPr/>
              <a:t>43</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834048234"/>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of error</a:t>
            </a:r>
            <a:endParaRPr lang="en-US" dirty="0"/>
          </a:p>
        </p:txBody>
      </p:sp>
      <p:sp>
        <p:nvSpPr>
          <p:cNvPr id="3" name="Content Placeholder 2"/>
          <p:cNvSpPr>
            <a:spLocks noGrp="1"/>
          </p:cNvSpPr>
          <p:nvPr>
            <p:ph idx="1"/>
          </p:nvPr>
        </p:nvSpPr>
        <p:spPr/>
        <p:txBody>
          <a:bodyPr/>
          <a:lstStyle/>
          <a:p>
            <a:r>
              <a:rPr lang="en-GB" dirty="0"/>
              <a:t>Specification and design errors and omissions. </a:t>
            </a:r>
            <a:endParaRPr lang="en-GB" dirty="0" smtClean="0"/>
          </a:p>
          <a:p>
            <a:pPr lvl="1"/>
            <a:r>
              <a:rPr lang="en-GB" dirty="0" smtClean="0"/>
              <a:t>Developing </a:t>
            </a:r>
            <a:r>
              <a:rPr lang="en-GB" dirty="0"/>
              <a:t>and analysing a formal model of the software may reveal errors and omissions in the software requirements. If the model is generated automatically or systematically from source code, analysis using model checking can </a:t>
            </a:r>
            <a:r>
              <a:rPr lang="en-GB" dirty="0" smtClean="0"/>
              <a:t>find undesirable </a:t>
            </a:r>
            <a:r>
              <a:rPr lang="en-GB" dirty="0"/>
              <a:t>states that may occur such as deadlock in a concurrent system.</a:t>
            </a:r>
          </a:p>
          <a:p>
            <a:r>
              <a:rPr lang="en-GB" dirty="0" smtClean="0"/>
              <a:t>Inconsistences </a:t>
            </a:r>
            <a:r>
              <a:rPr lang="en-GB" dirty="0"/>
              <a:t>between a specification and a program. </a:t>
            </a:r>
            <a:endParaRPr lang="en-GB" dirty="0" smtClean="0"/>
          </a:p>
          <a:p>
            <a:pPr lvl="1"/>
            <a:r>
              <a:rPr lang="en-GB" dirty="0" smtClean="0"/>
              <a:t>If </a:t>
            </a:r>
            <a:r>
              <a:rPr lang="en-GB" dirty="0"/>
              <a:t>a refinement method is used, mistakes made by developers that make the software inconsistent with the specification are avoided. Program proving discovers inconsistencies between a program and its specification.</a:t>
            </a:r>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9D29DFB1-9EA4-2B4D-92D1-CC42B9A94240}" type="slidenum">
              <a:rPr lang="en-US" smtClean="0"/>
              <a:t>44</a:t>
            </a:fld>
            <a:endParaRPr lang="en-US"/>
          </a:p>
        </p:txBody>
      </p:sp>
    </p:spTree>
    <p:extLst>
      <p:ext uri="{BB962C8B-B14F-4D97-AF65-F5344CB8AC3E}">
        <p14:creationId xmlns:p14="http://schemas.microsoft.com/office/powerpoint/2010/main" val="2021495709"/>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formal specification</a:t>
            </a:r>
            <a:endParaRPr lang="en-US" dirty="0"/>
          </a:p>
        </p:txBody>
      </p:sp>
      <p:sp>
        <p:nvSpPr>
          <p:cNvPr id="3" name="Content Placeholder 2"/>
          <p:cNvSpPr>
            <a:spLocks noGrp="1"/>
          </p:cNvSpPr>
          <p:nvPr>
            <p:ph idx="1"/>
          </p:nvPr>
        </p:nvSpPr>
        <p:spPr/>
        <p:txBody>
          <a:bodyPr/>
          <a:lstStyle/>
          <a:p>
            <a:r>
              <a:rPr lang="en-US" sz="2200" dirty="0" smtClean="0"/>
              <a:t>Developing a formal specification requires the system requirements to be analyzed in detail. This helps to detect problems, inconsistencies and incompleteness in the requirements.</a:t>
            </a:r>
          </a:p>
          <a:p>
            <a:r>
              <a:rPr lang="en-US" sz="2200" dirty="0" smtClean="0"/>
              <a:t>As the specification is expressed in a formal language, it can be automatically analyzed to discover inconsistencies and incompleteness.</a:t>
            </a:r>
          </a:p>
          <a:p>
            <a:r>
              <a:rPr lang="en-US" sz="2200" dirty="0" smtClean="0"/>
              <a:t>If you use a formal method such as the B method, you can transform the formal specification into a ‘correct’ program.</a:t>
            </a:r>
          </a:p>
          <a:p>
            <a:r>
              <a:rPr lang="en-US" sz="2200" dirty="0" smtClean="0"/>
              <a:t>Program testing costs may be reduced if the program is formally verified against its specification.</a:t>
            </a:r>
            <a:endParaRPr lang="en-US" sz="22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45</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1115407372"/>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GB"/>
              <a:t>Acceptance of formal methods</a:t>
            </a:r>
          </a:p>
        </p:txBody>
      </p:sp>
      <p:sp>
        <p:nvSpPr>
          <p:cNvPr id="65539" name="Rectangle 3"/>
          <p:cNvSpPr>
            <a:spLocks noGrp="1" noChangeArrowheads="1"/>
          </p:cNvSpPr>
          <p:nvPr>
            <p:ph idx="1"/>
          </p:nvPr>
        </p:nvSpPr>
        <p:spPr/>
        <p:txBody>
          <a:bodyPr/>
          <a:lstStyle/>
          <a:p>
            <a:pPr>
              <a:lnSpc>
                <a:spcPct val="90000"/>
              </a:lnSpc>
            </a:pPr>
            <a:r>
              <a:rPr lang="en-GB" sz="2400" dirty="0"/>
              <a:t>Formal methods have</a:t>
            </a:r>
            <a:r>
              <a:rPr lang="en-GB" sz="2400" dirty="0" smtClean="0"/>
              <a:t> had limited impact on practical software development:</a:t>
            </a:r>
          </a:p>
          <a:p>
            <a:pPr lvl="1">
              <a:lnSpc>
                <a:spcPct val="90000"/>
              </a:lnSpc>
            </a:pPr>
            <a:r>
              <a:rPr lang="en-GB" sz="2000" dirty="0" smtClean="0"/>
              <a:t>Problem owners cannot understand a formal specification and so cannot </a:t>
            </a:r>
            <a:r>
              <a:rPr lang="en-GB" dirty="0" smtClean="0"/>
              <a:t>assess if it is an accurate representation of their requirements.</a:t>
            </a:r>
            <a:endParaRPr lang="en-GB" sz="2000" dirty="0" smtClean="0"/>
          </a:p>
          <a:p>
            <a:pPr lvl="1">
              <a:lnSpc>
                <a:spcPct val="90000"/>
              </a:lnSpc>
            </a:pPr>
            <a:r>
              <a:rPr lang="en-GB" sz="2000" dirty="0" smtClean="0"/>
              <a:t>It is easy to assess the costs of developing a formal specification but harder to assess the benefits. Managers may therefore be </a:t>
            </a:r>
            <a:r>
              <a:rPr lang="en-GB" dirty="0" smtClean="0"/>
              <a:t>unwilling to invest in formal methods.</a:t>
            </a:r>
            <a:endParaRPr lang="en-GB" sz="2000" dirty="0" smtClean="0"/>
          </a:p>
          <a:p>
            <a:pPr lvl="1">
              <a:lnSpc>
                <a:spcPct val="90000"/>
              </a:lnSpc>
            </a:pPr>
            <a:r>
              <a:rPr lang="en-GB" sz="2000" dirty="0" smtClean="0"/>
              <a:t>Software engineers </a:t>
            </a:r>
            <a:r>
              <a:rPr lang="en-GB" dirty="0" smtClean="0"/>
              <a:t>are  unfamiliar with this approach and are therefore reluctant to propose the use of FM.</a:t>
            </a:r>
            <a:endParaRPr lang="en-GB" sz="2000" dirty="0" smtClean="0"/>
          </a:p>
          <a:p>
            <a:pPr lvl="1">
              <a:lnSpc>
                <a:spcPct val="90000"/>
              </a:lnSpc>
            </a:pPr>
            <a:r>
              <a:rPr lang="en-GB" sz="2000" dirty="0"/>
              <a:t>Formal methods are still hard to scale up to large systems</a:t>
            </a:r>
            <a:r>
              <a:rPr lang="en-GB" sz="2000" dirty="0" smtClean="0"/>
              <a:t>.</a:t>
            </a:r>
          </a:p>
          <a:p>
            <a:pPr lvl="1">
              <a:lnSpc>
                <a:spcPct val="90000"/>
              </a:lnSpc>
            </a:pPr>
            <a:r>
              <a:rPr lang="en-GB" dirty="0" smtClean="0"/>
              <a:t>Formal specification is not really compatible with agile development methods.</a:t>
            </a:r>
            <a:endParaRPr lang="en-GB" sz="20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46</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073670682"/>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a:t>System dependability is important because failure of critical </a:t>
            </a:r>
            <a:r>
              <a:rPr lang="en-GB" dirty="0" smtClean="0"/>
              <a:t>systems </a:t>
            </a:r>
            <a:r>
              <a:rPr lang="en-GB" dirty="0"/>
              <a:t>can lead to </a:t>
            </a:r>
            <a:r>
              <a:rPr lang="en-GB" dirty="0" smtClean="0"/>
              <a:t>economic </a:t>
            </a:r>
            <a:r>
              <a:rPr lang="en-GB" dirty="0"/>
              <a:t>losses, </a:t>
            </a:r>
            <a:r>
              <a:rPr lang="en-GB" dirty="0" smtClean="0"/>
              <a:t>information </a:t>
            </a:r>
            <a:r>
              <a:rPr lang="en-GB" dirty="0"/>
              <a:t>loss, physical damage or threats to human life.  </a:t>
            </a:r>
          </a:p>
          <a:p>
            <a:r>
              <a:rPr lang="en-GB" dirty="0"/>
              <a:t>The dependability of a computer system is a system property that reflects the user’s degree of trust in the system. The most important dimensions of dependability are availability, reliability, safety, security and resilience.</a:t>
            </a:r>
          </a:p>
          <a:p>
            <a:r>
              <a:rPr lang="en-GB" dirty="0"/>
              <a:t>Sociotechnical systems include computer hardware, software and people, and are situated within an organization. They are designed to support organizational or business goals and objectives.</a:t>
            </a:r>
          </a:p>
          <a:p>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9D29DFB1-9EA4-2B4D-92D1-CC42B9A94240}" type="slidenum">
              <a:rPr lang="en-US" smtClean="0"/>
              <a:t>47</a:t>
            </a:fld>
            <a:endParaRPr lang="en-US"/>
          </a:p>
        </p:txBody>
      </p:sp>
    </p:spTree>
    <p:extLst>
      <p:ext uri="{BB962C8B-B14F-4D97-AF65-F5344CB8AC3E}">
        <p14:creationId xmlns:p14="http://schemas.microsoft.com/office/powerpoint/2010/main" val="1571233475"/>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a:t>The use of a dependable, repeatable process is essential if faults in a system are to be minimized. The process should include verification and validation activities at all stages, from requirements definition through to system implementation.</a:t>
            </a:r>
            <a:endParaRPr lang="en-GB" dirty="0"/>
          </a:p>
          <a:p>
            <a:r>
              <a:rPr lang="en-US" dirty="0"/>
              <a:t>The use of redundancy and diversity in hardware, software processes and software systems is essential to the development of dependable systems.</a:t>
            </a:r>
            <a:endParaRPr lang="en-GB" dirty="0"/>
          </a:p>
          <a:p>
            <a:r>
              <a:rPr lang="en-GB" dirty="0"/>
              <a:t>Formal methods, where a formal model of a system is used as a basis for development help reduce the number of specification and implementation errors in a system. </a:t>
            </a:r>
            <a:endParaRPr lang="en-US" dirty="0"/>
          </a:p>
        </p:txBody>
      </p:sp>
      <p:sp>
        <p:nvSpPr>
          <p:cNvPr id="4" name="Date Placeholder 3"/>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9D29DFB1-9EA4-2B4D-92D1-CC42B9A94240}" type="slidenum">
              <a:rPr lang="en-US" smtClean="0"/>
              <a:t>48</a:t>
            </a:fld>
            <a:endParaRPr lang="en-US"/>
          </a:p>
        </p:txBody>
      </p:sp>
    </p:spTree>
    <p:extLst>
      <p:ext uri="{BB962C8B-B14F-4D97-AF65-F5344CB8AC3E}">
        <p14:creationId xmlns:p14="http://schemas.microsoft.com/office/powerpoint/2010/main" val="506276934"/>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11 – Reliability Engineering</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smtClean="0">
              <a:ea typeface="+mn-ea"/>
              <a:cs typeface="+mn-cs"/>
            </a:endParaRPr>
          </a:p>
        </p:txBody>
      </p:sp>
      <p:sp>
        <p:nvSpPr>
          <p:cNvPr id="4" name="Slide Number Placeholder 3"/>
          <p:cNvSpPr>
            <a:spLocks noGrp="1"/>
          </p:cNvSpPr>
          <p:nvPr>
            <p:ph type="sldNum" sz="quarter" idx="12"/>
          </p:nvPr>
        </p:nvSpPr>
        <p:spPr/>
        <p:txBody>
          <a:bodyPr/>
          <a:lstStyle/>
          <a:p>
            <a:pPr>
              <a:defRPr/>
            </a:pPr>
            <a:fld id="{B47BDDC0-2C33-9B49-BD75-B78323AB018C}" type="slidenum">
              <a:rPr lang="en-US" smtClean="0"/>
              <a:pPr>
                <a:defRPr/>
              </a:pPr>
              <a:t>49</a:t>
            </a:fld>
            <a:endParaRPr lang="en-US"/>
          </a:p>
        </p:txBody>
      </p:sp>
      <p:sp>
        <p:nvSpPr>
          <p:cNvPr id="7"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360056702"/>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Importance of dependability</a:t>
            </a:r>
          </a:p>
        </p:txBody>
      </p:sp>
      <p:sp>
        <p:nvSpPr>
          <p:cNvPr id="88067" name="Rectangle 3"/>
          <p:cNvSpPr>
            <a:spLocks noGrp="1" noChangeArrowheads="1"/>
          </p:cNvSpPr>
          <p:nvPr>
            <p:ph idx="1"/>
          </p:nvPr>
        </p:nvSpPr>
        <p:spPr/>
        <p:txBody>
          <a:bodyPr/>
          <a:lstStyle/>
          <a:p>
            <a:r>
              <a:rPr lang="en-US" dirty="0" smtClean="0"/>
              <a:t>System failures may have widespread effects with large numbers of people affected by the failure.</a:t>
            </a:r>
          </a:p>
          <a:p>
            <a:r>
              <a:rPr lang="en-US" dirty="0" smtClean="0"/>
              <a:t>Systems </a:t>
            </a:r>
            <a:r>
              <a:rPr lang="en-US" dirty="0"/>
              <a:t>that are not dependable and are unreliable, unsafe or insecure may be rejected by their users.</a:t>
            </a:r>
          </a:p>
          <a:p>
            <a:r>
              <a:rPr lang="en-US" dirty="0"/>
              <a:t>The costs of system failure may be very </a:t>
            </a:r>
            <a:r>
              <a:rPr lang="en-US" dirty="0" smtClean="0"/>
              <a:t>high if the failure leads to economic losses or physical damage.</a:t>
            </a:r>
          </a:p>
          <a:p>
            <a:r>
              <a:rPr lang="en-US" dirty="0">
                <a:solidFill>
                  <a:srgbClr val="FF0000"/>
                </a:solidFill>
              </a:rPr>
              <a:t>Undependable</a:t>
            </a:r>
            <a:r>
              <a:rPr lang="en-US" dirty="0"/>
              <a:t> systems may cause </a:t>
            </a:r>
            <a:r>
              <a:rPr lang="en-US" dirty="0">
                <a:solidFill>
                  <a:srgbClr val="FF0000"/>
                </a:solidFill>
              </a:rPr>
              <a:t>information loss</a:t>
            </a:r>
            <a:r>
              <a:rPr lang="en-US" dirty="0"/>
              <a:t> with a high consequent </a:t>
            </a:r>
            <a:r>
              <a:rPr lang="en-US" dirty="0">
                <a:solidFill>
                  <a:srgbClr val="FF0000"/>
                </a:solidFill>
              </a:rPr>
              <a:t>recovery cost</a:t>
            </a:r>
            <a:r>
              <a:rPr lang="en-US" dirty="0"/>
              <a: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5</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398815396"/>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Availability and reliability</a:t>
            </a:r>
          </a:p>
          <a:p>
            <a:r>
              <a:rPr lang="en-US" dirty="0" smtClean="0"/>
              <a:t>Reliability requirements</a:t>
            </a:r>
          </a:p>
          <a:p>
            <a:r>
              <a:rPr lang="en-US" dirty="0" smtClean="0"/>
              <a:t>Fault-tolerant architectures</a:t>
            </a:r>
          </a:p>
          <a:p>
            <a:r>
              <a:rPr lang="en-US" dirty="0" smtClean="0"/>
              <a:t>Programming for reliability</a:t>
            </a:r>
          </a:p>
          <a:p>
            <a:r>
              <a:rPr lang="en-US" dirty="0" smtClean="0"/>
              <a:t>Reliability measurement</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50</a:t>
            </a:fld>
            <a:endParaRPr lang="en-US"/>
          </a:p>
        </p:txBody>
      </p:sp>
      <p:sp>
        <p:nvSpPr>
          <p:cNvPr id="6"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4" name="Date Placeholder 3"/>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105934354"/>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lIns="90840" tIns="44623" rIns="90840" bIns="44623"/>
          <a:lstStyle/>
          <a:p>
            <a:r>
              <a:rPr lang="en-GB" dirty="0"/>
              <a:t>Software </a:t>
            </a:r>
            <a:r>
              <a:rPr lang="en-GB" dirty="0" smtClean="0"/>
              <a:t>reliability</a:t>
            </a:r>
            <a:endParaRPr lang="en-GB" dirty="0"/>
          </a:p>
        </p:txBody>
      </p:sp>
      <p:sp>
        <p:nvSpPr>
          <p:cNvPr id="6147" name="Rectangle 3"/>
          <p:cNvSpPr>
            <a:spLocks noGrp="1" noChangeArrowheads="1"/>
          </p:cNvSpPr>
          <p:nvPr>
            <p:ph idx="1"/>
          </p:nvPr>
        </p:nvSpPr>
        <p:spPr>
          <a:noFill/>
          <a:ln/>
        </p:spPr>
        <p:txBody>
          <a:bodyPr lIns="90840" tIns="44623" rIns="90840" bIns="44623"/>
          <a:lstStyle/>
          <a:p>
            <a:r>
              <a:rPr lang="en-GB" dirty="0"/>
              <a:t>In general, software customers expect all software to be dependable. However, for non-critical applications, they may be willing to accept some system failures.</a:t>
            </a:r>
          </a:p>
          <a:p>
            <a:r>
              <a:rPr lang="en-GB" dirty="0"/>
              <a:t>Some </a:t>
            </a:r>
            <a:r>
              <a:rPr lang="en-GB" dirty="0" smtClean="0"/>
              <a:t>applications (critical systems) </a:t>
            </a:r>
            <a:r>
              <a:rPr lang="en-GB" dirty="0"/>
              <a:t>have very high </a:t>
            </a:r>
            <a:r>
              <a:rPr lang="en-GB" dirty="0" smtClean="0"/>
              <a:t>reliability requirements </a:t>
            </a:r>
            <a:r>
              <a:rPr lang="en-GB" dirty="0"/>
              <a:t>and special software engineering techniques may be used to achieve this</a:t>
            </a:r>
            <a:r>
              <a:rPr lang="en-GB" dirty="0" smtClean="0"/>
              <a:t>.</a:t>
            </a:r>
          </a:p>
          <a:p>
            <a:pPr lvl="1"/>
            <a:r>
              <a:rPr lang="en-GB" dirty="0" smtClean="0"/>
              <a:t>Medical systems</a:t>
            </a:r>
          </a:p>
          <a:p>
            <a:pPr lvl="1"/>
            <a:r>
              <a:rPr lang="en-GB" dirty="0" smtClean="0"/>
              <a:t>Telecommunications and power systems</a:t>
            </a:r>
          </a:p>
          <a:p>
            <a:pPr lvl="1"/>
            <a:r>
              <a:rPr lang="en-GB" dirty="0" smtClean="0"/>
              <a:t>Aerospace systems</a:t>
            </a:r>
          </a:p>
          <a:p>
            <a:pPr>
              <a:buNone/>
            </a:pPr>
            <a:endParaRPr lang="en-GB"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51</a:t>
            </a:fld>
            <a:endParaRPr lang="en-US"/>
          </a:p>
        </p:txBody>
      </p:sp>
      <p:sp>
        <p:nvSpPr>
          <p:cNvPr id="6"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4102542952"/>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Faults, errors and failures</a:t>
            </a:r>
            <a:endParaRPr lang="en-US" dirty="0"/>
          </a:p>
        </p:txBody>
      </p:sp>
      <p:graphicFrame>
        <p:nvGraphicFramePr>
          <p:cNvPr id="4" name="Content Placeholder 3"/>
          <p:cNvGraphicFramePr>
            <a:graphicFrameLocks noGrp="1"/>
          </p:cNvGraphicFramePr>
          <p:nvPr>
            <p:ph idx="1"/>
          </p:nvPr>
        </p:nvGraphicFramePr>
        <p:xfrm>
          <a:off x="457200" y="2280921"/>
          <a:ext cx="8229600" cy="3357880"/>
        </p:xfrm>
        <a:graphic>
          <a:graphicData uri="http://schemas.openxmlformats.org/drawingml/2006/table">
            <a:tbl>
              <a:tblPr firstRow="1" bandRow="1">
                <a:tableStyleId>{5C22544A-7EE6-4342-B048-85BDC9FD1C3A}</a:tableStyleId>
              </a:tblPr>
              <a:tblGrid>
                <a:gridCol w="1718173">
                  <a:extLst>
                    <a:ext uri="{9D8B030D-6E8A-4147-A177-3AD203B41FA5}">
                      <a16:colId xmlns:a16="http://schemas.microsoft.com/office/drawing/2014/main" val="20000"/>
                    </a:ext>
                  </a:extLst>
                </a:gridCol>
                <a:gridCol w="6511427">
                  <a:extLst>
                    <a:ext uri="{9D8B030D-6E8A-4147-A177-3AD203B41FA5}">
                      <a16:colId xmlns:a16="http://schemas.microsoft.com/office/drawing/2014/main" val="20001"/>
                    </a:ext>
                  </a:extLst>
                </a:gridCol>
              </a:tblGrid>
              <a:tr h="370840">
                <a:tc>
                  <a:txBody>
                    <a:bodyPr/>
                    <a:lstStyle/>
                    <a:p>
                      <a:pPr>
                        <a:spcAft>
                          <a:spcPts val="0"/>
                        </a:spcAft>
                      </a:pPr>
                      <a:r>
                        <a:rPr lang="en-US" sz="1400" b="1" dirty="0" smtClean="0">
                          <a:latin typeface="Arial"/>
                          <a:ea typeface="Calibri"/>
                          <a:cs typeface="Arial"/>
                        </a:rPr>
                        <a:t>Term</a:t>
                      </a:r>
                      <a:endParaRPr lang="en-GB" sz="1400" dirty="0">
                        <a:latin typeface="Arial"/>
                        <a:ea typeface="Calibri"/>
                        <a:cs typeface="Arial"/>
                      </a:endParaRPr>
                    </a:p>
                  </a:txBody>
                  <a:tcPr marL="68580" marR="68580" marT="0" marB="0"/>
                </a:tc>
                <a:tc>
                  <a:txBody>
                    <a:bodyPr/>
                    <a:lstStyle/>
                    <a:p>
                      <a:pPr>
                        <a:spcAft>
                          <a:spcPts val="0"/>
                        </a:spcAft>
                      </a:pPr>
                      <a:r>
                        <a:rPr lang="en-US" sz="1400" b="1" dirty="0" smtClean="0">
                          <a:latin typeface="Arial"/>
                          <a:ea typeface="Calibri"/>
                          <a:cs typeface="Arial"/>
                        </a:rPr>
                        <a:t>Description</a:t>
                      </a:r>
                      <a:endParaRPr lang="en-GB" sz="1400" dirty="0">
                        <a:latin typeface="Arial"/>
                        <a:ea typeface="Calibri"/>
                        <a:cs typeface="Arial"/>
                      </a:endParaRPr>
                    </a:p>
                  </a:txBody>
                  <a:tcPr marL="68580" marR="68580" marT="0" marB="0"/>
                </a:tc>
                <a:extLst>
                  <a:ext uri="{0D108BD9-81ED-4DB2-BD59-A6C34878D82A}">
                    <a16:rowId xmlns:a16="http://schemas.microsoft.com/office/drawing/2014/main" val="10000"/>
                  </a:ext>
                </a:extLst>
              </a:tr>
              <a:tr h="370840">
                <a:tc>
                  <a:txBody>
                    <a:bodyPr/>
                    <a:lstStyle/>
                    <a:p>
                      <a:pPr>
                        <a:spcAft>
                          <a:spcPts val="400"/>
                        </a:spcAft>
                      </a:pPr>
                      <a:r>
                        <a:rPr lang="en-US" sz="1400" dirty="0" smtClean="0">
                          <a:latin typeface="Arial"/>
                          <a:ea typeface="Calibri"/>
                          <a:cs typeface="Arial"/>
                        </a:rPr>
                        <a:t>Human </a:t>
                      </a:r>
                      <a:r>
                        <a:rPr lang="en-US" sz="1400" dirty="0">
                          <a:latin typeface="Arial"/>
                          <a:ea typeface="Calibri"/>
                          <a:cs typeface="Arial"/>
                        </a:rPr>
                        <a:t>error or</a:t>
                      </a:r>
                      <a:endParaRPr lang="en-GB" sz="1400" dirty="0">
                        <a:latin typeface="Arial"/>
                        <a:ea typeface="Calibri"/>
                        <a:cs typeface="Arial"/>
                      </a:endParaRPr>
                    </a:p>
                    <a:p>
                      <a:pPr>
                        <a:spcAft>
                          <a:spcPts val="400"/>
                        </a:spcAft>
                      </a:pPr>
                      <a:r>
                        <a:rPr lang="en-US" sz="1400" dirty="0">
                          <a:latin typeface="Arial"/>
                          <a:ea typeface="Calibri"/>
                          <a:cs typeface="Arial"/>
                        </a:rPr>
                        <a:t>mistake</a:t>
                      </a:r>
                      <a:endParaRPr lang="en-GB" sz="1400" dirty="0">
                        <a:latin typeface="Arial"/>
                        <a:ea typeface="Calibri"/>
                        <a:cs typeface="Arial"/>
                      </a:endParaRPr>
                    </a:p>
                  </a:txBody>
                  <a:tcPr marL="68580" marR="68580" marT="0" marB="0"/>
                </a:tc>
                <a:tc>
                  <a:txBody>
                    <a:bodyPr/>
                    <a:lstStyle/>
                    <a:p>
                      <a:pPr>
                        <a:spcAft>
                          <a:spcPts val="0"/>
                        </a:spcAft>
                      </a:pPr>
                      <a:r>
                        <a:rPr lang="en-US" sz="1400" dirty="0">
                          <a:latin typeface="Arial"/>
                          <a:ea typeface="Calibri"/>
                          <a:cs typeface="Arial"/>
                        </a:rPr>
                        <a:t>Human behavior that results in the introduction of faults into a system. For example, in the wilderness weather system, a programmer might decide that the way to compute the time for the next transmission is to add 1 hour to the current time. This works except when the transmission time is between 23.00 and midnight (midnight is 00.00 in the 24-hour clock).</a:t>
                      </a:r>
                      <a:endParaRPr lang="en-GB" sz="1400" dirty="0">
                        <a:latin typeface="Arial"/>
                        <a:ea typeface="Calibri"/>
                        <a:cs typeface="Arial"/>
                      </a:endParaRPr>
                    </a:p>
                  </a:txBody>
                  <a:tcPr marL="68580" marR="68580" marT="0" marB="0"/>
                </a:tc>
                <a:extLst>
                  <a:ext uri="{0D108BD9-81ED-4DB2-BD59-A6C34878D82A}">
                    <a16:rowId xmlns:a16="http://schemas.microsoft.com/office/drawing/2014/main" val="10001"/>
                  </a:ext>
                </a:extLst>
              </a:tr>
              <a:tr h="370840">
                <a:tc>
                  <a:txBody>
                    <a:bodyPr/>
                    <a:lstStyle/>
                    <a:p>
                      <a:pPr>
                        <a:spcAft>
                          <a:spcPts val="400"/>
                        </a:spcAft>
                      </a:pPr>
                      <a:r>
                        <a:rPr lang="en-US" sz="1400">
                          <a:latin typeface="Arial"/>
                          <a:ea typeface="Calibri"/>
                          <a:cs typeface="Arial"/>
                        </a:rPr>
                        <a:t>System fault</a:t>
                      </a:r>
                      <a:endParaRPr lang="en-GB" sz="1400">
                        <a:latin typeface="Arial"/>
                        <a:ea typeface="Calibri"/>
                        <a:cs typeface="Arial"/>
                      </a:endParaRPr>
                    </a:p>
                  </a:txBody>
                  <a:tcPr marL="68580" marR="68580" marT="0" marB="0"/>
                </a:tc>
                <a:tc>
                  <a:txBody>
                    <a:bodyPr/>
                    <a:lstStyle/>
                    <a:p>
                      <a:pPr>
                        <a:spcAft>
                          <a:spcPts val="400"/>
                        </a:spcAft>
                      </a:pPr>
                      <a:r>
                        <a:rPr lang="en-US" sz="1400" dirty="0">
                          <a:latin typeface="Arial"/>
                          <a:ea typeface="Calibri"/>
                          <a:cs typeface="Arial"/>
                        </a:rPr>
                        <a:t>A characteristic of a software system that can lead to a system error. The fault is the inclusion of the code to add 1 hour to the time of the last transmission, without a check if the time is greater than or equal to 23.00.</a:t>
                      </a:r>
                      <a:endParaRPr lang="en-GB" sz="1400" dirty="0">
                        <a:latin typeface="Arial"/>
                        <a:ea typeface="Calibri"/>
                        <a:cs typeface="Arial"/>
                      </a:endParaRPr>
                    </a:p>
                  </a:txBody>
                  <a:tcPr marL="68580" marR="68580" marT="0" marB="0"/>
                </a:tc>
                <a:extLst>
                  <a:ext uri="{0D108BD9-81ED-4DB2-BD59-A6C34878D82A}">
                    <a16:rowId xmlns:a16="http://schemas.microsoft.com/office/drawing/2014/main" val="10002"/>
                  </a:ext>
                </a:extLst>
              </a:tr>
              <a:tr h="370840">
                <a:tc>
                  <a:txBody>
                    <a:bodyPr/>
                    <a:lstStyle/>
                    <a:p>
                      <a:pPr>
                        <a:spcAft>
                          <a:spcPts val="400"/>
                        </a:spcAft>
                      </a:pPr>
                      <a:r>
                        <a:rPr lang="en-US" sz="1400">
                          <a:latin typeface="Arial"/>
                          <a:ea typeface="Calibri"/>
                          <a:cs typeface="Arial"/>
                        </a:rPr>
                        <a:t>System error</a:t>
                      </a:r>
                      <a:endParaRPr lang="en-GB" sz="1400">
                        <a:latin typeface="Arial"/>
                        <a:ea typeface="Calibri"/>
                        <a:cs typeface="Arial"/>
                      </a:endParaRPr>
                    </a:p>
                  </a:txBody>
                  <a:tcPr marL="68580" marR="68580" marT="0" marB="0"/>
                </a:tc>
                <a:tc>
                  <a:txBody>
                    <a:bodyPr/>
                    <a:lstStyle/>
                    <a:p>
                      <a:pPr>
                        <a:spcAft>
                          <a:spcPts val="400"/>
                        </a:spcAft>
                      </a:pPr>
                      <a:r>
                        <a:rPr lang="en-US" sz="1400" dirty="0">
                          <a:latin typeface="Arial"/>
                          <a:ea typeface="Calibri"/>
                          <a:cs typeface="Arial"/>
                        </a:rPr>
                        <a:t>An erroneous system state that can lead to system behavior that is unexpected by system users. The value of transmission time is set incorrectly (to 24.XX rather than 00.XX) when the faulty code is executed.</a:t>
                      </a:r>
                      <a:endParaRPr lang="en-GB" sz="1400" dirty="0">
                        <a:latin typeface="Arial"/>
                        <a:ea typeface="Calibri"/>
                        <a:cs typeface="Arial"/>
                      </a:endParaRPr>
                    </a:p>
                  </a:txBody>
                  <a:tcPr marL="68580" marR="68580" marT="0" marB="0"/>
                </a:tc>
                <a:extLst>
                  <a:ext uri="{0D108BD9-81ED-4DB2-BD59-A6C34878D82A}">
                    <a16:rowId xmlns:a16="http://schemas.microsoft.com/office/drawing/2014/main" val="10003"/>
                  </a:ext>
                </a:extLst>
              </a:tr>
              <a:tr h="370840">
                <a:tc>
                  <a:txBody>
                    <a:bodyPr/>
                    <a:lstStyle/>
                    <a:p>
                      <a:pPr>
                        <a:spcAft>
                          <a:spcPts val="400"/>
                        </a:spcAft>
                      </a:pPr>
                      <a:r>
                        <a:rPr lang="en-US" sz="1400">
                          <a:latin typeface="Arial"/>
                          <a:ea typeface="Calibri"/>
                          <a:cs typeface="Arial"/>
                        </a:rPr>
                        <a:t>System failure</a:t>
                      </a:r>
                      <a:endParaRPr lang="en-GB" sz="1400">
                        <a:latin typeface="Arial"/>
                        <a:ea typeface="Calibri"/>
                        <a:cs typeface="Arial"/>
                      </a:endParaRPr>
                    </a:p>
                  </a:txBody>
                  <a:tcPr marL="68580" marR="68580" marT="0" marB="0"/>
                </a:tc>
                <a:tc>
                  <a:txBody>
                    <a:bodyPr/>
                    <a:lstStyle/>
                    <a:p>
                      <a:pPr>
                        <a:spcAft>
                          <a:spcPts val="400"/>
                        </a:spcAft>
                      </a:pPr>
                      <a:r>
                        <a:rPr lang="en-US" sz="1400" dirty="0">
                          <a:latin typeface="Arial"/>
                          <a:ea typeface="Calibri"/>
                          <a:cs typeface="Arial"/>
                        </a:rPr>
                        <a:t>An event that occurs at some point in time when the system does not deliver a service as expected by its users. No weather data is transmitted because the time is invalid</a:t>
                      </a:r>
                      <a:r>
                        <a:rPr lang="en-US" sz="1400" dirty="0" smtClean="0">
                          <a:latin typeface="Arial"/>
                          <a:ea typeface="Calibri"/>
                          <a:cs typeface="Arial"/>
                        </a:rPr>
                        <a:t>.</a:t>
                      </a:r>
                      <a:endParaRPr lang="en-GB" sz="1400" dirty="0">
                        <a:latin typeface="Arial"/>
                        <a:ea typeface="Calibri"/>
                        <a:cs typeface="Arial"/>
                      </a:endParaRPr>
                    </a:p>
                  </a:txBody>
                  <a:tcPr marL="68580" marR="68580" marT="0" marB="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745CE82A-87C3-2841-AAF3-37DF1E34DC62}" type="slidenum">
              <a:rPr lang="en-US" smtClean="0"/>
              <a:pPr/>
              <a:t>52</a:t>
            </a:fld>
            <a:endParaRPr lang="en-US"/>
          </a:p>
        </p:txBody>
      </p:sp>
      <p:sp>
        <p:nvSpPr>
          <p:cNvPr id="8"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3" name="Date Placeholder 2"/>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2718721034"/>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Faults and failures</a:t>
            </a:r>
          </a:p>
        </p:txBody>
      </p:sp>
      <p:sp>
        <p:nvSpPr>
          <p:cNvPr id="33795" name="Rectangle 3"/>
          <p:cNvSpPr>
            <a:spLocks noGrp="1" noChangeArrowheads="1"/>
          </p:cNvSpPr>
          <p:nvPr>
            <p:ph idx="1"/>
          </p:nvPr>
        </p:nvSpPr>
        <p:spPr/>
        <p:txBody>
          <a:bodyPr/>
          <a:lstStyle/>
          <a:p>
            <a:pPr>
              <a:lnSpc>
                <a:spcPct val="90000"/>
              </a:lnSpc>
            </a:pPr>
            <a:r>
              <a:rPr lang="en-GB" sz="2400" dirty="0"/>
              <a:t>Failures are a usually a result of system errors that are derived from faults in the system</a:t>
            </a:r>
          </a:p>
          <a:p>
            <a:pPr>
              <a:lnSpc>
                <a:spcPct val="90000"/>
              </a:lnSpc>
            </a:pPr>
            <a:r>
              <a:rPr lang="en-GB" sz="2400" dirty="0"/>
              <a:t>However, faults do not necessarily result in system errors</a:t>
            </a:r>
          </a:p>
          <a:p>
            <a:pPr lvl="1">
              <a:lnSpc>
                <a:spcPct val="90000"/>
              </a:lnSpc>
            </a:pPr>
            <a:r>
              <a:rPr lang="en-GB" sz="2000" dirty="0"/>
              <a:t>The</a:t>
            </a:r>
            <a:r>
              <a:rPr lang="en-GB" sz="2000" dirty="0" smtClean="0"/>
              <a:t> erroneous system </a:t>
            </a:r>
            <a:r>
              <a:rPr lang="en-GB" sz="2000" dirty="0"/>
              <a:t>state</a:t>
            </a:r>
            <a:r>
              <a:rPr lang="en-GB" sz="2000" dirty="0" smtClean="0"/>
              <a:t> resulting from the fault may </a:t>
            </a:r>
            <a:r>
              <a:rPr lang="en-GB" sz="2000" dirty="0"/>
              <a:t>be transient and ‘corrected’ before an error </a:t>
            </a:r>
            <a:r>
              <a:rPr lang="en-GB" sz="2000" dirty="0" smtClean="0"/>
              <a:t>arises.</a:t>
            </a:r>
          </a:p>
          <a:p>
            <a:pPr lvl="1">
              <a:lnSpc>
                <a:spcPct val="90000"/>
              </a:lnSpc>
            </a:pPr>
            <a:r>
              <a:rPr lang="en-GB" dirty="0" smtClean="0"/>
              <a:t>The faulty code may never be executed.</a:t>
            </a:r>
            <a:endParaRPr lang="en-GB" sz="2000" dirty="0" smtClean="0"/>
          </a:p>
          <a:p>
            <a:pPr>
              <a:lnSpc>
                <a:spcPct val="90000"/>
              </a:lnSpc>
            </a:pPr>
            <a:r>
              <a:rPr lang="en-GB" sz="2400" dirty="0"/>
              <a:t>Errors do not necessarily lead to system failures</a:t>
            </a:r>
          </a:p>
          <a:p>
            <a:pPr lvl="1">
              <a:lnSpc>
                <a:spcPct val="90000"/>
              </a:lnSpc>
            </a:pPr>
            <a:r>
              <a:rPr lang="en-GB" sz="2000" dirty="0"/>
              <a:t>The error can be corrected by built-in error detection and recovery </a:t>
            </a:r>
          </a:p>
          <a:p>
            <a:pPr lvl="1">
              <a:lnSpc>
                <a:spcPct val="90000"/>
              </a:lnSpc>
            </a:pPr>
            <a:r>
              <a:rPr lang="en-GB" sz="2000" dirty="0"/>
              <a:t>The failure can be protected against by built-in protection facilities. These may, for example, protect system resources from system errors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53</a:t>
            </a:fld>
            <a:endParaRPr lang="en-US"/>
          </a:p>
        </p:txBody>
      </p:sp>
      <p:sp>
        <p:nvSpPr>
          <p:cNvPr id="6"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2296427528"/>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840" tIns="44623" rIns="90840" bIns="44623"/>
          <a:lstStyle/>
          <a:p>
            <a:r>
              <a:rPr lang="en-GB" dirty="0" smtClean="0"/>
              <a:t>Fault management</a:t>
            </a:r>
            <a:endParaRPr lang="en-GB" dirty="0"/>
          </a:p>
        </p:txBody>
      </p:sp>
      <p:sp>
        <p:nvSpPr>
          <p:cNvPr id="8195" name="Rectangle 3"/>
          <p:cNvSpPr>
            <a:spLocks noGrp="1" noChangeArrowheads="1"/>
          </p:cNvSpPr>
          <p:nvPr>
            <p:ph idx="1"/>
          </p:nvPr>
        </p:nvSpPr>
        <p:spPr>
          <a:noFill/>
          <a:ln/>
        </p:spPr>
        <p:txBody>
          <a:bodyPr lIns="90840" tIns="44623" rIns="90840" bIns="44623"/>
          <a:lstStyle/>
          <a:p>
            <a:pPr>
              <a:lnSpc>
                <a:spcPct val="90000"/>
              </a:lnSpc>
            </a:pPr>
            <a:r>
              <a:rPr lang="en-GB" sz="2400"/>
              <a:t>Fault avoidance</a:t>
            </a:r>
          </a:p>
          <a:p>
            <a:pPr lvl="1">
              <a:lnSpc>
                <a:spcPct val="90000"/>
              </a:lnSpc>
            </a:pPr>
            <a:r>
              <a:rPr lang="en-GB" sz="2000"/>
              <a:t>The system is developed in such a way that human error is avoided and thus system faults are minimised.</a:t>
            </a:r>
          </a:p>
          <a:p>
            <a:pPr lvl="1">
              <a:lnSpc>
                <a:spcPct val="90000"/>
              </a:lnSpc>
            </a:pPr>
            <a:r>
              <a:rPr lang="en-GB" sz="2000"/>
              <a:t>The development process is organised so that faults in the system are detected and repaired before delivery to the customer.</a:t>
            </a:r>
          </a:p>
          <a:p>
            <a:pPr>
              <a:lnSpc>
                <a:spcPct val="90000"/>
              </a:lnSpc>
            </a:pPr>
            <a:r>
              <a:rPr lang="en-GB" sz="2400"/>
              <a:t>Fault detection</a:t>
            </a:r>
          </a:p>
          <a:p>
            <a:pPr lvl="1">
              <a:lnSpc>
                <a:spcPct val="90000"/>
              </a:lnSpc>
            </a:pPr>
            <a:r>
              <a:rPr lang="en-GB" sz="2000"/>
              <a:t>Verification and validation techniques are used to discover and remove faults in a system before it is deployed.</a:t>
            </a:r>
          </a:p>
          <a:p>
            <a:pPr>
              <a:lnSpc>
                <a:spcPct val="90000"/>
              </a:lnSpc>
            </a:pPr>
            <a:r>
              <a:rPr lang="en-GB" sz="2400"/>
              <a:t>Fault tolerance</a:t>
            </a:r>
          </a:p>
          <a:p>
            <a:pPr lvl="1">
              <a:lnSpc>
                <a:spcPct val="90000"/>
              </a:lnSpc>
            </a:pPr>
            <a:r>
              <a:rPr lang="en-GB" sz="2000"/>
              <a:t>The system is designed so that faults in the delivered software do not result in system failure.</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54</a:t>
            </a:fld>
            <a:endParaRPr lang="en-US"/>
          </a:p>
        </p:txBody>
      </p:sp>
      <p:sp>
        <p:nvSpPr>
          <p:cNvPr id="6"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4232231192"/>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t>Reliability achievement</a:t>
            </a:r>
          </a:p>
        </p:txBody>
      </p:sp>
      <p:sp>
        <p:nvSpPr>
          <p:cNvPr id="34819" name="Rectangle 3"/>
          <p:cNvSpPr>
            <a:spLocks noGrp="1" noChangeArrowheads="1"/>
          </p:cNvSpPr>
          <p:nvPr>
            <p:ph idx="1"/>
          </p:nvPr>
        </p:nvSpPr>
        <p:spPr/>
        <p:txBody>
          <a:bodyPr/>
          <a:lstStyle/>
          <a:p>
            <a:pPr>
              <a:lnSpc>
                <a:spcPct val="90000"/>
              </a:lnSpc>
            </a:pPr>
            <a:r>
              <a:rPr lang="en-GB" sz="2400" dirty="0"/>
              <a:t>Fault avoidance</a:t>
            </a:r>
          </a:p>
          <a:p>
            <a:pPr lvl="1">
              <a:lnSpc>
                <a:spcPct val="90000"/>
              </a:lnSpc>
            </a:pPr>
            <a:r>
              <a:rPr lang="en-GB" sz="2000" dirty="0"/>
              <a:t>Development technique are used that either minimise the possibility of mistakes or trap mistakes before they result in the introduction of system </a:t>
            </a:r>
            <a:r>
              <a:rPr lang="en-GB" sz="2000" dirty="0" smtClean="0"/>
              <a:t>faults.</a:t>
            </a:r>
          </a:p>
          <a:p>
            <a:pPr>
              <a:lnSpc>
                <a:spcPct val="90000"/>
              </a:lnSpc>
            </a:pPr>
            <a:r>
              <a:rPr lang="en-GB" sz="2400" dirty="0"/>
              <a:t>Fault detection and removal</a:t>
            </a:r>
          </a:p>
          <a:p>
            <a:pPr lvl="1">
              <a:lnSpc>
                <a:spcPct val="90000"/>
              </a:lnSpc>
            </a:pPr>
            <a:r>
              <a:rPr lang="en-GB" sz="2000" dirty="0"/>
              <a:t>Verification and validation techniques </a:t>
            </a:r>
            <a:r>
              <a:rPr lang="en-GB" sz="2000" dirty="0" smtClean="0"/>
              <a:t>are used that </a:t>
            </a:r>
            <a:r>
              <a:rPr lang="en-GB" sz="2000" dirty="0"/>
              <a:t>increase the probability of detecting and correcting errors before the system goes into service are </a:t>
            </a:r>
            <a:r>
              <a:rPr lang="en-GB" sz="2000" dirty="0" smtClean="0"/>
              <a:t>used.</a:t>
            </a:r>
          </a:p>
          <a:p>
            <a:pPr>
              <a:lnSpc>
                <a:spcPct val="90000"/>
              </a:lnSpc>
            </a:pPr>
            <a:r>
              <a:rPr lang="en-GB" sz="2400" dirty="0"/>
              <a:t>Fault tolerance</a:t>
            </a:r>
          </a:p>
          <a:p>
            <a:pPr lvl="1">
              <a:lnSpc>
                <a:spcPct val="90000"/>
              </a:lnSpc>
            </a:pPr>
            <a:r>
              <a:rPr lang="en-GB" sz="2000" dirty="0"/>
              <a:t>Run-time techniques are used to ensure that system faults do not result in system errors and/or that system errors do not lead to system </a:t>
            </a:r>
            <a:r>
              <a:rPr lang="en-GB" sz="2000" dirty="0" smtClean="0"/>
              <a:t>failures.</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55</a:t>
            </a:fld>
            <a:endParaRPr lang="en-US"/>
          </a:p>
        </p:txBody>
      </p:sp>
      <p:sp>
        <p:nvSpPr>
          <p:cNvPr id="6"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2936815271"/>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increasing costs of residual fault removal </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56</a:t>
            </a:fld>
            <a:endParaRPr lang="en-US"/>
          </a:p>
        </p:txBody>
      </p:sp>
      <p:pic>
        <p:nvPicPr>
          <p:cNvPr id="4" name="Picture 3" descr="13.1 DependCosts.eps"/>
          <p:cNvPicPr>
            <a:picLocks noChangeAspect="1"/>
          </p:cNvPicPr>
          <p:nvPr/>
        </p:nvPicPr>
        <p:blipFill>
          <a:blip r:embed="rId2"/>
          <a:stretch>
            <a:fillRect/>
          </a:stretch>
        </p:blipFill>
        <p:spPr>
          <a:xfrm>
            <a:off x="1757769" y="1682095"/>
            <a:ext cx="5701921" cy="4096074"/>
          </a:xfrm>
          <a:prstGeom prst="rect">
            <a:avLst/>
          </a:prstGeom>
        </p:spPr>
      </p:pic>
      <p:sp>
        <p:nvSpPr>
          <p:cNvPr id="7"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2250712411"/>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3103"/>
            <a:ext cx="8229600" cy="1143000"/>
          </a:xfrm>
        </p:spPr>
        <p:txBody>
          <a:bodyPr/>
          <a:lstStyle/>
          <a:p>
            <a:pPr algn="ctr"/>
            <a:r>
              <a:rPr lang="en-US" dirty="0" smtClean="0"/>
              <a:t>Availability and reliability</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57</a:t>
            </a:fld>
            <a:endParaRPr lang="en-US"/>
          </a:p>
        </p:txBody>
      </p:sp>
      <p:sp>
        <p:nvSpPr>
          <p:cNvPr id="7"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3" name="Date Placeholder 2"/>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3417396361"/>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t>Availability and reliability</a:t>
            </a:r>
          </a:p>
        </p:txBody>
      </p:sp>
      <p:sp>
        <p:nvSpPr>
          <p:cNvPr id="30723" name="Rectangle 3"/>
          <p:cNvSpPr>
            <a:spLocks noGrp="1" noChangeArrowheads="1"/>
          </p:cNvSpPr>
          <p:nvPr>
            <p:ph idx="1"/>
          </p:nvPr>
        </p:nvSpPr>
        <p:spPr/>
        <p:txBody>
          <a:bodyPr/>
          <a:lstStyle/>
          <a:p>
            <a:pPr>
              <a:lnSpc>
                <a:spcPct val="90000"/>
              </a:lnSpc>
            </a:pPr>
            <a:endParaRPr lang="en-GB" dirty="0" smtClean="0"/>
          </a:p>
          <a:p>
            <a:pPr>
              <a:lnSpc>
                <a:spcPct val="90000"/>
              </a:lnSpc>
            </a:pPr>
            <a:r>
              <a:rPr lang="en-GB" dirty="0" smtClean="0"/>
              <a:t>Reliability</a:t>
            </a:r>
            <a:endParaRPr lang="en-GB" dirty="0"/>
          </a:p>
          <a:p>
            <a:pPr lvl="1">
              <a:lnSpc>
                <a:spcPct val="90000"/>
              </a:lnSpc>
            </a:pPr>
            <a:r>
              <a:rPr lang="en-GB" dirty="0"/>
              <a:t>The probability of failure-free system operation over a specified time in a given environment for a given purpose</a:t>
            </a:r>
          </a:p>
          <a:p>
            <a:pPr>
              <a:lnSpc>
                <a:spcPct val="90000"/>
              </a:lnSpc>
            </a:pPr>
            <a:r>
              <a:rPr lang="en-GB" dirty="0"/>
              <a:t>Availability</a:t>
            </a:r>
          </a:p>
          <a:p>
            <a:pPr lvl="1">
              <a:lnSpc>
                <a:spcPct val="90000"/>
              </a:lnSpc>
            </a:pPr>
            <a:r>
              <a:rPr lang="en-GB" dirty="0"/>
              <a:t>The probability that a system, at a point in time, will be operational and able to deliver the requested services</a:t>
            </a:r>
          </a:p>
          <a:p>
            <a:pPr>
              <a:lnSpc>
                <a:spcPct val="90000"/>
              </a:lnSpc>
            </a:pPr>
            <a:r>
              <a:rPr lang="en-GB" dirty="0"/>
              <a:t>Both of these attributes can be expressed </a:t>
            </a:r>
            <a:r>
              <a:rPr lang="en-GB" dirty="0" smtClean="0"/>
              <a:t>quantitatively e.g. availability of 0.999 means that the system is up and running for 99.9% of the time. </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58</a:t>
            </a:fld>
            <a:endParaRPr lang="en-US"/>
          </a:p>
        </p:txBody>
      </p:sp>
      <p:sp>
        <p:nvSpPr>
          <p:cNvPr id="6"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1083961772"/>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and specifications</a:t>
            </a:r>
            <a:endParaRPr lang="en-US" dirty="0"/>
          </a:p>
        </p:txBody>
      </p:sp>
      <p:sp>
        <p:nvSpPr>
          <p:cNvPr id="3" name="Content Placeholder 2"/>
          <p:cNvSpPr>
            <a:spLocks noGrp="1"/>
          </p:cNvSpPr>
          <p:nvPr>
            <p:ph idx="1"/>
          </p:nvPr>
        </p:nvSpPr>
        <p:spPr/>
        <p:txBody>
          <a:bodyPr/>
          <a:lstStyle/>
          <a:p>
            <a:r>
              <a:rPr lang="en-US" dirty="0" smtClean="0"/>
              <a:t>Reliability can only be defined formally with respect to a system specification i.e. a failure is a deviation from a specification.</a:t>
            </a:r>
          </a:p>
          <a:p>
            <a:r>
              <a:rPr lang="en-US" dirty="0" smtClean="0"/>
              <a:t>However, many specifications are incomplete or incorrect – hence, a system that conforms to its specification may ‘fail’ from the perspective of system users.</a:t>
            </a:r>
          </a:p>
          <a:p>
            <a:r>
              <a:rPr lang="en-US" dirty="0" smtClean="0"/>
              <a:t>Furthermore, users don’t read specifications so don’t know how the system is supposed to behave.</a:t>
            </a:r>
          </a:p>
          <a:p>
            <a:r>
              <a:rPr lang="en-US" dirty="0" smtClean="0"/>
              <a:t>Therefore perceived reliability is more important in practice.</a:t>
            </a:r>
          </a:p>
        </p:txBody>
      </p:sp>
      <p:sp>
        <p:nvSpPr>
          <p:cNvPr id="5" name="Slide Number Placeholder 4"/>
          <p:cNvSpPr>
            <a:spLocks noGrp="1"/>
          </p:cNvSpPr>
          <p:nvPr>
            <p:ph type="sldNum" sz="quarter" idx="12"/>
          </p:nvPr>
        </p:nvSpPr>
        <p:spPr/>
        <p:txBody>
          <a:bodyPr/>
          <a:lstStyle/>
          <a:p>
            <a:fld id="{745CE82A-87C3-2841-AAF3-37DF1E34DC62}" type="slidenum">
              <a:rPr lang="en-US" smtClean="0"/>
              <a:pPr/>
              <a:t>59</a:t>
            </a:fld>
            <a:endParaRPr lang="en-US"/>
          </a:p>
        </p:txBody>
      </p:sp>
      <p:sp>
        <p:nvSpPr>
          <p:cNvPr id="7"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4" name="Date Placeholder 3"/>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3746035840"/>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26"/>
          <p:cNvSpPr>
            <a:spLocks noGrp="1" noChangeArrowheads="1"/>
          </p:cNvSpPr>
          <p:nvPr>
            <p:ph type="title"/>
          </p:nvPr>
        </p:nvSpPr>
        <p:spPr/>
        <p:txBody>
          <a:bodyPr/>
          <a:lstStyle/>
          <a:p>
            <a:r>
              <a:rPr lang="en-US" dirty="0" smtClean="0"/>
              <a:t>Causes of failure</a:t>
            </a:r>
            <a:endParaRPr lang="en-US" dirty="0"/>
          </a:p>
        </p:txBody>
      </p:sp>
      <p:sp>
        <p:nvSpPr>
          <p:cNvPr id="99331" name="Rectangle 1027"/>
          <p:cNvSpPr>
            <a:spLocks noGrp="1" noChangeArrowheads="1"/>
          </p:cNvSpPr>
          <p:nvPr>
            <p:ph idx="1"/>
          </p:nvPr>
        </p:nvSpPr>
        <p:spPr/>
        <p:txBody>
          <a:bodyPr/>
          <a:lstStyle/>
          <a:p>
            <a:pPr>
              <a:lnSpc>
                <a:spcPct val="90000"/>
              </a:lnSpc>
            </a:pPr>
            <a:r>
              <a:rPr lang="en-US" dirty="0">
                <a:solidFill>
                  <a:srgbClr val="FF0000"/>
                </a:solidFill>
              </a:rPr>
              <a:t>Hardware failure</a:t>
            </a:r>
          </a:p>
          <a:p>
            <a:pPr lvl="1">
              <a:lnSpc>
                <a:spcPct val="90000"/>
              </a:lnSpc>
            </a:pPr>
            <a:r>
              <a:rPr lang="en-US" dirty="0"/>
              <a:t>Hardware fails because of design and manufacturing errors or because components have reached the end of their natural life</a:t>
            </a:r>
            <a:r>
              <a:rPr lang="en-US" dirty="0" smtClean="0"/>
              <a:t>.</a:t>
            </a:r>
          </a:p>
          <a:p>
            <a:pPr lvl="1">
              <a:lnSpc>
                <a:spcPct val="90000"/>
              </a:lnSpc>
            </a:pPr>
            <a:endParaRPr lang="en-US" dirty="0"/>
          </a:p>
          <a:p>
            <a:pPr>
              <a:lnSpc>
                <a:spcPct val="90000"/>
              </a:lnSpc>
            </a:pPr>
            <a:r>
              <a:rPr lang="en-US" dirty="0">
                <a:solidFill>
                  <a:srgbClr val="7030A0"/>
                </a:solidFill>
              </a:rPr>
              <a:t>Software failure</a:t>
            </a:r>
          </a:p>
          <a:p>
            <a:pPr lvl="1">
              <a:lnSpc>
                <a:spcPct val="90000"/>
              </a:lnSpc>
            </a:pPr>
            <a:r>
              <a:rPr lang="en-US" dirty="0"/>
              <a:t>Software fails due to errors in its specification, design or implementation</a:t>
            </a:r>
            <a:r>
              <a:rPr lang="en-US" dirty="0" smtClean="0"/>
              <a:t>.</a:t>
            </a:r>
          </a:p>
          <a:p>
            <a:pPr lvl="1">
              <a:lnSpc>
                <a:spcPct val="90000"/>
              </a:lnSpc>
            </a:pPr>
            <a:endParaRPr lang="en-US" dirty="0"/>
          </a:p>
          <a:p>
            <a:pPr>
              <a:lnSpc>
                <a:spcPct val="90000"/>
              </a:lnSpc>
            </a:pPr>
            <a:r>
              <a:rPr lang="en-US" dirty="0">
                <a:solidFill>
                  <a:srgbClr val="00B050"/>
                </a:solidFill>
              </a:rPr>
              <a:t>Operational failure</a:t>
            </a:r>
          </a:p>
          <a:p>
            <a:pPr lvl="1">
              <a:lnSpc>
                <a:spcPct val="90000"/>
              </a:lnSpc>
            </a:pPr>
            <a:r>
              <a:rPr lang="en-US" dirty="0"/>
              <a:t>Human operators make mistakes. Now perhaps the largest single cause of system </a:t>
            </a:r>
            <a:r>
              <a:rPr lang="en-US" dirty="0" smtClean="0"/>
              <a:t>failures in socio-technical systems.</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6</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3392772322"/>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a:t>Perceptions of reliability</a:t>
            </a:r>
          </a:p>
        </p:txBody>
      </p:sp>
      <p:sp>
        <p:nvSpPr>
          <p:cNvPr id="38915" name="Rectangle 3"/>
          <p:cNvSpPr>
            <a:spLocks noGrp="1" noChangeArrowheads="1"/>
          </p:cNvSpPr>
          <p:nvPr>
            <p:ph idx="1"/>
          </p:nvPr>
        </p:nvSpPr>
        <p:spPr/>
        <p:txBody>
          <a:bodyPr/>
          <a:lstStyle/>
          <a:p>
            <a:pPr>
              <a:lnSpc>
                <a:spcPct val="90000"/>
              </a:lnSpc>
            </a:pPr>
            <a:r>
              <a:rPr lang="en-GB" sz="2400"/>
              <a:t>The formal definition of reliability does not always reflect the user’s perception of a system’s reliability</a:t>
            </a:r>
          </a:p>
          <a:p>
            <a:pPr lvl="1">
              <a:lnSpc>
                <a:spcPct val="90000"/>
              </a:lnSpc>
            </a:pPr>
            <a:r>
              <a:rPr lang="en-GB" sz="2000"/>
              <a:t>The assumptions that are made about the environment where a system will be used may be incorrect</a:t>
            </a:r>
          </a:p>
          <a:p>
            <a:pPr lvl="2">
              <a:lnSpc>
                <a:spcPct val="90000"/>
              </a:lnSpc>
            </a:pPr>
            <a:r>
              <a:rPr lang="en-GB" sz="1800"/>
              <a:t>Usage of a system in an office environment is likely to be quite different from usage of the same system in a university environment</a:t>
            </a:r>
          </a:p>
          <a:p>
            <a:pPr lvl="1">
              <a:lnSpc>
                <a:spcPct val="90000"/>
              </a:lnSpc>
            </a:pPr>
            <a:r>
              <a:rPr lang="en-GB" sz="2000"/>
              <a:t>The consequences of system failures affects the perception of reliability</a:t>
            </a:r>
          </a:p>
          <a:p>
            <a:pPr lvl="2">
              <a:lnSpc>
                <a:spcPct val="90000"/>
              </a:lnSpc>
            </a:pPr>
            <a:r>
              <a:rPr lang="en-GB" sz="1800"/>
              <a:t>Unreliable windscreen wipers in a car may be irrelevant in a dry climate</a:t>
            </a:r>
          </a:p>
          <a:p>
            <a:pPr lvl="2">
              <a:lnSpc>
                <a:spcPct val="90000"/>
              </a:lnSpc>
            </a:pPr>
            <a:r>
              <a:rPr lang="en-GB" sz="1800"/>
              <a:t>Failures that have serious consequences (such as an engine breakdown in a car) are given greater weight by users than failures that are inconvenient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60</a:t>
            </a:fld>
            <a:endParaRPr lang="en-US"/>
          </a:p>
        </p:txBody>
      </p:sp>
      <p:sp>
        <p:nvSpPr>
          <p:cNvPr id="6"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542757210"/>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system as an input/output mapping</a:t>
            </a:r>
            <a:r>
              <a:rPr lang="en-GB" dirty="0" smtClean="0"/>
              <a:t> </a:t>
            </a:r>
            <a:endParaRPr lang="en-US" dirty="0"/>
          </a:p>
        </p:txBody>
      </p:sp>
      <p:pic>
        <p:nvPicPr>
          <p:cNvPr id="4" name="Content Placeholder 3" descr="11.4 IOMapping.eps"/>
          <p:cNvPicPr>
            <a:picLocks noGrp="1" noChangeAspect="1"/>
          </p:cNvPicPr>
          <p:nvPr>
            <p:ph idx="1"/>
          </p:nvPr>
        </p:nvPicPr>
        <p:blipFill>
          <a:blip r:embed="rId2"/>
          <a:srcRect l="-18446" r="-18446"/>
          <a:stretch>
            <a:fillRect/>
          </a:stretch>
        </p:blipFill>
        <p:spPr>
          <a:xfrm>
            <a:off x="1326696" y="1920575"/>
            <a:ext cx="6702226" cy="3685966"/>
          </a:xfrm>
        </p:spPr>
      </p:pic>
      <p:sp>
        <p:nvSpPr>
          <p:cNvPr id="5" name="Slide Number Placeholder 4"/>
          <p:cNvSpPr>
            <a:spLocks noGrp="1"/>
          </p:cNvSpPr>
          <p:nvPr>
            <p:ph type="sldNum" sz="quarter" idx="12"/>
          </p:nvPr>
        </p:nvSpPr>
        <p:spPr/>
        <p:txBody>
          <a:bodyPr/>
          <a:lstStyle/>
          <a:p>
            <a:fld id="{745CE82A-87C3-2841-AAF3-37DF1E34DC62}" type="slidenum">
              <a:rPr lang="en-US" smtClean="0"/>
              <a:pPr/>
              <a:t>61</a:t>
            </a:fld>
            <a:endParaRPr lang="en-US"/>
          </a:p>
        </p:txBody>
      </p:sp>
      <p:sp>
        <p:nvSpPr>
          <p:cNvPr id="7"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3" name="Date Placeholder 2"/>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2977180388"/>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perception</a:t>
            </a:r>
            <a:endParaRPr lang="en-US" dirty="0"/>
          </a:p>
        </p:txBody>
      </p:sp>
      <p:sp>
        <p:nvSpPr>
          <p:cNvPr id="3" name="Content Placeholder 2"/>
          <p:cNvSpPr>
            <a:spLocks noGrp="1"/>
          </p:cNvSpPr>
          <p:nvPr>
            <p:ph idx="1"/>
          </p:nvPr>
        </p:nvSpPr>
        <p:spPr/>
        <p:txBody>
          <a:bodyPr/>
          <a:lstStyle/>
          <a:p>
            <a:r>
              <a:rPr lang="en-US" dirty="0" smtClean="0"/>
              <a:t>Availability is usually expressed as a percentage of the time that the system is available to deliver services e.g. 99.95%.</a:t>
            </a:r>
          </a:p>
          <a:p>
            <a:r>
              <a:rPr lang="en-US" dirty="0" smtClean="0"/>
              <a:t>However, this does not take into account two factors:</a:t>
            </a:r>
          </a:p>
          <a:p>
            <a:pPr lvl="1"/>
            <a:r>
              <a:rPr lang="en-US" dirty="0" smtClean="0"/>
              <a:t>The number of users affected by the service outage. Loss of service in the middle of the night is less important for many systems than loss of service during peak usage periods.</a:t>
            </a:r>
          </a:p>
          <a:p>
            <a:pPr lvl="1"/>
            <a:r>
              <a:rPr lang="en-US" dirty="0" smtClean="0"/>
              <a:t>The length of the outage. The longer the outage, the more the disruption. Several short outages are less likely to be disruptive than 1 long outage. Long repair times are a particular problem.</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62</a:t>
            </a:fld>
            <a:endParaRPr lang="en-US"/>
          </a:p>
        </p:txBody>
      </p:sp>
      <p:sp>
        <p:nvSpPr>
          <p:cNvPr id="6"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4" name="Date Placeholder 3"/>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2624579626"/>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t>
            </a:r>
            <a:r>
              <a:rPr lang="en-US" dirty="0"/>
              <a:t>usage </a:t>
            </a:r>
            <a:r>
              <a:rPr lang="en-US" dirty="0" smtClean="0"/>
              <a:t>patterns</a:t>
            </a:r>
            <a:r>
              <a:rPr lang="en-GB" dirty="0" smtClean="0"/>
              <a:t> </a:t>
            </a:r>
            <a:endParaRPr lang="en-US" dirty="0"/>
          </a:p>
        </p:txBody>
      </p:sp>
      <p:pic>
        <p:nvPicPr>
          <p:cNvPr id="4" name="Content Placeholder 3" descr="11.5 UsagePatterns.eps"/>
          <p:cNvPicPr>
            <a:picLocks noGrp="1" noChangeAspect="1"/>
          </p:cNvPicPr>
          <p:nvPr>
            <p:ph idx="1"/>
          </p:nvPr>
        </p:nvPicPr>
        <p:blipFill>
          <a:blip r:embed="rId2"/>
          <a:srcRect l="-21853" r="-21853"/>
          <a:stretch>
            <a:fillRect/>
          </a:stretch>
        </p:blipFill>
        <p:spPr>
          <a:xfrm>
            <a:off x="1315255" y="2034994"/>
            <a:ext cx="6189862" cy="3404186"/>
          </a:xfrm>
        </p:spPr>
      </p:pic>
      <p:sp>
        <p:nvSpPr>
          <p:cNvPr id="5" name="Slide Number Placeholder 4"/>
          <p:cNvSpPr>
            <a:spLocks noGrp="1"/>
          </p:cNvSpPr>
          <p:nvPr>
            <p:ph type="sldNum" sz="quarter" idx="12"/>
          </p:nvPr>
        </p:nvSpPr>
        <p:spPr/>
        <p:txBody>
          <a:bodyPr/>
          <a:lstStyle/>
          <a:p>
            <a:fld id="{745CE82A-87C3-2841-AAF3-37DF1E34DC62}" type="slidenum">
              <a:rPr lang="en-US" smtClean="0"/>
              <a:pPr/>
              <a:t>63</a:t>
            </a:fld>
            <a:endParaRPr lang="en-US"/>
          </a:p>
        </p:txBody>
      </p:sp>
      <p:sp>
        <p:nvSpPr>
          <p:cNvPr id="8"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3" name="Date Placeholder 2"/>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3318638896"/>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dirty="0"/>
              <a:t>Reliability</a:t>
            </a:r>
            <a:r>
              <a:rPr lang="en-GB" dirty="0" smtClean="0"/>
              <a:t> in use</a:t>
            </a:r>
            <a:endParaRPr lang="en-GB" dirty="0"/>
          </a:p>
        </p:txBody>
      </p:sp>
      <p:sp>
        <p:nvSpPr>
          <p:cNvPr id="46083" name="Rectangle 3"/>
          <p:cNvSpPr>
            <a:spLocks noGrp="1" noChangeArrowheads="1"/>
          </p:cNvSpPr>
          <p:nvPr>
            <p:ph idx="1"/>
          </p:nvPr>
        </p:nvSpPr>
        <p:spPr/>
        <p:txBody>
          <a:bodyPr/>
          <a:lstStyle/>
          <a:p>
            <a:r>
              <a:rPr lang="en-GB" sz="2400" dirty="0"/>
              <a:t>Removing X% of the faults in a system will not necessarily improve the reliability by X%. </a:t>
            </a:r>
            <a:endParaRPr lang="en-GB" sz="2400" dirty="0" smtClean="0"/>
          </a:p>
          <a:p>
            <a:r>
              <a:rPr lang="en-GB" sz="2400" dirty="0" smtClean="0"/>
              <a:t>Program </a:t>
            </a:r>
            <a:r>
              <a:rPr lang="en-GB" sz="2400" dirty="0"/>
              <a:t>defects may be in rarely executed sections of the code so may never be encountered by users. Removing these does not affect the perceived </a:t>
            </a:r>
            <a:r>
              <a:rPr lang="en-GB" sz="2400" dirty="0" smtClean="0"/>
              <a:t>reliability.</a:t>
            </a:r>
          </a:p>
          <a:p>
            <a:r>
              <a:rPr lang="en-GB" dirty="0" smtClean="0"/>
              <a:t>Users adapt their behaviour to avoid system features that may fail for them.</a:t>
            </a:r>
            <a:endParaRPr lang="en-GB" sz="2400" dirty="0" smtClean="0"/>
          </a:p>
          <a:p>
            <a:r>
              <a:rPr lang="en-GB" sz="2400" dirty="0"/>
              <a:t>A program with known faults may therefore still be</a:t>
            </a:r>
            <a:r>
              <a:rPr lang="en-GB" sz="2400" dirty="0" smtClean="0"/>
              <a:t> perceived as </a:t>
            </a:r>
            <a:r>
              <a:rPr lang="en-GB" sz="2400" dirty="0"/>
              <a:t>reliable by its </a:t>
            </a:r>
            <a:r>
              <a:rPr lang="en-GB" sz="2400" dirty="0" smtClean="0"/>
              <a:t>users.</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64</a:t>
            </a:fld>
            <a:endParaRPr lang="en-US"/>
          </a:p>
        </p:txBody>
      </p:sp>
      <p:sp>
        <p:nvSpPr>
          <p:cNvPr id="6"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89304502"/>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5595"/>
            <a:ext cx="8229600" cy="1143000"/>
          </a:xfrm>
        </p:spPr>
        <p:txBody>
          <a:bodyPr/>
          <a:lstStyle/>
          <a:p>
            <a:pPr algn="ctr"/>
            <a:r>
              <a:rPr lang="en-US" dirty="0" smtClean="0"/>
              <a:t>Reliability requirements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65</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274853108"/>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GB" dirty="0" smtClean="0"/>
              <a:t>System reliability requirements</a:t>
            </a:r>
            <a:endParaRPr lang="en-GB" dirty="0"/>
          </a:p>
        </p:txBody>
      </p:sp>
      <p:sp>
        <p:nvSpPr>
          <p:cNvPr id="131075" name="Rectangle 3"/>
          <p:cNvSpPr>
            <a:spLocks noGrp="1" noChangeArrowheads="1"/>
          </p:cNvSpPr>
          <p:nvPr>
            <p:ph idx="1"/>
          </p:nvPr>
        </p:nvSpPr>
        <p:spPr/>
        <p:txBody>
          <a:bodyPr/>
          <a:lstStyle/>
          <a:p>
            <a:r>
              <a:rPr lang="en-GB" dirty="0" smtClean="0"/>
              <a:t>Functional reliability requirements define system and software functions that avoid, detect or tolerate faults in the software and so ensure that these faults do not lead to system failure.</a:t>
            </a:r>
          </a:p>
          <a:p>
            <a:r>
              <a:rPr lang="en-GB" dirty="0" smtClean="0"/>
              <a:t>Software reliability requirements may also be included to cope with hardware failure or operator error.</a:t>
            </a:r>
          </a:p>
          <a:p>
            <a:pPr marL="342900" lvl="1" indent="-342900">
              <a:spcBef>
                <a:spcPts val="600"/>
              </a:spcBef>
              <a:spcAft>
                <a:spcPts val="600"/>
              </a:spcAft>
              <a:buFont typeface="Wingdings" charset="2"/>
              <a:buChar char="²"/>
            </a:pPr>
            <a:r>
              <a:rPr lang="en-GB" sz="2400" dirty="0"/>
              <a:t>Reliability is a measurable system attribute so non-functional reliability requirements may be specified quantitatively</a:t>
            </a:r>
            <a:r>
              <a:rPr lang="en-GB" sz="2400" dirty="0" smtClean="0"/>
              <a:t>. </a:t>
            </a:r>
            <a:r>
              <a:rPr lang="en-GB" sz="2400" dirty="0"/>
              <a:t>These define the number of failures that are acceptable during normal use of the system or the time in which the system must be available. </a:t>
            </a:r>
          </a:p>
          <a:p>
            <a:endParaRPr lang="en-GB" dirty="0"/>
          </a:p>
        </p:txBody>
      </p:sp>
      <p:sp>
        <p:nvSpPr>
          <p:cNvPr id="6" name="Slide Number Placeholder 5"/>
          <p:cNvSpPr>
            <a:spLocks noGrp="1"/>
          </p:cNvSpPr>
          <p:nvPr>
            <p:ph type="sldNum" sz="quarter" idx="12"/>
          </p:nvPr>
        </p:nvSpPr>
        <p:spPr/>
        <p:txBody>
          <a:bodyPr/>
          <a:lstStyle/>
          <a:p>
            <a:fld id="{348D88E4-469E-644E-9952-CB69E8EF64CD}" type="slidenum">
              <a:rPr lang="en-US" smtClean="0"/>
              <a:pPr/>
              <a:t>66</a:t>
            </a:fld>
            <a:endParaRPr lang="en-US"/>
          </a:p>
        </p:txBody>
      </p:sp>
      <p:sp>
        <p:nvSpPr>
          <p:cNvPr id="7" name="Footer Placeholder 6"/>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2935659226"/>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type="title"/>
          </p:nvPr>
        </p:nvSpPr>
        <p:spPr>
          <a:noFill/>
          <a:ln/>
        </p:spPr>
        <p:txBody>
          <a:bodyPr lIns="90840" tIns="44623" rIns="90840" bIns="44623"/>
          <a:lstStyle/>
          <a:p>
            <a:r>
              <a:rPr lang="en-GB"/>
              <a:t>Reliability metrics</a:t>
            </a:r>
          </a:p>
        </p:txBody>
      </p:sp>
      <p:sp>
        <p:nvSpPr>
          <p:cNvPr id="136194" name="Rectangle 2"/>
          <p:cNvSpPr>
            <a:spLocks noGrp="1" noChangeArrowheads="1"/>
          </p:cNvSpPr>
          <p:nvPr>
            <p:ph idx="1"/>
          </p:nvPr>
        </p:nvSpPr>
        <p:spPr>
          <a:noFill/>
          <a:ln/>
        </p:spPr>
        <p:txBody>
          <a:bodyPr lIns="90840" tIns="44623" rIns="90840" bIns="44623">
            <a:normAutofit lnSpcReduction="10000"/>
          </a:bodyPr>
          <a:lstStyle/>
          <a:p>
            <a:pPr>
              <a:lnSpc>
                <a:spcPct val="90000"/>
              </a:lnSpc>
            </a:pPr>
            <a:r>
              <a:rPr lang="en-GB" dirty="0"/>
              <a:t>Reliability metrics are units of measurement of system reliability.</a:t>
            </a:r>
          </a:p>
          <a:p>
            <a:pPr>
              <a:lnSpc>
                <a:spcPct val="90000"/>
              </a:lnSpc>
            </a:pPr>
            <a:r>
              <a:rPr lang="en-GB" dirty="0"/>
              <a:t>System reliability is measured by counting the number of operational failures and, where appropriate, relating these to the demands made on the system and the time that the system has been operational.</a:t>
            </a:r>
          </a:p>
          <a:p>
            <a:pPr>
              <a:lnSpc>
                <a:spcPct val="90000"/>
              </a:lnSpc>
            </a:pPr>
            <a:r>
              <a:rPr lang="en-GB" dirty="0"/>
              <a:t>A long-term measurement programme is required to assess the reliability of critical systems</a:t>
            </a:r>
            <a:r>
              <a:rPr lang="en-GB" dirty="0" smtClean="0"/>
              <a:t>.</a:t>
            </a:r>
          </a:p>
          <a:p>
            <a:pPr>
              <a:lnSpc>
                <a:spcPct val="90000"/>
              </a:lnSpc>
            </a:pPr>
            <a:r>
              <a:rPr lang="en-GB" dirty="0" smtClean="0"/>
              <a:t>Metrics</a:t>
            </a:r>
          </a:p>
          <a:p>
            <a:pPr lvl="1">
              <a:lnSpc>
                <a:spcPct val="90000"/>
              </a:lnSpc>
            </a:pPr>
            <a:r>
              <a:rPr lang="en-GB" dirty="0" smtClean="0"/>
              <a:t>Probability of failure on demand</a:t>
            </a:r>
          </a:p>
          <a:p>
            <a:pPr lvl="1">
              <a:lnSpc>
                <a:spcPct val="90000"/>
              </a:lnSpc>
            </a:pPr>
            <a:r>
              <a:rPr lang="en-GB" dirty="0" smtClean="0"/>
              <a:t>Rate of occurrence of failures/Mean time to failure</a:t>
            </a:r>
          </a:p>
          <a:p>
            <a:pPr lvl="1">
              <a:lnSpc>
                <a:spcPct val="90000"/>
              </a:lnSpc>
            </a:pPr>
            <a:r>
              <a:rPr lang="en-GB" dirty="0" smtClean="0"/>
              <a:t>Availability</a:t>
            </a:r>
          </a:p>
        </p:txBody>
      </p:sp>
      <p:sp>
        <p:nvSpPr>
          <p:cNvPr id="4" name="Slide Number Placeholder 3"/>
          <p:cNvSpPr>
            <a:spLocks noGrp="1"/>
          </p:cNvSpPr>
          <p:nvPr>
            <p:ph type="sldNum" sz="quarter" idx="12"/>
          </p:nvPr>
        </p:nvSpPr>
        <p:spPr/>
        <p:txBody>
          <a:bodyPr/>
          <a:lstStyle/>
          <a:p>
            <a:fld id="{348D88E4-469E-644E-9952-CB69E8EF64CD}" type="slidenum">
              <a:rPr lang="en-US" smtClean="0"/>
              <a:pPr/>
              <a:t>67</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4047746766"/>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GB" dirty="0"/>
              <a:t>Probability of failure on </a:t>
            </a:r>
            <a:r>
              <a:rPr lang="en-GB" dirty="0" smtClean="0"/>
              <a:t>demand (POFOD)</a:t>
            </a:r>
            <a:endParaRPr lang="en-GB" dirty="0"/>
          </a:p>
        </p:txBody>
      </p:sp>
      <p:sp>
        <p:nvSpPr>
          <p:cNvPr id="140291" name="Rectangle 3"/>
          <p:cNvSpPr>
            <a:spLocks noGrp="1" noChangeArrowheads="1"/>
          </p:cNvSpPr>
          <p:nvPr>
            <p:ph idx="1"/>
          </p:nvPr>
        </p:nvSpPr>
        <p:spPr/>
        <p:txBody>
          <a:bodyPr/>
          <a:lstStyle/>
          <a:p>
            <a:r>
              <a:rPr lang="en-GB" sz="2400"/>
              <a:t>This is the probability that the system will fail when a service request is made. Useful when demands for service are intermittent and relatively infrequent.</a:t>
            </a:r>
          </a:p>
          <a:p>
            <a:r>
              <a:rPr lang="en-GB" sz="2400"/>
              <a:t>Appropriate for protection systems where services are demanded occasionally and where there are serious consequence if the service is not delivered.</a:t>
            </a:r>
          </a:p>
          <a:p>
            <a:r>
              <a:rPr lang="en-GB" sz="2400"/>
              <a:t>Relevant for many safety-critical systems with exception management components</a:t>
            </a:r>
          </a:p>
          <a:p>
            <a:pPr lvl="1"/>
            <a:r>
              <a:rPr lang="en-GB" sz="2000"/>
              <a:t>Emergency shutdown system in a chemical plant.</a:t>
            </a:r>
            <a:endParaRPr lang="en-GB" sz="1800"/>
          </a:p>
          <a:p>
            <a:endParaRPr lang="en-GB" sz="2000"/>
          </a:p>
        </p:txBody>
      </p:sp>
      <p:sp>
        <p:nvSpPr>
          <p:cNvPr id="4" name="Slide Number Placeholder 3"/>
          <p:cNvSpPr>
            <a:spLocks noGrp="1"/>
          </p:cNvSpPr>
          <p:nvPr>
            <p:ph type="sldNum" sz="quarter" idx="12"/>
          </p:nvPr>
        </p:nvSpPr>
        <p:spPr/>
        <p:txBody>
          <a:bodyPr/>
          <a:lstStyle/>
          <a:p>
            <a:fld id="{348D88E4-469E-644E-9952-CB69E8EF64CD}" type="slidenum">
              <a:rPr lang="en-US" smtClean="0"/>
              <a:pPr/>
              <a:t>68</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1909253638"/>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GB" dirty="0"/>
              <a:t>Rate of fault occurrence (ROCOF)</a:t>
            </a:r>
          </a:p>
        </p:txBody>
      </p:sp>
      <p:sp>
        <p:nvSpPr>
          <p:cNvPr id="141315" name="Rectangle 3"/>
          <p:cNvSpPr>
            <a:spLocks noGrp="1" noChangeArrowheads="1"/>
          </p:cNvSpPr>
          <p:nvPr>
            <p:ph idx="1"/>
          </p:nvPr>
        </p:nvSpPr>
        <p:spPr/>
        <p:txBody>
          <a:bodyPr/>
          <a:lstStyle/>
          <a:p>
            <a:r>
              <a:rPr lang="en-GB" sz="2400" dirty="0"/>
              <a:t>Reflects the rate of occurrence of failure in the system.</a:t>
            </a:r>
          </a:p>
          <a:p>
            <a:r>
              <a:rPr lang="en-GB" sz="2400" dirty="0"/>
              <a:t>ROCOF of 0.002 means 2 failures are likely in each 1000 operational time units e.g. 2 failures per 1000 hours of operation.</a:t>
            </a:r>
          </a:p>
          <a:p>
            <a:r>
              <a:rPr lang="en-GB" sz="2400" dirty="0"/>
              <a:t>Relevant for</a:t>
            </a:r>
            <a:r>
              <a:rPr lang="en-GB" sz="2400" dirty="0" smtClean="0"/>
              <a:t> systems </a:t>
            </a:r>
            <a:r>
              <a:rPr lang="en-GB" sz="2400" dirty="0"/>
              <a:t>where the system has to process a large number of similar requests</a:t>
            </a:r>
            <a:r>
              <a:rPr lang="en-GB" sz="2400" dirty="0" smtClean="0"/>
              <a:t> in a short time</a:t>
            </a:r>
          </a:p>
          <a:p>
            <a:pPr lvl="1"/>
            <a:r>
              <a:rPr lang="en-GB" sz="2000" dirty="0"/>
              <a:t>Credit card processing system, airline booking system</a:t>
            </a:r>
            <a:r>
              <a:rPr lang="en-GB" sz="2000" dirty="0" smtClean="0"/>
              <a:t>.</a:t>
            </a:r>
          </a:p>
          <a:p>
            <a:r>
              <a:rPr lang="en-GB" sz="2200" dirty="0" smtClean="0"/>
              <a:t>Reciprocal of ROCOF is Mean time to Failure (MTTF)</a:t>
            </a:r>
          </a:p>
          <a:p>
            <a:pPr lvl="1"/>
            <a:r>
              <a:rPr lang="en-GB" sz="1800" dirty="0" smtClean="0"/>
              <a:t>Relevant for systems with long transactions i.e. where system processing takes a long time (e.g. CAD systems). MTTF should be longer than expected transaction length.</a:t>
            </a:r>
          </a:p>
          <a:p>
            <a:pPr lvl="1"/>
            <a:endParaRPr lang="en-GB" sz="18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69</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1478648136"/>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smtClean="0"/>
              <a:t>Dependability properties</a:t>
            </a:r>
            <a:endParaRPr lang="en-US" dirty="0"/>
          </a:p>
        </p:txBody>
      </p:sp>
      <p:sp>
        <p:nvSpPr>
          <p:cNvPr id="3" name="Date Placeholder 2"/>
          <p:cNvSpPr>
            <a:spLocks noGrp="1"/>
          </p:cNvSpPr>
          <p:nvPr>
            <p:ph type="dt" sz="half" idx="10"/>
          </p:nvPr>
        </p:nvSpPr>
        <p:spPr/>
        <p:txBody>
          <a:bodyPr/>
          <a:lstStyle/>
          <a:p>
            <a:r>
              <a:rPr lang="en-GB" dirty="0" smtClean="0"/>
              <a:t>Software Engineering</a:t>
            </a:r>
            <a:endParaRPr lang="en-US" dirty="0"/>
          </a:p>
        </p:txBody>
      </p:sp>
      <p:sp>
        <p:nvSpPr>
          <p:cNvPr id="4" name="Footer Placeholder 3"/>
          <p:cNvSpPr>
            <a:spLocks noGrp="1"/>
          </p:cNvSpPr>
          <p:nvPr>
            <p:ph type="ftr" sz="quarter" idx="11"/>
          </p:nvPr>
        </p:nvSpPr>
        <p:spPr/>
        <p:txBody>
          <a:bodyPr/>
          <a:lstStyle/>
          <a:p>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fld id="{9D29DFB1-9EA4-2B4D-92D1-CC42B9A94240}" type="slidenum">
              <a:rPr lang="en-US" smtClean="0"/>
              <a:t>7</a:t>
            </a:fld>
            <a:endParaRPr lang="en-US"/>
          </a:p>
        </p:txBody>
      </p:sp>
    </p:spTree>
    <p:extLst>
      <p:ext uri="{BB962C8B-B14F-4D97-AF65-F5344CB8AC3E}">
        <p14:creationId xmlns:p14="http://schemas.microsoft.com/office/powerpoint/2010/main" val="2657644100"/>
      </p:ext>
    </p:extLst>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GB"/>
              <a:t>Availability</a:t>
            </a:r>
          </a:p>
        </p:txBody>
      </p:sp>
      <p:sp>
        <p:nvSpPr>
          <p:cNvPr id="139267" name="Rectangle 3"/>
          <p:cNvSpPr>
            <a:spLocks noGrp="1" noChangeArrowheads="1"/>
          </p:cNvSpPr>
          <p:nvPr>
            <p:ph idx="1"/>
          </p:nvPr>
        </p:nvSpPr>
        <p:spPr/>
        <p:txBody>
          <a:bodyPr/>
          <a:lstStyle/>
          <a:p>
            <a:pPr>
              <a:lnSpc>
                <a:spcPct val="90000"/>
              </a:lnSpc>
            </a:pPr>
            <a:r>
              <a:rPr lang="en-GB"/>
              <a:t>Measure of the fraction of the time that the system is available for use.</a:t>
            </a:r>
          </a:p>
          <a:p>
            <a:pPr>
              <a:lnSpc>
                <a:spcPct val="90000"/>
              </a:lnSpc>
            </a:pPr>
            <a:r>
              <a:rPr lang="en-GB"/>
              <a:t>Takes repair and restart time into account</a:t>
            </a:r>
          </a:p>
          <a:p>
            <a:pPr>
              <a:lnSpc>
                <a:spcPct val="90000"/>
              </a:lnSpc>
            </a:pPr>
            <a:r>
              <a:rPr lang="en-GB"/>
              <a:t>Availability of 0.998 means software is available for 998 out of 1000 time units.</a:t>
            </a:r>
          </a:p>
          <a:p>
            <a:pPr>
              <a:lnSpc>
                <a:spcPct val="90000"/>
              </a:lnSpc>
            </a:pPr>
            <a:r>
              <a:rPr lang="en-GB"/>
              <a:t>Relevant for non-stop, continuously running systems </a:t>
            </a:r>
          </a:p>
          <a:p>
            <a:pPr lvl="1">
              <a:lnSpc>
                <a:spcPct val="90000"/>
              </a:lnSpc>
            </a:pPr>
            <a:r>
              <a:rPr lang="en-GB"/>
              <a:t>telephone switching systems, railway signalling systems.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70</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1436524751"/>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a:t>
            </a:r>
            <a:r>
              <a:rPr lang="en-US" dirty="0"/>
              <a:t>specification</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2543520"/>
        </p:xfrm>
        <a:graphic>
          <a:graphicData uri="http://schemas.openxmlformats.org/drawingml/2006/table">
            <a:tbl>
              <a:tblPr firstRow="1" bandRow="1">
                <a:tableStyleId>{5C22544A-7EE6-4342-B048-85BDC9FD1C3A}</a:tableStyleId>
              </a:tblPr>
              <a:tblGrid>
                <a:gridCol w="2920709">
                  <a:extLst>
                    <a:ext uri="{9D8B030D-6E8A-4147-A177-3AD203B41FA5}">
                      <a16:colId xmlns:a16="http://schemas.microsoft.com/office/drawing/2014/main" val="20000"/>
                    </a:ext>
                  </a:extLst>
                </a:gridCol>
                <a:gridCol w="5308891">
                  <a:extLst>
                    <a:ext uri="{9D8B030D-6E8A-4147-A177-3AD203B41FA5}">
                      <a16:colId xmlns:a16="http://schemas.microsoft.com/office/drawing/2014/main" val="20001"/>
                    </a:ext>
                  </a:extLst>
                </a:gridCol>
              </a:tblGrid>
              <a:tr h="370840">
                <a:tc>
                  <a:txBody>
                    <a:bodyPr/>
                    <a:lstStyle/>
                    <a:p>
                      <a:pPr algn="l">
                        <a:spcAft>
                          <a:spcPts val="0"/>
                        </a:spcAft>
                      </a:pPr>
                      <a:r>
                        <a:rPr lang="en-GB" sz="1400" b="1" dirty="0" smtClean="0">
                          <a:solidFill>
                            <a:srgbClr val="000000"/>
                          </a:solidFill>
                          <a:latin typeface="Arial"/>
                          <a:ea typeface="Times New Roman"/>
                          <a:cs typeface="Arial"/>
                        </a:rPr>
                        <a:t>Availability</a:t>
                      </a:r>
                      <a:endParaRPr lang="en-GB" sz="14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b="1" dirty="0" smtClean="0">
                          <a:solidFill>
                            <a:srgbClr val="000000"/>
                          </a:solidFill>
                          <a:latin typeface="Arial"/>
                          <a:ea typeface="Times New Roman"/>
                          <a:cs typeface="Arial"/>
                        </a:rPr>
                        <a:t>Explanation</a:t>
                      </a:r>
                      <a:endParaRPr lang="en-GB" sz="1400"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indent="630555" algn="l">
                        <a:spcBef>
                          <a:spcPts val="600"/>
                        </a:spcBef>
                        <a:spcAft>
                          <a:spcPts val="0"/>
                        </a:spcAft>
                      </a:pPr>
                      <a:r>
                        <a:rPr lang="en-GB" sz="1400" dirty="0" smtClean="0">
                          <a:solidFill>
                            <a:srgbClr val="000000"/>
                          </a:solidFill>
                          <a:latin typeface="Arial"/>
                          <a:ea typeface="Times New Roman"/>
                          <a:cs typeface="Arial"/>
                        </a:rPr>
                        <a:t>0.9</a:t>
                      </a:r>
                      <a:endParaRPr lang="en-GB" sz="1400" dirty="0">
                        <a:solidFill>
                          <a:srgbClr val="000000"/>
                        </a:solidFill>
                        <a:latin typeface="Arial"/>
                        <a:ea typeface="Times New Roman"/>
                        <a:cs typeface="Arial"/>
                      </a:endParaRPr>
                    </a:p>
                  </a:txBody>
                  <a:tcPr marL="54610" marR="54610" marT="72000" marB="91440"/>
                </a:tc>
                <a:tc>
                  <a:txBody>
                    <a:bodyPr/>
                    <a:lstStyle/>
                    <a:p>
                      <a:pPr algn="just">
                        <a:spcBef>
                          <a:spcPts val="600"/>
                        </a:spcBef>
                        <a:spcAft>
                          <a:spcPts val="0"/>
                        </a:spcAft>
                      </a:pPr>
                      <a:r>
                        <a:rPr lang="en-GB" sz="1400">
                          <a:solidFill>
                            <a:srgbClr val="000000"/>
                          </a:solidFill>
                          <a:latin typeface="Arial"/>
                          <a:ea typeface="Times New Roman"/>
                          <a:cs typeface="Arial"/>
                        </a:rPr>
                        <a:t>The system is available for 90% of the time. This means that, in a 24-hour period (1,440 minutes), the system will be unavailable for 144 minutes.</a:t>
                      </a:r>
                    </a:p>
                  </a:txBody>
                  <a:tcPr marL="54610" marR="54610" marT="72000" marB="91440"/>
                </a:tc>
                <a:extLst>
                  <a:ext uri="{0D108BD9-81ED-4DB2-BD59-A6C34878D82A}">
                    <a16:rowId xmlns:a16="http://schemas.microsoft.com/office/drawing/2014/main" val="10001"/>
                  </a:ext>
                </a:extLst>
              </a:tr>
              <a:tr h="370840">
                <a:tc>
                  <a:txBody>
                    <a:bodyPr/>
                    <a:lstStyle/>
                    <a:p>
                      <a:pPr indent="630555" algn="l">
                        <a:spcAft>
                          <a:spcPts val="0"/>
                        </a:spcAft>
                      </a:pPr>
                      <a:r>
                        <a:rPr lang="en-GB" sz="1400" dirty="0">
                          <a:solidFill>
                            <a:srgbClr val="000000"/>
                          </a:solidFill>
                          <a:latin typeface="Arial"/>
                          <a:ea typeface="Times New Roman"/>
                          <a:cs typeface="Arial"/>
                        </a:rPr>
                        <a:t>0.99</a:t>
                      </a:r>
                    </a:p>
                  </a:txBody>
                  <a:tcPr marL="54610" marR="54610" marT="72000" marB="91440"/>
                </a:tc>
                <a:tc>
                  <a:txBody>
                    <a:bodyPr/>
                    <a:lstStyle/>
                    <a:p>
                      <a:pPr algn="just">
                        <a:spcAft>
                          <a:spcPts val="0"/>
                        </a:spcAft>
                      </a:pPr>
                      <a:r>
                        <a:rPr lang="en-GB" sz="1400">
                          <a:solidFill>
                            <a:srgbClr val="000000"/>
                          </a:solidFill>
                          <a:latin typeface="Arial"/>
                          <a:ea typeface="Times New Roman"/>
                          <a:cs typeface="Arial"/>
                        </a:rPr>
                        <a:t>In a 24-hour period, the system is unavailable for 14.4 minutes. </a:t>
                      </a:r>
                    </a:p>
                  </a:txBody>
                  <a:tcPr marL="54610" marR="54610" marT="72000" marB="91440"/>
                </a:tc>
                <a:extLst>
                  <a:ext uri="{0D108BD9-81ED-4DB2-BD59-A6C34878D82A}">
                    <a16:rowId xmlns:a16="http://schemas.microsoft.com/office/drawing/2014/main" val="10002"/>
                  </a:ext>
                </a:extLst>
              </a:tr>
              <a:tr h="370840">
                <a:tc>
                  <a:txBody>
                    <a:bodyPr/>
                    <a:lstStyle/>
                    <a:p>
                      <a:pPr indent="630555" algn="l">
                        <a:spcAft>
                          <a:spcPts val="0"/>
                        </a:spcAft>
                      </a:pPr>
                      <a:r>
                        <a:rPr lang="en-GB" sz="1400" dirty="0">
                          <a:solidFill>
                            <a:srgbClr val="000000"/>
                          </a:solidFill>
                          <a:latin typeface="Arial"/>
                          <a:ea typeface="Times New Roman"/>
                          <a:cs typeface="Arial"/>
                        </a:rPr>
                        <a:t>0.999</a:t>
                      </a:r>
                    </a:p>
                  </a:txBody>
                  <a:tcPr marL="54610" marR="54610" marT="72000" marB="91440"/>
                </a:tc>
                <a:tc>
                  <a:txBody>
                    <a:bodyPr/>
                    <a:lstStyle/>
                    <a:p>
                      <a:pPr algn="just">
                        <a:spcAft>
                          <a:spcPts val="0"/>
                        </a:spcAft>
                      </a:pPr>
                      <a:r>
                        <a:rPr lang="en-GB" sz="1400">
                          <a:solidFill>
                            <a:srgbClr val="000000"/>
                          </a:solidFill>
                          <a:latin typeface="Arial"/>
                          <a:ea typeface="Times New Roman"/>
                          <a:cs typeface="Arial"/>
                        </a:rPr>
                        <a:t>The system is unavailable for 84 seconds in a 24-hour period.</a:t>
                      </a:r>
                    </a:p>
                  </a:txBody>
                  <a:tcPr marL="54610" marR="54610" marT="72000" marB="91440"/>
                </a:tc>
                <a:extLst>
                  <a:ext uri="{0D108BD9-81ED-4DB2-BD59-A6C34878D82A}">
                    <a16:rowId xmlns:a16="http://schemas.microsoft.com/office/drawing/2014/main" val="10003"/>
                  </a:ext>
                </a:extLst>
              </a:tr>
              <a:tr h="370840">
                <a:tc>
                  <a:txBody>
                    <a:bodyPr/>
                    <a:lstStyle/>
                    <a:p>
                      <a:pPr indent="630555" algn="l">
                        <a:spcAft>
                          <a:spcPts val="0"/>
                        </a:spcAft>
                      </a:pPr>
                      <a:r>
                        <a:rPr lang="en-GB" sz="1400" dirty="0">
                          <a:solidFill>
                            <a:srgbClr val="000000"/>
                          </a:solidFill>
                          <a:latin typeface="Arial"/>
                          <a:ea typeface="Times New Roman"/>
                          <a:cs typeface="Arial"/>
                        </a:rPr>
                        <a:t>0.9999</a:t>
                      </a:r>
                    </a:p>
                  </a:txBody>
                  <a:tcPr marL="54610" marR="54610" marT="72000" marB="91440"/>
                </a:tc>
                <a:tc>
                  <a:txBody>
                    <a:bodyPr/>
                    <a:lstStyle/>
                    <a:p>
                      <a:pPr algn="just">
                        <a:spcAft>
                          <a:spcPts val="0"/>
                        </a:spcAft>
                      </a:pPr>
                      <a:r>
                        <a:rPr lang="en-GB" sz="1400" dirty="0">
                          <a:solidFill>
                            <a:srgbClr val="000000"/>
                          </a:solidFill>
                          <a:latin typeface="Arial"/>
                          <a:ea typeface="Times New Roman"/>
                          <a:cs typeface="Arial"/>
                        </a:rPr>
                        <a:t>The system is unavailable for 8.4 seconds in a 24-hour period. Roughly, one minute per week</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54610" marR="54610" marT="72000" marB="9144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348D88E4-469E-644E-9952-CB69E8EF64CD}" type="slidenum">
              <a:rPr lang="en-US" smtClean="0"/>
              <a:pPr/>
              <a:t>71</a:t>
            </a:fld>
            <a:endParaRPr lang="en-US"/>
          </a:p>
        </p:txBody>
      </p:sp>
      <p:sp>
        <p:nvSpPr>
          <p:cNvPr id="6" name="Footer Placeholder 5"/>
          <p:cNvSpPr>
            <a:spLocks noGrp="1"/>
          </p:cNvSpPr>
          <p:nvPr>
            <p:ph type="ftr" sz="quarter" idx="11"/>
          </p:nvPr>
        </p:nvSpPr>
        <p:spPr/>
        <p:txBody>
          <a:bodyPr/>
          <a:lstStyle/>
          <a:p>
            <a:r>
              <a:rPr lang="en-US" dirty="0" smtClean="0"/>
              <a:t>Module 12 - Non-Functional Features</a:t>
            </a:r>
            <a:endParaRPr lang="en-US" dirty="0"/>
          </a:p>
        </p:txBody>
      </p:sp>
      <p:sp>
        <p:nvSpPr>
          <p:cNvPr id="3" name="Date Placeholder 2"/>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1416257122"/>
      </p:ext>
    </p:extLst>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reliability requirements</a:t>
            </a:r>
            <a:endParaRPr lang="en-US" dirty="0"/>
          </a:p>
        </p:txBody>
      </p:sp>
      <p:sp>
        <p:nvSpPr>
          <p:cNvPr id="3" name="Content Placeholder 2"/>
          <p:cNvSpPr>
            <a:spLocks noGrp="1"/>
          </p:cNvSpPr>
          <p:nvPr>
            <p:ph idx="1"/>
          </p:nvPr>
        </p:nvSpPr>
        <p:spPr/>
        <p:txBody>
          <a:bodyPr/>
          <a:lstStyle/>
          <a:p>
            <a:r>
              <a:rPr lang="en-US" dirty="0"/>
              <a:t>Non-functional reliability requirements are specifications of the required reliability and availability of a system using one of the reliability metrics (POFOD, ROCOF or AVAIL</a:t>
            </a:r>
            <a:r>
              <a:rPr lang="en-US" dirty="0" smtClean="0"/>
              <a:t>).</a:t>
            </a:r>
          </a:p>
          <a:p>
            <a:r>
              <a:rPr lang="en-US" dirty="0"/>
              <a:t>Quantitative reliability and availability specification has been used for many years in safety-critical systems but is uncommon for business critical systems. </a:t>
            </a:r>
            <a:endParaRPr lang="en-US" dirty="0" smtClean="0"/>
          </a:p>
          <a:p>
            <a:r>
              <a:rPr lang="en-US" dirty="0" smtClean="0"/>
              <a:t>However</a:t>
            </a:r>
            <a:r>
              <a:rPr lang="en-US" dirty="0"/>
              <a:t>, as</a:t>
            </a:r>
            <a:r>
              <a:rPr lang="en-US" b="1" dirty="0"/>
              <a:t> </a:t>
            </a:r>
            <a:r>
              <a:rPr lang="en-US" dirty="0"/>
              <a:t>more and more companies</a:t>
            </a:r>
            <a:r>
              <a:rPr lang="en-US" b="1" dirty="0"/>
              <a:t> </a:t>
            </a:r>
            <a:r>
              <a:rPr lang="en-US" dirty="0"/>
              <a:t>demand 24/7 service from their systems, it makes sense for them to be precise about their reliability and availability expectations.</a:t>
            </a:r>
            <a:r>
              <a:rPr lang="en-GB" dirty="0"/>
              <a:t> </a:t>
            </a:r>
            <a:endParaRPr lang="en-US" dirty="0" smtClean="0"/>
          </a:p>
          <a:p>
            <a:endParaRPr lang="en-US" dirty="0"/>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72</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1598762629"/>
      </p:ext>
    </p:extLst>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reliability specification</a:t>
            </a:r>
            <a:endParaRPr lang="en-US" dirty="0"/>
          </a:p>
        </p:txBody>
      </p:sp>
      <p:sp>
        <p:nvSpPr>
          <p:cNvPr id="3" name="Content Placeholder 2"/>
          <p:cNvSpPr>
            <a:spLocks noGrp="1"/>
          </p:cNvSpPr>
          <p:nvPr>
            <p:ph idx="1"/>
          </p:nvPr>
        </p:nvSpPr>
        <p:spPr/>
        <p:txBody>
          <a:bodyPr/>
          <a:lstStyle/>
          <a:p>
            <a:r>
              <a:rPr lang="en-US" dirty="0" smtClean="0"/>
              <a:t>The </a:t>
            </a:r>
            <a:r>
              <a:rPr lang="en-US" dirty="0"/>
              <a:t>process of deciding the required level of the reliability </a:t>
            </a:r>
            <a:r>
              <a:rPr lang="en-US" dirty="0" smtClean="0"/>
              <a:t>helps to clarify what stakeholders really need.</a:t>
            </a:r>
          </a:p>
          <a:p>
            <a:r>
              <a:rPr lang="en-US" dirty="0" smtClean="0"/>
              <a:t>It </a:t>
            </a:r>
            <a:r>
              <a:rPr lang="en-US" dirty="0"/>
              <a:t>provides a basis for assessing when to stop testing a system. You stop when the system has reached its required reliability level.</a:t>
            </a:r>
            <a:endParaRPr lang="en-GB" dirty="0"/>
          </a:p>
          <a:p>
            <a:r>
              <a:rPr lang="en-US" dirty="0" smtClean="0"/>
              <a:t>It </a:t>
            </a:r>
            <a:r>
              <a:rPr lang="en-US" dirty="0"/>
              <a:t>is a means of assessing different design strategies intended to improve the reliability of a system. </a:t>
            </a:r>
            <a:r>
              <a:rPr lang="en-GB" dirty="0" smtClean="0"/>
              <a:t> </a:t>
            </a:r>
            <a:endParaRPr lang="en-GB" dirty="0"/>
          </a:p>
          <a:p>
            <a:r>
              <a:rPr lang="en-US" dirty="0" smtClean="0"/>
              <a:t>If </a:t>
            </a:r>
            <a:r>
              <a:rPr lang="en-US" dirty="0"/>
              <a:t>a regulator has to approve a system </a:t>
            </a:r>
            <a:r>
              <a:rPr lang="en-US" dirty="0" smtClean="0"/>
              <a:t>(</a:t>
            </a:r>
            <a:r>
              <a:rPr lang="en-US" dirty="0"/>
              <a:t>e.g. all systems that are critical to flight safety on an aircraft are regulated), then evidence that a required reliability target has been met is important for system certification.</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73</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1235813436"/>
      </p:ext>
    </p:extLst>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reliability requirements</a:t>
            </a:r>
            <a:endParaRPr lang="en-US" dirty="0"/>
          </a:p>
        </p:txBody>
      </p:sp>
      <p:sp>
        <p:nvSpPr>
          <p:cNvPr id="3" name="Content Placeholder 2"/>
          <p:cNvSpPr>
            <a:spLocks noGrp="1"/>
          </p:cNvSpPr>
          <p:nvPr>
            <p:ph idx="1"/>
          </p:nvPr>
        </p:nvSpPr>
        <p:spPr/>
        <p:txBody>
          <a:bodyPr/>
          <a:lstStyle/>
          <a:p>
            <a:r>
              <a:rPr lang="en-US" dirty="0"/>
              <a:t>Specify the availability and reliability requirements for different types of failure. There should be a lower probability of high-cost failures than failures that don’t have serious consequences.</a:t>
            </a:r>
            <a:endParaRPr lang="en-GB" dirty="0"/>
          </a:p>
          <a:p>
            <a:r>
              <a:rPr lang="en-US" dirty="0" smtClean="0"/>
              <a:t>Specify </a:t>
            </a:r>
            <a:r>
              <a:rPr lang="en-US" dirty="0"/>
              <a:t>the availability and reliability requirements for different types of system service. Critical system services should have the highest reliability but you may be willing to tolerate more failures in less critical services. </a:t>
            </a:r>
            <a:endParaRPr lang="en-US" dirty="0" smtClean="0"/>
          </a:p>
          <a:p>
            <a:r>
              <a:rPr lang="en-US" dirty="0" smtClean="0"/>
              <a:t>Think </a:t>
            </a:r>
            <a:r>
              <a:rPr lang="en-US" dirty="0"/>
              <a:t>about whether </a:t>
            </a:r>
            <a:r>
              <a:rPr lang="en-US" dirty="0" smtClean="0"/>
              <a:t>a high level of reliability </a:t>
            </a:r>
            <a:r>
              <a:rPr lang="en-US" dirty="0"/>
              <a:t>is really required. </a:t>
            </a:r>
            <a:r>
              <a:rPr lang="en-US" dirty="0" smtClean="0"/>
              <a:t>Other mechanisms can be used to provide reliable system service.</a:t>
            </a:r>
            <a:endParaRPr lang="en-US" dirty="0"/>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74</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1382287872"/>
      </p:ext>
    </p:extLst>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 reliability specification</a:t>
            </a:r>
            <a:endParaRPr lang="en-US" dirty="0"/>
          </a:p>
        </p:txBody>
      </p:sp>
      <p:sp>
        <p:nvSpPr>
          <p:cNvPr id="3" name="Content Placeholder 2"/>
          <p:cNvSpPr>
            <a:spLocks noGrp="1"/>
          </p:cNvSpPr>
          <p:nvPr>
            <p:ph idx="1"/>
          </p:nvPr>
        </p:nvSpPr>
        <p:spPr/>
        <p:txBody>
          <a:bodyPr/>
          <a:lstStyle/>
          <a:p>
            <a:r>
              <a:rPr lang="en-US" dirty="0" smtClean="0"/>
              <a:t>Key concerns</a:t>
            </a:r>
          </a:p>
          <a:p>
            <a:pPr lvl="1"/>
            <a:r>
              <a:rPr lang="en-US" dirty="0"/>
              <a:t>To </a:t>
            </a:r>
            <a:r>
              <a:rPr lang="en-US" dirty="0" smtClean="0"/>
              <a:t>ensure </a:t>
            </a:r>
            <a:r>
              <a:rPr lang="en-US" dirty="0"/>
              <a:t>that </a:t>
            </a:r>
            <a:r>
              <a:rPr lang="en-US" dirty="0" smtClean="0"/>
              <a:t>their ATMs carry </a:t>
            </a:r>
            <a:r>
              <a:rPr lang="en-US" dirty="0"/>
              <a:t>out customer services as requested and that they properly record customer transactions in the account database.</a:t>
            </a:r>
            <a:endParaRPr lang="en-GB" dirty="0"/>
          </a:p>
          <a:p>
            <a:pPr lvl="1"/>
            <a:r>
              <a:rPr lang="en-GB" dirty="0" smtClean="0"/>
              <a:t>To </a:t>
            </a:r>
            <a:r>
              <a:rPr lang="en-GB" dirty="0"/>
              <a:t>ensure that these </a:t>
            </a:r>
            <a:r>
              <a:rPr lang="en-GB" dirty="0" smtClean="0"/>
              <a:t>ATM systems </a:t>
            </a:r>
            <a:r>
              <a:rPr lang="en-GB" dirty="0"/>
              <a:t>are available for use when required</a:t>
            </a:r>
            <a:r>
              <a:rPr lang="en-GB" dirty="0" smtClean="0"/>
              <a:t>.</a:t>
            </a:r>
          </a:p>
          <a:p>
            <a:r>
              <a:rPr lang="en-GB" dirty="0" smtClean="0"/>
              <a:t>Database transaction mechanisms may be used to correct transaction problems so a low-level of ATM reliability is all that is required</a:t>
            </a:r>
          </a:p>
          <a:p>
            <a:r>
              <a:rPr lang="en-GB" dirty="0" smtClean="0"/>
              <a:t>Availability, in this case, is more important than reliability</a:t>
            </a:r>
            <a:endParaRPr lang="en-GB" dirty="0"/>
          </a:p>
          <a:p>
            <a:pPr lvl="1"/>
            <a:endParaRPr lang="en-US" dirty="0"/>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75</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4231311254"/>
      </p:ext>
    </p:extLst>
  </p:cSld>
  <p:clrMapOvr>
    <a:masterClrMapping/>
  </p:clrMapOvr>
  <p:transition spd="med">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 availability specification</a:t>
            </a:r>
            <a:endParaRPr lang="en-US" dirty="0"/>
          </a:p>
        </p:txBody>
      </p:sp>
      <p:sp>
        <p:nvSpPr>
          <p:cNvPr id="3" name="Content Placeholder 2"/>
          <p:cNvSpPr>
            <a:spLocks noGrp="1"/>
          </p:cNvSpPr>
          <p:nvPr>
            <p:ph idx="1"/>
          </p:nvPr>
        </p:nvSpPr>
        <p:spPr/>
        <p:txBody>
          <a:bodyPr/>
          <a:lstStyle/>
          <a:p>
            <a:r>
              <a:rPr lang="en-US" dirty="0" smtClean="0"/>
              <a:t>System services</a:t>
            </a:r>
          </a:p>
          <a:p>
            <a:pPr lvl="1"/>
            <a:r>
              <a:rPr lang="en-US" dirty="0"/>
              <a:t>T</a:t>
            </a:r>
            <a:r>
              <a:rPr lang="en-US" dirty="0" smtClean="0"/>
              <a:t>he </a:t>
            </a:r>
            <a:r>
              <a:rPr lang="en-US" dirty="0"/>
              <a:t>customer account database service;</a:t>
            </a:r>
            <a:endParaRPr lang="en-GB" dirty="0"/>
          </a:p>
          <a:p>
            <a:pPr lvl="1"/>
            <a:r>
              <a:rPr lang="en-US" dirty="0"/>
              <a:t>T</a:t>
            </a:r>
            <a:r>
              <a:rPr lang="en-US" dirty="0" smtClean="0"/>
              <a:t>he </a:t>
            </a:r>
            <a:r>
              <a:rPr lang="en-US" dirty="0"/>
              <a:t>individual services provided by an ATM such as ‘withdraw cash’, ‘provide account information’, etc.</a:t>
            </a:r>
            <a:r>
              <a:rPr lang="en-GB" dirty="0"/>
              <a:t> </a:t>
            </a:r>
            <a:endParaRPr lang="en-GB" dirty="0" smtClean="0"/>
          </a:p>
          <a:p>
            <a:r>
              <a:rPr lang="en-US" dirty="0"/>
              <a:t>The database service is </a:t>
            </a:r>
            <a:r>
              <a:rPr lang="en-US" dirty="0" smtClean="0"/>
              <a:t>critical </a:t>
            </a:r>
            <a:r>
              <a:rPr lang="en-US" dirty="0"/>
              <a:t>as failure of this service means that all of the ATMs in the network are out of action. </a:t>
            </a:r>
            <a:endParaRPr lang="en-US" dirty="0" smtClean="0"/>
          </a:p>
          <a:p>
            <a:r>
              <a:rPr lang="en-US" dirty="0" smtClean="0"/>
              <a:t>You should </a:t>
            </a:r>
            <a:r>
              <a:rPr lang="en-US" dirty="0"/>
              <a:t>specify this to have a high level of </a:t>
            </a:r>
            <a:r>
              <a:rPr lang="en-US" dirty="0" smtClean="0"/>
              <a:t>availability.</a:t>
            </a:r>
          </a:p>
          <a:p>
            <a:pPr lvl="1"/>
            <a:r>
              <a:rPr lang="en-US" dirty="0" smtClean="0"/>
              <a:t>Database </a:t>
            </a:r>
            <a:r>
              <a:rPr lang="en-US" dirty="0"/>
              <a:t>availability </a:t>
            </a:r>
            <a:r>
              <a:rPr lang="en-US" dirty="0" smtClean="0"/>
              <a:t>should be </a:t>
            </a:r>
            <a:r>
              <a:rPr lang="en-US" dirty="0"/>
              <a:t>around 0.9999, between 7 am and 11pm. </a:t>
            </a:r>
            <a:endParaRPr lang="en-US" dirty="0" smtClean="0"/>
          </a:p>
          <a:p>
            <a:pPr lvl="1"/>
            <a:r>
              <a:rPr lang="en-US" dirty="0" smtClean="0"/>
              <a:t>This corresponds to a downtime of less than 1 minute per week.</a:t>
            </a:r>
            <a:endParaRPr lang="en-US" dirty="0"/>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76</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4050842710"/>
      </p:ext>
    </p:extLst>
  </p:cSld>
  <p:clrMapOvr>
    <a:masterClrMapping/>
  </p:clrMapOvr>
  <p:transition spd="med">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 availability specification</a:t>
            </a:r>
            <a:endParaRPr lang="en-US" dirty="0"/>
          </a:p>
        </p:txBody>
      </p:sp>
      <p:sp>
        <p:nvSpPr>
          <p:cNvPr id="3" name="Content Placeholder 2"/>
          <p:cNvSpPr>
            <a:spLocks noGrp="1"/>
          </p:cNvSpPr>
          <p:nvPr>
            <p:ph idx="1"/>
          </p:nvPr>
        </p:nvSpPr>
        <p:spPr/>
        <p:txBody>
          <a:bodyPr/>
          <a:lstStyle/>
          <a:p>
            <a:r>
              <a:rPr lang="en-US" dirty="0"/>
              <a:t>For an individual ATM, the </a:t>
            </a:r>
            <a:r>
              <a:rPr lang="en-US" dirty="0" smtClean="0"/>
              <a:t>key reliability issues depends </a:t>
            </a:r>
            <a:r>
              <a:rPr lang="en-US" dirty="0"/>
              <a:t>on mechanical reliability and the fact that it can run out of cash. </a:t>
            </a:r>
            <a:endParaRPr lang="en-US" dirty="0" smtClean="0"/>
          </a:p>
          <a:p>
            <a:r>
              <a:rPr lang="en-US" dirty="0" smtClean="0"/>
              <a:t>A lower </a:t>
            </a:r>
            <a:r>
              <a:rPr lang="en-US" dirty="0"/>
              <a:t>level of software availability for the ATM software is acceptable. </a:t>
            </a:r>
            <a:endParaRPr lang="en-US" dirty="0" smtClean="0"/>
          </a:p>
          <a:p>
            <a:r>
              <a:rPr lang="en-US" dirty="0" smtClean="0"/>
              <a:t>The </a:t>
            </a:r>
            <a:r>
              <a:rPr lang="en-US" dirty="0"/>
              <a:t>overall availability of the ATM software might therefore be specified as 0.999, which means that a machine might be unavailable for between 1 and 2 minutes each day. </a:t>
            </a:r>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77</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1645254761"/>
      </p:ext>
    </p:extLst>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type="title"/>
          </p:nvPr>
        </p:nvSpPr>
        <p:spPr/>
        <p:txBody>
          <a:bodyPr/>
          <a:lstStyle/>
          <a:p>
            <a:r>
              <a:rPr lang="en-GB" dirty="0" smtClean="0"/>
              <a:t>Insulin pump reliability specification</a:t>
            </a:r>
            <a:endParaRPr lang="en-GB" dirty="0"/>
          </a:p>
        </p:txBody>
      </p:sp>
      <p:sp>
        <p:nvSpPr>
          <p:cNvPr id="7" name="Content Placeholder 6"/>
          <p:cNvSpPr>
            <a:spLocks noGrp="1"/>
          </p:cNvSpPr>
          <p:nvPr>
            <p:ph idx="1"/>
          </p:nvPr>
        </p:nvSpPr>
        <p:spPr/>
        <p:txBody>
          <a:bodyPr/>
          <a:lstStyle/>
          <a:p>
            <a:r>
              <a:rPr lang="en-US" dirty="0" smtClean="0"/>
              <a:t>Probability of failure (POFOD) is the most appropriate metric.</a:t>
            </a:r>
          </a:p>
          <a:p>
            <a:r>
              <a:rPr lang="en-US" dirty="0" smtClean="0"/>
              <a:t>Transient failures that can be repaired by user actions such as recalibration of the machine. A relatively low value of POFOD is acceptable (say 0.002) – one failure may occur in every 500 demands.</a:t>
            </a:r>
          </a:p>
          <a:p>
            <a:r>
              <a:rPr lang="en-US" dirty="0" smtClean="0"/>
              <a:t>Permanent failures require the software to be re-installed by the manufacturer. This should occur no more than once per year. POFOD for this situation should be less than 0.00002.</a:t>
            </a:r>
            <a:endParaRPr lang="en-US" dirty="0"/>
          </a:p>
        </p:txBody>
      </p:sp>
      <p:sp>
        <p:nvSpPr>
          <p:cNvPr id="8" name="Slide Number Placeholder 7"/>
          <p:cNvSpPr>
            <a:spLocks noGrp="1"/>
          </p:cNvSpPr>
          <p:nvPr>
            <p:ph type="sldNum" sz="quarter" idx="12"/>
          </p:nvPr>
        </p:nvSpPr>
        <p:spPr/>
        <p:txBody>
          <a:bodyPr/>
          <a:lstStyle/>
          <a:p>
            <a:fld id="{348D88E4-469E-644E-9952-CB69E8EF64CD}" type="slidenum">
              <a:rPr lang="en-US" smtClean="0"/>
              <a:pPr/>
              <a:t>78</a:t>
            </a:fld>
            <a:endParaRPr lang="en-US"/>
          </a:p>
        </p:txBody>
      </p:sp>
      <p:sp>
        <p:nvSpPr>
          <p:cNvPr id="9" name="Footer Placeholder 8"/>
          <p:cNvSpPr>
            <a:spLocks noGrp="1"/>
          </p:cNvSpPr>
          <p:nvPr>
            <p:ph type="ftr" sz="quarter" idx="11"/>
          </p:nvPr>
        </p:nvSpPr>
        <p:spPr/>
        <p:txBody>
          <a:bodyPr/>
          <a:lstStyle/>
          <a:p>
            <a:r>
              <a:rPr lang="en-US" dirty="0" smtClean="0"/>
              <a:t>Module 12 - Non-Functional Features</a:t>
            </a:r>
            <a:endParaRPr lang="en-US" dirty="0"/>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4158503966"/>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reliability requirements</a:t>
            </a:r>
            <a:endParaRPr lang="en-US" dirty="0"/>
          </a:p>
        </p:txBody>
      </p:sp>
      <p:sp>
        <p:nvSpPr>
          <p:cNvPr id="3" name="Content Placeholder 2"/>
          <p:cNvSpPr>
            <a:spLocks noGrp="1"/>
          </p:cNvSpPr>
          <p:nvPr>
            <p:ph idx="1"/>
          </p:nvPr>
        </p:nvSpPr>
        <p:spPr/>
        <p:txBody>
          <a:bodyPr/>
          <a:lstStyle/>
          <a:p>
            <a:r>
              <a:rPr lang="en-US" dirty="0" smtClean="0"/>
              <a:t>Checking requirements that identify checks to ensure that incorrect data is detected before it leads to a failure.</a:t>
            </a:r>
          </a:p>
          <a:p>
            <a:r>
              <a:rPr lang="en-US" dirty="0" smtClean="0"/>
              <a:t>Recovery requirements that are geared to help the system recover after a failure has occurred.</a:t>
            </a:r>
          </a:p>
          <a:p>
            <a:r>
              <a:rPr lang="en-US" dirty="0" smtClean="0"/>
              <a:t>Redundancy requirements that specify redundant features of the system to be included.</a:t>
            </a:r>
          </a:p>
          <a:p>
            <a:r>
              <a:rPr lang="en-US" dirty="0" smtClean="0"/>
              <a:t>Process requirements for reliability which specify the development process to be used may also be included.</a:t>
            </a:r>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79</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1792014797"/>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principal dependability properties</a:t>
            </a:r>
            <a:endParaRPr lang="en-US" dirty="0"/>
          </a:p>
        </p:txBody>
      </p:sp>
      <p:pic>
        <p:nvPicPr>
          <p:cNvPr id="4" name="Picture 3" descr="10.1 DependabilityProp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37" y="2135256"/>
            <a:ext cx="8864698" cy="3011005"/>
          </a:xfrm>
          <a:prstGeom prst="rect">
            <a:avLst/>
          </a:prstGeom>
        </p:spPr>
      </p:pic>
      <p:sp>
        <p:nvSpPr>
          <p:cNvPr id="3" name="Date Placeholder 2"/>
          <p:cNvSpPr>
            <a:spLocks noGrp="1"/>
          </p:cNvSpPr>
          <p:nvPr>
            <p:ph type="dt" sz="half" idx="10"/>
          </p:nvPr>
        </p:nvSpPr>
        <p:spPr/>
        <p:txBody>
          <a:bodyPr/>
          <a:lstStyle/>
          <a:p>
            <a:r>
              <a:rPr lang="en-GB" dirty="0" smtClean="0"/>
              <a:t>Software Engineering</a:t>
            </a:r>
            <a:endParaRPr lang="en-US" dirty="0"/>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Slide Number Placeholder 5"/>
          <p:cNvSpPr>
            <a:spLocks noGrp="1"/>
          </p:cNvSpPr>
          <p:nvPr>
            <p:ph type="sldNum" sz="quarter" idx="12"/>
          </p:nvPr>
        </p:nvSpPr>
        <p:spPr/>
        <p:txBody>
          <a:bodyPr/>
          <a:lstStyle/>
          <a:p>
            <a:fld id="{9D29DFB1-9EA4-2B4D-92D1-CC42B9A94240}" type="slidenum">
              <a:rPr lang="en-US" smtClean="0"/>
              <a:t>8</a:t>
            </a:fld>
            <a:endParaRPr lang="en-US"/>
          </a:p>
        </p:txBody>
      </p:sp>
    </p:spTree>
    <p:extLst>
      <p:ext uri="{BB962C8B-B14F-4D97-AF65-F5344CB8AC3E}">
        <p14:creationId xmlns:p14="http://schemas.microsoft.com/office/powerpoint/2010/main" val="2411984219"/>
      </p:ext>
    </p:extLst>
  </p:cSld>
  <p:clrMapOvr>
    <a:masterClrMapping/>
  </p:clrMapOvr>
  <p:transition spd="med">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functional reliability </a:t>
            </a:r>
            <a:r>
              <a:rPr lang="en-US" dirty="0" smtClean="0"/>
              <a:t>requirements</a:t>
            </a:r>
            <a:endParaRPr lang="en-US" dirty="0"/>
          </a:p>
        </p:txBody>
      </p:sp>
      <p:sp>
        <p:nvSpPr>
          <p:cNvPr id="4" name="TextBox 3"/>
          <p:cNvSpPr txBox="1"/>
          <p:nvPr/>
        </p:nvSpPr>
        <p:spPr>
          <a:xfrm>
            <a:off x="905280" y="2080535"/>
            <a:ext cx="7781520" cy="3170099"/>
          </a:xfrm>
          <a:prstGeom prst="rect">
            <a:avLst/>
          </a:prstGeom>
          <a:solidFill>
            <a:srgbClr val="FFFF00">
              <a:alpha val="39000"/>
            </a:srgbClr>
          </a:solidFill>
        </p:spPr>
        <p:txBody>
          <a:bodyPr wrap="square" rtlCol="0">
            <a:spAutoFit/>
          </a:bodyPr>
          <a:lstStyle/>
          <a:p>
            <a:pPr>
              <a:spcAft>
                <a:spcPts val="600"/>
              </a:spcAft>
            </a:pPr>
            <a:r>
              <a:rPr lang="en-US" dirty="0" smtClean="0"/>
              <a:t> </a:t>
            </a:r>
            <a:r>
              <a:rPr lang="en-GB" b="1" dirty="0"/>
              <a:t>RR1</a:t>
            </a:r>
            <a:r>
              <a:rPr lang="en-GB" dirty="0"/>
              <a:t>:	A pre-defined range for all operator inputs shall be defined and the system shall check that all operator inputs fall within this pre-defined range. (Checking)</a:t>
            </a:r>
          </a:p>
          <a:p>
            <a:pPr>
              <a:spcAft>
                <a:spcPts val="600"/>
              </a:spcAft>
            </a:pPr>
            <a:r>
              <a:rPr lang="en-GB" b="1" dirty="0"/>
              <a:t>RR2:</a:t>
            </a:r>
            <a:r>
              <a:rPr lang="en-GB" dirty="0"/>
              <a:t>	Copies of the patient database shall be maintained on two separate servers that are not housed in the same building. (Recovery, redundancy)</a:t>
            </a:r>
          </a:p>
          <a:p>
            <a:pPr>
              <a:spcAft>
                <a:spcPts val="600"/>
              </a:spcAft>
            </a:pPr>
            <a:r>
              <a:rPr lang="en-GB" b="1" dirty="0"/>
              <a:t>RR3:</a:t>
            </a:r>
            <a:r>
              <a:rPr lang="en-GB" dirty="0"/>
              <a:t>	N-version programming shall be used to implement the braking control system. (Redundancy)</a:t>
            </a:r>
          </a:p>
          <a:p>
            <a:pPr>
              <a:spcAft>
                <a:spcPts val="600"/>
              </a:spcAft>
            </a:pPr>
            <a:r>
              <a:rPr lang="en-GB" b="1" dirty="0"/>
              <a:t>RR4:</a:t>
            </a:r>
            <a:r>
              <a:rPr lang="en-GB" dirty="0"/>
              <a:t>	The system must be implemented in a safe subset of </a:t>
            </a:r>
            <a:r>
              <a:rPr lang="en-GB" dirty="0" err="1"/>
              <a:t>Ada</a:t>
            </a:r>
            <a:r>
              <a:rPr lang="en-GB" dirty="0"/>
              <a:t> and checked using static analysis. (Process)</a:t>
            </a:r>
          </a:p>
          <a:p>
            <a:pPr>
              <a:spcAft>
                <a:spcPts val="600"/>
              </a:spcAft>
            </a:pPr>
            <a:endParaRPr lang="en-US" dirty="0"/>
          </a:p>
        </p:txBody>
      </p:sp>
      <p:sp>
        <p:nvSpPr>
          <p:cNvPr id="5" name="Slide Number Placeholder 4"/>
          <p:cNvSpPr>
            <a:spLocks noGrp="1"/>
          </p:cNvSpPr>
          <p:nvPr>
            <p:ph type="sldNum" sz="quarter" idx="12"/>
          </p:nvPr>
        </p:nvSpPr>
        <p:spPr/>
        <p:txBody>
          <a:bodyPr/>
          <a:lstStyle/>
          <a:p>
            <a:fld id="{348D88E4-469E-644E-9952-CB69E8EF64CD}" type="slidenum">
              <a:rPr lang="en-US" smtClean="0"/>
              <a:pPr/>
              <a:t>80</a:t>
            </a:fld>
            <a:endParaRPr lang="en-US"/>
          </a:p>
        </p:txBody>
      </p:sp>
      <p:sp>
        <p:nvSpPr>
          <p:cNvPr id="6" name="Footer Placeholder 5"/>
          <p:cNvSpPr>
            <a:spLocks noGrp="1"/>
          </p:cNvSpPr>
          <p:nvPr>
            <p:ph type="ftr" sz="quarter" idx="11"/>
          </p:nvPr>
        </p:nvSpPr>
        <p:spPr/>
        <p:txBody>
          <a:bodyPr/>
          <a:lstStyle/>
          <a:p>
            <a:r>
              <a:rPr lang="en-US" dirty="0" smtClean="0"/>
              <a:t>Module 12 - Non-Functional Features</a:t>
            </a:r>
            <a:endParaRPr lang="en-US" dirty="0"/>
          </a:p>
        </p:txBody>
      </p:sp>
      <p:sp>
        <p:nvSpPr>
          <p:cNvPr id="3" name="Date Placeholder 2"/>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512716943"/>
      </p:ext>
    </p:extLst>
  </p:cSld>
  <p:clrMapOvr>
    <a:masterClrMapping/>
  </p:clrMapOvr>
  <p:transition spd="med">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0812"/>
            <a:ext cx="8229600" cy="1143000"/>
          </a:xfrm>
        </p:spPr>
        <p:txBody>
          <a:bodyPr/>
          <a:lstStyle/>
          <a:p>
            <a:pPr algn="ctr"/>
            <a:r>
              <a:rPr lang="en-US" dirty="0" smtClean="0"/>
              <a:t>Fault-tolerant architectures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81</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3549216410"/>
      </p:ext>
    </p:extLst>
  </p:cSld>
  <p:clrMapOvr>
    <a:masterClrMapping/>
  </p:clrMapOvr>
  <p:transition spd="med">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840" tIns="44623" rIns="90840" bIns="44623"/>
          <a:lstStyle/>
          <a:p>
            <a:r>
              <a:rPr lang="en-GB"/>
              <a:t>Fault tolerance</a:t>
            </a:r>
          </a:p>
        </p:txBody>
      </p:sp>
      <p:sp>
        <p:nvSpPr>
          <p:cNvPr id="10243" name="Rectangle 3"/>
          <p:cNvSpPr>
            <a:spLocks noGrp="1" noChangeArrowheads="1"/>
          </p:cNvSpPr>
          <p:nvPr>
            <p:ph idx="1"/>
          </p:nvPr>
        </p:nvSpPr>
        <p:spPr>
          <a:noFill/>
          <a:ln/>
        </p:spPr>
        <p:txBody>
          <a:bodyPr lIns="90840" tIns="44623" rIns="90840" bIns="44623"/>
          <a:lstStyle/>
          <a:p>
            <a:pPr>
              <a:lnSpc>
                <a:spcPct val="90000"/>
              </a:lnSpc>
            </a:pPr>
            <a:r>
              <a:rPr lang="en-GB" sz="2400" dirty="0"/>
              <a:t>In critical situations, software systems must be </a:t>
            </a:r>
            <a:br>
              <a:rPr lang="en-GB" sz="2400" dirty="0"/>
            </a:br>
            <a:r>
              <a:rPr lang="en-GB" sz="2400" dirty="0"/>
              <a:t>fault tolerant. </a:t>
            </a:r>
          </a:p>
          <a:p>
            <a:pPr>
              <a:lnSpc>
                <a:spcPct val="90000"/>
              </a:lnSpc>
            </a:pPr>
            <a:r>
              <a:rPr lang="en-GB" sz="2400" dirty="0"/>
              <a:t>Fault tolerance is required where there are high availability requirements or where system failure costs are very high.</a:t>
            </a:r>
          </a:p>
          <a:p>
            <a:pPr>
              <a:lnSpc>
                <a:spcPct val="90000"/>
              </a:lnSpc>
            </a:pPr>
            <a:r>
              <a:rPr lang="en-GB" sz="2400" dirty="0"/>
              <a:t>Fault tolerance means that the system can continue in operation in spite of software failure.</a:t>
            </a:r>
          </a:p>
          <a:p>
            <a:pPr>
              <a:lnSpc>
                <a:spcPct val="90000"/>
              </a:lnSpc>
            </a:pPr>
            <a:r>
              <a:rPr lang="en-GB" sz="2400" dirty="0"/>
              <a:t>Even if the system has been proved to conform to its specification, it must also be fault tolerant as  there may be specification errors or the validation may be incorrect.</a:t>
            </a:r>
          </a:p>
        </p:txBody>
      </p:sp>
      <p:sp>
        <p:nvSpPr>
          <p:cNvPr id="5" name="Footer Placeholder 4"/>
          <p:cNvSpPr>
            <a:spLocks noGrp="1"/>
          </p:cNvSpPr>
          <p:nvPr>
            <p:ph type="ftr" sz="quarter" idx="11"/>
          </p:nvPr>
        </p:nvSpPr>
        <p:spPr/>
        <p:txBody>
          <a:bodyPr/>
          <a:lstStyle/>
          <a:p>
            <a:pPr>
              <a:defRPr/>
            </a:pPr>
            <a:r>
              <a:rPr lang="en-US" dirty="0" smtClean="0"/>
              <a:t>Module 12 - Non-Functional Features</a:t>
            </a:r>
            <a:endParaRPr lang="en-US"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82</a:t>
            </a:fld>
            <a:endParaRPr lang="en-US"/>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1453163642"/>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system architectures</a:t>
            </a:r>
            <a:endParaRPr lang="en-US" dirty="0"/>
          </a:p>
        </p:txBody>
      </p:sp>
      <p:sp>
        <p:nvSpPr>
          <p:cNvPr id="3" name="Content Placeholder 2"/>
          <p:cNvSpPr>
            <a:spLocks noGrp="1"/>
          </p:cNvSpPr>
          <p:nvPr>
            <p:ph idx="1"/>
          </p:nvPr>
        </p:nvSpPr>
        <p:spPr/>
        <p:txBody>
          <a:bodyPr/>
          <a:lstStyle/>
          <a:p>
            <a:r>
              <a:rPr lang="en-US" dirty="0" smtClean="0"/>
              <a:t>Fault-tolerant systems architectures are used in situations where fault tolerance is essential. These architectures are generally all based on redundancy and diversity.</a:t>
            </a:r>
          </a:p>
          <a:p>
            <a:r>
              <a:rPr lang="en-US" dirty="0" smtClean="0"/>
              <a:t>Examples of situations where dependable architectures are used:</a:t>
            </a:r>
          </a:p>
          <a:p>
            <a:pPr lvl="1"/>
            <a:r>
              <a:rPr lang="en-US" dirty="0" smtClean="0"/>
              <a:t>Flight control systems, where system failure could threaten the safety of passengers</a:t>
            </a:r>
          </a:p>
          <a:p>
            <a:pPr lvl="1"/>
            <a:r>
              <a:rPr lang="en-US" dirty="0" smtClean="0"/>
              <a:t>Reactor systems where failure of a control system could lead to a chemical or nuclear emergency</a:t>
            </a:r>
          </a:p>
          <a:p>
            <a:pPr lvl="1"/>
            <a:r>
              <a:rPr lang="en-US" dirty="0" smtClean="0"/>
              <a:t>Telecommunication systems, where there is a need for 24/7 availability.</a:t>
            </a:r>
            <a:endParaRPr lang="en-US" dirty="0"/>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83</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1902792332"/>
      </p:ext>
    </p:extLst>
  </p:cSld>
  <p:clrMapOvr>
    <a:masterClrMapping/>
  </p:clrMapOvr>
  <p:transition spd="med">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systems</a:t>
            </a:r>
            <a:endParaRPr lang="en-US" dirty="0"/>
          </a:p>
        </p:txBody>
      </p:sp>
      <p:sp>
        <p:nvSpPr>
          <p:cNvPr id="3" name="Content Placeholder 2"/>
          <p:cNvSpPr>
            <a:spLocks noGrp="1"/>
          </p:cNvSpPr>
          <p:nvPr>
            <p:ph idx="1"/>
          </p:nvPr>
        </p:nvSpPr>
        <p:spPr/>
        <p:txBody>
          <a:bodyPr/>
          <a:lstStyle/>
          <a:p>
            <a:r>
              <a:rPr lang="en-US" dirty="0" smtClean="0"/>
              <a:t>A specialized system that is associated with some other control system, which can take emergency action if a failure occurs.</a:t>
            </a:r>
          </a:p>
          <a:p>
            <a:pPr lvl="1"/>
            <a:r>
              <a:rPr lang="en-US" dirty="0" smtClean="0"/>
              <a:t>System to stop a train if it passes a red light</a:t>
            </a:r>
          </a:p>
          <a:p>
            <a:pPr lvl="1"/>
            <a:r>
              <a:rPr lang="en-US" dirty="0" smtClean="0"/>
              <a:t>System to shut down a reactor if temperature/pressure are too high</a:t>
            </a:r>
          </a:p>
          <a:p>
            <a:r>
              <a:rPr lang="en-US" dirty="0" smtClean="0"/>
              <a:t>Protection systems independently monitor the controlled system and the environment.</a:t>
            </a:r>
          </a:p>
          <a:p>
            <a:r>
              <a:rPr lang="en-US" dirty="0" smtClean="0"/>
              <a:t>If a problem is detected, it issues commands to take emergency action to shut down the system and avoid a catastrophe.</a:t>
            </a:r>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84</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3670324743"/>
      </p:ext>
    </p:extLst>
  </p:cSld>
  <p:clrMapOvr>
    <a:masterClrMapping/>
  </p:clrMapOvr>
  <p:transition spd="med">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smtClean="0"/>
              <a:t>Protection system architecture</a:t>
            </a:r>
            <a:br>
              <a:rPr lang="en-GB" dirty="0" smtClean="0"/>
            </a:b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85</a:t>
            </a:fld>
            <a:endParaRPr lang="en-US"/>
          </a:p>
        </p:txBody>
      </p:sp>
      <p:pic>
        <p:nvPicPr>
          <p:cNvPr id="4" name="Picture 3" descr="13.3 ProtectionSystem.eps"/>
          <p:cNvPicPr>
            <a:picLocks noChangeAspect="1"/>
          </p:cNvPicPr>
          <p:nvPr/>
        </p:nvPicPr>
        <p:blipFill>
          <a:blip r:embed="rId2"/>
          <a:stretch>
            <a:fillRect/>
          </a:stretch>
        </p:blipFill>
        <p:spPr>
          <a:xfrm>
            <a:off x="2905245" y="1727200"/>
            <a:ext cx="3169780" cy="4826710"/>
          </a:xfrm>
          <a:prstGeom prst="rect">
            <a:avLst/>
          </a:prstGeom>
        </p:spPr>
      </p:pic>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1182227421"/>
      </p:ext>
    </p:extLst>
  </p:cSld>
  <p:clrMapOvr>
    <a:masterClrMapping/>
  </p:clrMapOvr>
  <p:transition spd="med">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system functionality</a:t>
            </a:r>
            <a:endParaRPr lang="en-US" dirty="0"/>
          </a:p>
        </p:txBody>
      </p:sp>
      <p:sp>
        <p:nvSpPr>
          <p:cNvPr id="3" name="Content Placeholder 2"/>
          <p:cNvSpPr>
            <a:spLocks noGrp="1"/>
          </p:cNvSpPr>
          <p:nvPr>
            <p:ph idx="1"/>
          </p:nvPr>
        </p:nvSpPr>
        <p:spPr/>
        <p:txBody>
          <a:bodyPr/>
          <a:lstStyle/>
          <a:p>
            <a:r>
              <a:rPr lang="en-US" dirty="0" smtClean="0"/>
              <a:t>Protection systems are redundant because they include monitoring and control capabilities that replicate those in the control software.</a:t>
            </a:r>
          </a:p>
          <a:p>
            <a:r>
              <a:rPr lang="en-US" dirty="0" smtClean="0"/>
              <a:t>Protection systems should be diverse and use different technology from the control software.</a:t>
            </a:r>
          </a:p>
          <a:p>
            <a:r>
              <a:rPr lang="en-US" dirty="0" smtClean="0"/>
              <a:t>They are simpler than the control system so more effort can be expended in validation and dependability assurance.</a:t>
            </a:r>
          </a:p>
          <a:p>
            <a:r>
              <a:rPr lang="en-US" dirty="0" smtClean="0"/>
              <a:t>Aim is to ensure that there is a low probability of failure on demand for the protection system.</a:t>
            </a:r>
            <a:endParaRPr lang="en-US" dirty="0"/>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86</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3934028227"/>
      </p:ext>
    </p:extLst>
  </p:cSld>
  <p:clrMapOvr>
    <a:masterClrMapping/>
  </p:clrMapOvr>
  <p:transition spd="med">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Self-monitoring architectures</a:t>
            </a:r>
            <a:endParaRPr lang="en-US" dirty="0"/>
          </a:p>
        </p:txBody>
      </p:sp>
      <p:sp>
        <p:nvSpPr>
          <p:cNvPr id="3" name="Content Placeholder 2"/>
          <p:cNvSpPr>
            <a:spLocks noGrp="1"/>
          </p:cNvSpPr>
          <p:nvPr>
            <p:ph idx="1"/>
          </p:nvPr>
        </p:nvSpPr>
        <p:spPr/>
        <p:txBody>
          <a:bodyPr/>
          <a:lstStyle/>
          <a:p>
            <a:r>
              <a:rPr lang="en-US" dirty="0" smtClean="0"/>
              <a:t>Multi-channel architectures where the system monitors its own operations and takes action if inconsistencies are detected.</a:t>
            </a:r>
          </a:p>
          <a:p>
            <a:r>
              <a:rPr lang="en-US" dirty="0" smtClean="0"/>
              <a:t>The same computation is carried out on each channel and the results are compared. If the results are identical and are produced at the same time, then it is assumed that the system is operating correctly.</a:t>
            </a:r>
          </a:p>
          <a:p>
            <a:r>
              <a:rPr lang="en-US" dirty="0" smtClean="0"/>
              <a:t>If the results are different, then a failure is assumed and a failure exception is raised.</a:t>
            </a:r>
            <a:endParaRPr lang="en-US" dirty="0"/>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87</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953829905"/>
      </p:ext>
    </p:extLst>
  </p:cSld>
  <p:clrMapOvr>
    <a:masterClrMapping/>
  </p:clrMapOvr>
  <p:transition spd="med">
    <p:wipe dir="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Self-monitoring architecture</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88</a:t>
            </a:fld>
            <a:endParaRPr lang="en-US"/>
          </a:p>
        </p:txBody>
      </p:sp>
      <p:pic>
        <p:nvPicPr>
          <p:cNvPr id="4" name="Picture 3" descr="13.4 SelfCheckingArch.eps"/>
          <p:cNvPicPr>
            <a:picLocks noChangeAspect="1"/>
          </p:cNvPicPr>
          <p:nvPr/>
        </p:nvPicPr>
        <p:blipFill>
          <a:blip r:embed="rId2"/>
          <a:stretch>
            <a:fillRect/>
          </a:stretch>
        </p:blipFill>
        <p:spPr>
          <a:xfrm>
            <a:off x="1652659" y="2629980"/>
            <a:ext cx="6556259" cy="2038324"/>
          </a:xfrm>
          <a:prstGeom prst="rect">
            <a:avLst/>
          </a:prstGeom>
        </p:spPr>
      </p:pic>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1031425432"/>
      </p:ext>
    </p:extLst>
  </p:cSld>
  <p:clrMapOvr>
    <a:masterClrMapping/>
  </p:clrMapOvr>
  <p:transition spd="med">
    <p:wipe dir="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Self-monitoring systems</a:t>
            </a:r>
            <a:endParaRPr lang="en-US" dirty="0"/>
          </a:p>
        </p:txBody>
      </p:sp>
      <p:sp>
        <p:nvSpPr>
          <p:cNvPr id="3" name="Content Placeholder 2"/>
          <p:cNvSpPr>
            <a:spLocks noGrp="1"/>
          </p:cNvSpPr>
          <p:nvPr>
            <p:ph idx="1"/>
          </p:nvPr>
        </p:nvSpPr>
        <p:spPr/>
        <p:txBody>
          <a:bodyPr/>
          <a:lstStyle/>
          <a:p>
            <a:r>
              <a:rPr lang="en-US" dirty="0" smtClean="0"/>
              <a:t>Hardware in each channel has to be diverse so that common mode hardware failure will not lead to each channel producing the same results.</a:t>
            </a:r>
          </a:p>
          <a:p>
            <a:r>
              <a:rPr lang="en-US" dirty="0" smtClean="0"/>
              <a:t>Software in each channel must also be diverse, otherwise the same software error would affect each channel.</a:t>
            </a:r>
          </a:p>
          <a:p>
            <a:r>
              <a:rPr lang="en-US" dirty="0" smtClean="0"/>
              <a:t>If high-availability is required, you may use several self-checking systems in parallel.</a:t>
            </a:r>
          </a:p>
          <a:p>
            <a:pPr lvl="1"/>
            <a:r>
              <a:rPr lang="en-US" dirty="0" smtClean="0"/>
              <a:t>This is the approach used in the Airbus family of aircraft for their flight control systems.</a:t>
            </a:r>
            <a:endParaRPr lang="en-US" dirty="0"/>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89</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1461927466"/>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properties</a:t>
            </a:r>
            <a:endParaRPr lang="en-US" dirty="0"/>
          </a:p>
        </p:txBody>
      </p:sp>
      <p:sp>
        <p:nvSpPr>
          <p:cNvPr id="3" name="Content Placeholder 2"/>
          <p:cNvSpPr>
            <a:spLocks noGrp="1"/>
          </p:cNvSpPr>
          <p:nvPr>
            <p:ph idx="1"/>
          </p:nvPr>
        </p:nvSpPr>
        <p:spPr>
          <a:xfrm>
            <a:off x="545548" y="1600200"/>
            <a:ext cx="8229600" cy="4525963"/>
          </a:xfrm>
        </p:spPr>
        <p:txBody>
          <a:bodyPr/>
          <a:lstStyle/>
          <a:p>
            <a:r>
              <a:rPr lang="en-US" dirty="0" smtClean="0"/>
              <a:t>Availability</a:t>
            </a:r>
          </a:p>
          <a:p>
            <a:pPr lvl="1"/>
            <a:r>
              <a:rPr lang="en-US" dirty="0" smtClean="0"/>
              <a:t>The probability that the system will be up and running and able to deliver useful services to users.</a:t>
            </a:r>
          </a:p>
          <a:p>
            <a:r>
              <a:rPr lang="en-US" dirty="0" smtClean="0"/>
              <a:t>Reliability</a:t>
            </a:r>
          </a:p>
          <a:p>
            <a:pPr lvl="1"/>
            <a:r>
              <a:rPr lang="en-US" dirty="0" smtClean="0"/>
              <a:t>The probability that the system will correctly deliver services as expected by users.</a:t>
            </a:r>
          </a:p>
          <a:p>
            <a:r>
              <a:rPr lang="en-US" dirty="0" smtClean="0"/>
              <a:t>Safety</a:t>
            </a:r>
          </a:p>
          <a:p>
            <a:pPr lvl="1"/>
            <a:r>
              <a:rPr lang="en-US" dirty="0" smtClean="0"/>
              <a:t>A judgment of how likely it is that the system will cause damage to people or its environment.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9</a:t>
            </a:fld>
            <a:endParaRPr lang="en-US"/>
          </a:p>
        </p:txBody>
      </p:sp>
      <p:sp>
        <p:nvSpPr>
          <p:cNvPr id="5" name="Footer Placeholder 4"/>
          <p:cNvSpPr>
            <a:spLocks noGrp="1"/>
          </p:cNvSpPr>
          <p:nvPr>
            <p:ph type="ftr" sz="quarter" idx="11"/>
          </p:nvPr>
        </p:nvSpPr>
        <p:spPr/>
        <p:txBody>
          <a:bodyPr/>
          <a:lstStyle/>
          <a:p>
            <a:r>
              <a:rPr lang="en-US" dirty="0" smtClean="0"/>
              <a:t>Module 12 - Non-Functional Features</a:t>
            </a:r>
            <a:endParaRPr lang="en-US" dirty="0"/>
          </a:p>
        </p:txBody>
      </p:sp>
      <p:sp>
        <p:nvSpPr>
          <p:cNvPr id="6" name="Date Placeholder 5"/>
          <p:cNvSpPr>
            <a:spLocks noGrp="1"/>
          </p:cNvSpPr>
          <p:nvPr>
            <p:ph type="dt" sz="half" idx="10"/>
          </p:nvPr>
        </p:nvSpPr>
        <p:spPr/>
        <p:txBody>
          <a:bodyPr/>
          <a:lstStyle/>
          <a:p>
            <a:r>
              <a:rPr lang="en-GB" dirty="0" smtClean="0"/>
              <a:t>Software Engineering</a:t>
            </a:r>
            <a:endParaRPr lang="en-US" dirty="0"/>
          </a:p>
        </p:txBody>
      </p:sp>
    </p:spTree>
    <p:extLst>
      <p:ext uri="{BB962C8B-B14F-4D97-AF65-F5344CB8AC3E}">
        <p14:creationId xmlns:p14="http://schemas.microsoft.com/office/powerpoint/2010/main" val="428772599"/>
      </p:ext>
    </p:extLst>
  </p:cSld>
  <p:clrMapOvr>
    <a:masterClrMapping/>
  </p:clrMapOvr>
  <p:transition spd="med">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Airbus flight control system architecture</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90</a:t>
            </a:fld>
            <a:endParaRPr lang="en-US"/>
          </a:p>
        </p:txBody>
      </p:sp>
      <p:pic>
        <p:nvPicPr>
          <p:cNvPr id="4" name="Picture 3" descr="13.5 AirbusFCC.eps"/>
          <p:cNvPicPr>
            <a:picLocks noChangeAspect="1"/>
          </p:cNvPicPr>
          <p:nvPr/>
        </p:nvPicPr>
        <p:blipFill>
          <a:blip r:embed="rId2"/>
          <a:stretch>
            <a:fillRect/>
          </a:stretch>
        </p:blipFill>
        <p:spPr>
          <a:xfrm>
            <a:off x="1635406" y="1200149"/>
            <a:ext cx="6136424" cy="5344627"/>
          </a:xfrm>
          <a:prstGeom prst="rect">
            <a:avLst/>
          </a:prstGeom>
        </p:spPr>
      </p:pic>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1542889649"/>
      </p:ext>
    </p:extLst>
  </p:cSld>
  <p:clrMapOvr>
    <a:masterClrMapping/>
  </p:clrMapOvr>
  <p:transition spd="med">
    <p:wipe dir="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Airbus architecture discussion</a:t>
            </a:r>
            <a:endParaRPr lang="en-US" dirty="0"/>
          </a:p>
        </p:txBody>
      </p:sp>
      <p:sp>
        <p:nvSpPr>
          <p:cNvPr id="3" name="Content Placeholder 2"/>
          <p:cNvSpPr>
            <a:spLocks noGrp="1"/>
          </p:cNvSpPr>
          <p:nvPr>
            <p:ph idx="1"/>
          </p:nvPr>
        </p:nvSpPr>
        <p:spPr/>
        <p:txBody>
          <a:bodyPr/>
          <a:lstStyle/>
          <a:p>
            <a:r>
              <a:rPr lang="en-US" dirty="0" smtClean="0"/>
              <a:t>The Airbus FCS has 5 separate computers, any one of which can run the control software.</a:t>
            </a:r>
          </a:p>
          <a:p>
            <a:r>
              <a:rPr lang="en-US" dirty="0" smtClean="0"/>
              <a:t>Extensive use has been made of diversity</a:t>
            </a:r>
          </a:p>
          <a:p>
            <a:pPr lvl="1"/>
            <a:r>
              <a:rPr lang="en-US" dirty="0" smtClean="0"/>
              <a:t>Primary systems use a different processor from the secondary systems.</a:t>
            </a:r>
          </a:p>
          <a:p>
            <a:pPr lvl="1"/>
            <a:r>
              <a:rPr lang="en-US" dirty="0" smtClean="0"/>
              <a:t>Primary and secondary systems use chipsets from different manufacturers.</a:t>
            </a:r>
          </a:p>
          <a:p>
            <a:pPr lvl="1"/>
            <a:r>
              <a:rPr lang="en-US" dirty="0" smtClean="0"/>
              <a:t>Software in secondary systems is less complex than in primary system – provides only critical functionality.</a:t>
            </a:r>
          </a:p>
          <a:p>
            <a:pPr lvl="1"/>
            <a:r>
              <a:rPr lang="en-US" dirty="0" smtClean="0"/>
              <a:t>Software in each channel is developed in different programming languages by different teams.</a:t>
            </a:r>
          </a:p>
          <a:p>
            <a:pPr lvl="1"/>
            <a:r>
              <a:rPr lang="en-US" dirty="0" smtClean="0"/>
              <a:t>Different programming languages used in primary and secondary systems.</a:t>
            </a:r>
          </a:p>
          <a:p>
            <a:pPr lvl="1"/>
            <a:endParaRPr lang="en-US" dirty="0"/>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91</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1431714602"/>
      </p:ext>
    </p:extLst>
  </p:cSld>
  <p:clrMapOvr>
    <a:masterClrMapping/>
  </p:clrMapOvr>
  <p:transition spd="med">
    <p:wipe dir="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N-version programming</a:t>
            </a:r>
            <a:endParaRPr lang="en-US" dirty="0"/>
          </a:p>
        </p:txBody>
      </p:sp>
      <p:sp>
        <p:nvSpPr>
          <p:cNvPr id="3" name="Content Placeholder 2"/>
          <p:cNvSpPr>
            <a:spLocks noGrp="1"/>
          </p:cNvSpPr>
          <p:nvPr>
            <p:ph idx="1"/>
          </p:nvPr>
        </p:nvSpPr>
        <p:spPr/>
        <p:txBody>
          <a:bodyPr/>
          <a:lstStyle/>
          <a:p>
            <a:r>
              <a:rPr lang="en-US" dirty="0" smtClean="0"/>
              <a:t>Multiple versions of a software system carry out computations at the same time. There should be an odd number of computers involved, typically 3.</a:t>
            </a:r>
          </a:p>
          <a:p>
            <a:r>
              <a:rPr lang="en-US" dirty="0" smtClean="0"/>
              <a:t>The results are compared using a voting system and the majority result is taken to be the correct result.</a:t>
            </a:r>
          </a:p>
          <a:p>
            <a:r>
              <a:rPr lang="en-US" dirty="0" smtClean="0"/>
              <a:t>Approach derived from the notion of triple-modular redundancy, as used in hardware systems.</a:t>
            </a:r>
            <a:endParaRPr lang="en-US" dirty="0"/>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92</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3741512548"/>
      </p:ext>
    </p:extLst>
  </p:cSld>
  <p:clrMapOvr>
    <a:masterClrMapping/>
  </p:clrMapOvr>
  <p:transition spd="med">
    <p:wipe dir="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a:ln/>
        </p:spPr>
        <p:txBody>
          <a:bodyPr lIns="90840" tIns="44623" rIns="90840" bIns="44623"/>
          <a:lstStyle/>
          <a:p>
            <a:r>
              <a:rPr lang="en-GB"/>
              <a:t>Hardware fault tolerance</a:t>
            </a:r>
          </a:p>
        </p:txBody>
      </p:sp>
      <p:sp>
        <p:nvSpPr>
          <p:cNvPr id="49155" name="Rectangle 3"/>
          <p:cNvSpPr>
            <a:spLocks noGrp="1" noChangeArrowheads="1"/>
          </p:cNvSpPr>
          <p:nvPr>
            <p:ph idx="1"/>
          </p:nvPr>
        </p:nvSpPr>
        <p:spPr>
          <a:noFill/>
          <a:ln/>
        </p:spPr>
        <p:txBody>
          <a:bodyPr lIns="90840" tIns="44623" rIns="90840" bIns="44623"/>
          <a:lstStyle/>
          <a:p>
            <a:r>
              <a:rPr lang="en-GB" sz="2400"/>
              <a:t>Depends on triple-modular redundancy (TMR).</a:t>
            </a:r>
          </a:p>
          <a:p>
            <a:r>
              <a:rPr lang="en-GB" sz="2400"/>
              <a:t>There are three replicated identical components that receive the same input and whose outputs are compared.</a:t>
            </a:r>
          </a:p>
          <a:p>
            <a:r>
              <a:rPr lang="en-GB" sz="2400"/>
              <a:t>If one output is different, it is ignored and component failure is assumed.</a:t>
            </a:r>
          </a:p>
          <a:p>
            <a:r>
              <a:rPr lang="en-GB" sz="2400"/>
              <a:t>Based on most faults resulting from  component failures rather than design faults and a low probability of simultaneous component failure.</a:t>
            </a:r>
          </a:p>
        </p:txBody>
      </p:sp>
      <p:sp>
        <p:nvSpPr>
          <p:cNvPr id="5" name="Footer Placeholder 4"/>
          <p:cNvSpPr>
            <a:spLocks noGrp="1"/>
          </p:cNvSpPr>
          <p:nvPr>
            <p:ph type="ftr" sz="quarter" idx="11"/>
          </p:nvPr>
        </p:nvSpPr>
        <p:spPr/>
        <p:txBody>
          <a:bodyPr/>
          <a:lstStyle/>
          <a:p>
            <a:pPr>
              <a:defRPr/>
            </a:pPr>
            <a:r>
              <a:rPr lang="en-US" dirty="0" smtClean="0"/>
              <a:t>Module 12 - Non-Functional Features</a:t>
            </a:r>
            <a:endParaRPr lang="en-US"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93</a:t>
            </a:fld>
            <a:endParaRPr lang="en-US"/>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2555614728"/>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Triple modular redundancy</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94</a:t>
            </a:fld>
            <a:endParaRPr lang="en-US"/>
          </a:p>
        </p:txBody>
      </p:sp>
      <p:pic>
        <p:nvPicPr>
          <p:cNvPr id="4" name="Picture 3" descr="13.6 HardwareTMR.eps"/>
          <p:cNvPicPr>
            <a:picLocks noChangeAspect="1"/>
          </p:cNvPicPr>
          <p:nvPr/>
        </p:nvPicPr>
        <p:blipFill>
          <a:blip r:embed="rId2"/>
          <a:stretch>
            <a:fillRect/>
          </a:stretch>
        </p:blipFill>
        <p:spPr>
          <a:xfrm>
            <a:off x="1974046" y="2285999"/>
            <a:ext cx="5402944" cy="3549379"/>
          </a:xfrm>
          <a:prstGeom prst="rect">
            <a:avLst/>
          </a:prstGeom>
        </p:spPr>
      </p:pic>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3849043918"/>
      </p:ext>
    </p:extLst>
  </p:cSld>
  <p:clrMapOvr>
    <a:masterClrMapping/>
  </p:clrMapOvr>
  <p:transition spd="med">
    <p:wipe dir="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N-version programming</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95</a:t>
            </a:fld>
            <a:endParaRPr lang="en-US"/>
          </a:p>
        </p:txBody>
      </p:sp>
      <p:pic>
        <p:nvPicPr>
          <p:cNvPr id="4" name="Picture 3" descr="13.7 N-versionProg.eps"/>
          <p:cNvPicPr>
            <a:picLocks noChangeAspect="1"/>
          </p:cNvPicPr>
          <p:nvPr/>
        </p:nvPicPr>
        <p:blipFill>
          <a:blip r:embed="rId2"/>
          <a:stretch>
            <a:fillRect/>
          </a:stretch>
        </p:blipFill>
        <p:spPr>
          <a:xfrm>
            <a:off x="1915690" y="2481412"/>
            <a:ext cx="6026026" cy="2541589"/>
          </a:xfrm>
          <a:prstGeom prst="rect">
            <a:avLst/>
          </a:prstGeom>
        </p:spPr>
      </p:pic>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3297647106"/>
      </p:ext>
    </p:extLst>
  </p:cSld>
  <p:clrMapOvr>
    <a:masterClrMapping/>
  </p:clrMapOvr>
  <p:transition spd="med">
    <p:wipe dir="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a:t>N-version programming</a:t>
            </a:r>
          </a:p>
        </p:txBody>
      </p:sp>
      <p:sp>
        <p:nvSpPr>
          <p:cNvPr id="62467" name="Rectangle 3"/>
          <p:cNvSpPr>
            <a:spLocks noGrp="1" noChangeArrowheads="1"/>
          </p:cNvSpPr>
          <p:nvPr>
            <p:ph idx="1"/>
          </p:nvPr>
        </p:nvSpPr>
        <p:spPr>
          <a:noFill/>
          <a:ln/>
        </p:spPr>
        <p:txBody>
          <a:bodyPr lIns="90840" tIns="44623" rIns="90840" bIns="44623"/>
          <a:lstStyle/>
          <a:p>
            <a:pPr>
              <a:lnSpc>
                <a:spcPct val="90000"/>
              </a:lnSpc>
            </a:pPr>
            <a:r>
              <a:rPr lang="en-GB" dirty="0"/>
              <a:t>The different system versions are designed and implemented by different teams. It is assumed that there is a low probability that they will make the same mistakes. The algorithms used should but may not be different.</a:t>
            </a:r>
          </a:p>
          <a:p>
            <a:pPr>
              <a:lnSpc>
                <a:spcPct val="90000"/>
              </a:lnSpc>
            </a:pPr>
            <a:r>
              <a:rPr lang="en-GB" dirty="0"/>
              <a:t>There is some empirical evidence that teams commonly misinterpret specifications in the same way and chose the same algorithms in their systems.</a:t>
            </a:r>
          </a:p>
        </p:txBody>
      </p:sp>
      <p:sp>
        <p:nvSpPr>
          <p:cNvPr id="5" name="Footer Placeholder 4"/>
          <p:cNvSpPr>
            <a:spLocks noGrp="1"/>
          </p:cNvSpPr>
          <p:nvPr>
            <p:ph type="ftr" sz="quarter" idx="11"/>
          </p:nvPr>
        </p:nvSpPr>
        <p:spPr/>
        <p:txBody>
          <a:bodyPr/>
          <a:lstStyle/>
          <a:p>
            <a:pPr>
              <a:defRPr/>
            </a:pPr>
            <a:r>
              <a:rPr lang="en-US" dirty="0" smtClean="0"/>
              <a:t>Module 12 - Non-Functional Features</a:t>
            </a:r>
            <a:endParaRPr lang="en-US"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96</a:t>
            </a:fld>
            <a:endParaRPr lang="en-US"/>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2718330551"/>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diversity</a:t>
            </a:r>
            <a:endParaRPr lang="en-US" dirty="0"/>
          </a:p>
        </p:txBody>
      </p:sp>
      <p:sp>
        <p:nvSpPr>
          <p:cNvPr id="3" name="Content Placeholder 2"/>
          <p:cNvSpPr>
            <a:spLocks noGrp="1"/>
          </p:cNvSpPr>
          <p:nvPr>
            <p:ph idx="1"/>
          </p:nvPr>
        </p:nvSpPr>
        <p:spPr/>
        <p:txBody>
          <a:bodyPr/>
          <a:lstStyle/>
          <a:p>
            <a:r>
              <a:rPr lang="en-US" dirty="0" smtClean="0"/>
              <a:t>Approaches to software fault tolerance depend on software diversity where it is assumed that different implementations of the same software specification will fail in different ways.</a:t>
            </a:r>
          </a:p>
          <a:p>
            <a:r>
              <a:rPr lang="en-US" dirty="0" smtClean="0"/>
              <a:t>It is assumed that implementations are (a) independent and (</a:t>
            </a:r>
            <a:r>
              <a:rPr lang="en-US" dirty="0" err="1" smtClean="0"/>
              <a:t>b</a:t>
            </a:r>
            <a:r>
              <a:rPr lang="en-US" dirty="0" smtClean="0"/>
              <a:t>) do not include common errors.</a:t>
            </a:r>
          </a:p>
          <a:p>
            <a:r>
              <a:rPr lang="en-US" dirty="0" smtClean="0"/>
              <a:t>Strategies to achieve diversity</a:t>
            </a:r>
          </a:p>
          <a:p>
            <a:pPr lvl="1"/>
            <a:r>
              <a:rPr lang="en-US" dirty="0" smtClean="0"/>
              <a:t>Different programming languages</a:t>
            </a:r>
          </a:p>
          <a:p>
            <a:pPr lvl="1"/>
            <a:r>
              <a:rPr lang="en-US" dirty="0" smtClean="0"/>
              <a:t>Different design methods and tools</a:t>
            </a:r>
          </a:p>
          <a:p>
            <a:pPr lvl="1"/>
            <a:r>
              <a:rPr lang="en-US" dirty="0" smtClean="0"/>
              <a:t>Explicit specification of different algorithms</a:t>
            </a:r>
          </a:p>
          <a:p>
            <a:pPr lvl="1">
              <a:buNone/>
            </a:pPr>
            <a:endParaRPr lang="en-US" dirty="0"/>
          </a:p>
        </p:txBody>
      </p:sp>
      <p:sp>
        <p:nvSpPr>
          <p:cNvPr id="4" name="Footer Placeholder 3"/>
          <p:cNvSpPr>
            <a:spLocks noGrp="1"/>
          </p:cNvSpPr>
          <p:nvPr>
            <p:ph type="ftr" sz="quarter" idx="11"/>
          </p:nvPr>
        </p:nvSpPr>
        <p:spPr/>
        <p:txBody>
          <a:bodyPr/>
          <a:lstStyle/>
          <a:p>
            <a:pPr>
              <a:defRPr/>
            </a:pPr>
            <a:r>
              <a:rPr lang="en-US" dirty="0" smtClean="0"/>
              <a:t>Module 12 - Non-Functional Features</a:t>
            </a:r>
            <a:endParaRPr lang="en-US" dirty="0"/>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97</a:t>
            </a:fld>
            <a:endParaRPr lang="en-US"/>
          </a:p>
        </p:txBody>
      </p:sp>
      <p:sp>
        <p:nvSpPr>
          <p:cNvPr id="6" name="Date Placeholder 5"/>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880226590"/>
      </p:ext>
    </p:extLst>
  </p:cSld>
  <p:clrMapOvr>
    <a:masterClrMapping/>
  </p:clrMapOvr>
  <p:transition spd="med">
    <p:wipe dir="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lIns="90840" tIns="44623" rIns="90840" bIns="44623"/>
          <a:lstStyle/>
          <a:p>
            <a:r>
              <a:rPr lang="en-GB"/>
              <a:t>Problems with design diversity</a:t>
            </a:r>
          </a:p>
        </p:txBody>
      </p:sp>
      <p:sp>
        <p:nvSpPr>
          <p:cNvPr id="68611" name="Rectangle 3"/>
          <p:cNvSpPr>
            <a:spLocks noGrp="1" noChangeArrowheads="1"/>
          </p:cNvSpPr>
          <p:nvPr>
            <p:ph idx="1"/>
          </p:nvPr>
        </p:nvSpPr>
        <p:spPr>
          <a:noFill/>
          <a:ln/>
        </p:spPr>
        <p:txBody>
          <a:bodyPr lIns="90840" tIns="44623" rIns="90840" bIns="44623"/>
          <a:lstStyle/>
          <a:p>
            <a:r>
              <a:rPr lang="en-GB" sz="2400"/>
              <a:t>Teams are not culturally diverse so they tend to tackle problems in the same way.</a:t>
            </a:r>
          </a:p>
          <a:p>
            <a:r>
              <a:rPr lang="en-GB" sz="2400"/>
              <a:t>Characteristic errors</a:t>
            </a:r>
          </a:p>
          <a:p>
            <a:pPr lvl="1"/>
            <a:r>
              <a:rPr lang="en-GB" sz="2000"/>
              <a:t>Different teams make the same mistakes.  Some parts of an implementation are more difficult than others so all teams tend to make mistakes in the same place;</a:t>
            </a:r>
          </a:p>
          <a:p>
            <a:pPr lvl="1"/>
            <a:r>
              <a:rPr lang="en-GB" sz="2000"/>
              <a:t>Specification errors;</a:t>
            </a:r>
          </a:p>
          <a:p>
            <a:pPr lvl="1"/>
            <a:r>
              <a:rPr lang="en-GB" sz="2000"/>
              <a:t>If there is an error in the specification then this is reflected in all implementations;</a:t>
            </a:r>
          </a:p>
          <a:p>
            <a:pPr lvl="1"/>
            <a:r>
              <a:rPr lang="en-GB" sz="2000"/>
              <a:t>This can be addressed to some extent by using multiple specification representations.</a:t>
            </a:r>
          </a:p>
        </p:txBody>
      </p:sp>
      <p:sp>
        <p:nvSpPr>
          <p:cNvPr id="5" name="Footer Placeholder 4"/>
          <p:cNvSpPr>
            <a:spLocks noGrp="1"/>
          </p:cNvSpPr>
          <p:nvPr>
            <p:ph type="ftr" sz="quarter" idx="11"/>
          </p:nvPr>
        </p:nvSpPr>
        <p:spPr/>
        <p:txBody>
          <a:bodyPr/>
          <a:lstStyle/>
          <a:p>
            <a:pPr>
              <a:defRPr/>
            </a:pPr>
            <a:r>
              <a:rPr lang="en-US" dirty="0" smtClean="0"/>
              <a:t>Module 12 - Non-Functional Features</a:t>
            </a:r>
            <a:endParaRPr lang="en-US"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98</a:t>
            </a:fld>
            <a:endParaRPr lang="en-US"/>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2141515445"/>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noFill/>
          <a:ln/>
        </p:spPr>
        <p:txBody>
          <a:bodyPr lIns="90840" tIns="44623" rIns="90840" bIns="44623"/>
          <a:lstStyle/>
          <a:p>
            <a:r>
              <a:rPr lang="en-GB"/>
              <a:t>Specification dependency</a:t>
            </a:r>
          </a:p>
        </p:txBody>
      </p:sp>
      <p:sp>
        <p:nvSpPr>
          <p:cNvPr id="70659" name="Rectangle 3"/>
          <p:cNvSpPr>
            <a:spLocks noGrp="1" noChangeArrowheads="1"/>
          </p:cNvSpPr>
          <p:nvPr>
            <p:ph idx="1"/>
          </p:nvPr>
        </p:nvSpPr>
        <p:spPr>
          <a:noFill/>
          <a:ln/>
        </p:spPr>
        <p:txBody>
          <a:bodyPr lIns="90840" tIns="44623" rIns="90840" bIns="44623"/>
          <a:lstStyle/>
          <a:p>
            <a:r>
              <a:rPr lang="en-GB" sz="2400"/>
              <a:t>Both approaches to software redundancy are susceptible to specification errors. If the specification is incorrect, the system could fail</a:t>
            </a:r>
          </a:p>
          <a:p>
            <a:r>
              <a:rPr lang="en-GB" sz="2400"/>
              <a:t>This is also a problem with hardware but software specifications are usually more complex than hardware specifications and harder to validate.</a:t>
            </a:r>
          </a:p>
          <a:p>
            <a:r>
              <a:rPr lang="en-GB" sz="2400"/>
              <a:t>This has been addressed in some cases by developing separate software specifications from the same user specification.</a:t>
            </a:r>
          </a:p>
        </p:txBody>
      </p:sp>
      <p:sp>
        <p:nvSpPr>
          <p:cNvPr id="5" name="Footer Placeholder 4"/>
          <p:cNvSpPr>
            <a:spLocks noGrp="1"/>
          </p:cNvSpPr>
          <p:nvPr>
            <p:ph type="ftr" sz="quarter" idx="11"/>
          </p:nvPr>
        </p:nvSpPr>
        <p:spPr/>
        <p:txBody>
          <a:bodyPr/>
          <a:lstStyle/>
          <a:p>
            <a:pPr>
              <a:defRPr/>
            </a:pPr>
            <a:r>
              <a:rPr lang="en-US" dirty="0" smtClean="0"/>
              <a:t>Module 12 - Non-Functional Features</a:t>
            </a:r>
            <a:endParaRPr lang="en-US"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99</a:t>
            </a:fld>
            <a:endParaRPr lang="en-US"/>
          </a:p>
        </p:txBody>
      </p:sp>
      <p:sp>
        <p:nvSpPr>
          <p:cNvPr id="2" name="Date Placeholder 1"/>
          <p:cNvSpPr>
            <a:spLocks noGrp="1"/>
          </p:cNvSpPr>
          <p:nvPr>
            <p:ph type="dt" sz="half" idx="10"/>
          </p:nvPr>
        </p:nvSpPr>
        <p:spPr/>
        <p:txBody>
          <a:bodyPr/>
          <a:lstStyle/>
          <a:p>
            <a:pPr>
              <a:defRPr/>
            </a:pPr>
            <a:r>
              <a:rPr lang="en-GB" dirty="0" smtClean="0"/>
              <a:t>Software Engineering</a:t>
            </a:r>
            <a:endParaRPr lang="en-US" dirty="0"/>
          </a:p>
        </p:txBody>
      </p:sp>
    </p:spTree>
    <p:extLst>
      <p:ext uri="{BB962C8B-B14F-4D97-AF65-F5344CB8AC3E}">
        <p14:creationId xmlns:p14="http://schemas.microsoft.com/office/powerpoint/2010/main" val="361656425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1683</TotalTime>
  <Words>23063</Words>
  <Application>Microsoft Office PowerPoint</Application>
  <PresentationFormat>On-screen Show (4:3)</PresentationFormat>
  <Paragraphs>2784</Paragraphs>
  <Slides>334</Slides>
  <Notes>43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334</vt:i4>
      </vt:variant>
    </vt:vector>
  </HeadingPairs>
  <TitlesOfParts>
    <vt:vector size="342" baseType="lpstr">
      <vt:lpstr>ＭＳ Ｐゴシック</vt:lpstr>
      <vt:lpstr>Arial</vt:lpstr>
      <vt:lpstr>Calibri</vt:lpstr>
      <vt:lpstr>Formata Regular</vt:lpstr>
      <vt:lpstr>Helvetica</vt:lpstr>
      <vt:lpstr>Times New Roman</vt:lpstr>
      <vt:lpstr>Wingdings</vt:lpstr>
      <vt:lpstr>SE10 slides</vt:lpstr>
      <vt:lpstr>Module 12: Non Functional Aspects - Dependability  Reliable + Safe + Secure + Resilient Software</vt:lpstr>
      <vt:lpstr>Chapter 10 – Dependable systems Chapter 11 – Reliability Engineering Chapter 12 – Safety Engineering Chapter 13 – Security Engineering Chapter 14 – Resilience Engineering </vt:lpstr>
      <vt:lpstr>Dependable Systems - Topics covered</vt:lpstr>
      <vt:lpstr>System dependability</vt:lpstr>
      <vt:lpstr>Importance of dependability</vt:lpstr>
      <vt:lpstr>Causes of failure</vt:lpstr>
      <vt:lpstr>Dependability properties</vt:lpstr>
      <vt:lpstr>The principal dependability properties</vt:lpstr>
      <vt:lpstr>Principal properties</vt:lpstr>
      <vt:lpstr>Principal properties</vt:lpstr>
      <vt:lpstr>Other dependability properties</vt:lpstr>
      <vt:lpstr>Dependability attribute dependencies</vt:lpstr>
      <vt:lpstr>Dependability achievement</vt:lpstr>
      <vt:lpstr>Dependability achievement</vt:lpstr>
      <vt:lpstr>Dependability costs</vt:lpstr>
      <vt:lpstr>Cost/dependability curve</vt:lpstr>
      <vt:lpstr>Dependability economics</vt:lpstr>
      <vt:lpstr>Sociotechnical systems</vt:lpstr>
      <vt:lpstr>Systems and software</vt:lpstr>
      <vt:lpstr>The sociotechnical systems stack</vt:lpstr>
      <vt:lpstr>Layers in the STS stack</vt:lpstr>
      <vt:lpstr>Layers in the STS stack</vt:lpstr>
      <vt:lpstr>Holistic system design</vt:lpstr>
      <vt:lpstr>Regulation and compliance</vt:lpstr>
      <vt:lpstr>Regulated systems</vt:lpstr>
      <vt:lpstr>Safety regulation</vt:lpstr>
      <vt:lpstr>Redundancy and diversity</vt:lpstr>
      <vt:lpstr>Redundancy and diversity</vt:lpstr>
      <vt:lpstr>Diversity and redundancy examples</vt:lpstr>
      <vt:lpstr>Process diversity and redundancy</vt:lpstr>
      <vt:lpstr>Problems with redundancy and diversity</vt:lpstr>
      <vt:lpstr>Dependable processes</vt:lpstr>
      <vt:lpstr>Dependable processes</vt:lpstr>
      <vt:lpstr>Dependable process characteristics</vt:lpstr>
      <vt:lpstr>Attributes of dependable processes </vt:lpstr>
      <vt:lpstr>Dependable process activities</vt:lpstr>
      <vt:lpstr>Dependable process activities</vt:lpstr>
      <vt:lpstr>Dependable processes and agility</vt:lpstr>
      <vt:lpstr>Dependable processes and agility</vt:lpstr>
      <vt:lpstr>Formal methods and dependability</vt:lpstr>
      <vt:lpstr>Formal specification</vt:lpstr>
      <vt:lpstr>Formal approaches</vt:lpstr>
      <vt:lpstr>Use of formal methods</vt:lpstr>
      <vt:lpstr>Classes of error</vt:lpstr>
      <vt:lpstr>Benefits of formal specification</vt:lpstr>
      <vt:lpstr>Acceptance of formal methods</vt:lpstr>
      <vt:lpstr>Key points</vt:lpstr>
      <vt:lpstr>Key points</vt:lpstr>
      <vt:lpstr>Chapter 11 – Reliability Engineering</vt:lpstr>
      <vt:lpstr>Topics covered</vt:lpstr>
      <vt:lpstr>Software reliability</vt:lpstr>
      <vt:lpstr>Faults, errors and failures</vt:lpstr>
      <vt:lpstr>Faults and failures</vt:lpstr>
      <vt:lpstr>Fault management</vt:lpstr>
      <vt:lpstr>Reliability achievement</vt:lpstr>
      <vt:lpstr>The increasing costs of residual fault removal </vt:lpstr>
      <vt:lpstr>Availability and reliability</vt:lpstr>
      <vt:lpstr>Availability and reliability</vt:lpstr>
      <vt:lpstr>Reliability and specifications</vt:lpstr>
      <vt:lpstr>Perceptions of reliability</vt:lpstr>
      <vt:lpstr>A system as an input/output mapping </vt:lpstr>
      <vt:lpstr>Availability perception</vt:lpstr>
      <vt:lpstr>Software usage patterns </vt:lpstr>
      <vt:lpstr>Reliability in use</vt:lpstr>
      <vt:lpstr>Reliability requirements</vt:lpstr>
      <vt:lpstr>System reliability requirements</vt:lpstr>
      <vt:lpstr>Reliability metrics</vt:lpstr>
      <vt:lpstr>Probability of failure on demand (POFOD)</vt:lpstr>
      <vt:lpstr>Rate of fault occurrence (ROCOF)</vt:lpstr>
      <vt:lpstr>Availability</vt:lpstr>
      <vt:lpstr>Availability specification </vt:lpstr>
      <vt:lpstr>Non-functional reliability requirements</vt:lpstr>
      <vt:lpstr>Benefits of reliability specification</vt:lpstr>
      <vt:lpstr>Specifying reliability requirements</vt:lpstr>
      <vt:lpstr>ATM reliability specification</vt:lpstr>
      <vt:lpstr>ATM availability specification</vt:lpstr>
      <vt:lpstr>ATM availability specification</vt:lpstr>
      <vt:lpstr>Insulin pump reliability specification</vt:lpstr>
      <vt:lpstr>Functional reliability requirements</vt:lpstr>
      <vt:lpstr>Examples of functional reliability requirements</vt:lpstr>
      <vt:lpstr>Fault-tolerant architectures</vt:lpstr>
      <vt:lpstr>Fault tolerance</vt:lpstr>
      <vt:lpstr>Fault-tolerant system architectures</vt:lpstr>
      <vt:lpstr>Protection systems</vt:lpstr>
      <vt:lpstr>Protection system architecture </vt:lpstr>
      <vt:lpstr>Protection system functionality</vt:lpstr>
      <vt:lpstr>Self-monitoring architectures</vt:lpstr>
      <vt:lpstr>Self-monitoring architecture </vt:lpstr>
      <vt:lpstr>Self-monitoring systems</vt:lpstr>
      <vt:lpstr>Airbus flight control system architecture </vt:lpstr>
      <vt:lpstr>Airbus architecture discussion</vt:lpstr>
      <vt:lpstr>N-version programming</vt:lpstr>
      <vt:lpstr>Hardware fault tolerance</vt:lpstr>
      <vt:lpstr>Triple modular redundancy </vt:lpstr>
      <vt:lpstr>N-version programming </vt:lpstr>
      <vt:lpstr>N-version programming</vt:lpstr>
      <vt:lpstr>Software diversity</vt:lpstr>
      <vt:lpstr>Problems with design diversity</vt:lpstr>
      <vt:lpstr>Specification dependency</vt:lpstr>
      <vt:lpstr>Improvements in practice</vt:lpstr>
      <vt:lpstr>Programming for reliability</vt:lpstr>
      <vt:lpstr>Dependable programming</vt:lpstr>
      <vt:lpstr>Good practice guidelines for dependable programming </vt:lpstr>
      <vt:lpstr>(1) Limit the visibility of information in a program</vt:lpstr>
      <vt:lpstr>(2) Check all inputs for validity</vt:lpstr>
      <vt:lpstr>Validity checks</vt:lpstr>
      <vt:lpstr>(3) Provide a handler for all exceptions</vt:lpstr>
      <vt:lpstr>Exception handling </vt:lpstr>
      <vt:lpstr>Exception handling</vt:lpstr>
      <vt:lpstr>(4) Minimize the use of error-prone constructs</vt:lpstr>
      <vt:lpstr>Error-prone constructs</vt:lpstr>
      <vt:lpstr>Error-prone constructs</vt:lpstr>
      <vt:lpstr>Error-prone constructs</vt:lpstr>
      <vt:lpstr>(5) Provide restart capabilities</vt:lpstr>
      <vt:lpstr>(6) Check array bounds</vt:lpstr>
      <vt:lpstr>(7) Include timeouts when calling external components</vt:lpstr>
      <vt:lpstr>(8) Name all constants that represent real-world values</vt:lpstr>
      <vt:lpstr>Reliability measurement</vt:lpstr>
      <vt:lpstr>Reliability measurement</vt:lpstr>
      <vt:lpstr>Reliability testing</vt:lpstr>
      <vt:lpstr>Statistical testing</vt:lpstr>
      <vt:lpstr>Reliability measurement </vt:lpstr>
      <vt:lpstr>Reliability measurement problems</vt:lpstr>
      <vt:lpstr>Operational profiles</vt:lpstr>
      <vt:lpstr>An operational profile </vt:lpstr>
      <vt:lpstr>Operational profile generation</vt:lpstr>
      <vt:lpstr>Key points</vt:lpstr>
      <vt:lpstr>Key points</vt:lpstr>
      <vt:lpstr>Key points</vt:lpstr>
      <vt:lpstr>Chapter 12 – Safety Engineering</vt:lpstr>
      <vt:lpstr>Topics covered</vt:lpstr>
      <vt:lpstr>Safety</vt:lpstr>
      <vt:lpstr>Software in safety-critical systems</vt:lpstr>
      <vt:lpstr>Safety and reliability</vt:lpstr>
      <vt:lpstr>Unsafe reliable systems</vt:lpstr>
      <vt:lpstr>Safety-critical systems</vt:lpstr>
      <vt:lpstr>Safety critical systems</vt:lpstr>
      <vt:lpstr>Safety criticality</vt:lpstr>
      <vt:lpstr>Hazards</vt:lpstr>
      <vt:lpstr>Safety achievement</vt:lpstr>
      <vt:lpstr>Safety terminology </vt:lpstr>
      <vt:lpstr>Normal accidents</vt:lpstr>
      <vt:lpstr>Software safety benefits</vt:lpstr>
      <vt:lpstr>Safety requirements</vt:lpstr>
      <vt:lpstr>Safety specification</vt:lpstr>
      <vt:lpstr>Hazard-driven analysis</vt:lpstr>
      <vt:lpstr>Hazard identification</vt:lpstr>
      <vt:lpstr>Insulin pump risks</vt:lpstr>
      <vt:lpstr>Hazard assessment</vt:lpstr>
      <vt:lpstr>The risk triangle </vt:lpstr>
      <vt:lpstr>Social acceptability of risk</vt:lpstr>
      <vt:lpstr>Hazard assessment</vt:lpstr>
      <vt:lpstr>Risk classification for the insulin pump </vt:lpstr>
      <vt:lpstr>Hazard analysis</vt:lpstr>
      <vt:lpstr>Fault-tree analysis</vt:lpstr>
      <vt:lpstr>An example of a software fault tree </vt:lpstr>
      <vt:lpstr>Fault tree analysis</vt:lpstr>
      <vt:lpstr>Risk reduction</vt:lpstr>
      <vt:lpstr>Strategy use</vt:lpstr>
      <vt:lpstr>Insulin pump - software risks</vt:lpstr>
      <vt:lpstr>Examples of safety requirements </vt:lpstr>
      <vt:lpstr>Safety engineering processes</vt:lpstr>
      <vt:lpstr>Safety engineering processes</vt:lpstr>
      <vt:lpstr>Regulation</vt:lpstr>
      <vt:lpstr>Agile methods and safety</vt:lpstr>
      <vt:lpstr>Safety assurance processes</vt:lpstr>
      <vt:lpstr>Processes for safety assurance</vt:lpstr>
      <vt:lpstr>Safety related process activities</vt:lpstr>
      <vt:lpstr>Hazard analysis</vt:lpstr>
      <vt:lpstr>A simplified hazard log entry </vt:lpstr>
      <vt:lpstr>Hazard log (2)</vt:lpstr>
      <vt:lpstr>Safety reviews</vt:lpstr>
      <vt:lpstr>Formal verification</vt:lpstr>
      <vt:lpstr>Arguments for formal methods</vt:lpstr>
      <vt:lpstr>Arguments against formal methods</vt:lpstr>
      <vt:lpstr>Formal methods cannot guarantee safety</vt:lpstr>
      <vt:lpstr>Model checking</vt:lpstr>
      <vt:lpstr>Model checking </vt:lpstr>
      <vt:lpstr>Static program analysis</vt:lpstr>
      <vt:lpstr>Automated static analysis checks </vt:lpstr>
      <vt:lpstr>Levels of static analysis</vt:lpstr>
      <vt:lpstr>Use of static analysis</vt:lpstr>
      <vt:lpstr>Safety cases</vt:lpstr>
      <vt:lpstr>Safety and dependability cases</vt:lpstr>
      <vt:lpstr>The system safety case</vt:lpstr>
      <vt:lpstr>The contents of a software safety case</vt:lpstr>
      <vt:lpstr>PowerPoint Presentation</vt:lpstr>
      <vt:lpstr>Structured arguments</vt:lpstr>
      <vt:lpstr>Structured arguments </vt:lpstr>
      <vt:lpstr>Insulin pump safety argument</vt:lpstr>
      <vt:lpstr>Structured safety arguments</vt:lpstr>
      <vt:lpstr>A safety claim hierarchy for the insulin pump </vt:lpstr>
      <vt:lpstr>Software safety arguments</vt:lpstr>
      <vt:lpstr>Construction of a safety argument</vt:lpstr>
      <vt:lpstr>Insulin dose computation with safety checks </vt:lpstr>
      <vt:lpstr>Informal safety argument based on demonstrating contradictions </vt:lpstr>
      <vt:lpstr>Program paths</vt:lpstr>
      <vt:lpstr>Key points</vt:lpstr>
      <vt:lpstr>Key points</vt:lpstr>
      <vt:lpstr>Chapter 13 – Security Engineering</vt:lpstr>
      <vt:lpstr>Topics covered</vt:lpstr>
      <vt:lpstr>Security engineering</vt:lpstr>
      <vt:lpstr>Security dimensions</vt:lpstr>
      <vt:lpstr>Security levels</vt:lpstr>
      <vt:lpstr>System layers where security may be compromised </vt:lpstr>
      <vt:lpstr>Application/infrastructure security</vt:lpstr>
      <vt:lpstr>System security management</vt:lpstr>
      <vt:lpstr>Operational security</vt:lpstr>
      <vt:lpstr>Security and dependability</vt:lpstr>
      <vt:lpstr>Security</vt:lpstr>
      <vt:lpstr>Fundamental security</vt:lpstr>
      <vt:lpstr>Security terminology </vt:lpstr>
      <vt:lpstr>Examples of security terminology (Mentcare) </vt:lpstr>
      <vt:lpstr>Threat types</vt:lpstr>
      <vt:lpstr>Threat types</vt:lpstr>
      <vt:lpstr>Security assurance</vt:lpstr>
      <vt:lpstr>Security and dependability</vt:lpstr>
      <vt:lpstr>Security and dependability</vt:lpstr>
      <vt:lpstr>Security and organizations</vt:lpstr>
      <vt:lpstr>Security is a business issue</vt:lpstr>
      <vt:lpstr>Organizational security policies</vt:lpstr>
      <vt:lpstr>Security policies</vt:lpstr>
      <vt:lpstr>Security policies</vt:lpstr>
      <vt:lpstr>Security risk assessment and management</vt:lpstr>
      <vt:lpstr>Preliminary risk assessment</vt:lpstr>
      <vt:lpstr>Design risk assessment</vt:lpstr>
      <vt:lpstr>Operational risk assessment</vt:lpstr>
      <vt:lpstr>Security requirements</vt:lpstr>
      <vt:lpstr>Security specification</vt:lpstr>
      <vt:lpstr>Types of security requirement</vt:lpstr>
      <vt:lpstr>Security requirement classification</vt:lpstr>
      <vt:lpstr>The preliminary risk assessment process for security requirements </vt:lpstr>
      <vt:lpstr>Security risk assessment</vt:lpstr>
      <vt:lpstr>Security risk assessment</vt:lpstr>
      <vt:lpstr>Asset analysis in a preliminary risk assessment report for the Mentcare system</vt:lpstr>
      <vt:lpstr>Threat and control analysis in a preliminary risk assessment report </vt:lpstr>
      <vt:lpstr>Security requirements for the Mentcare system</vt:lpstr>
      <vt:lpstr>Misuse cases</vt:lpstr>
      <vt:lpstr>Misuse cases</vt:lpstr>
      <vt:lpstr>Mentcare use case – Transfer data</vt:lpstr>
      <vt:lpstr>Mentcare misuse case: Intercept transfer</vt:lpstr>
      <vt:lpstr>Misuse case: Intercept transfer</vt:lpstr>
      <vt:lpstr>Secure systems design</vt:lpstr>
      <vt:lpstr>Secure systems design</vt:lpstr>
      <vt:lpstr>Design compromises</vt:lpstr>
      <vt:lpstr>Design risk assessment</vt:lpstr>
      <vt:lpstr>Design and risk assessment</vt:lpstr>
      <vt:lpstr>Protection requirements</vt:lpstr>
      <vt:lpstr>Design risk assessment</vt:lpstr>
      <vt:lpstr>Design decisions from use of COTS</vt:lpstr>
      <vt:lpstr>Vulnerabilities associated with technology choices </vt:lpstr>
      <vt:lpstr>Security requirements</vt:lpstr>
      <vt:lpstr>Architectural design</vt:lpstr>
      <vt:lpstr>Protection</vt:lpstr>
      <vt:lpstr>A layered protection architecture </vt:lpstr>
      <vt:lpstr>Distribution</vt:lpstr>
      <vt:lpstr>Distributed assets in an equity trading system </vt:lpstr>
      <vt:lpstr>Design guidelines for security engineering</vt:lpstr>
      <vt:lpstr>Design guidelines for secure systems engineering </vt:lpstr>
      <vt:lpstr>Design guidelines 1-3</vt:lpstr>
      <vt:lpstr>Design guidelines 4-6</vt:lpstr>
      <vt:lpstr>Design guidelines 7-10</vt:lpstr>
      <vt:lpstr>Secure systems programming</vt:lpstr>
      <vt:lpstr>Aspects of secure systems programming</vt:lpstr>
      <vt:lpstr>Dependable programming guidelines</vt:lpstr>
      <vt:lpstr>Security testing and assurance</vt:lpstr>
      <vt:lpstr>Security testing</vt:lpstr>
      <vt:lpstr>Security validation</vt:lpstr>
      <vt:lpstr>Examples of entries in a security checklist </vt:lpstr>
      <vt:lpstr>Key points</vt:lpstr>
      <vt:lpstr>Key points</vt:lpstr>
      <vt:lpstr> </vt:lpstr>
      <vt:lpstr>Topics covered</vt:lpstr>
      <vt:lpstr>Resilience</vt:lpstr>
      <vt:lpstr>Essential resilience ideas</vt:lpstr>
      <vt:lpstr>Resilience engineering assumptions</vt:lpstr>
      <vt:lpstr>Resilience activities</vt:lpstr>
      <vt:lpstr>Resistance</vt:lpstr>
      <vt:lpstr>Resilience activities</vt:lpstr>
      <vt:lpstr>Cybersecurity</vt:lpstr>
      <vt:lpstr>Cybersecurity</vt:lpstr>
      <vt:lpstr>Factors contributing to cybersecurity failure</vt:lpstr>
      <vt:lpstr>Cybersecurity threats</vt:lpstr>
      <vt:lpstr>Examples of controls</vt:lpstr>
      <vt:lpstr>Redundancy and diversity</vt:lpstr>
      <vt:lpstr>Cyber-resilience planning</vt:lpstr>
      <vt:lpstr>Cyber resilience planning</vt:lpstr>
      <vt:lpstr>Cyber resilience planning</vt:lpstr>
      <vt:lpstr>Sociotechnical resilience</vt:lpstr>
      <vt:lpstr>Sociotechnical resilience</vt:lpstr>
      <vt:lpstr>Mentcare example</vt:lpstr>
      <vt:lpstr>Nested technical and sociotechnical systems</vt:lpstr>
      <vt:lpstr>Failure hierarchy</vt:lpstr>
      <vt:lpstr>Characteristics of resilient organizations</vt:lpstr>
      <vt:lpstr>Organizational resilience</vt:lpstr>
      <vt:lpstr>Organizational resilience</vt:lpstr>
      <vt:lpstr>Human error</vt:lpstr>
      <vt:lpstr>Systems approach</vt:lpstr>
      <vt:lpstr>Defensive layers</vt:lpstr>
      <vt:lpstr>Defensive layers</vt:lpstr>
      <vt:lpstr>Reason’s Swiss Cheese Model</vt:lpstr>
      <vt:lpstr>Swiss Cheese model</vt:lpstr>
      <vt:lpstr>Increasing system resilience</vt:lpstr>
      <vt:lpstr>Operational and management processes</vt:lpstr>
      <vt:lpstr>Operational processes</vt:lpstr>
      <vt:lpstr>Personal and Enterprise IT processes</vt:lpstr>
      <vt:lpstr>Process design</vt:lpstr>
      <vt:lpstr>Efficiency and resilience</vt:lpstr>
      <vt:lpstr>Coping with failures</vt:lpstr>
      <vt:lpstr>Information provision and management</vt:lpstr>
      <vt:lpstr>Process automation</vt:lpstr>
      <vt:lpstr>Disadvantages of process automation</vt:lpstr>
      <vt:lpstr>Resilient systems design</vt:lpstr>
      <vt:lpstr>Resilient systems design</vt:lpstr>
      <vt:lpstr>Survivable systems analysis</vt:lpstr>
      <vt:lpstr>Survivable systems analysis</vt:lpstr>
      <vt:lpstr>Stages in survivability analysis</vt:lpstr>
      <vt:lpstr>Problems for business systems</vt:lpstr>
      <vt:lpstr>Resilience engineering</vt:lpstr>
      <vt:lpstr>Streams of work in resilience engineering</vt:lpstr>
      <vt:lpstr>Maintaining critical service availability</vt:lpstr>
      <vt:lpstr>Mentcare system resilience</vt:lpstr>
      <vt:lpstr>Client-server architecture (Mentcare)</vt:lpstr>
      <vt:lpstr>Critical Mentcare services</vt:lpstr>
      <vt:lpstr>Assets required for normal service operation</vt:lpstr>
      <vt:lpstr>Adverse events</vt:lpstr>
      <vt:lpstr>Recognition and resistance strategies</vt:lpstr>
      <vt:lpstr>Mentcare system resilience</vt:lpstr>
      <vt:lpstr>Architecture for resilience</vt:lpstr>
      <vt:lpstr>Architecture for resilience</vt:lpstr>
      <vt:lpstr>Critical service maintenance</vt:lpstr>
      <vt:lpstr>Risks to confidentiality</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 Dependable systems</dc:title>
  <dc:creator>Ian Sommerville</dc:creator>
  <cp:lastModifiedBy>Abhishek Thakur</cp:lastModifiedBy>
  <cp:revision>22</cp:revision>
  <dcterms:created xsi:type="dcterms:W3CDTF">2014-10-28T09:30:53Z</dcterms:created>
  <dcterms:modified xsi:type="dcterms:W3CDTF">2019-04-08T13:45:50Z</dcterms:modified>
</cp:coreProperties>
</file>