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GB" dirty="0" smtClean="0"/>
              <a:t>Software Engineering</a:t>
            </a:r>
            <a:endParaRPr lang="en-US" dirty="0" smtClean="0"/>
          </a:p>
        </p:txBody>
      </p:sp>
      <p:sp>
        <p:nvSpPr>
          <p:cNvPr id="5"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GB" dirty="0" smtClean="0"/>
              <a:t>Software Engineering</a:t>
            </a:r>
            <a:endParaRPr lang="en-US" dirty="0" smtClean="0"/>
          </a:p>
        </p:txBody>
      </p:sp>
      <p:sp>
        <p:nvSpPr>
          <p:cNvPr id="5"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340768"/>
            <a:ext cx="8229600" cy="4785395"/>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GB" dirty="0" smtClean="0"/>
              <a:t>Software Engineering</a:t>
            </a:r>
            <a:endParaRPr lang="en-US" dirty="0" smtClean="0"/>
          </a:p>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dirty="0" smtClean="0"/>
              <a:t>Software Engineering</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GB" dirty="0" smtClean="0"/>
              <a:t>Software Engineering</a:t>
            </a:r>
            <a:endParaRPr lang="en-US" dirty="0" smtClean="0"/>
          </a:p>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pPr>
              <a:defRPr/>
            </a:pPr>
            <a:r>
              <a:rPr lang="en-GB" dirty="0" smtClean="0"/>
              <a:t>Software Engineering</a:t>
            </a:r>
            <a:endParaRPr lang="en-US" dirty="0" smtClean="0"/>
          </a:p>
        </p:txBody>
      </p:sp>
      <p:sp>
        <p:nvSpPr>
          <p:cNvPr id="6" name="Footer Placeholder 4"/>
          <p:cNvSpPr>
            <a:spLocks noGrp="1"/>
          </p:cNvSpPr>
          <p:nvPr>
            <p:ph type="ftr" sz="quarter" idx="11"/>
          </p:nvPr>
        </p:nvSpPr>
        <p:spPr/>
        <p:txBody>
          <a:bodyPr/>
          <a:lstStyle>
            <a:lvl1pPr>
              <a:defRPr/>
            </a:lvl1pPr>
          </a:lstStyle>
          <a:p>
            <a:pPr>
              <a:defRPr/>
            </a:pPr>
            <a:r>
              <a:rPr lang="en-US" dirty="0" smtClean="0"/>
              <a:t>Module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4624"/>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Requirements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dirty="0"/>
          </a:p>
        </p:txBody>
      </p:sp>
      <p:cxnSp>
        <p:nvCxnSpPr>
          <p:cNvPr id="11" name="Straight Connector 10"/>
          <p:cNvCxnSpPr/>
          <p:nvPr/>
        </p:nvCxnSpPr>
        <p:spPr>
          <a:xfrm flipV="1">
            <a:off x="457200" y="1195164"/>
            <a:ext cx="8217026" cy="1588"/>
          </a:xfrm>
          <a:prstGeom prst="line">
            <a:avLst/>
          </a:prstGeom>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Module 4 – </a:t>
            </a:r>
            <a:r>
              <a:rPr lang="en-US" sz="3200" dirty="0" smtClean="0"/>
              <a:t>Requirements Engineering</a:t>
            </a:r>
          </a:p>
        </p:txBody>
      </p:sp>
      <p:sp>
        <p:nvSpPr>
          <p:cNvPr id="3" name="Subtitle 2"/>
          <p:cNvSpPr>
            <a:spLocks noGrp="1"/>
          </p:cNvSpPr>
          <p:nvPr>
            <p:ph type="subTitle" idx="1"/>
          </p:nvPr>
        </p:nvSpPr>
        <p:spPr/>
        <p:txBody>
          <a:bodyPr/>
          <a:lstStyle/>
          <a:p>
            <a:pPr algn="r" eaLnBrk="1" fontAlgn="auto" hangingPunct="1">
              <a:spcAft>
                <a:spcPts val="0"/>
              </a:spcAft>
              <a:buFont typeface="Arial"/>
              <a:buNone/>
              <a:defRPr/>
            </a:pPr>
            <a:r>
              <a:rPr lang="en-US" sz="2400" dirty="0" smtClean="0">
                <a:solidFill>
                  <a:schemeClr val="tx1"/>
                </a:solidFill>
                <a:ea typeface="+mn-ea"/>
                <a:cs typeface="+mn-cs"/>
              </a:rPr>
              <a:t>Ref: Somerville</a:t>
            </a:r>
            <a:endParaRPr lang="en-US" sz="2400" dirty="0">
              <a:solidFill>
                <a:schemeClr val="tx1"/>
              </a:solidFill>
              <a:ea typeface="+mn-ea"/>
              <a:cs typeface="+mn-cs"/>
            </a:endParaRP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340768"/>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dirty="0"/>
              <a:t>Software </a:t>
            </a:r>
            <a:r>
              <a:rPr lang="en-GB" dirty="0" smtClean="0"/>
              <a:t>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101928" y="1268760"/>
            <a:ext cx="8934568" cy="5012586"/>
          </a:xfrm>
          <a:prstGeom prst="rect">
            <a:avLst/>
          </a:prstGeom>
        </p:spPr>
      </p:pic>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dirty="0"/>
              <a:t>Software </a:t>
            </a:r>
            <a:r>
              <a:rPr lang="en-GB" dirty="0" smtClean="0"/>
              <a:t>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dirty="0"/>
              <a:t>Software </a:t>
            </a:r>
            <a:r>
              <a:rPr lang="en-GB" dirty="0" smtClean="0"/>
              <a:t>Engineering</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94576233"/>
              </p:ext>
            </p:extLst>
          </p:nvPr>
        </p:nvGraphicFramePr>
        <p:xfrm>
          <a:off x="968632" y="1268760"/>
          <a:ext cx="7059752" cy="5120640"/>
        </p:xfrm>
        <a:graphic>
          <a:graphicData uri="http://schemas.openxmlformats.org/drawingml/2006/table">
            <a:tbl>
              <a:tblPr firstRow="1" bandRow="1">
                <a:tableStyleId>{69CF1AB2-1976-4502-BF36-3FF5EA218861}</a:tableStyleId>
              </a:tblPr>
              <a:tblGrid>
                <a:gridCol w="7059752">
                  <a:extLst>
                    <a:ext uri="{9D8B030D-6E8A-4147-A177-3AD203B41FA5}">
                      <a16:colId xmlns:a16="http://schemas.microsoft.com/office/drawing/2014/main" val="20000"/>
                    </a:ext>
                  </a:extLst>
                </a:gridCol>
              </a:tblGrid>
              <a:tr h="5060032">
                <a:tc>
                  <a:txBody>
                    <a:bodyPr/>
                    <a:lstStyle/>
                    <a:p>
                      <a:r>
                        <a:rPr lang="en-GB" sz="2400" b="1" kern="1200" dirty="0" smtClean="0"/>
                        <a:t>Product requirement</a:t>
                      </a:r>
                    </a:p>
                    <a:p>
                      <a:r>
                        <a:rPr lang="en-GB" sz="2400" b="0" kern="1200" dirty="0" smtClean="0"/>
                        <a:t>The Mentcare system shall be available to all clinics during normal working hours (Mon–Fri, 0830–17.30). Downtime within normal working hours shall not exceed five seconds in any one day.</a:t>
                      </a:r>
                    </a:p>
                    <a:p>
                      <a:endParaRPr lang="en-GB" sz="2400" b="0" kern="1200" dirty="0" smtClean="0"/>
                    </a:p>
                    <a:p>
                      <a:r>
                        <a:rPr lang="en-GB" sz="2400" b="1" kern="1200" dirty="0" smtClean="0"/>
                        <a:t>Organizational requirement</a:t>
                      </a:r>
                      <a:r>
                        <a:rPr lang="en-GB" sz="2400" b="0" kern="1200" dirty="0" smtClean="0"/>
                        <a:t/>
                      </a:r>
                      <a:br>
                        <a:rPr lang="en-GB" sz="2400" b="0" kern="1200" dirty="0" smtClean="0"/>
                      </a:br>
                      <a:r>
                        <a:rPr lang="en-GB" sz="2400" b="0" kern="1200" dirty="0" smtClean="0"/>
                        <a:t>Users of the Mentcare system shall authenticate themselves using their health authority identity card.</a:t>
                      </a:r>
                    </a:p>
                    <a:p>
                      <a:endParaRPr lang="en-GB" sz="2400" b="0" kern="1200" dirty="0" smtClean="0"/>
                    </a:p>
                    <a:p>
                      <a:r>
                        <a:rPr lang="en-GB" sz="2400" b="1" kern="1200" dirty="0" smtClean="0"/>
                        <a:t>External requirement</a:t>
                      </a:r>
                      <a:r>
                        <a:rPr lang="en-GB" sz="2400" b="0" kern="1200" dirty="0" smtClean="0"/>
                        <a:t/>
                      </a:r>
                      <a:br>
                        <a:rPr lang="en-GB" sz="2400" b="0" kern="1200" dirty="0" smtClean="0"/>
                      </a:br>
                      <a:r>
                        <a:rPr lang="en-GB" sz="24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dirty="0"/>
              <a:t>Software </a:t>
            </a:r>
            <a:r>
              <a:rPr lang="en-GB" dirty="0" smtClean="0"/>
              <a:t>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state precisely and imprecise requirements may be difficult to verify. </a:t>
            </a:r>
          </a:p>
          <a:p>
            <a:r>
              <a:rPr lang="en-GB" sz="2400" dirty="0"/>
              <a:t>Goal</a:t>
            </a:r>
          </a:p>
          <a:p>
            <a:pPr lvl="1"/>
            <a:r>
              <a:rPr lang="en-GB" sz="2000" dirty="0"/>
              <a:t>A general intention of the user such as ease of use.</a:t>
            </a:r>
          </a:p>
          <a:p>
            <a:r>
              <a:rPr lang="en-GB" sz="2400" dirty="0"/>
              <a:t>Verifiable non-functional requirement</a:t>
            </a:r>
          </a:p>
          <a:p>
            <a:pPr lvl="1"/>
            <a:r>
              <a:rPr lang="en-GB" sz="2000" dirty="0"/>
              <a:t>A statement using some measure that can be objectively tested.</a:t>
            </a:r>
          </a:p>
          <a:p>
            <a:endParaRPr lang="en-GB" sz="2400" dirty="0" smtClean="0"/>
          </a:p>
          <a:p>
            <a:r>
              <a:rPr lang="en-GB" sz="2400" dirty="0" smtClean="0"/>
              <a:t>Goals </a:t>
            </a:r>
            <a:r>
              <a:rPr lang="en-GB" sz="2400" dirty="0"/>
              <a:t>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dirty="0"/>
              <a:t>Software </a:t>
            </a:r>
            <a:r>
              <a:rPr lang="en-GB" dirty="0" smtClean="0"/>
              <a:t>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dirty="0"/>
              <a:t>Software </a:t>
            </a:r>
            <a:r>
              <a:rPr lang="en-GB" dirty="0" smtClean="0"/>
              <a:t>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75289614"/>
              </p:ext>
            </p:extLst>
          </p:nvPr>
        </p:nvGraphicFramePr>
        <p:xfrm>
          <a:off x="899592" y="1340768"/>
          <a:ext cx="7696201" cy="4992216"/>
        </p:xfrm>
        <a:graphic>
          <a:graphicData uri="http://schemas.openxmlformats.org/drawingml/2006/table">
            <a:tbl>
              <a:tblPr/>
              <a:tblGrid>
                <a:gridCol w="2088232">
                  <a:extLst>
                    <a:ext uri="{9D8B030D-6E8A-4147-A177-3AD203B41FA5}">
                      <a16:colId xmlns:a16="http://schemas.microsoft.com/office/drawing/2014/main" val="20000"/>
                    </a:ext>
                  </a:extLst>
                </a:gridCol>
                <a:gridCol w="5607969">
                  <a:extLst>
                    <a:ext uri="{9D8B030D-6E8A-4147-A177-3AD203B41FA5}">
                      <a16:colId xmlns:a16="http://schemas.microsoft.com/office/drawing/2014/main" val="20001"/>
                    </a:ext>
                  </a:extLst>
                </a:gridCol>
              </a:tblGrid>
              <a:tr h="43681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4243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928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928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0920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4243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928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endParaRPr lang="en-GB" dirty="0" smtClean="0"/>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3711235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1"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extLst>
              <p:ext uri="{D42A27DB-BD31-4B8C-83A1-F6EECF244321}">
                <p14:modId xmlns:p14="http://schemas.microsoft.com/office/powerpoint/2010/main" val="1510384179"/>
              </p:ext>
            </p:extLst>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3" name="Document" r:id="rId3" imgW="5956042" imgH="4479458" progId="Word.Document.12">
                  <p:embed/>
                </p:oleObj>
              </mc:Choice>
              <mc:Fallback>
                <p:oleObj name="Document" r:id="rId3" imgW="5956042" imgH="4479458" progId="Word.Document.12">
                  <p:embed/>
                  <p:pic>
                    <p:nvPicPr>
                      <p:cNvPr id="0" name=""/>
                      <p:cNvPicPr>
                        <a:picLocks noChangeAspect="1" noChangeArrowheads="1"/>
                      </p:cNvPicPr>
                      <p:nvPr/>
                    </p:nvPicPr>
                    <p:blipFill>
                      <a:blip r:embed="rId4"/>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
        <p:nvSpPr>
          <p:cNvPr id="3" name="Footer Placeholder 2"/>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dirty="0"/>
              <a:t>Software Engineering</a:t>
            </a:r>
            <a:endParaRPr lang="en-US" dirty="0"/>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4 </a:t>
            </a:r>
            <a:r>
              <a:rPr lang="en-US" dirty="0" smtClean="0"/>
              <a:t>Requirements Engineering</a:t>
            </a:r>
            <a:endParaRPr lang="en-US" dirty="0"/>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dirty="0" smtClean="0"/>
              <a:t>Module 4 </a:t>
            </a:r>
            <a:r>
              <a:rPr lang="en-US" dirty="0" smtClean="0"/>
              <a:t>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dirty="0"/>
              <a:t>Software Engineering</a:t>
            </a:r>
            <a:endParaRPr lang="en-US" dirty="0"/>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4460</TotalTime>
  <Words>5882</Words>
  <Application>Microsoft Office PowerPoint</Application>
  <PresentationFormat>On-screen Show (4:3)</PresentationFormat>
  <Paragraphs>703</Paragraphs>
  <Slides>88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ＭＳ Ｐゴシック</vt:lpstr>
      <vt:lpstr>Arial</vt:lpstr>
      <vt:lpstr>Calibri</vt:lpstr>
      <vt:lpstr>Times New Roman</vt:lpstr>
      <vt:lpstr>Wingdings</vt:lpstr>
      <vt:lpstr>Zapf Dingbats</vt:lpstr>
      <vt:lpstr>SE10 slides</vt:lpstr>
      <vt:lpstr>Document</vt:lpstr>
      <vt:lpstr>Module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Abhishek Thakur</cp:lastModifiedBy>
  <cp:revision>35</cp:revision>
  <cp:lastPrinted>2010-01-11T10:54:43Z</cp:lastPrinted>
  <dcterms:created xsi:type="dcterms:W3CDTF">2010-01-08T19:43:52Z</dcterms:created>
  <dcterms:modified xsi:type="dcterms:W3CDTF">2019-02-03T17:19:49Z</dcterms:modified>
</cp:coreProperties>
</file>