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1"/>
  </p:notesMasterIdLst>
  <p:handoutMasterIdLst>
    <p:handoutMasterId r:id="rId62"/>
  </p:handoutMasterIdLst>
  <p:sldIdLst>
    <p:sldId id="256" r:id="rId2"/>
    <p:sldId id="277" r:id="rId3"/>
    <p:sldId id="278" r:id="rId4"/>
    <p:sldId id="320" r:id="rId5"/>
    <p:sldId id="257" r:id="rId6"/>
    <p:sldId id="308" r:id="rId7"/>
    <p:sldId id="280" r:id="rId8"/>
    <p:sldId id="309" r:id="rId9"/>
    <p:sldId id="284" r:id="rId10"/>
    <p:sldId id="310" r:id="rId11"/>
    <p:sldId id="319" r:id="rId12"/>
    <p:sldId id="285" r:id="rId13"/>
    <p:sldId id="321" r:id="rId14"/>
    <p:sldId id="287" r:id="rId15"/>
    <p:sldId id="311" r:id="rId16"/>
    <p:sldId id="322" r:id="rId17"/>
    <p:sldId id="298" r:id="rId18"/>
    <p:sldId id="323" r:id="rId19"/>
    <p:sldId id="312" r:id="rId20"/>
    <p:sldId id="324" r:id="rId21"/>
    <p:sldId id="325" r:id="rId22"/>
    <p:sldId id="299" r:id="rId23"/>
    <p:sldId id="258" r:id="rId24"/>
    <p:sldId id="259" r:id="rId25"/>
    <p:sldId id="260" r:id="rId26"/>
    <p:sldId id="288" r:id="rId27"/>
    <p:sldId id="261" r:id="rId28"/>
    <p:sldId id="262" r:id="rId29"/>
    <p:sldId id="263" r:id="rId30"/>
    <p:sldId id="292" r:id="rId31"/>
    <p:sldId id="264" r:id="rId32"/>
    <p:sldId id="265" r:id="rId33"/>
    <p:sldId id="295" r:id="rId34"/>
    <p:sldId id="266" r:id="rId35"/>
    <p:sldId id="267" r:id="rId36"/>
    <p:sldId id="289" r:id="rId37"/>
    <p:sldId id="268" r:id="rId38"/>
    <p:sldId id="269" r:id="rId39"/>
    <p:sldId id="327" r:id="rId40"/>
    <p:sldId id="300" r:id="rId41"/>
    <p:sldId id="301" r:id="rId42"/>
    <p:sldId id="302" r:id="rId43"/>
    <p:sldId id="303" r:id="rId44"/>
    <p:sldId id="304" r:id="rId45"/>
    <p:sldId id="270" r:id="rId46"/>
    <p:sldId id="271" r:id="rId47"/>
    <p:sldId id="305" r:id="rId48"/>
    <p:sldId id="272" r:id="rId49"/>
    <p:sldId id="273" r:id="rId50"/>
    <p:sldId id="313" r:id="rId51"/>
    <p:sldId id="314" r:id="rId52"/>
    <p:sldId id="306" r:id="rId53"/>
    <p:sldId id="274" r:id="rId54"/>
    <p:sldId id="315" r:id="rId55"/>
    <p:sldId id="316" r:id="rId56"/>
    <p:sldId id="276" r:id="rId57"/>
    <p:sldId id="275" r:id="rId58"/>
    <p:sldId id="326" r:id="rId59"/>
    <p:sldId id="307"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0" d="100"/>
          <a:sy n="80" d="100"/>
        </p:scale>
        <p:origin x="1522" y="125"/>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GB" dirty="0" smtClean="0"/>
              <a:t>Software Engineering</a:t>
            </a:r>
            <a:endParaRPr lang="en-US" dirty="0" smtClean="0"/>
          </a:p>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6 </a:t>
            </a:r>
            <a:r>
              <a:rPr lang="en-US" dirty="0" smtClean="0"/>
              <a:t>Architectural Design</a:t>
            </a:r>
            <a:endParaRPr lang="en-US" dirty="0"/>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6 </a:t>
            </a:r>
            <a:r>
              <a:rPr lang="en-US" dirty="0" smtClean="0"/>
              <a:t>Architectural Design</a:t>
            </a:r>
            <a:endParaRPr lang="en-US" dirty="0"/>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6 </a:t>
            </a:r>
            <a:r>
              <a:rPr lang="en-US" dirty="0" smtClean="0"/>
              <a:t>Architectural Design</a:t>
            </a:r>
            <a:endParaRPr lang="en-US" dirty="0"/>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r>
              <a:rPr lang="en-GB" dirty="0" smtClean="0"/>
              <a:t>Software Engineering</a:t>
            </a:r>
            <a:endParaRPr lang="en-US" dirty="0" smtClean="0"/>
          </a:p>
        </p:txBody>
      </p:sp>
      <p:sp>
        <p:nvSpPr>
          <p:cNvPr id="5" name="Footer Placeholder 4"/>
          <p:cNvSpPr>
            <a:spLocks noGrp="1"/>
          </p:cNvSpPr>
          <p:nvPr>
            <p:ph type="ftr" sz="quarter" idx="11"/>
          </p:nvPr>
        </p:nvSpPr>
        <p:spPr/>
        <p:txBody>
          <a:bodyPr/>
          <a:lstStyle>
            <a:lvl1pPr>
              <a:defRPr/>
            </a:lvl1pPr>
          </a:lstStyle>
          <a:p>
            <a:r>
              <a:rPr lang="en-US" dirty="0" smtClean="0"/>
              <a:t>Module 6 </a:t>
            </a:r>
            <a:r>
              <a:rPr lang="en-US" dirty="0" smtClean="0"/>
              <a:t>Architectural Design</a:t>
            </a:r>
            <a:endParaRPr lang="en-US" dirty="0"/>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6 </a:t>
            </a:r>
            <a:r>
              <a:rPr lang="en-US" dirty="0" smtClean="0"/>
              <a:t>Architectural Design</a:t>
            </a:r>
            <a:endParaRPr lang="en-US" dirty="0"/>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6 </a:t>
            </a:r>
            <a:r>
              <a:rPr lang="en-US" dirty="0" smtClean="0"/>
              <a:t>Architectural Design</a:t>
            </a:r>
            <a:endParaRPr lang="en-US" dirty="0"/>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Module 6 </a:t>
            </a:r>
            <a:r>
              <a:rPr lang="en-US" dirty="0" smtClean="0"/>
              <a:t>Architectural Design</a:t>
            </a:r>
            <a:endParaRPr lang="en-US" dirty="0"/>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Module 6 </a:t>
            </a:r>
            <a:r>
              <a:rPr lang="en-US" dirty="0" smtClean="0"/>
              <a:t>Architectural Design</a:t>
            </a:r>
            <a:endParaRPr lang="en-US" dirty="0"/>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Module 6 </a:t>
            </a:r>
            <a:r>
              <a:rPr lang="en-US" dirty="0" smtClean="0"/>
              <a:t>Architectural Design</a:t>
            </a:r>
            <a:endParaRPr lang="en-US" dirty="0"/>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6 </a:t>
            </a:r>
            <a:r>
              <a:rPr lang="en-US" dirty="0" smtClean="0"/>
              <a:t>Architectural Design</a:t>
            </a:r>
            <a:endParaRPr lang="en-US" dirty="0"/>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6 </a:t>
            </a:r>
            <a:r>
              <a:rPr lang="en-US" dirty="0" smtClean="0"/>
              <a:t>Architectural Design</a:t>
            </a:r>
            <a:endParaRPr lang="en-US" dirty="0"/>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175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dirty="0" smtClean="0"/>
              <a:t>Software Engineering</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Module 6 </a:t>
            </a:r>
            <a:r>
              <a:rPr lang="en-US" dirty="0" smtClean="0"/>
              <a:t>Architectural Design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11" name="Straight Connector 10"/>
          <p:cNvCxnSpPr/>
          <p:nvPr/>
        </p:nvCxnSpPr>
        <p:spPr>
          <a:xfrm flipV="1">
            <a:off x="457200" y="124999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6 </a:t>
            </a:r>
            <a:r>
              <a:rPr lang="en-US" dirty="0" smtClean="0"/>
              <a:t>– </a:t>
            </a:r>
            <a:r>
              <a:rPr lang="en-US" sz="3200" dirty="0" smtClean="0"/>
              <a:t>Architectural Design</a:t>
            </a:r>
            <a:endParaRPr lang="en-US" sz="3200" dirty="0"/>
          </a:p>
        </p:txBody>
      </p:sp>
      <p:sp>
        <p:nvSpPr>
          <p:cNvPr id="3" name="Subtitle 2"/>
          <p:cNvSpPr>
            <a:spLocks noGrp="1"/>
          </p:cNvSpPr>
          <p:nvPr>
            <p:ph type="subTitle" idx="1"/>
          </p:nvPr>
        </p:nvSpPr>
        <p:spPr/>
        <p:txBody>
          <a:bodyPr/>
          <a:lstStyle/>
          <a:p>
            <a:pPr algn="r"/>
            <a:r>
              <a:rPr lang="en-US" dirty="0" smtClean="0">
                <a:solidFill>
                  <a:schemeClr val="tx1"/>
                </a:solidFill>
              </a:rPr>
              <a:t>Ref: </a:t>
            </a:r>
            <a:r>
              <a:rPr lang="en-US" dirty="0" err="1" smtClean="0">
                <a:solidFill>
                  <a:schemeClr val="tx1"/>
                </a:solidFill>
              </a:rPr>
              <a:t>Sommerville</a:t>
            </a:r>
            <a:endParaRPr lang="en-US" dirty="0">
              <a:solidFill>
                <a:schemeClr val="tx1"/>
              </a:solidFill>
            </a:endParaRPr>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t>03/02/2019</a:t>
            </a:fld>
            <a:endParaRPr lang="en-US" dirty="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of architectural models</a:t>
            </a:r>
            <a:endParaRPr lang="en-US" dirty="0"/>
          </a:p>
        </p:txBody>
      </p:sp>
      <p:sp>
        <p:nvSpPr>
          <p:cNvPr id="3" name="Content Placeholder 2"/>
          <p:cNvSpPr>
            <a:spLocks noGrp="1"/>
          </p:cNvSpPr>
          <p:nvPr>
            <p:ph idx="1"/>
          </p:nvPr>
        </p:nvSpPr>
        <p:spPr/>
        <p:txBody>
          <a:bodyPr/>
          <a:lstStyle/>
          <a:p>
            <a:r>
              <a:rPr lang="en-US" dirty="0" smtClean="0"/>
              <a:t>As a way of facilitating discussion about the system design </a:t>
            </a:r>
          </a:p>
          <a:p>
            <a:pPr lvl="1"/>
            <a:r>
              <a:rPr lang="en-US" dirty="0" smtClean="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smtClean="0"/>
          </a:p>
          <a:p>
            <a:r>
              <a:rPr lang="en-US" dirty="0" smtClean="0"/>
              <a:t>As a way of documenting an architecture that has been designed </a:t>
            </a:r>
          </a:p>
          <a:p>
            <a:pPr lvl="1"/>
            <a:r>
              <a:rPr lang="en-US" dirty="0" smtClean="0"/>
              <a:t>The aim here is to produce a complete system model that shows the different components in a system, their interfaces and their connections. </a:t>
            </a:r>
            <a:endParaRPr lang="en-US"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dirty="0" smtClean="0"/>
              <a:t>Architectural design decisions</a:t>
            </a:r>
            <a:endParaRPr lang="en-US" dirty="0"/>
          </a:p>
        </p:txBody>
      </p:sp>
      <p:sp>
        <p:nvSpPr>
          <p:cNvPr id="4" name="Footer Placeholder 3"/>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a:p>
        </p:txBody>
      </p:sp>
      <p:sp>
        <p:nvSpPr>
          <p:cNvPr id="3" name="Date Placeholder 2"/>
          <p:cNvSpPr>
            <a:spLocks noGrp="1"/>
          </p:cNvSpPr>
          <p:nvPr>
            <p:ph type="dt" sz="half" idx="10"/>
          </p:nvPr>
        </p:nvSpPr>
        <p:spPr/>
        <p:txBody>
          <a:bodyPr/>
          <a:lstStyle/>
          <a:p>
            <a:fld id="{27A36E96-18A3-F849-B163-F417995BEE9C}" type="datetime1">
              <a:rPr lang="en-GB" smtClean="0"/>
              <a:t>03/02/2019</a:t>
            </a:fld>
            <a:endParaRPr lang="en-US"/>
          </a:p>
        </p:txBody>
      </p:sp>
    </p:spTree>
    <p:extLst>
      <p:ext uri="{BB962C8B-B14F-4D97-AF65-F5344CB8AC3E}">
        <p14:creationId xmlns:p14="http://schemas.microsoft.com/office/powerpoint/2010/main" val="213917580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a:t>
            </a:r>
            <a:r>
              <a:rPr lang="en-US" dirty="0" smtClean="0"/>
              <a:t>processes and these decisions affect the non-functional characteristics of the system.</a:t>
            </a:r>
            <a:endParaRPr lang="en-US"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2" name="Date Placeholder 1"/>
          <p:cNvSpPr>
            <a:spLocks noGrp="1"/>
          </p:cNvSpPr>
          <p:nvPr>
            <p:ph type="dt" sz="half" idx="10"/>
          </p:nvPr>
        </p:nvSpPr>
        <p:spPr/>
        <p:txBody>
          <a:bodyPr/>
          <a:lstStyle/>
          <a:p>
            <a:fld id="{7C436FAF-8728-3741-BE51-A0D01615043E}"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 decisions</a:t>
            </a:r>
            <a:endParaRPr lang="en-US" dirty="0"/>
          </a:p>
        </p:txBody>
      </p:sp>
      <p:sp>
        <p:nvSpPr>
          <p:cNvPr id="4" name="Footer Placeholder 3"/>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13</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9" y="1684421"/>
            <a:ext cx="8705841" cy="4671929"/>
          </a:xfrm>
          <a:prstGeom prst="rect">
            <a:avLst/>
          </a:prstGeom>
        </p:spPr>
      </p:pic>
      <p:sp>
        <p:nvSpPr>
          <p:cNvPr id="3" name="Date Placeholder 2"/>
          <p:cNvSpPr>
            <a:spLocks noGrp="1"/>
          </p:cNvSpPr>
          <p:nvPr>
            <p:ph type="dt" sz="half" idx="10"/>
          </p:nvPr>
        </p:nvSpPr>
        <p:spPr/>
        <p:txBody>
          <a:bodyPr/>
          <a:lstStyle/>
          <a:p>
            <a:fld id="{797EC886-3A82-414C-AE09-89E7C04AB97D}" type="datetime1">
              <a:rPr lang="en-GB" smtClean="0"/>
              <a:t>03/02/2019</a:t>
            </a:fld>
            <a:endParaRPr lang="en-US"/>
          </a:p>
        </p:txBody>
      </p:sp>
    </p:spTree>
    <p:extLst>
      <p:ext uri="{BB962C8B-B14F-4D97-AF65-F5344CB8AC3E}">
        <p14:creationId xmlns:p14="http://schemas.microsoft.com/office/powerpoint/2010/main" val="326788662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r>
              <a:rPr lang="en-US" dirty="0" smtClean="0"/>
              <a:t>.</a:t>
            </a:r>
          </a:p>
          <a:p>
            <a:r>
              <a:rPr lang="en-US" dirty="0" smtClean="0"/>
              <a:t>The architecture of a system may be designed around one of more architectural patterns or ‘styles’. </a:t>
            </a:r>
          </a:p>
          <a:p>
            <a:pPr lvl="1"/>
            <a:r>
              <a:rPr lang="en-US" dirty="0" smtClean="0"/>
              <a:t>These capture the essence of an architecture and can be instantiated in different ways.</a:t>
            </a:r>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2" name="Date Placeholder 1"/>
          <p:cNvSpPr>
            <a:spLocks noGrp="1"/>
          </p:cNvSpPr>
          <p:nvPr>
            <p:ph type="dt" sz="half" idx="10"/>
          </p:nvPr>
        </p:nvSpPr>
        <p:spPr/>
        <p:txBody>
          <a:bodyPr/>
          <a:lstStyle/>
          <a:p>
            <a:fld id="{C74E1B68-3EE1-454F-B982-FE61D1DA8B44}"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smtClean="0"/>
              <a:t>Architectural views</a:t>
            </a:r>
            <a:endParaRPr lang="en-US" dirty="0"/>
          </a:p>
        </p:txBody>
      </p:sp>
      <p:sp>
        <p:nvSpPr>
          <p:cNvPr id="4" name="Footer Placeholder 3"/>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sp>
        <p:nvSpPr>
          <p:cNvPr id="3" name="Date Placeholder 2"/>
          <p:cNvSpPr>
            <a:spLocks noGrp="1"/>
          </p:cNvSpPr>
          <p:nvPr>
            <p:ph type="dt" sz="half" idx="10"/>
          </p:nvPr>
        </p:nvSpPr>
        <p:spPr/>
        <p:txBody>
          <a:bodyPr/>
          <a:lstStyle/>
          <a:p>
            <a:fld id="{AF3A79A5-34C8-A24C-B96B-DD17163DEB3B}" type="datetime1">
              <a:rPr lang="en-GB" smtClean="0"/>
              <a:t>03/02/2019</a:t>
            </a:fld>
            <a:endParaRPr lang="en-US"/>
          </a:p>
        </p:txBody>
      </p:sp>
    </p:spTree>
    <p:extLst>
      <p:ext uri="{BB962C8B-B14F-4D97-AF65-F5344CB8AC3E}">
        <p14:creationId xmlns:p14="http://schemas.microsoft.com/office/powerpoint/2010/main" val="405091268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dirty="0" smtClean="0"/>
              <a:t>What views or perspectives are useful when designing and documenting a system’s architecture?</a:t>
            </a:r>
            <a:endParaRPr lang="en-GB" dirty="0" smtClean="0"/>
          </a:p>
          <a:p>
            <a:r>
              <a:rPr lang="en-US" dirty="0" smtClean="0"/>
              <a:t>What notations should be used for describing architectural models?</a:t>
            </a:r>
          </a:p>
          <a:p>
            <a:r>
              <a:rPr lang="en-US" dirty="0" smtClean="0"/>
              <a:t>Each architectural model only shows one view or perspective of the system. </a:t>
            </a:r>
          </a:p>
          <a:p>
            <a:pPr lvl="1"/>
            <a:r>
              <a:rPr lang="en-US" dirty="0" smtClean="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smtClean="0"/>
              <a:t> </a:t>
            </a:r>
          </a:p>
          <a:p>
            <a:endParaRPr lang="en-US"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6" name="Date Placeholder 5"/>
          <p:cNvSpPr>
            <a:spLocks noGrp="1"/>
          </p:cNvSpPr>
          <p:nvPr>
            <p:ph type="dt" sz="half" idx="10"/>
          </p:nvPr>
        </p:nvSpPr>
        <p:spPr/>
        <p:txBody>
          <a:bodyPr/>
          <a:lstStyle/>
          <a:p>
            <a:fld id="{62201369-D6C0-374C-A163-C22226977C99}"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4" name="Footer Placeholder 3"/>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83" y="1877595"/>
            <a:ext cx="5375755" cy="4044616"/>
          </a:xfrm>
          <a:prstGeom prst="rect">
            <a:avLst/>
          </a:prstGeom>
        </p:spPr>
      </p:pic>
      <p:sp>
        <p:nvSpPr>
          <p:cNvPr id="3" name="Date Placeholder 2"/>
          <p:cNvSpPr>
            <a:spLocks noGrp="1"/>
          </p:cNvSpPr>
          <p:nvPr>
            <p:ph type="dt" sz="half" idx="10"/>
          </p:nvPr>
        </p:nvSpPr>
        <p:spPr/>
        <p:txBody>
          <a:bodyPr/>
          <a:lstStyle/>
          <a:p>
            <a:fld id="{11B519F4-9FE5-8D45-82F3-E4A6557F0386}" type="datetime1">
              <a:rPr lang="en-GB" smtClean="0"/>
              <a:t>03/02/2019</a:t>
            </a:fld>
            <a:endParaRPr lang="en-US"/>
          </a:p>
        </p:txBody>
      </p:sp>
    </p:spTree>
    <p:extLst>
      <p:ext uri="{BB962C8B-B14F-4D97-AF65-F5344CB8AC3E}">
        <p14:creationId xmlns:p14="http://schemas.microsoft.com/office/powerpoint/2010/main" val="3448338256"/>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dirty="0" smtClean="0"/>
              <a:t>A logical view, which shows the key abstractions in the system as objects or object classes. </a:t>
            </a:r>
            <a:endParaRPr lang="en-GB" dirty="0" smtClean="0"/>
          </a:p>
          <a:p>
            <a:r>
              <a:rPr lang="en-US" dirty="0" smtClean="0"/>
              <a:t>A process view, which shows how, at run-time, the system is composed of interacting processes. </a:t>
            </a:r>
            <a:endParaRPr lang="en-GB" dirty="0" smtClean="0"/>
          </a:p>
          <a:p>
            <a:r>
              <a:rPr lang="en-US" dirty="0" smtClean="0"/>
              <a:t>A development view, which shows how the software is decomposed for development.</a:t>
            </a:r>
            <a:endParaRPr lang="en-GB" dirty="0" smtClean="0"/>
          </a:p>
          <a:p>
            <a:r>
              <a:rPr lang="en-US" dirty="0" smtClean="0"/>
              <a:t>A physical view, which 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Architectural design decisions</a:t>
            </a:r>
            <a:endParaRPr lang="en-GB" dirty="0" smtClean="0"/>
          </a:p>
          <a:p>
            <a:r>
              <a:rPr lang="en-US" dirty="0" smtClean="0"/>
              <a:t>Architectural views</a:t>
            </a:r>
            <a:endParaRPr lang="en-GB" dirty="0" smtClean="0"/>
          </a:p>
          <a:p>
            <a:r>
              <a:rPr lang="en-US" dirty="0" smtClean="0"/>
              <a:t>Architectural patterns</a:t>
            </a:r>
            <a:endParaRPr lang="en-GB" dirty="0" smtClean="0"/>
          </a:p>
          <a:p>
            <a:r>
              <a:rPr lang="en-US" dirty="0" smtClean="0"/>
              <a:t>Application architectures</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architectural views</a:t>
            </a:r>
            <a:endParaRPr lang="en-US" dirty="0"/>
          </a:p>
        </p:txBody>
      </p:sp>
      <p:sp>
        <p:nvSpPr>
          <p:cNvPr id="3" name="Content Placeholder 2"/>
          <p:cNvSpPr>
            <a:spLocks noGrp="1"/>
          </p:cNvSpPr>
          <p:nvPr>
            <p:ph idx="1"/>
          </p:nvPr>
        </p:nvSpPr>
        <p:spPr/>
        <p:txBody>
          <a:bodyPr/>
          <a:lstStyle/>
          <a:p>
            <a:r>
              <a:rPr lang="en-US" dirty="0" smtClean="0"/>
              <a:t>Some people argue that the Unified Modeling Language (UML) is an appropriate notation for describing and documenting system architectures</a:t>
            </a:r>
          </a:p>
          <a:p>
            <a:r>
              <a:rPr lang="en-US" dirty="0" smtClean="0"/>
              <a:t>I disagree with this as I do not think that the UML includes abstractions appropriate for high-level system description.</a:t>
            </a:r>
          </a:p>
          <a:p>
            <a:r>
              <a:rPr lang="en-US" dirty="0" smtClean="0"/>
              <a:t>Architectural description languages (ADLs) have been developed but are not widely used</a:t>
            </a:r>
          </a:p>
          <a:p>
            <a:endParaRPr lang="en-US" dirty="0"/>
          </a:p>
        </p:txBody>
      </p:sp>
      <p:sp>
        <p:nvSpPr>
          <p:cNvPr id="4" name="Footer Placeholder 3"/>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t>03/02/2019</a:t>
            </a:fld>
            <a:endParaRPr lang="en-US"/>
          </a:p>
        </p:txBody>
      </p:sp>
    </p:spTree>
    <p:extLst>
      <p:ext uri="{BB962C8B-B14F-4D97-AF65-F5344CB8AC3E}">
        <p14:creationId xmlns:p14="http://schemas.microsoft.com/office/powerpoint/2010/main" val="24118470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smtClean="0"/>
              <a:t>Architectural patterns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
        <p:nvSpPr>
          <p:cNvPr id="6" name="Date Placeholder 5"/>
          <p:cNvSpPr>
            <a:spLocks noGrp="1"/>
          </p:cNvSpPr>
          <p:nvPr>
            <p:ph type="dt" sz="half" idx="10"/>
          </p:nvPr>
        </p:nvSpPr>
        <p:spPr/>
        <p:txBody>
          <a:bodyPr/>
          <a:lstStyle/>
          <a:p>
            <a:fld id="{50621CF8-8542-A840-BABB-E0B22B2F0879}" type="datetime1">
              <a:rPr lang="en-GB" smtClean="0"/>
              <a:t>03/02/2019</a:t>
            </a:fld>
            <a:endParaRPr lang="en-US"/>
          </a:p>
        </p:txBody>
      </p:sp>
    </p:spTree>
    <p:extLst>
      <p:ext uri="{BB962C8B-B14F-4D97-AF65-F5344CB8AC3E}">
        <p14:creationId xmlns:p14="http://schemas.microsoft.com/office/powerpoint/2010/main" val="2437121426"/>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Patterns are a means of representing, sharing and reusing knowledge.</a:t>
            </a:r>
          </a:p>
          <a:p>
            <a:r>
              <a:rPr lang="en-US" dirty="0" smtClean="0"/>
              <a:t>An architectural pattern is a stylized description of good design practice, which has been tried and tested in different environments.</a:t>
            </a:r>
          </a:p>
          <a:p>
            <a:r>
              <a:rPr lang="en-US" dirty="0" smtClean="0"/>
              <a:t>Patterns should include information about when they are and when the are not useful.</a:t>
            </a:r>
          </a:p>
          <a:p>
            <a:r>
              <a:rPr lang="en-US" dirty="0" smtClean="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Model-View-Controller (MVC)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24</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2063367" y="1952625"/>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 using the MVC pattern</a:t>
            </a:r>
            <a:r>
              <a:rPr lang="en-GB" dirty="0" smtClean="0"/>
              <a:t> </a:t>
            </a:r>
            <a:endParaRPr lang="en-US"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828800"/>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03/02/2019</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iLearn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36" y="1585960"/>
            <a:ext cx="5781175" cy="4810291"/>
          </a:xfrm>
          <a:prstGeom prst="rect">
            <a:avLst/>
          </a:prstGeom>
        </p:spPr>
      </p:pic>
      <p:sp>
        <p:nvSpPr>
          <p:cNvPr id="3" name="Date Placeholder 2"/>
          <p:cNvSpPr>
            <a:spLocks noGrp="1"/>
          </p:cNvSpPr>
          <p:nvPr>
            <p:ph type="dt" sz="half" idx="10"/>
          </p:nvPr>
        </p:nvSpPr>
        <p:spPr/>
        <p:txBody>
          <a:bodyPr/>
          <a:lstStyle/>
          <a:p>
            <a:fld id="{B18BBAB0-88FA-894B-BC18-3819C4D50B1C}"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smtClean="0"/>
              <a:t>Architectural design</a:t>
            </a:r>
            <a:endParaRPr lang="en-GB" dirty="0"/>
          </a:p>
        </p:txBody>
      </p:sp>
      <p:sp>
        <p:nvSpPr>
          <p:cNvPr id="44035" name="Rectangle 3"/>
          <p:cNvSpPr>
            <a:spLocks noGrp="1" noChangeArrowheads="1"/>
          </p:cNvSpPr>
          <p:nvPr>
            <p:ph idx="1"/>
          </p:nvPr>
        </p:nvSpPr>
        <p:spPr/>
        <p:txBody>
          <a:bodyPr/>
          <a:lstStyle/>
          <a:p>
            <a:r>
              <a:rPr lang="en-US" dirty="0"/>
              <a:t>Architectural design is concerned with understanding how a software system should be organized and designing the overall structure of that </a:t>
            </a:r>
            <a:r>
              <a:rPr lang="en-US" dirty="0" smtClean="0"/>
              <a:t>system.</a:t>
            </a:r>
          </a:p>
          <a:p>
            <a:r>
              <a:rPr lang="en-US" dirty="0" smtClean="0"/>
              <a:t>Architectural </a:t>
            </a:r>
            <a:r>
              <a:rPr lang="en-US" dirty="0"/>
              <a:t>design is </a:t>
            </a:r>
            <a:r>
              <a:rPr lang="en-US" dirty="0" smtClean="0"/>
              <a:t>the </a:t>
            </a:r>
            <a:r>
              <a:rPr lang="en-US" dirty="0"/>
              <a:t>critical link between design and requirements engineering, as it identifies the main structural components in a system and the relationships between them. </a:t>
            </a:r>
            <a:endParaRPr lang="en-US" dirty="0" smtClean="0"/>
          </a:p>
          <a:p>
            <a:r>
              <a:rPr lang="en-US" dirty="0" smtClean="0"/>
              <a:t>The </a:t>
            </a:r>
            <a:r>
              <a:rPr lang="en-US" dirty="0"/>
              <a:t>output of the architectural design process is an architectural model that describes how the system is organized as a set of communicating components. </a:t>
            </a:r>
            <a:endParaRPr lang="en-GB" dirty="0"/>
          </a:p>
          <a:p>
            <a:endParaRPr lang="en-GB"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03/02/2019</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t>03/02/2019</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t>Pipe and filter architecture</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t>03/02/2019</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37</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 used in a payments system</a:t>
            </a:r>
            <a:r>
              <a:rPr lang="en-GB" dirty="0" smtClean="0"/>
              <a:t>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p:pic>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38</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dirty="0" smtClean="0"/>
              <a:t>Application architectures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39</a:t>
            </a:fld>
            <a:endParaRPr lang="en-US"/>
          </a:p>
        </p:txBody>
      </p:sp>
      <p:sp>
        <p:nvSpPr>
          <p:cNvPr id="6" name="Date Placeholder 5"/>
          <p:cNvSpPr>
            <a:spLocks noGrp="1"/>
          </p:cNvSpPr>
          <p:nvPr>
            <p:ph type="dt" sz="half" idx="10"/>
          </p:nvPr>
        </p:nvSpPr>
        <p:spPr/>
        <p:txBody>
          <a:bodyPr/>
          <a:lstStyle/>
          <a:p>
            <a:fld id="{A47BEF99-C949-C342-9C09-4F6A44CADEA5}" type="datetime1">
              <a:rPr lang="en-GB" smtClean="0"/>
              <a:t>03/02/2019</a:t>
            </a:fld>
            <a:endParaRPr lang="en-US"/>
          </a:p>
        </p:txBody>
      </p:sp>
    </p:spTree>
    <p:extLst>
      <p:ext uri="{BB962C8B-B14F-4D97-AF65-F5344CB8AC3E}">
        <p14:creationId xmlns:p14="http://schemas.microsoft.com/office/powerpoint/2010/main" val="1230688648"/>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Agility and architecture</a:t>
            </a:r>
            <a:endParaRPr lang="en-US" dirty="0"/>
          </a:p>
        </p:txBody>
      </p:sp>
      <p:sp>
        <p:nvSpPr>
          <p:cNvPr id="3" name="Content Placeholder 2"/>
          <p:cNvSpPr>
            <a:spLocks noGrp="1"/>
          </p:cNvSpPr>
          <p:nvPr>
            <p:ph idx="1"/>
          </p:nvPr>
        </p:nvSpPr>
        <p:spPr/>
        <p:txBody>
          <a:bodyPr/>
          <a:lstStyle/>
          <a:p>
            <a:r>
              <a:rPr lang="en-US" dirty="0" smtClean="0"/>
              <a:t>It is generally accepted that an early stage of agile processes is to design an overall systems architecture.</a:t>
            </a:r>
          </a:p>
          <a:p>
            <a:r>
              <a:rPr lang="en-US" dirty="0" smtClean="0"/>
              <a:t>Refactoring the system architecture is usually expensive because it affects so many components in the system</a:t>
            </a:r>
            <a:endParaRPr lang="en-US" dirty="0"/>
          </a:p>
        </p:txBody>
      </p:sp>
      <p:sp>
        <p:nvSpPr>
          <p:cNvPr id="4" name="Footer Placeholder 3"/>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Date Placeholder 5"/>
          <p:cNvSpPr>
            <a:spLocks noGrp="1"/>
          </p:cNvSpPr>
          <p:nvPr>
            <p:ph type="dt" sz="half" idx="10"/>
          </p:nvPr>
        </p:nvSpPr>
        <p:spPr/>
        <p:txBody>
          <a:bodyPr/>
          <a:lstStyle/>
          <a:p>
            <a:fld id="{88230E10-E64F-014A-B38E-659FFF22374A}" type="datetime1">
              <a:rPr lang="en-GB" smtClean="0"/>
              <a:t>03/02/2019</a:t>
            </a:fld>
            <a:endParaRPr lang="en-US"/>
          </a:p>
        </p:txBody>
      </p:sp>
    </p:spTree>
    <p:extLst>
      <p:ext uri="{BB962C8B-B14F-4D97-AF65-F5344CB8AC3E}">
        <p14:creationId xmlns:p14="http://schemas.microsoft.com/office/powerpoint/2010/main" val="2417976477"/>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137219" name="Rectangle 3"/>
          <p:cNvSpPr>
            <a:spLocks noGrp="1" noChangeArrowheads="1"/>
          </p:cNvSpPr>
          <p:nvPr>
            <p:ph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a:t>
            </a:r>
            <a:r>
              <a:rPr lang="en-US" dirty="0" smtClean="0"/>
              <a:t> application architecture is an architecture for a type of software system that may be configured </a:t>
            </a:r>
            <a:r>
              <a:rPr lang="en-US" dirty="0"/>
              <a:t>and adapted to create a system that meets specific requirements.</a:t>
            </a:r>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2" name="Date Placeholder 1"/>
          <p:cNvSpPr>
            <a:spLocks noGrp="1"/>
          </p:cNvSpPr>
          <p:nvPr>
            <p:ph type="dt" sz="half" idx="10"/>
          </p:nvPr>
        </p:nvSpPr>
        <p:spPr/>
        <p:txBody>
          <a:bodyPr/>
          <a:lstStyle/>
          <a:p>
            <a:fld id="{2E8D8C0F-774B-1444-B7D2-BCC57C718D4C}"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p:sp>
        <p:nvSpPr>
          <p:cNvPr id="2" name="Date Placeholder 1"/>
          <p:cNvSpPr>
            <a:spLocks noGrp="1"/>
          </p:cNvSpPr>
          <p:nvPr>
            <p:ph type="dt" sz="half" idx="10"/>
          </p:nvPr>
        </p:nvSpPr>
        <p:spPr/>
        <p:txBody>
          <a:bodyPr/>
          <a:lstStyle/>
          <a:p>
            <a:fld id="{C3D984BB-04E1-CF40-8920-D410C409BE69}"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t>Examples of application types</a:t>
            </a:r>
            <a:endParaRPr lang="en-US" dirty="0"/>
          </a:p>
        </p:txBody>
      </p:sp>
      <p:sp>
        <p:nvSpPr>
          <p:cNvPr id="139267" name="Rectangle 3"/>
          <p:cNvSpPr>
            <a:spLocks noGrp="1" noChangeArrowheads="1"/>
          </p:cNvSpPr>
          <p:nvPr>
            <p:ph idx="1"/>
          </p:nvPr>
        </p:nvSpPr>
        <p:spPr/>
        <p:txBody>
          <a:bodyPr/>
          <a:lstStyle/>
          <a:p>
            <a:r>
              <a:rPr lang="en-US" smtClean="0"/>
              <a:t>Data processing applications</a:t>
            </a:r>
          </a:p>
          <a:p>
            <a:pPr lvl="1"/>
            <a:r>
              <a:rPr lang="en-US" smtClean="0"/>
              <a:t>Data driven applications that process data in batches without explicit user intervention during the processing.</a:t>
            </a:r>
          </a:p>
          <a:p>
            <a:r>
              <a:rPr lang="en-US" smtClean="0"/>
              <a:t>Transaction processing applications</a:t>
            </a:r>
          </a:p>
          <a:p>
            <a:pPr lvl="1"/>
            <a:r>
              <a:rPr lang="en-US" smtClean="0"/>
              <a:t>Data-centred applications that process user requests and update information in a system database.</a:t>
            </a:r>
          </a:p>
          <a:p>
            <a:r>
              <a:rPr lang="en-US" smtClean="0"/>
              <a:t>Event processing systems</a:t>
            </a:r>
          </a:p>
          <a:p>
            <a:pPr lvl="1"/>
            <a:r>
              <a:rPr lang="en-US" smtClean="0"/>
              <a:t>Applications where system actions depend on interpreting events from the system’s environment.</a:t>
            </a:r>
          </a:p>
          <a:p>
            <a:r>
              <a:rPr lang="en-US" smtClean="0"/>
              <a:t>Language processing systems</a:t>
            </a:r>
          </a:p>
          <a:p>
            <a:pPr lvl="1"/>
            <a:r>
              <a:rPr lang="en-US" smtClean="0"/>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42</a:t>
            </a:fld>
            <a:endParaRPr lang="en-US"/>
          </a:p>
        </p:txBody>
      </p:sp>
      <p:sp>
        <p:nvSpPr>
          <p:cNvPr id="2" name="Date Placeholder 1"/>
          <p:cNvSpPr>
            <a:spLocks noGrp="1"/>
          </p:cNvSpPr>
          <p:nvPr>
            <p:ph type="dt" sz="half" idx="10"/>
          </p:nvPr>
        </p:nvSpPr>
        <p:spPr/>
        <p:txBody>
          <a:bodyPr/>
          <a:lstStyle/>
          <a:p>
            <a:fld id="{7272BDDC-6FB6-3847-9247-BEB58381BF80}"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smtClean="0"/>
              <a:t>Two very widely used generic application architectures are transaction processing systems and language processing 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2" name="Date Placeholder 1"/>
          <p:cNvSpPr>
            <a:spLocks noGrp="1"/>
          </p:cNvSpPr>
          <p:nvPr>
            <p:ph type="dt" sz="half" idx="10"/>
          </p:nvPr>
        </p:nvSpPr>
        <p:spPr/>
        <p:txBody>
          <a:bodyPr/>
          <a:lstStyle/>
          <a:p>
            <a:fld id="{6383DD1A-3BDF-1742-976E-81E9C4772192}"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sp>
        <p:nvSpPr>
          <p:cNvPr id="2" name="Date Placeholder 1"/>
          <p:cNvSpPr>
            <a:spLocks noGrp="1"/>
          </p:cNvSpPr>
          <p:nvPr>
            <p:ph type="dt" sz="half" idx="10"/>
          </p:nvPr>
        </p:nvSpPr>
        <p:spPr/>
        <p:txBody>
          <a:bodyPr/>
          <a:lstStyle/>
          <a:p>
            <a:fld id="{E9E16C1C-493D-2B4C-A5BF-2B4524F873BF}"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transaction processing applications</a:t>
            </a:r>
            <a:r>
              <a:rPr lang="en-GB" dirty="0" smtClean="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a:p>
        </p:txBody>
      </p:sp>
      <p:sp>
        <p:nvSpPr>
          <p:cNvPr id="3" name="Date Placeholder 2"/>
          <p:cNvSpPr>
            <a:spLocks noGrp="1"/>
          </p:cNvSpPr>
          <p:nvPr>
            <p:ph type="dt" sz="half" idx="10"/>
          </p:nvPr>
        </p:nvSpPr>
        <p:spPr/>
        <p:txBody>
          <a:bodyPr/>
          <a:lstStyle/>
          <a:p>
            <a:fld id="{8753C317-EC48-5045-AA39-7A2474D1A045}"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architecture of an ATM system</a:t>
            </a:r>
            <a:r>
              <a:rPr lang="en-GB" dirty="0" smtClean="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
        <p:nvSpPr>
          <p:cNvPr id="3" name="Date Placeholder 2"/>
          <p:cNvSpPr>
            <a:spLocks noGrp="1"/>
          </p:cNvSpPr>
          <p:nvPr>
            <p:ph type="dt" sz="half" idx="10"/>
          </p:nvPr>
        </p:nvSpPr>
        <p:spPr/>
        <p:txBody>
          <a:bodyPr/>
          <a:lstStyle/>
          <a:p>
            <a:fld id="{A6BA6C54-C195-AA42-8CE4-C690B1694ACA}"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r>
              <a:rPr lang="en-US" dirty="0" smtClean="0"/>
              <a:t>.</a:t>
            </a:r>
          </a:p>
          <a:p>
            <a:r>
              <a:rPr lang="en-US" dirty="0" smtClean="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
        <p:nvSpPr>
          <p:cNvPr id="2" name="Date Placeholder 1"/>
          <p:cNvSpPr>
            <a:spLocks noGrp="1"/>
          </p:cNvSpPr>
          <p:nvPr>
            <p:ph type="dt" sz="half" idx="10"/>
          </p:nvPr>
        </p:nvSpPr>
        <p:spPr/>
        <p:txBody>
          <a:bodyPr/>
          <a:lstStyle/>
          <a:p>
            <a:fld id="{75FA63A1-B737-064B-8822-889C1CDECC19}"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information system architecture</a:t>
            </a:r>
            <a:r>
              <a:rPr lang="en-GB" dirty="0" smtClean="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sp>
        <p:nvSpPr>
          <p:cNvPr id="3" name="Date Placeholder 2"/>
          <p:cNvSpPr>
            <a:spLocks noGrp="1"/>
          </p:cNvSpPr>
          <p:nvPr>
            <p:ph type="dt" sz="half" idx="10"/>
          </p:nvPr>
        </p:nvSpPr>
        <p:spPr/>
        <p:txBody>
          <a:bodyPr/>
          <a:lstStyle/>
          <a:p>
            <a:fld id="{005C9092-CB43-5243-940F-276A1D55BD21}"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a:t>
            </a:r>
            <a:r>
              <a:rPr lang="en-GB" dirty="0" err="1" smtClean="0"/>
              <a:t>Mentcare</a:t>
            </a:r>
            <a:r>
              <a:rPr lang="en-GB" dirty="0" smtClean="0"/>
              <a:t> system</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49</a:t>
            </a:fld>
            <a:endParaRPr lang="en-US"/>
          </a:p>
        </p:txBody>
      </p:sp>
      <p:sp>
        <p:nvSpPr>
          <p:cNvPr id="3" name="Date Placeholder 2"/>
          <p:cNvSpPr>
            <a:spLocks noGrp="1"/>
          </p:cNvSpPr>
          <p:nvPr>
            <p:ph type="dt" sz="half" idx="10"/>
          </p:nvPr>
        </p:nvSpPr>
        <p:spPr/>
        <p:txBody>
          <a:bodyPr/>
          <a:lstStyle/>
          <a:p>
            <a:fld id="{356AB56D-2A3F-9442-B517-58A55055058C}"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packing robot control system</a:t>
            </a:r>
            <a:endParaRPr lang="en-US"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1870880" y="1667100"/>
            <a:ext cx="5214383" cy="50543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5F3CC6AF-DA87-0042-8D35-8C16E82516A7}"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information systems</a:t>
            </a:r>
            <a:endParaRPr lang="en-US" dirty="0"/>
          </a:p>
        </p:txBody>
      </p:sp>
      <p:sp>
        <p:nvSpPr>
          <p:cNvPr id="3" name="Content Placeholder 2"/>
          <p:cNvSpPr>
            <a:spLocks noGrp="1"/>
          </p:cNvSpPr>
          <p:nvPr>
            <p:ph idx="1"/>
          </p:nvPr>
        </p:nvSpPr>
        <p:spPr/>
        <p:txBody>
          <a:bodyPr/>
          <a:lstStyle/>
          <a:p>
            <a:r>
              <a:rPr lang="en-US" dirty="0" smtClean="0"/>
              <a:t>Information and resource management systems are now usually web-based systems where the user interfaces are implemented using a web browser. </a:t>
            </a:r>
          </a:p>
          <a:p>
            <a:r>
              <a:rPr lang="en-US" dirty="0" smtClean="0"/>
              <a:t>For example, </a:t>
            </a:r>
            <a:r>
              <a:rPr lang="en-US" dirty="0" err="1" smtClean="0"/>
              <a:t>e</a:t>
            </a:r>
            <a:r>
              <a:rPr lang="en-US" dirty="0" smtClean="0"/>
              <a:t>-commerce systems are Internet-based resource management systems that accept electronic orders for goods or services and then arrange delivery of these goods or services to the customer</a:t>
            </a:r>
            <a:r>
              <a:rPr lang="en-US" i="1" dirty="0" smtClean="0"/>
              <a:t>. </a:t>
            </a:r>
          </a:p>
          <a:p>
            <a:r>
              <a:rPr lang="en-US" dirty="0" smtClean="0"/>
              <a:t>In an </a:t>
            </a:r>
            <a:r>
              <a:rPr lang="en-US" dirty="0" err="1" smtClean="0"/>
              <a:t>e</a:t>
            </a:r>
            <a:r>
              <a:rPr lang="en-US" dirty="0" smtClean="0"/>
              <a:t>-commerce system, the application-specific layer includes additional functionality supporting a ‘shopping cart’ in which users can place a number of items in separate transactions, then pay for them all together in a single transaction.</a:t>
            </a:r>
            <a:endParaRPr lang="en-GB" dirty="0" smtClean="0"/>
          </a:p>
          <a:p>
            <a:pPr>
              <a:buNone/>
            </a:pPr>
            <a:endParaRPr lang="en-US" dirty="0"/>
          </a:p>
        </p:txBody>
      </p:sp>
      <p:sp>
        <p:nvSpPr>
          <p:cNvPr id="4" name="Footer Placeholder 3"/>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dirty="0"/>
          </a:p>
        </p:txBody>
      </p:sp>
      <p:sp>
        <p:nvSpPr>
          <p:cNvPr id="6" name="Date Placeholder 5"/>
          <p:cNvSpPr>
            <a:spLocks noGrp="1"/>
          </p:cNvSpPr>
          <p:nvPr>
            <p:ph type="dt" sz="half" idx="10"/>
          </p:nvPr>
        </p:nvSpPr>
        <p:spPr/>
        <p:txBody>
          <a:bodyPr/>
          <a:lstStyle/>
          <a:p>
            <a:fld id="{EF592545-AFD5-A848-BC73-813CA8EAC98E}"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implementation</a:t>
            </a:r>
            <a:endParaRPr lang="en-US" dirty="0"/>
          </a:p>
        </p:txBody>
      </p:sp>
      <p:sp>
        <p:nvSpPr>
          <p:cNvPr id="3" name="Content Placeholder 2"/>
          <p:cNvSpPr>
            <a:spLocks noGrp="1"/>
          </p:cNvSpPr>
          <p:nvPr>
            <p:ph idx="1"/>
          </p:nvPr>
        </p:nvSpPr>
        <p:spPr/>
        <p:txBody>
          <a:bodyPr/>
          <a:lstStyle/>
          <a:p>
            <a:r>
              <a:rPr lang="en-US" dirty="0" smtClean="0"/>
              <a:t>These systems are often implemented as multi-tier client server/architectures (discussed in Chapter 17)</a:t>
            </a:r>
            <a:endParaRPr lang="en-GB" dirty="0" smtClean="0"/>
          </a:p>
          <a:p>
            <a:pPr lvl="1"/>
            <a:r>
              <a:rPr lang="en-US" dirty="0" smtClean="0"/>
              <a:t>The web server is responsible for all user communications, with the user interface implemented using a web browser;</a:t>
            </a:r>
            <a:endParaRPr lang="en-GB" dirty="0" smtClean="0"/>
          </a:p>
          <a:p>
            <a:pPr lvl="1"/>
            <a:r>
              <a:rPr lang="en-US" dirty="0" smtClean="0"/>
              <a:t>The application server is responsible for implementing application-specific logic as well as information storage and retrieval requests; </a:t>
            </a:r>
            <a:endParaRPr lang="en-GB" dirty="0" smtClean="0"/>
          </a:p>
          <a:p>
            <a:pPr lvl="1"/>
            <a:r>
              <a:rPr lang="en-US" dirty="0" smtClean="0"/>
              <a:t>The database server moves information to and from the database and handles transaction management. </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
        <p:nvSpPr>
          <p:cNvPr id="6" name="Date Placeholder 5"/>
          <p:cNvSpPr>
            <a:spLocks noGrp="1"/>
          </p:cNvSpPr>
          <p:nvPr>
            <p:ph type="dt" sz="half" idx="10"/>
          </p:nvPr>
        </p:nvSpPr>
        <p:spPr/>
        <p:txBody>
          <a:bodyPr/>
          <a:lstStyle/>
          <a:p>
            <a:fld id="{14D12CC0-1AAC-DC48-9194-A01838A86BB5}"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52</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language processing system </a:t>
            </a:r>
            <a:endParaRPr lang="en-US" dirty="0"/>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3" name="Date Placeholder 2"/>
          <p:cNvSpPr>
            <a:spLocks noGrp="1"/>
          </p:cNvSpPr>
          <p:nvPr>
            <p:ph type="dt" sz="half" idx="10"/>
          </p:nvPr>
        </p:nvSpPr>
        <p:spPr/>
        <p:txBody>
          <a:bodyPr/>
          <a:lstStyle/>
          <a:p>
            <a:fld id="{4EE0883F-AA7C-A147-B74B-7518C74B89CB}"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a:xfrm>
            <a:off x="405360" y="1600200"/>
            <a:ext cx="8229600" cy="4525963"/>
          </a:xfrm>
        </p:spPr>
        <p:txBody>
          <a:bodyPr/>
          <a:lstStyle/>
          <a:p>
            <a:r>
              <a:rPr lang="en-US" dirty="0" smtClean="0"/>
              <a:t>A lexical analyzer, which takes input language tokens and converts them to an internal form.</a:t>
            </a:r>
            <a:endParaRPr lang="en-GB" dirty="0" smtClean="0"/>
          </a:p>
          <a:p>
            <a:r>
              <a:rPr lang="en-US" dirty="0" smtClean="0"/>
              <a:t>A symbol table, which holds information about the names of entities (variables, class names, object names, etc.) used in the text that is being translated.</a:t>
            </a:r>
            <a:endParaRPr lang="en-GB" dirty="0" smtClean="0"/>
          </a:p>
          <a:p>
            <a:r>
              <a:rPr lang="en-US" dirty="0" smtClean="0"/>
              <a:t>A syntax analyzer, which checks the syntax of the language being translated. </a:t>
            </a:r>
            <a:endParaRPr lang="en-GB" dirty="0" smtClean="0"/>
          </a:p>
          <a:p>
            <a:r>
              <a:rPr lang="en-US" dirty="0" smtClean="0"/>
              <a:t>A syntax tree, which is an internal structure representing the program being compiled.</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54</a:t>
            </a:fld>
            <a:endParaRPr lang="en-US"/>
          </a:p>
        </p:txBody>
      </p:sp>
      <p:sp>
        <p:nvSpPr>
          <p:cNvPr id="6" name="Date Placeholder 5"/>
          <p:cNvSpPr>
            <a:spLocks noGrp="1"/>
          </p:cNvSpPr>
          <p:nvPr>
            <p:ph type="dt" sz="half" idx="10"/>
          </p:nvPr>
        </p:nvSpPr>
        <p:spPr/>
        <p:txBody>
          <a:bodyPr/>
          <a:lstStyle/>
          <a:p>
            <a:fld id="{1FBB8DE7-EE7E-B347-915A-C788E083A91C}"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p:txBody>
          <a:bodyPr/>
          <a:lstStyle/>
          <a:p>
            <a:r>
              <a:rPr lang="en-US" dirty="0" smtClean="0"/>
              <a:t>A semantic analyzer that uses information from the syntax tree and the symbol table to check the semantic correctness of the input language text.</a:t>
            </a:r>
            <a:r>
              <a:rPr lang="en-GB" dirty="0" smtClean="0"/>
              <a:t> </a:t>
            </a:r>
            <a:endParaRPr lang="en-US" dirty="0" smtClean="0"/>
          </a:p>
          <a:p>
            <a:r>
              <a:rPr lang="en-US" dirty="0" smtClean="0"/>
              <a:t>A code generator that ‘walks’ the syntax tree and generates abstract machine code.</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55</a:t>
            </a:fld>
            <a:endParaRPr lang="en-US"/>
          </a:p>
        </p:txBody>
      </p:sp>
      <p:sp>
        <p:nvSpPr>
          <p:cNvPr id="6" name="Date Placeholder 5"/>
          <p:cNvSpPr>
            <a:spLocks noGrp="1"/>
          </p:cNvSpPr>
          <p:nvPr>
            <p:ph type="dt" sz="half" idx="10"/>
          </p:nvPr>
        </p:nvSpPr>
        <p:spPr/>
        <p:txBody>
          <a:bodyPr/>
          <a:lstStyle/>
          <a:p>
            <a:fld id="{0BE94841-C762-4A43-B692-6EE3C7D45F7C}"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 language processing system</a:t>
            </a:r>
            <a:endParaRPr lang="en-US" dirty="0"/>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56</a:t>
            </a:fld>
            <a:endParaRPr lang="en-US"/>
          </a:p>
        </p:txBody>
      </p:sp>
      <p:sp>
        <p:nvSpPr>
          <p:cNvPr id="3" name="Date Placeholder 2"/>
          <p:cNvSpPr>
            <a:spLocks noGrp="1"/>
          </p:cNvSpPr>
          <p:nvPr>
            <p:ph type="dt" sz="half" idx="10"/>
          </p:nvPr>
        </p:nvSpPr>
        <p:spPr/>
        <p:txBody>
          <a:bodyPr/>
          <a:lstStyle/>
          <a:p>
            <a:fld id="{A9E9A5B2-6190-5D4C-9FBF-06CD78F0D899}"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pipe and filter compiler architecture</a:t>
            </a:r>
            <a:r>
              <a:rPr lang="en-GB" dirty="0" smtClean="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57</a:t>
            </a:fld>
            <a:endParaRPr lang="en-US"/>
          </a:p>
        </p:txBody>
      </p:sp>
      <p:sp>
        <p:nvSpPr>
          <p:cNvPr id="3" name="Date Placeholder 2"/>
          <p:cNvSpPr>
            <a:spLocks noGrp="1"/>
          </p:cNvSpPr>
          <p:nvPr>
            <p:ph type="dt" sz="half" idx="10"/>
          </p:nvPr>
        </p:nvSpPr>
        <p:spPr/>
        <p:txBody>
          <a:bodyPr/>
          <a:lstStyle/>
          <a:p>
            <a:fld id="{C2A49290-FD4C-184B-9949-31D5EE3A0F3E}"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525963"/>
          </a:xfrm>
        </p:spPr>
        <p:txBody>
          <a:bodyPr/>
          <a:lstStyle/>
          <a:p>
            <a:r>
              <a:rPr lang="en-US" dirty="0" smtClean="0"/>
              <a:t>A software architecture is a description of how a software system is organized. </a:t>
            </a:r>
            <a:endParaRPr lang="en-GB" dirty="0" smtClean="0"/>
          </a:p>
          <a:p>
            <a:r>
              <a:rPr lang="en-US" dirty="0" smtClean="0"/>
              <a:t>Architectural design decisions include decisions on the type of application, the distribution of the system, the architectural styles to be used.</a:t>
            </a:r>
            <a:endParaRPr lang="en-GB" dirty="0" smtClean="0"/>
          </a:p>
          <a:p>
            <a:r>
              <a:rPr lang="en-US" dirty="0" smtClean="0"/>
              <a:t>Architectures may be documented from several different perspectives or views such as a conceptual view, a logical view, a process view, and a development view.</a:t>
            </a:r>
            <a:endParaRPr lang="en-GB" dirty="0" smtClean="0"/>
          </a:p>
          <a:p>
            <a:r>
              <a:rPr lang="en-US" dirty="0" smtClean="0"/>
              <a:t>Architectural patterns are a means of reusing knowledge about generic system architectures. They describe the architecture, explain when it may be used and describe its advantages and disadvantages.</a:t>
            </a:r>
            <a:endParaRPr lang="en-GB" dirty="0" smtClean="0"/>
          </a:p>
        </p:txBody>
      </p:sp>
      <p:sp>
        <p:nvSpPr>
          <p:cNvPr id="4" name="Footer Placeholder 3"/>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58</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t>03/02/2019</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information in a database to be remotely accessed and modified by a number of users. </a:t>
            </a:r>
          </a:p>
          <a:p>
            <a:r>
              <a:rPr lang="en-US" dirty="0" smtClean="0"/>
              <a:t>Language processing systems 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59</a:t>
            </a:fld>
            <a:endParaRPr lang="en-US" dirty="0"/>
          </a:p>
        </p:txBody>
      </p:sp>
      <p:sp>
        <p:nvSpPr>
          <p:cNvPr id="6" name="Date Placeholder 5"/>
          <p:cNvSpPr>
            <a:spLocks noGrp="1"/>
          </p:cNvSpPr>
          <p:nvPr>
            <p:ph type="dt" sz="half" idx="10"/>
          </p:nvPr>
        </p:nvSpPr>
        <p:spPr/>
        <p:txBody>
          <a:bodyPr/>
          <a:lstStyle/>
          <a:p>
            <a:fld id="{FA65F8FA-AC2E-5544-A7FC-F5D975AC1D94}"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abstraction</a:t>
            </a:r>
            <a:endParaRPr lang="en-US" dirty="0"/>
          </a:p>
        </p:txBody>
      </p:sp>
      <p:sp>
        <p:nvSpPr>
          <p:cNvPr id="3" name="Content Placeholder 2"/>
          <p:cNvSpPr>
            <a:spLocks noGrp="1"/>
          </p:cNvSpPr>
          <p:nvPr>
            <p:ph idx="1"/>
          </p:nvPr>
        </p:nvSpPr>
        <p:spPr/>
        <p:txBody>
          <a:bodyPr/>
          <a:lstStyle/>
          <a:p>
            <a:r>
              <a:rPr lang="en-US" dirty="0" smtClean="0">
                <a:solidFill>
                  <a:srgbClr val="000000"/>
                </a:solidFill>
              </a:rPr>
              <a:t>Architecture in the small is concerned with the architecture of individual programs. At this level, we are concerned with the way that an individual program is decomposed into components.  </a:t>
            </a:r>
            <a:endParaRPr lang="en-GB" dirty="0" smtClean="0">
              <a:solidFill>
                <a:srgbClr val="000000"/>
              </a:solidFill>
            </a:endParaRPr>
          </a:p>
          <a:p>
            <a:r>
              <a:rPr lang="en-US" dirty="0" smtClean="0">
                <a:solidFill>
                  <a:srgbClr val="000000"/>
                </a:solidFill>
              </a:rPr>
              <a:t>Architecture in the large is concerned with the architecture of complex enterprise systems that include other systems, programs, and program components. These enterprise systems are distributed over different computers, which may be owned and managed by different companies.  </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a:t>
            </a:r>
            <a:r>
              <a:rPr lang="en-GB" dirty="0" smtClean="0"/>
              <a:t>systems</a:t>
            </a:r>
          </a:p>
          <a:p>
            <a:pPr lvl="1">
              <a:lnSpc>
                <a:spcPct val="90000"/>
              </a:lnSpc>
            </a:pPr>
            <a:r>
              <a:rPr lang="en-GB" dirty="0" smtClean="0"/>
              <a:t>Product-line architectures may be developed.</a:t>
            </a:r>
            <a:endParaRPr lang="en-GB"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representations</a:t>
            </a:r>
            <a:endParaRPr lang="en-US" dirty="0"/>
          </a:p>
        </p:txBody>
      </p:sp>
      <p:sp>
        <p:nvSpPr>
          <p:cNvPr id="3" name="Content Placeholder 2"/>
          <p:cNvSpPr>
            <a:spLocks noGrp="1"/>
          </p:cNvSpPr>
          <p:nvPr>
            <p:ph idx="1"/>
          </p:nvPr>
        </p:nvSpPr>
        <p:spPr/>
        <p:txBody>
          <a:bodyPr/>
          <a:lstStyle/>
          <a:p>
            <a:r>
              <a:rPr lang="en-US" dirty="0" smtClean="0"/>
              <a:t>Simple, informal block diagrams showing entities and relationships are the most frequently used method for documenting software architectures.</a:t>
            </a:r>
          </a:p>
          <a:p>
            <a:r>
              <a:rPr lang="en-US" dirty="0" smtClean="0"/>
              <a:t>But these have been </a:t>
            </a:r>
            <a:r>
              <a:rPr lang="en-US" dirty="0" err="1" smtClean="0"/>
              <a:t>criticised</a:t>
            </a:r>
            <a:r>
              <a:rPr lang="en-US" dirty="0" smtClean="0"/>
              <a:t> because they lack semantics, do not show the types of relationships between entities nor the visible properties of entities in the architecture.</a:t>
            </a:r>
          </a:p>
          <a:p>
            <a:r>
              <a:rPr lang="en-US" dirty="0" smtClean="0"/>
              <a:t>Depends on the use of architectural </a:t>
            </a:r>
            <a:r>
              <a:rPr lang="en-US" dirty="0" err="1" smtClean="0"/>
              <a:t>models.The</a:t>
            </a:r>
            <a:r>
              <a:rPr lang="en-US" dirty="0" smtClean="0"/>
              <a:t>  requirements for model semantics depends on how the models are used.</a:t>
            </a:r>
            <a:endParaRPr lang="en-US" dirty="0"/>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dirty="0" smtClean="0"/>
              <a:t>Module 6 </a:t>
            </a:r>
            <a:r>
              <a:rPr lang="en-US" dirty="0" smtClean="0"/>
              <a:t>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t>03/02/2019</a:t>
            </a:fld>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5894</TotalTime>
  <Words>3554</Words>
  <Application>Microsoft Office PowerPoint</Application>
  <PresentationFormat>On-screen Show (4:3)</PresentationFormat>
  <Paragraphs>432</Paragraphs>
  <Slides>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ＭＳ Ｐゴシック</vt:lpstr>
      <vt:lpstr>Arial</vt:lpstr>
      <vt:lpstr>Calibri</vt:lpstr>
      <vt:lpstr>Helvetica</vt:lpstr>
      <vt:lpstr>Times New Roman</vt:lpstr>
      <vt:lpstr>Wingdings</vt:lpstr>
      <vt:lpstr>Zapf Dingbats</vt:lpstr>
      <vt:lpstr>SE10 slides</vt:lpstr>
      <vt:lpstr>Module 6 – Architectural Design</vt:lpstr>
      <vt:lpstr>Topics covered</vt:lpstr>
      <vt:lpstr>Architectural design</vt:lpstr>
      <vt:lpstr>Agility and architecture</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Representing architectural views</vt:lpstr>
      <vt:lpstr>Architectural patterns</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Web-based information systems</vt:lpstr>
      <vt:lpstr>Server implementation</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Abhishek Thakur</cp:lastModifiedBy>
  <cp:revision>21</cp:revision>
  <dcterms:created xsi:type="dcterms:W3CDTF">2010-01-18T20:35:25Z</dcterms:created>
  <dcterms:modified xsi:type="dcterms:W3CDTF">2019-02-03T17:19:23Z</dcterms:modified>
</cp:coreProperties>
</file>