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4"/>
  </p:notesMasterIdLst>
  <p:handoutMasterIdLst>
    <p:handoutMasterId r:id="rId65"/>
  </p:handoutMasterIdLst>
  <p:sldIdLst>
    <p:sldId id="256" r:id="rId2"/>
    <p:sldId id="287" r:id="rId3"/>
    <p:sldId id="288" r:id="rId4"/>
    <p:sldId id="294" r:id="rId5"/>
    <p:sldId id="315" r:id="rId6"/>
    <p:sldId id="269" r:id="rId7"/>
    <p:sldId id="270" r:id="rId8"/>
    <p:sldId id="295" r:id="rId9"/>
    <p:sldId id="296" r:id="rId10"/>
    <p:sldId id="257" r:id="rId11"/>
    <p:sldId id="258" r:id="rId12"/>
    <p:sldId id="259" r:id="rId13"/>
    <p:sldId id="273" r:id="rId14"/>
    <p:sldId id="260" r:id="rId15"/>
    <p:sldId id="261" r:id="rId16"/>
    <p:sldId id="274" r:id="rId17"/>
    <p:sldId id="275" r:id="rId18"/>
    <p:sldId id="277" r:id="rId19"/>
    <p:sldId id="262" r:id="rId20"/>
    <p:sldId id="278" r:id="rId21"/>
    <p:sldId id="279" r:id="rId22"/>
    <p:sldId id="280" r:id="rId23"/>
    <p:sldId id="281" r:id="rId24"/>
    <p:sldId id="263" r:id="rId25"/>
    <p:sldId id="282" r:id="rId26"/>
    <p:sldId id="264" r:id="rId27"/>
    <p:sldId id="283" r:id="rId28"/>
    <p:sldId id="265" r:id="rId29"/>
    <p:sldId id="314" r:id="rId30"/>
    <p:sldId id="284" r:id="rId31"/>
    <p:sldId id="316" r:id="rId32"/>
    <p:sldId id="285" r:id="rId33"/>
    <p:sldId id="286" r:id="rId34"/>
    <p:sldId id="266" r:id="rId35"/>
    <p:sldId id="299" r:id="rId36"/>
    <p:sldId id="267" r:id="rId37"/>
    <p:sldId id="268" r:id="rId38"/>
    <p:sldId id="300" r:id="rId39"/>
    <p:sldId id="317" r:id="rId40"/>
    <p:sldId id="289" r:id="rId41"/>
    <p:sldId id="290" r:id="rId42"/>
    <p:sldId id="292" r:id="rId43"/>
    <p:sldId id="320" r:id="rId44"/>
    <p:sldId id="293" r:id="rId45"/>
    <p:sldId id="291" r:id="rId46"/>
    <p:sldId id="301" r:id="rId47"/>
    <p:sldId id="319" r:id="rId48"/>
    <p:sldId id="302" r:id="rId49"/>
    <p:sldId id="321" r:id="rId50"/>
    <p:sldId id="303" r:id="rId51"/>
    <p:sldId id="304" r:id="rId52"/>
    <p:sldId id="305" r:id="rId53"/>
    <p:sldId id="318" r:id="rId54"/>
    <p:sldId id="306" r:id="rId55"/>
    <p:sldId id="307" r:id="rId56"/>
    <p:sldId id="308" r:id="rId57"/>
    <p:sldId id="309" r:id="rId58"/>
    <p:sldId id="310" r:id="rId59"/>
    <p:sldId id="311" r:id="rId60"/>
    <p:sldId id="312" r:id="rId61"/>
    <p:sldId id="322" r:id="rId62"/>
    <p:sldId id="313"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50" autoAdjust="0"/>
    <p:restoredTop sz="94660"/>
  </p:normalViewPr>
  <p:slideViewPr>
    <p:cSldViewPr snapToGrid="0" snapToObjects="1">
      <p:cViewPr varScale="1">
        <p:scale>
          <a:sx n="68" d="100"/>
          <a:sy n="68" d="100"/>
        </p:scale>
        <p:origin x="1380"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2/19/2019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2/19/2019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FCBF73-0733-5145-9EF1-194A2E62BF21}" type="slidenum">
              <a:rPr lang="en-US" smtClean="0"/>
              <a:pPr/>
              <a:t>13</a:t>
            </a:fld>
            <a:endParaRPr lang="en-US"/>
          </a:p>
        </p:txBody>
      </p:sp>
    </p:spTree>
    <p:extLst>
      <p:ext uri="{BB962C8B-B14F-4D97-AF65-F5344CB8AC3E}">
        <p14:creationId xmlns:p14="http://schemas.microsoft.com/office/powerpoint/2010/main" val="6253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smtClean="0"/>
          </a:p>
        </p:txBody>
      </p:sp>
      <p:sp>
        <p:nvSpPr>
          <p:cNvPr id="5" name="Footer Placeholder 4"/>
          <p:cNvSpPr>
            <a:spLocks noGrp="1"/>
          </p:cNvSpPr>
          <p:nvPr>
            <p:ph type="ftr" sz="quarter" idx="11"/>
          </p:nvPr>
        </p:nvSpPr>
        <p:spPr/>
        <p:txBody>
          <a:bodyPr/>
          <a:lstStyle>
            <a:lvl1pPr>
              <a:defRPr/>
            </a:lvl1pPr>
          </a:lstStyle>
          <a:p>
            <a:r>
              <a:rPr lang="en-US" dirty="0" smtClean="0"/>
              <a:t>Module 7 Design and Implementation</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7 Design and Implementation</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7 Design and Implementation</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7 Design and Implementation</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7 Design and Implementation</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smtClean="0"/>
          </a:p>
        </p:txBody>
      </p:sp>
      <p:sp>
        <p:nvSpPr>
          <p:cNvPr id="6" name="Footer Placeholder 4"/>
          <p:cNvSpPr>
            <a:spLocks noGrp="1"/>
          </p:cNvSpPr>
          <p:nvPr>
            <p:ph type="ftr" sz="quarter" idx="11"/>
          </p:nvPr>
        </p:nvSpPr>
        <p:spPr/>
        <p:txBody>
          <a:bodyPr/>
          <a:lstStyle>
            <a:lvl1pPr>
              <a:defRPr/>
            </a:lvl1pPr>
          </a:lstStyle>
          <a:p>
            <a:r>
              <a:rPr lang="en-US" dirty="0" smtClean="0"/>
              <a:t>Module 7 7 Design and Implementation</a:t>
            </a:r>
            <a:endParaRPr lang="en-US" dirty="0"/>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dirty="0" smtClean="0"/>
              <a:t>Module </a:t>
            </a:r>
            <a:r>
              <a:rPr lang="en-US" dirty="0" smtClean="0"/>
              <a:t>7 Design and Implementation</a:t>
            </a:r>
            <a:endParaRPr lang="en-US" dirty="0"/>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Module 7 Design and Implementation</a:t>
            </a:r>
            <a:endParaRPr lang="en-US" dirty="0"/>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dirty="0" smtClean="0"/>
              <a:t>Software Engineering</a:t>
            </a:r>
            <a:endParaRPr lang="en-US" dirty="0" smtClean="0"/>
          </a:p>
        </p:txBody>
      </p:sp>
      <p:sp>
        <p:nvSpPr>
          <p:cNvPr id="3" name="Footer Placeholder 4"/>
          <p:cNvSpPr>
            <a:spLocks noGrp="1"/>
          </p:cNvSpPr>
          <p:nvPr>
            <p:ph type="ftr" sz="quarter" idx="11"/>
          </p:nvPr>
        </p:nvSpPr>
        <p:spPr/>
        <p:txBody>
          <a:bodyPr/>
          <a:lstStyle>
            <a:lvl1pPr>
              <a:defRPr/>
            </a:lvl1pPr>
          </a:lstStyle>
          <a:p>
            <a:r>
              <a:rPr lang="en-US" dirty="0" err="1" smtClean="0"/>
              <a:t>Modulle</a:t>
            </a:r>
            <a:r>
              <a:rPr lang="en-US" dirty="0" smtClean="0"/>
              <a:t> 7 Design and Implementation</a:t>
            </a:r>
            <a:endParaRPr lang="en-US" dirty="0"/>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smtClean="0"/>
          </a:p>
        </p:txBody>
      </p:sp>
      <p:sp>
        <p:nvSpPr>
          <p:cNvPr id="6" name="Footer Placeholder 4"/>
          <p:cNvSpPr>
            <a:spLocks noGrp="1"/>
          </p:cNvSpPr>
          <p:nvPr>
            <p:ph type="ftr" sz="quarter" idx="11"/>
          </p:nvPr>
        </p:nvSpPr>
        <p:spPr/>
        <p:txBody>
          <a:bodyPr/>
          <a:lstStyle>
            <a:lvl1pPr>
              <a:defRPr/>
            </a:lvl1pPr>
          </a:lstStyle>
          <a:p>
            <a:r>
              <a:rPr lang="en-US" dirty="0" smtClean="0"/>
              <a:t>Module 7 Design and Implementation</a:t>
            </a:r>
            <a:endParaRPr lang="en-US" dirty="0"/>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7 Design and Implementation</a:t>
            </a:r>
            <a:endParaRPr lang="en-US" dirty="0"/>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04948" y="1337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dirty="0" smtClean="0"/>
              <a:t>Software Engineering</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Module 7 Design and Implementation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11" name="Straight Connector 10"/>
          <p:cNvCxnSpPr/>
          <p:nvPr/>
        </p:nvCxnSpPr>
        <p:spPr>
          <a:xfrm flipV="1">
            <a:off x="457200" y="115637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Module </a:t>
            </a:r>
            <a:r>
              <a:rPr lang="en-US" sz="2400" dirty="0" smtClean="0"/>
              <a:t>7 – Design and Implementation</a:t>
            </a:r>
            <a:endParaRPr lang="en-US" sz="2400" dirty="0"/>
          </a:p>
        </p:txBody>
      </p:sp>
      <p:sp>
        <p:nvSpPr>
          <p:cNvPr id="3" name="Subtitle 2"/>
          <p:cNvSpPr>
            <a:spLocks noGrp="1"/>
          </p:cNvSpPr>
          <p:nvPr>
            <p:ph type="subTitle" idx="1"/>
          </p:nvPr>
        </p:nvSpPr>
        <p:spPr/>
        <p:txBody>
          <a:bodyPr/>
          <a:lstStyle/>
          <a:p>
            <a:pPr algn="r"/>
            <a:r>
              <a:rPr lang="en-US" dirty="0">
                <a:solidFill>
                  <a:schemeClr val="tx1"/>
                </a:solidFill>
              </a:rPr>
              <a:t>Ref: </a:t>
            </a:r>
            <a:r>
              <a:rPr lang="en-US" dirty="0" smtClean="0">
                <a:solidFill>
                  <a:schemeClr val="tx1"/>
                </a:solidFill>
              </a:rPr>
              <a:t>Somerville</a:t>
            </a:r>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a:t>
            </a:r>
            <a:r>
              <a:rPr lang="en-GB" dirty="0" smtClean="0"/>
              <a:t> object classes </a:t>
            </a:r>
            <a:r>
              <a:rPr lang="en-GB" dirty="0"/>
              <a:t>is </a:t>
            </a:r>
            <a:r>
              <a:rPr lang="en-GB" dirty="0" smtClean="0"/>
              <a:t>often 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grammatical approach based on a natural language description of the </a:t>
            </a:r>
            <a:r>
              <a:rPr lang="en-GB" sz="2400" dirty="0" smtClean="0"/>
              <a:t>system.</a:t>
            </a:r>
            <a:endParaRPr lang="en-GB" sz="2400" dirty="0"/>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928" y="58595"/>
            <a:ext cx="7293232" cy="1143000"/>
          </a:xfrm>
        </p:spPr>
        <p:txBody>
          <a:bodyPr/>
          <a:lstStyle/>
          <a:p>
            <a:r>
              <a:rPr lang="en-US" dirty="0" smtClean="0"/>
              <a:t>Weather </a:t>
            </a:r>
            <a:r>
              <a:rPr lang="en-US" dirty="0"/>
              <a:t>station </a:t>
            </a:r>
            <a:r>
              <a:rPr lang="en-US" dirty="0" smtClean="0"/>
              <a:t>object classes</a:t>
            </a:r>
            <a:r>
              <a:rPr lang="en-GB" dirty="0" smtClean="0"/>
              <a:t> </a:t>
            </a:r>
            <a:endParaRPr lang="en-US" dirty="0"/>
          </a:p>
        </p:txBody>
      </p:sp>
      <p:pic>
        <p:nvPicPr>
          <p:cNvPr id="4" name="Content Placeholder 3" descr="7.6 WeatherStatObjs.eps"/>
          <p:cNvPicPr>
            <a:picLocks noGrp="1" noChangeAspect="1"/>
          </p:cNvPicPr>
          <p:nvPr>
            <p:ph idx="1"/>
          </p:nvPr>
        </p:nvPicPr>
        <p:blipFill rotWithShape="1">
          <a:blip r:embed="rId2"/>
          <a:srcRect l="-6704" t="-1056" r="-13315" b="-1163"/>
          <a:stretch/>
        </p:blipFill>
        <p:spPr>
          <a:xfrm>
            <a:off x="858129" y="1378634"/>
            <a:ext cx="7228076" cy="5150370"/>
          </a:xfrm>
        </p:spPr>
      </p:pic>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smtClean="0"/>
              <a:t>There are two kinds of design model:</a:t>
            </a:r>
          </a:p>
          <a:p>
            <a:pPr lvl="1"/>
            <a:r>
              <a:rPr lang="en-GB" dirty="0" smtClean="0"/>
              <a:t>Structural models </a:t>
            </a:r>
            <a:r>
              <a:rPr lang="en-GB" dirty="0"/>
              <a:t>describe the static structure of the system in terms of object classes and relationships.</a:t>
            </a:r>
          </a:p>
          <a:p>
            <a:pPr lvl="1"/>
            <a:r>
              <a:rPr lang="en-GB" dirty="0"/>
              <a:t>Dynamic models describe the dynamic interactions between objects.</a:t>
            </a: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pic>
        <p:nvPicPr>
          <p:cNvPr id="4" name="Content Placeholder 3" descr="7.8 WS-StateModel.eps"/>
          <p:cNvPicPr>
            <a:picLocks noGrp="1" noChangeAspect="1"/>
          </p:cNvPicPr>
          <p:nvPr>
            <p:ph idx="1"/>
          </p:nvPr>
        </p:nvPicPr>
        <p:blipFill rotWithShape="1">
          <a:blip r:embed="rId2"/>
          <a:srcRect l="-1623" t="-2881" r="-1282" b="-1677"/>
          <a:stretch/>
        </p:blipFill>
        <p:spPr>
          <a:xfrm>
            <a:off x="295421" y="1181685"/>
            <a:ext cx="8468751" cy="5162843"/>
          </a:xfrm>
        </p:spPr>
      </p:pic>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smtClean="0"/>
              <a:t>Design patterns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extLst>
      <p:ext uri="{BB962C8B-B14F-4D97-AF65-F5344CB8AC3E}">
        <p14:creationId xmlns:p14="http://schemas.microsoft.com/office/powerpoint/2010/main" val="4209933922"/>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r>
              <a:rPr lang="en-US" i="1" dirty="0"/>
              <a:t>Patterns and Pattern Languages are ways to describe best practices, good designs, and capture experience in a way that it is possible for others to reuse this experience.</a:t>
            </a:r>
            <a:endParaRPr lang="en-GB" dirty="0"/>
          </a:p>
          <a:p>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extLst>
      <p:ext uri="{BB962C8B-B14F-4D97-AF65-F5344CB8AC3E}">
        <p14:creationId xmlns:p14="http://schemas.microsoft.com/office/powerpoint/2010/main" val="279281158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sz="1600" dirty="0" smtClean="0">
                          <a:latin typeface="Arial"/>
                          <a:cs typeface="Arial"/>
                        </a:rPr>
                        <a:t>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smtClean="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600" dirty="0" smtClean="0">
                          <a:latin typeface="Arial"/>
                          <a:cs typeface="Arial"/>
                        </a:rPr>
                        <a:t>Problem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sz="1400" dirty="0" smtClean="0">
                          <a:latin typeface="Arial"/>
                          <a:cs typeface="Arial"/>
                        </a:rPr>
                        <a:t>Solution description</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This involves two abstract objects, Subject and Observer, and two concrete objects,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a:t>
                      </a:r>
                      <a:r>
                        <a:rPr lang="en-US" sz="1400" kern="1200" dirty="0" err="1" smtClean="0">
                          <a:solidFill>
                            <a:schemeClr val="dk1"/>
                          </a:solidFill>
                          <a:latin typeface="Arial"/>
                          <a:ea typeface="+mn-ea"/>
                          <a:cs typeface="Arial"/>
                        </a:rPr>
                        <a:t>ConcreteObject</a:t>
                      </a:r>
                      <a:r>
                        <a:rPr lang="en-US" sz="14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smtClean="0">
                        <a:solidFill>
                          <a:schemeClr val="dk1"/>
                        </a:solidFill>
                        <a:latin typeface="Arial"/>
                        <a:ea typeface="+mn-ea"/>
                        <a:cs typeface="Arial"/>
                      </a:endParaRPr>
                    </a:p>
                    <a:p>
                      <a:endParaRPr lang="en-GB" sz="1400" kern="1200" dirty="0" smtClean="0">
                        <a:solidFill>
                          <a:schemeClr val="dk1"/>
                        </a:solidFill>
                        <a:latin typeface="Arial"/>
                        <a:ea typeface="+mn-ea"/>
                        <a:cs typeface="Arial"/>
                      </a:endParaRPr>
                    </a:p>
                    <a:p>
                      <a:r>
                        <a:rPr lang="en-US" sz="1400" kern="1200" dirty="0" smtClean="0">
                          <a:solidFill>
                            <a:schemeClr val="dk1"/>
                          </a:solidFill>
                          <a:latin typeface="Arial"/>
                          <a:ea typeface="+mn-ea"/>
                          <a:cs typeface="Arial"/>
                        </a:rPr>
                        <a:t>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maintains a copy of the state of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implements the Update() interface of Observer that allows these copies to be kept in step. 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automatically displays the state and reflects changes whenever the state is updated.</a:t>
                      </a:r>
                      <a:endParaRPr lang="en-GB" sz="1400" kern="1200" dirty="0" smtClean="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400" dirty="0" smtClean="0">
                          <a:latin typeface="Arial"/>
                          <a:cs typeface="Arial"/>
                        </a:rPr>
                        <a:t>Consequences</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subject may cause a set of</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linked</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updates to observers to be generated, some of which may not be necessary.</a:t>
                      </a:r>
                      <a:r>
                        <a:rPr lang="en-GB" sz="1400" dirty="0" smtClean="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pic>
        <p:nvPicPr>
          <p:cNvPr id="4" name="Content Placeholder 3" descr="7.12 ObserverPatternUML.eps"/>
          <p:cNvPicPr>
            <a:picLocks noGrp="1" noChangeAspect="1"/>
          </p:cNvPicPr>
          <p:nvPr>
            <p:ph idx="1"/>
          </p:nvPr>
        </p:nvPicPr>
        <p:blipFill rotWithShape="1">
          <a:blip r:embed="rId2"/>
          <a:srcRect l="-575" t="-3031" r="-452" b="-1716"/>
          <a:stretch/>
        </p:blipFill>
        <p:spPr>
          <a:xfrm>
            <a:off x="0" y="1364566"/>
            <a:ext cx="9453489" cy="3889897"/>
          </a:xfrm>
        </p:spPr>
      </p:pic>
      <p:sp>
        <p:nvSpPr>
          <p:cNvPr id="6" name="Footer Placeholder 5"/>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3" name="Date Placeholder 2"/>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a:t>
            </a:r>
            <a:r>
              <a:rPr lang="en-US" dirty="0" err="1" smtClean="0"/>
              <a:t>Iterator</a:t>
            </a:r>
            <a:r>
              <a:rPr lang="en-US" dirty="0" smtClean="0"/>
              <a:t>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smtClean="0"/>
              <a:t>Implementation issues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39</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extLst>
      <p:ext uri="{BB962C8B-B14F-4D97-AF65-F5344CB8AC3E}">
        <p14:creationId xmlns:p14="http://schemas.microsoft.com/office/powerpoint/2010/main" val="323043306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reuse</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43</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5" y="1862665"/>
            <a:ext cx="7598835" cy="4221575"/>
          </a:xfrm>
          <a:prstGeom prst="rect">
            <a:avLst/>
          </a:prstGeom>
        </p:spPr>
      </p:pic>
      <p:sp>
        <p:nvSpPr>
          <p:cNvPr id="3" name="Date Placeholder 2"/>
          <p:cNvSpPr>
            <a:spLocks noGrp="1"/>
          </p:cNvSpPr>
          <p:nvPr>
            <p:ph type="dt" sz="half" idx="10"/>
          </p:nvPr>
        </p:nvSpPr>
        <p:spPr/>
        <p:txBody>
          <a:bodyPr/>
          <a:lstStyle/>
          <a:p>
            <a:r>
              <a:rPr lang="en-GB" dirty="0"/>
              <a:t>Software Engineering</a:t>
            </a:r>
            <a:endParaRPr lang="en-US" dirty="0"/>
          </a:p>
        </p:txBody>
      </p:sp>
    </p:spTree>
    <p:extLst>
      <p:ext uri="{BB962C8B-B14F-4D97-AF65-F5344CB8AC3E}">
        <p14:creationId xmlns:p14="http://schemas.microsoft.com/office/powerpoint/2010/main" val="13980542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a:xfrm>
            <a:off x="457200" y="1389180"/>
            <a:ext cx="8229600" cy="4525963"/>
          </a:xfrm>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a:t>
            </a:r>
            <a:r>
              <a:rPr lang="en-US" dirty="0" smtClean="0"/>
              <a:t>Module </a:t>
            </a:r>
            <a:r>
              <a:rPr lang="en-US" dirty="0" smtClean="0"/>
              <a:t>25.</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a:xfrm>
            <a:off x="457200" y="1304780"/>
            <a:ext cx="8229600" cy="4525963"/>
          </a:xfrm>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tool interaction</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47</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 y="1936750"/>
            <a:ext cx="7864829" cy="3757084"/>
          </a:xfrm>
          <a:prstGeom prst="rect">
            <a:avLst/>
          </a:prstGeom>
        </p:spPr>
      </p:pic>
      <p:sp>
        <p:nvSpPr>
          <p:cNvPr id="3" name="Date Placeholder 2"/>
          <p:cNvSpPr>
            <a:spLocks noGrp="1"/>
          </p:cNvSpPr>
          <p:nvPr>
            <p:ph type="dt" sz="half" idx="10"/>
          </p:nvPr>
        </p:nvSpPr>
        <p:spPr/>
        <p:txBody>
          <a:bodyPr/>
          <a:lstStyle/>
          <a:p>
            <a:r>
              <a:rPr lang="en-GB" dirty="0"/>
              <a:t>Software Engineering</a:t>
            </a:r>
            <a:endParaRPr lang="en-US" dirty="0"/>
          </a:p>
        </p:txBody>
      </p:sp>
    </p:spTree>
    <p:extLst>
      <p:ext uri="{BB962C8B-B14F-4D97-AF65-F5344CB8AC3E}">
        <p14:creationId xmlns:p14="http://schemas.microsoft.com/office/powerpoint/2010/main" val="354932425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49</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0" y="1494367"/>
            <a:ext cx="7500181" cy="4220634"/>
          </a:xfrm>
          <a:prstGeom prst="rect">
            <a:avLst/>
          </a:prstGeom>
        </p:spPr>
      </p:pic>
      <p:sp>
        <p:nvSpPr>
          <p:cNvPr id="3" name="Date Placeholder 2"/>
          <p:cNvSpPr>
            <a:spLocks noGrp="1"/>
          </p:cNvSpPr>
          <p:nvPr>
            <p:ph type="dt" sz="half" idx="10"/>
          </p:nvPr>
        </p:nvSpPr>
        <p:spPr/>
        <p:txBody>
          <a:bodyPr/>
          <a:lstStyle/>
          <a:p>
            <a:r>
              <a:rPr lang="en-GB" dirty="0"/>
              <a:t>Software Engineering</a:t>
            </a:r>
            <a:endParaRPr lang="en-US" dirty="0"/>
          </a:p>
        </p:txBody>
      </p:sp>
    </p:spTree>
    <p:extLst>
      <p:ext uri="{BB962C8B-B14F-4D97-AF65-F5344CB8AC3E}">
        <p14:creationId xmlns:p14="http://schemas.microsoft.com/office/powerpoint/2010/main" val="203056676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smtClean="0"/>
              <a:t>Object-oriented design using the UML</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5</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extLst>
      <p:ext uri="{BB962C8B-B14F-4D97-AF65-F5344CB8AC3E}">
        <p14:creationId xmlns:p14="http://schemas.microsoft.com/office/powerpoint/2010/main" val="3476697271"/>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smtClean="0"/>
              <a:t>Open source development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53</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extLst>
      <p:ext uri="{BB962C8B-B14F-4D97-AF65-F5344CB8AC3E}">
        <p14:creationId xmlns:p14="http://schemas.microsoft.com/office/powerpoint/2010/main" val="154567158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smtClean="0"/>
              <a:t>A fundamental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extLst>
      <p:ext uri="{BB962C8B-B14F-4D97-AF65-F5344CB8AC3E}">
        <p14:creationId xmlns:p14="http://schemas.microsoft.com/office/powerpoint/2010/main" val="217816729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2" name="Date Placeholder 1"/>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t>A system context model is a structural model that demonstrates the other systems in the environment of the system being developed.</a:t>
            </a:r>
            <a:endParaRPr lang="en-GB" dirty="0" smtClean="0"/>
          </a:p>
          <a:p>
            <a:r>
              <a:rPr lang="en-US" dirty="0" smtClean="0"/>
              <a:t>An interaction model is a dynamic model that shows how the system interacts with its environment as it is used.</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7 Design and Implementation</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6" name="Date Placeholder 5"/>
          <p:cNvSpPr>
            <a:spLocks noGrp="1"/>
          </p:cNvSpPr>
          <p:nvPr>
            <p:ph type="dt" sz="half" idx="10"/>
          </p:nvPr>
        </p:nvSpPr>
        <p:spPr/>
        <p:txBody>
          <a:bodyPr/>
          <a:lstStyle/>
          <a:p>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1132</TotalTime>
  <Words>4154</Words>
  <Application>Microsoft Office PowerPoint</Application>
  <PresentationFormat>On-screen Show (4:3)</PresentationFormat>
  <Paragraphs>444</Paragraphs>
  <Slides>62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ＭＳ Ｐゴシック</vt:lpstr>
      <vt:lpstr>Arial</vt:lpstr>
      <vt:lpstr>Calibri</vt:lpstr>
      <vt:lpstr>Wingdings</vt:lpstr>
      <vt:lpstr>SE10 slides</vt:lpstr>
      <vt:lpstr>Module 7 – Design and Implementation</vt:lpstr>
      <vt:lpstr>Topics covered</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Component/system deployment factors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Abhishek Thakur</cp:lastModifiedBy>
  <cp:revision>20</cp:revision>
  <dcterms:created xsi:type="dcterms:W3CDTF">2010-01-21T17:21:03Z</dcterms:created>
  <dcterms:modified xsi:type="dcterms:W3CDTF">2019-02-19T01:38:24Z</dcterms:modified>
</cp:coreProperties>
</file>