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61826a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61826a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661826a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661826a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661826af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661826a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61826af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61826af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7f61bc055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7f61bc055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60236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60236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your request is pending till server run properly</a:t>
            </a:r>
            <a:endParaRPr/>
          </a:p>
          <a:p>
            <a:pPr indent="0" lvl="0" marL="0" rtl="0" algn="l">
              <a:spcBef>
                <a:spcPts val="0"/>
              </a:spcBef>
              <a:spcAft>
                <a:spcPts val="0"/>
              </a:spcAft>
              <a:buNone/>
            </a:pPr>
            <a:r>
              <a:rPr lang="en"/>
              <a:t>There is only physical server present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65a7f27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65a7f27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7f61bc05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7f61bc05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f61bc055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f61bc055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f61bc055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f61bc055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65a7f27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65a7f27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f61bc05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f61bc05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f61bc055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f61bc055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660236b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660236b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660236bc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660236b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660236bc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660236bc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7f61bc0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7f61bc0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660236bc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660236b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65a7f27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65a7f27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5a7f27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5a7f2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661826af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661826a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661826af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661826af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7f61bc0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f61bc0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61826a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61826a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6b65a5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6b65a5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6b65a5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6b65a5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6b65a5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6b65a5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techopedia.com/definition/29883/data-center-virtualization" TargetMode="External"/><Relationship Id="rId4" Type="http://schemas.openxmlformats.org/officeDocument/2006/relationships/hyperlink" Target="https://www.techopedia.com/definition/30459/virtual-infrastructu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68050" y="401625"/>
            <a:ext cx="6513600" cy="17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9900FF"/>
                </a:solidFill>
                <a:latin typeface="Times New Roman"/>
                <a:ea typeface="Times New Roman"/>
                <a:cs typeface="Times New Roman"/>
                <a:sym typeface="Times New Roman"/>
              </a:rPr>
              <a:t>Virtualization </a:t>
            </a:r>
            <a:endParaRPr sz="4800">
              <a:solidFill>
                <a:srgbClr val="9900FF"/>
              </a:solidFill>
              <a:latin typeface="Times New Roman"/>
              <a:ea typeface="Times New Roman"/>
              <a:cs typeface="Times New Roman"/>
              <a:sym typeface="Times New Roman"/>
            </a:endParaRPr>
          </a:p>
          <a:p>
            <a:pPr indent="0" lvl="0" marL="0" rtl="0" algn="ctr">
              <a:spcBef>
                <a:spcPts val="0"/>
              </a:spcBef>
              <a:spcAft>
                <a:spcPts val="0"/>
              </a:spcAft>
              <a:buNone/>
            </a:pPr>
            <a:r>
              <a:rPr lang="en" sz="4800">
                <a:solidFill>
                  <a:srgbClr val="9900FF"/>
                </a:solidFill>
                <a:latin typeface="Times New Roman"/>
                <a:ea typeface="Times New Roman"/>
                <a:cs typeface="Times New Roman"/>
                <a:sym typeface="Times New Roman"/>
              </a:rPr>
              <a:t>In</a:t>
            </a:r>
            <a:endParaRPr sz="4800">
              <a:solidFill>
                <a:srgbClr val="9900FF"/>
              </a:solidFill>
              <a:latin typeface="Times New Roman"/>
              <a:ea typeface="Times New Roman"/>
              <a:cs typeface="Times New Roman"/>
              <a:sym typeface="Times New Roman"/>
            </a:endParaRPr>
          </a:p>
          <a:p>
            <a:pPr indent="0" lvl="0" marL="0" rtl="0" algn="ctr">
              <a:spcBef>
                <a:spcPts val="0"/>
              </a:spcBef>
              <a:spcAft>
                <a:spcPts val="0"/>
              </a:spcAft>
              <a:buNone/>
            </a:pPr>
            <a:r>
              <a:rPr lang="en" sz="4800">
                <a:solidFill>
                  <a:srgbClr val="9900FF"/>
                </a:solidFill>
                <a:latin typeface="Times New Roman"/>
                <a:ea typeface="Times New Roman"/>
                <a:cs typeface="Times New Roman"/>
                <a:sym typeface="Times New Roman"/>
              </a:rPr>
              <a:t> Data Center</a:t>
            </a:r>
            <a:endParaRPr sz="4800">
              <a:solidFill>
                <a:srgbClr val="9900FF"/>
              </a:solidFill>
              <a:latin typeface="Times New Roman"/>
              <a:ea typeface="Times New Roman"/>
              <a:cs typeface="Times New Roman"/>
              <a:sym typeface="Times New Roman"/>
            </a:endParaRPr>
          </a:p>
        </p:txBody>
      </p:sp>
      <p:sp>
        <p:nvSpPr>
          <p:cNvPr id="55" name="Google Shape;55;p13"/>
          <p:cNvSpPr txBox="1"/>
          <p:nvPr>
            <p:ph idx="1" type="subTitle"/>
          </p:nvPr>
        </p:nvSpPr>
        <p:spPr>
          <a:xfrm>
            <a:off x="322425" y="2932125"/>
            <a:ext cx="3525000" cy="11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FF"/>
                </a:solidFill>
                <a:latin typeface="Times New Roman"/>
                <a:ea typeface="Times New Roman"/>
                <a:cs typeface="Times New Roman"/>
                <a:sym typeface="Times New Roman"/>
              </a:rPr>
              <a:t>Under the guidance of</a:t>
            </a:r>
            <a:endParaRPr sz="24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2400">
                <a:solidFill>
                  <a:srgbClr val="000000"/>
                </a:solidFill>
                <a:latin typeface="Times New Roman"/>
                <a:ea typeface="Times New Roman"/>
                <a:cs typeface="Times New Roman"/>
                <a:sym typeface="Times New Roman"/>
              </a:rPr>
              <a:t>Prof.Atul Negi</a:t>
            </a:r>
            <a:endParaRPr sz="2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400">
              <a:solidFill>
                <a:srgbClr val="0000FF"/>
              </a:solidFill>
              <a:latin typeface="Times New Roman"/>
              <a:ea typeface="Times New Roman"/>
              <a:cs typeface="Times New Roman"/>
              <a:sym typeface="Times New Roman"/>
            </a:endParaRPr>
          </a:p>
          <a:p>
            <a:pPr indent="0" lvl="0" marL="0" rtl="0" algn="r">
              <a:spcBef>
                <a:spcPts val="0"/>
              </a:spcBef>
              <a:spcAft>
                <a:spcPts val="0"/>
              </a:spcAft>
              <a:buNone/>
            </a:pPr>
            <a:r>
              <a:t/>
            </a:r>
            <a:endParaRPr sz="2400"/>
          </a:p>
        </p:txBody>
      </p:sp>
      <p:sp>
        <p:nvSpPr>
          <p:cNvPr id="56" name="Google Shape;56;p13"/>
          <p:cNvSpPr txBox="1"/>
          <p:nvPr/>
        </p:nvSpPr>
        <p:spPr>
          <a:xfrm>
            <a:off x="4946175" y="2932125"/>
            <a:ext cx="4197900" cy="19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latin typeface="Times New Roman"/>
                <a:ea typeface="Times New Roman"/>
                <a:cs typeface="Times New Roman"/>
                <a:sym typeface="Times New Roman"/>
              </a:rPr>
              <a:t>Presented by:</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G Hareesh (18MCMB15)</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Prathamesh Sanga(18MCMB08)</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142275" y="70400"/>
            <a:ext cx="81420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rgbClr val="0000FF"/>
                </a:solidFill>
                <a:latin typeface="Times New Roman"/>
                <a:ea typeface="Times New Roman"/>
                <a:cs typeface="Times New Roman"/>
                <a:sym typeface="Times New Roman"/>
              </a:rPr>
              <a:t>Why do we need Data centers?</a:t>
            </a:r>
            <a:endParaRPr b="1" sz="3000">
              <a:solidFill>
                <a:srgbClr val="0000FF"/>
              </a:solidFill>
              <a:latin typeface="Times New Roman"/>
              <a:ea typeface="Times New Roman"/>
              <a:cs typeface="Times New Roman"/>
              <a:sym typeface="Times New Roman"/>
            </a:endParaRPr>
          </a:p>
        </p:txBody>
      </p:sp>
      <p:sp>
        <p:nvSpPr>
          <p:cNvPr id="124" name="Google Shape;124;p22"/>
          <p:cNvSpPr txBox="1"/>
          <p:nvPr/>
        </p:nvSpPr>
        <p:spPr>
          <a:xfrm>
            <a:off x="337275" y="2939775"/>
            <a:ext cx="7341300" cy="85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125" name="Google Shape;125;p22"/>
          <p:cNvSpPr txBox="1"/>
          <p:nvPr/>
        </p:nvSpPr>
        <p:spPr>
          <a:xfrm>
            <a:off x="142275" y="1149700"/>
            <a:ext cx="9073800" cy="2585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Single electricity/space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Potential to expand</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Avoiding cost of data loss.</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12550" y="2425600"/>
            <a:ext cx="5591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p:txBody>
      </p:sp>
      <p:sp>
        <p:nvSpPr>
          <p:cNvPr id="131" name="Google Shape;131;p23"/>
          <p:cNvSpPr txBox="1"/>
          <p:nvPr>
            <p:ph idx="1" type="body"/>
          </p:nvPr>
        </p:nvSpPr>
        <p:spPr>
          <a:xfrm>
            <a:off x="114950" y="56325"/>
            <a:ext cx="85206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FF"/>
                </a:solidFill>
                <a:latin typeface="Times New Roman"/>
                <a:ea typeface="Times New Roman"/>
                <a:cs typeface="Times New Roman"/>
                <a:sym typeface="Times New Roman"/>
              </a:rPr>
              <a:t>Energy Consumption in Data centers</a:t>
            </a:r>
            <a:endParaRPr b="1" sz="2400">
              <a:solidFill>
                <a:srgbClr val="0000FF"/>
              </a:solidFill>
              <a:latin typeface="Times New Roman"/>
              <a:ea typeface="Times New Roman"/>
              <a:cs typeface="Times New Roman"/>
              <a:sym typeface="Times New Roman"/>
            </a:endParaRPr>
          </a:p>
        </p:txBody>
      </p:sp>
      <p:pic>
        <p:nvPicPr>
          <p:cNvPr id="132" name="Google Shape;132;p23"/>
          <p:cNvPicPr preferRelativeResize="0"/>
          <p:nvPr/>
        </p:nvPicPr>
        <p:blipFill>
          <a:blip r:embed="rId3">
            <a:alphaModFix/>
          </a:blip>
          <a:stretch>
            <a:fillRect/>
          </a:stretch>
        </p:blipFill>
        <p:spPr>
          <a:xfrm>
            <a:off x="152400" y="899400"/>
            <a:ext cx="4625725" cy="4091700"/>
          </a:xfrm>
          <a:prstGeom prst="rect">
            <a:avLst/>
          </a:prstGeom>
          <a:noFill/>
          <a:ln>
            <a:noFill/>
          </a:ln>
        </p:spPr>
      </p:pic>
      <p:pic>
        <p:nvPicPr>
          <p:cNvPr id="133" name="Google Shape;133;p23"/>
          <p:cNvPicPr preferRelativeResize="0"/>
          <p:nvPr/>
        </p:nvPicPr>
        <p:blipFill>
          <a:blip r:embed="rId4">
            <a:alphaModFix/>
          </a:blip>
          <a:stretch>
            <a:fillRect/>
          </a:stretch>
        </p:blipFill>
        <p:spPr>
          <a:xfrm>
            <a:off x="4680125" y="429725"/>
            <a:ext cx="2107900" cy="3917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12550" y="2425600"/>
            <a:ext cx="3497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p:txBody>
      </p:sp>
      <p:sp>
        <p:nvSpPr>
          <p:cNvPr id="139" name="Google Shape;139;p24"/>
          <p:cNvSpPr txBox="1"/>
          <p:nvPr>
            <p:ph idx="1" type="body"/>
          </p:nvPr>
        </p:nvSpPr>
        <p:spPr>
          <a:xfrm>
            <a:off x="72800" y="98475"/>
            <a:ext cx="85206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2400">
                <a:solidFill>
                  <a:srgbClr val="0000FF"/>
                </a:solidFill>
                <a:latin typeface="Times New Roman"/>
                <a:ea typeface="Times New Roman"/>
                <a:cs typeface="Times New Roman"/>
                <a:sym typeface="Times New Roman"/>
              </a:rPr>
              <a:t>Energy Consumption in Data centers</a:t>
            </a:r>
            <a:endParaRPr/>
          </a:p>
        </p:txBody>
      </p:sp>
      <p:pic>
        <p:nvPicPr>
          <p:cNvPr id="140" name="Google Shape;140;p24"/>
          <p:cNvPicPr preferRelativeResize="0"/>
          <p:nvPr/>
        </p:nvPicPr>
        <p:blipFill>
          <a:blip r:embed="rId3">
            <a:alphaModFix/>
          </a:blip>
          <a:stretch>
            <a:fillRect/>
          </a:stretch>
        </p:blipFill>
        <p:spPr>
          <a:xfrm>
            <a:off x="212550" y="660500"/>
            <a:ext cx="4212100" cy="3999625"/>
          </a:xfrm>
          <a:prstGeom prst="rect">
            <a:avLst/>
          </a:prstGeom>
          <a:noFill/>
          <a:ln>
            <a:noFill/>
          </a:ln>
        </p:spPr>
      </p:pic>
      <p:pic>
        <p:nvPicPr>
          <p:cNvPr id="141" name="Google Shape;141;p24"/>
          <p:cNvPicPr preferRelativeResize="0"/>
          <p:nvPr/>
        </p:nvPicPr>
        <p:blipFill>
          <a:blip r:embed="rId4">
            <a:alphaModFix/>
          </a:blip>
          <a:stretch>
            <a:fillRect/>
          </a:stretch>
        </p:blipFill>
        <p:spPr>
          <a:xfrm>
            <a:off x="4594675" y="1363175"/>
            <a:ext cx="4495300" cy="296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12550" y="2425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Virtualization in Data Center</a:t>
            </a:r>
            <a:endParaRPr sz="4000"/>
          </a:p>
        </p:txBody>
      </p:sp>
      <p:sp>
        <p:nvSpPr>
          <p:cNvPr id="147" name="Google Shape;147;p25"/>
          <p:cNvSpPr txBox="1"/>
          <p:nvPr>
            <p:ph idx="1" type="body"/>
          </p:nvPr>
        </p:nvSpPr>
        <p:spPr>
          <a:xfrm>
            <a:off x="311700" y="1152475"/>
            <a:ext cx="85206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Data Center Challenges</a:t>
            </a:r>
            <a:endParaRPr>
              <a:solidFill>
                <a:srgbClr val="0000FF"/>
              </a:solidFill>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Insufficient use of resources.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Power Consumption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Availability</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Security</a:t>
            </a:r>
            <a:endParaRPr sz="2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85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FF"/>
                </a:solidFill>
                <a:latin typeface="Times New Roman"/>
                <a:ea typeface="Times New Roman"/>
                <a:cs typeface="Times New Roman"/>
                <a:sym typeface="Times New Roman"/>
              </a:rPr>
              <a:t>Why do we need virtualization in data center ?</a:t>
            </a:r>
            <a:endParaRPr>
              <a:solidFill>
                <a:srgbClr val="0000FF"/>
              </a:solidFill>
              <a:latin typeface="Times New Roman"/>
              <a:ea typeface="Times New Roman"/>
              <a:cs typeface="Times New Roman"/>
              <a:sym typeface="Times New Roman"/>
            </a:endParaRPr>
          </a:p>
        </p:txBody>
      </p:sp>
      <p:sp>
        <p:nvSpPr>
          <p:cNvPr id="159" name="Google Shape;159;p27"/>
          <p:cNvSpPr txBox="1"/>
          <p:nvPr>
            <p:ph idx="1" type="body"/>
          </p:nvPr>
        </p:nvSpPr>
        <p:spPr>
          <a:xfrm>
            <a:off x="311700" y="863550"/>
            <a:ext cx="8520600" cy="39456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Char char="●"/>
            </a:pPr>
            <a:r>
              <a:rPr lang="en" sz="2000">
                <a:solidFill>
                  <a:schemeClr val="dk1"/>
                </a:solidFill>
              </a:rPr>
              <a:t>Data centers are essentially very large devices that consume electrical power and produce heat. The data </a:t>
            </a:r>
            <a:r>
              <a:rPr lang="en" sz="2000">
                <a:solidFill>
                  <a:schemeClr val="dk1"/>
                </a:solidFill>
              </a:rPr>
              <a:t>center</a:t>
            </a:r>
            <a:r>
              <a:rPr lang="en" sz="2000">
                <a:solidFill>
                  <a:schemeClr val="dk1"/>
                </a:solidFill>
              </a:rPr>
              <a:t> cooling system removes that heat consuming additional energy in the process, whose heat must be removed as well. That’s why it consumes more power.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Because of more power consumption organisation need to pay more money.</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To reduce paying more money, organisation using virtualization in data center.</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Sometimes, which server you want to access that may go down and you  have to wait until server run properly (that is availability) </a:t>
            </a:r>
            <a:endParaRPr sz="2000">
              <a:solidFill>
                <a:schemeClr val="dk1"/>
              </a:solidFill>
            </a:endParaRPr>
          </a:p>
          <a:p>
            <a:pPr indent="0" lvl="0" marL="914400" rtl="0" algn="l">
              <a:spcBef>
                <a:spcPts val="0"/>
              </a:spcBef>
              <a:spcAft>
                <a:spcPts val="160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Definition</a:t>
            </a:r>
            <a:endParaRPr>
              <a:solidFill>
                <a:srgbClr val="0000FF"/>
              </a:solidFill>
              <a:latin typeface="Times New Roman"/>
              <a:ea typeface="Times New Roman"/>
              <a:cs typeface="Times New Roman"/>
              <a:sym typeface="Times New Roman"/>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000000"/>
              </a:buClr>
              <a:buSzPts val="2000"/>
              <a:buChar char="●"/>
            </a:pPr>
            <a:r>
              <a:rPr lang="en" sz="2000">
                <a:solidFill>
                  <a:srgbClr val="000000"/>
                </a:solidFill>
                <a:highlight>
                  <a:srgbClr val="FFFFFF"/>
                </a:highlight>
              </a:rPr>
              <a:t>Data center virtualization is the process of designing, developing and deploying a data center on virtualization and cloud computing technologies.</a:t>
            </a:r>
            <a:endParaRPr sz="2000">
              <a:solidFill>
                <a:srgbClr val="000000"/>
              </a:solidFill>
              <a:highlight>
                <a:srgbClr val="FFFFFF"/>
              </a:highlight>
            </a:endParaRPr>
          </a:p>
          <a:p>
            <a:pPr indent="-355600" lvl="0" marL="457200" rtl="0" algn="just">
              <a:spcBef>
                <a:spcPts val="0"/>
              </a:spcBef>
              <a:spcAft>
                <a:spcPts val="0"/>
              </a:spcAft>
              <a:buClr>
                <a:srgbClr val="000000"/>
              </a:buClr>
              <a:buSzPts val="2000"/>
              <a:buChar char="●"/>
            </a:pPr>
            <a:r>
              <a:rPr lang="en" sz="2000">
                <a:solidFill>
                  <a:srgbClr val="000000"/>
                </a:solidFill>
                <a:highlight>
                  <a:srgbClr val="FFFFFF"/>
                </a:highlight>
              </a:rPr>
              <a:t>It primarily enables virtualizing physical servers in a data center facility along with storage, networking and other infrastructure devices and equipment. Data center virtualization usually produces a virtualized, cloud and cloud data center.</a:t>
            </a:r>
            <a:endParaRPr sz="2000">
              <a:solidFill>
                <a:srgbClr val="000000"/>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1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Architecture</a:t>
            </a:r>
            <a:endParaRPr>
              <a:solidFill>
                <a:srgbClr val="0000FF"/>
              </a:solidFill>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311700" y="1152475"/>
            <a:ext cx="8520600" cy="325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Cont...</a:t>
            </a:r>
            <a:endParaRPr>
              <a:solidFill>
                <a:srgbClr val="0000FF"/>
              </a:solidFill>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Physical infrastructure contains, storage, network, servers and other hardware devices. And all are connected together. </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highlight>
                  <a:srgbClr val="FFFFFF"/>
                </a:highlight>
              </a:rPr>
              <a:t>A virtual infrastructure is a software-based IT infrastructure being hosted on another physical infrastructure and optimize physical resources and drive costs down by hosting multiple virtual servers in a single host server.</a:t>
            </a:r>
            <a:endParaRPr sz="2000">
              <a:solidFill>
                <a:srgbClr val="000000"/>
              </a:solidFill>
              <a:highlight>
                <a:srgbClr val="FFFFFF"/>
              </a:highlight>
            </a:endParaRPr>
          </a:p>
          <a:p>
            <a:pPr indent="-355600" lvl="0" marL="457200" rtl="0" algn="just">
              <a:spcBef>
                <a:spcPts val="0"/>
              </a:spcBef>
              <a:spcAft>
                <a:spcPts val="0"/>
              </a:spcAft>
              <a:buClr>
                <a:srgbClr val="000000"/>
              </a:buClr>
              <a:buSzPts val="2000"/>
              <a:buChar char="●"/>
            </a:pPr>
            <a:r>
              <a:rPr lang="en" sz="2000">
                <a:solidFill>
                  <a:srgbClr val="000000"/>
                </a:solidFill>
                <a:highlight>
                  <a:srgbClr val="FFFFFF"/>
                </a:highlight>
              </a:rPr>
              <a:t>This lean approach allows for sharing and distributing resources, which, in turn, promotes flexibility, scalability and lower total cost of ownership.</a:t>
            </a:r>
            <a:endParaRPr sz="2000">
              <a:solidFill>
                <a:srgbClr val="000000"/>
              </a:solidFill>
              <a:highlight>
                <a:srgbClr val="FFFFFF"/>
              </a:highlight>
            </a:endParaRPr>
          </a:p>
          <a:p>
            <a:pPr indent="-355600" lvl="0" marL="457200" rtl="0" algn="l">
              <a:spcBef>
                <a:spcPts val="0"/>
              </a:spcBef>
              <a:spcAft>
                <a:spcPts val="0"/>
              </a:spcAft>
              <a:buClr>
                <a:srgbClr val="000000"/>
              </a:buClr>
              <a:buSzPts val="2000"/>
              <a:buChar char="●"/>
            </a:pPr>
            <a:r>
              <a:rPr lang="en" sz="2000">
                <a:solidFill>
                  <a:srgbClr val="000000"/>
                </a:solidFill>
              </a:rPr>
              <a:t>Every virtual machine contains any one operating system.</a:t>
            </a:r>
            <a:endParaRPr sz="20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Cont...</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Virtual infrastructure organizations works on IaaS and it contains,</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Live migration,</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Load balancing,</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Live tracking (which hardware device is working) and many more.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How we can access virtualization data center,</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Using,  Web interface through which you can access data center</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Using, Terminal through which you can access data center</a:t>
            </a:r>
            <a:endParaRPr sz="2000">
              <a:solidFill>
                <a:srgbClr val="000000"/>
              </a:solidFill>
            </a:endParaRPr>
          </a:p>
          <a:p>
            <a:pPr indent="0" lvl="0" marL="0" rtl="0" algn="l">
              <a:spcBef>
                <a:spcPts val="1600"/>
              </a:spcBef>
              <a:spcAft>
                <a:spcPts val="1600"/>
              </a:spcAft>
              <a:buNone/>
            </a:pPr>
            <a:r>
              <a:rPr lang="en" sz="2000">
                <a:solidFill>
                  <a:srgbClr val="000000"/>
                </a:solidFill>
              </a:rPr>
              <a:t> </a:t>
            </a:r>
            <a:endParaRPr sz="2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86075" y="-112450"/>
            <a:ext cx="2120400" cy="6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0000FF"/>
                </a:solidFill>
                <a:latin typeface="Times New Roman"/>
                <a:ea typeface="Times New Roman"/>
                <a:cs typeface="Times New Roman"/>
                <a:sym typeface="Times New Roman"/>
              </a:rPr>
              <a:t>Contents</a:t>
            </a:r>
            <a:endParaRPr b="1" sz="3600">
              <a:solidFill>
                <a:srgbClr val="0000FF"/>
              </a:solidFill>
              <a:latin typeface="Times New Roman"/>
              <a:ea typeface="Times New Roman"/>
              <a:cs typeface="Times New Roman"/>
              <a:sym typeface="Times New Roman"/>
            </a:endParaRPr>
          </a:p>
        </p:txBody>
      </p:sp>
      <p:sp>
        <p:nvSpPr>
          <p:cNvPr id="62" name="Google Shape;62;p14"/>
          <p:cNvSpPr txBox="1"/>
          <p:nvPr>
            <p:ph idx="1" type="body"/>
          </p:nvPr>
        </p:nvSpPr>
        <p:spPr>
          <a:xfrm>
            <a:off x="213325" y="378875"/>
            <a:ext cx="8832300" cy="476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Introduction to Data center?</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 How does  a data center do?</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Why do we need Data centers?</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Energy Consumption in Data Centers</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Challenges and Why do we need virtualization in data center ?</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Definition(virtualization in data center) and architecture</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Virtualization of Hardware Resources as a Method of Power Savings in Data Center &amp; Example  </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Data Analysis and Results &amp; Comparison </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Conclusion </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References</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Cont...</a:t>
            </a:r>
            <a:endParaRPr>
              <a:solidFill>
                <a:srgbClr val="0000FF"/>
              </a:solidFill>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33333"/>
                </a:solidFill>
              </a:rPr>
              <a:t>Benefits of a virtual infrastructure:</a:t>
            </a:r>
            <a:endParaRPr sz="2000">
              <a:solidFill>
                <a:srgbClr val="333333"/>
              </a:solidFill>
            </a:endParaRPr>
          </a:p>
          <a:p>
            <a:pPr indent="-342900" lvl="0" marL="457200" rtl="0" algn="l">
              <a:spcBef>
                <a:spcPts val="800"/>
              </a:spcBef>
              <a:spcAft>
                <a:spcPts val="0"/>
              </a:spcAft>
              <a:buClr>
                <a:srgbClr val="333333"/>
              </a:buClr>
              <a:buSzPts val="1800"/>
              <a:buChar char="●"/>
            </a:pPr>
            <a:r>
              <a:rPr b="1" lang="en">
                <a:solidFill>
                  <a:srgbClr val="333333"/>
                </a:solidFill>
              </a:rPr>
              <a:t>Scalable</a:t>
            </a:r>
            <a:r>
              <a:rPr lang="en">
                <a:solidFill>
                  <a:srgbClr val="333333"/>
                </a:solidFill>
              </a:rPr>
              <a:t> – Allows provisioning as many or as few logical servers as required, and users only pay for what they use.</a:t>
            </a:r>
            <a:br>
              <a:rPr lang="en">
                <a:solidFill>
                  <a:srgbClr val="333333"/>
                </a:solidFill>
              </a:rPr>
            </a:br>
            <a:endParaRPr>
              <a:solidFill>
                <a:srgbClr val="333333"/>
              </a:solidFill>
            </a:endParaRPr>
          </a:p>
          <a:p>
            <a:pPr indent="-342900" lvl="0" marL="457200" rtl="0" algn="l">
              <a:spcBef>
                <a:spcPts val="0"/>
              </a:spcBef>
              <a:spcAft>
                <a:spcPts val="0"/>
              </a:spcAft>
              <a:buClr>
                <a:srgbClr val="333333"/>
              </a:buClr>
              <a:buSzPts val="1800"/>
              <a:buChar char="●"/>
            </a:pPr>
            <a:r>
              <a:rPr b="1" lang="en">
                <a:solidFill>
                  <a:srgbClr val="333333"/>
                </a:solidFill>
              </a:rPr>
              <a:t>Flexible</a:t>
            </a:r>
            <a:r>
              <a:rPr lang="en">
                <a:solidFill>
                  <a:srgbClr val="333333"/>
                </a:solidFill>
              </a:rPr>
              <a:t> – Allows for multiple server and networking configurations as compared to a hardwired physical infrastructure, which requires more capital and effort to change.</a:t>
            </a:r>
            <a:br>
              <a:rPr lang="en">
                <a:solidFill>
                  <a:srgbClr val="333333"/>
                </a:solidFill>
              </a:rPr>
            </a:br>
            <a:endParaRPr>
              <a:solidFill>
                <a:srgbClr val="333333"/>
              </a:solidFill>
            </a:endParaRPr>
          </a:p>
          <a:p>
            <a:pPr indent="-342900" lvl="0" marL="457200" rtl="0" algn="l">
              <a:spcBef>
                <a:spcPts val="0"/>
              </a:spcBef>
              <a:spcAft>
                <a:spcPts val="0"/>
              </a:spcAft>
              <a:buClr>
                <a:srgbClr val="333333"/>
              </a:buClr>
              <a:buSzPts val="1800"/>
              <a:buChar char="●"/>
            </a:pPr>
            <a:r>
              <a:rPr b="1" lang="en">
                <a:solidFill>
                  <a:srgbClr val="333333"/>
                </a:solidFill>
              </a:rPr>
              <a:t>Secure</a:t>
            </a:r>
            <a:r>
              <a:rPr lang="en">
                <a:solidFill>
                  <a:srgbClr val="333333"/>
                </a:solidFill>
              </a:rPr>
              <a:t> – Allows more security to be layered on top of whatever security is already present in the virtual infrastructure because all traffic to the virtual infrastructure goes through the actual physical infrastructure.</a:t>
            </a:r>
            <a:br>
              <a:rPr lang="en">
                <a:solidFill>
                  <a:srgbClr val="333333"/>
                </a:solidFill>
              </a:rPr>
            </a:br>
            <a:endParaRPr>
              <a:solidFill>
                <a:srgbClr val="333333"/>
              </a:solidFill>
            </a:endParaRPr>
          </a:p>
          <a:p>
            <a:pPr indent="0" lvl="0" marL="457200" rtl="0" algn="l">
              <a:spcBef>
                <a:spcPts val="800"/>
              </a:spcBef>
              <a:spcAft>
                <a:spcPts val="1600"/>
              </a:spcAft>
              <a:buNone/>
            </a:pPr>
            <a:r>
              <a:t/>
            </a:r>
            <a:endParaRPr sz="2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Cont...</a:t>
            </a:r>
            <a:endParaRPr>
              <a:solidFill>
                <a:srgbClr val="0000FF"/>
              </a:solidFill>
            </a:endParaRPr>
          </a:p>
          <a:p>
            <a:pPr indent="0" lvl="0" marL="0" rtl="0" algn="l">
              <a:spcBef>
                <a:spcPts val="0"/>
              </a:spcBef>
              <a:spcAft>
                <a:spcPts val="0"/>
              </a:spcAft>
              <a:buNone/>
            </a:pPr>
            <a:r>
              <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Char char="●"/>
            </a:pPr>
            <a:r>
              <a:rPr b="1" lang="en">
                <a:solidFill>
                  <a:srgbClr val="333333"/>
                </a:solidFill>
              </a:rPr>
              <a:t>Load balancing</a:t>
            </a:r>
            <a:r>
              <a:rPr lang="en">
                <a:solidFill>
                  <a:srgbClr val="333333"/>
                </a:solidFill>
              </a:rPr>
              <a:t> – Allows software-based servers to share workloads easily and distribute them properly so that no single logical server is taxed more than the others.</a:t>
            </a:r>
            <a:br>
              <a:rPr lang="en">
                <a:solidFill>
                  <a:srgbClr val="333333"/>
                </a:solidFill>
              </a:rPr>
            </a:br>
            <a:endParaRPr>
              <a:solidFill>
                <a:srgbClr val="333333"/>
              </a:solidFill>
            </a:endParaRPr>
          </a:p>
          <a:p>
            <a:pPr indent="-342900" lvl="0" marL="457200" rtl="0" algn="l">
              <a:spcBef>
                <a:spcPts val="0"/>
              </a:spcBef>
              <a:spcAft>
                <a:spcPts val="0"/>
              </a:spcAft>
              <a:buClr>
                <a:srgbClr val="333333"/>
              </a:buClr>
              <a:buSzPts val="1800"/>
              <a:buChar char="●"/>
            </a:pPr>
            <a:r>
              <a:rPr b="1" lang="en">
                <a:solidFill>
                  <a:srgbClr val="333333"/>
                </a:solidFill>
              </a:rPr>
              <a:t>Backup and recovery</a:t>
            </a:r>
            <a:r>
              <a:rPr lang="en">
                <a:solidFill>
                  <a:srgbClr val="333333"/>
                </a:solidFill>
              </a:rPr>
              <a:t> – Promotes easier backups because everything can be saved somewhere, allowing for quick recovery in other hosts if a few hosts are down. This is almost impossible with physical servers, which have to be revived before services can resume.</a:t>
            </a:r>
            <a:endParaRPr>
              <a:solidFill>
                <a:srgbClr val="333333"/>
              </a:solidFill>
            </a:endParaRPr>
          </a:p>
          <a:p>
            <a:pPr indent="0" lvl="0" marL="0" rtl="0" algn="l">
              <a:spcBef>
                <a:spcPts val="8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237325" y="135175"/>
            <a:ext cx="8520600" cy="102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rgbClr val="0000FF"/>
                </a:solidFill>
                <a:latin typeface="Times New Roman"/>
                <a:ea typeface="Times New Roman"/>
                <a:cs typeface="Times New Roman"/>
                <a:sym typeface="Times New Roman"/>
              </a:rPr>
              <a:t>Virtualization of Hardware Resources as a Method of Power Savings in Data Center &amp; Example </a:t>
            </a:r>
            <a:endParaRPr>
              <a:solidFill>
                <a:srgbClr val="0000FF"/>
              </a:solidFill>
              <a:latin typeface="Times New Roman"/>
              <a:ea typeface="Times New Roman"/>
              <a:cs typeface="Times New Roman"/>
              <a:sym typeface="Times New Roman"/>
            </a:endParaRPr>
          </a:p>
        </p:txBody>
      </p:sp>
      <p:sp>
        <p:nvSpPr>
          <p:cNvPr id="202" name="Google Shape;202;p34"/>
          <p:cNvSpPr txBox="1"/>
          <p:nvPr>
            <p:ph idx="1" type="body"/>
          </p:nvPr>
        </p:nvSpPr>
        <p:spPr>
          <a:xfrm>
            <a:off x="311700" y="1271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2000">
                <a:solidFill>
                  <a:srgbClr val="000000"/>
                </a:solidFill>
              </a:rPr>
              <a:t>Let us compare energy consumption levels of a data center before and after virtualization.</a:t>
            </a:r>
            <a:endParaRPr sz="2000">
              <a:solidFill>
                <a:srgbClr val="000000"/>
              </a:solidFill>
            </a:endParaRPr>
          </a:p>
          <a:p>
            <a:pPr indent="-355600" lvl="0" marL="457200" rtl="0" algn="l">
              <a:lnSpc>
                <a:spcPct val="94000"/>
              </a:lnSpc>
              <a:spcBef>
                <a:spcPts val="0"/>
              </a:spcBef>
              <a:spcAft>
                <a:spcPts val="0"/>
              </a:spcAft>
              <a:buClr>
                <a:srgbClr val="000000"/>
              </a:buClr>
              <a:buSzPts val="2000"/>
              <a:buChar char="●"/>
            </a:pPr>
            <a:r>
              <a:rPr lang="en" sz="2000">
                <a:solidFill>
                  <a:srgbClr val="000000"/>
                </a:solidFill>
              </a:rPr>
              <a:t>A part of the existing infrastructure is replaced with the virtual one</a:t>
            </a:r>
            <a:endParaRPr sz="2000">
              <a:solidFill>
                <a:srgbClr val="000000"/>
              </a:solidFill>
            </a:endParaRPr>
          </a:p>
          <a:p>
            <a:pPr indent="-355600" lvl="0" marL="457200" rtl="0" algn="l">
              <a:lnSpc>
                <a:spcPct val="94000"/>
              </a:lnSpc>
              <a:spcBef>
                <a:spcPts val="0"/>
              </a:spcBef>
              <a:spcAft>
                <a:spcPts val="0"/>
              </a:spcAft>
              <a:buClr>
                <a:srgbClr val="000000"/>
              </a:buClr>
              <a:buSzPts val="2000"/>
              <a:buChar char="●"/>
            </a:pPr>
            <a:r>
              <a:rPr lang="en" sz="2000">
                <a:solidFill>
                  <a:srgbClr val="000000"/>
                </a:solidFill>
              </a:rPr>
              <a:t>Initially the energy consumption of five different servers has been observed from which the energy costs are calculated</a:t>
            </a:r>
            <a:endParaRPr sz="2000">
              <a:solidFill>
                <a:srgbClr val="000000"/>
              </a:solidFill>
            </a:endParaRPr>
          </a:p>
          <a:p>
            <a:pPr indent="-355600" lvl="0" marL="457200" rtl="0" algn="l">
              <a:lnSpc>
                <a:spcPct val="94000"/>
              </a:lnSpc>
              <a:spcBef>
                <a:spcPts val="0"/>
              </a:spcBef>
              <a:spcAft>
                <a:spcPts val="0"/>
              </a:spcAft>
              <a:buClr>
                <a:srgbClr val="000000"/>
              </a:buClr>
              <a:buSzPts val="2000"/>
              <a:buChar char="●"/>
            </a:pPr>
            <a:r>
              <a:rPr lang="en" sz="2000">
                <a:solidFill>
                  <a:srgbClr val="000000"/>
                </a:solidFill>
              </a:rPr>
              <a:t>Energy consumption of one enterprise class server with five virtual machines is observed</a:t>
            </a:r>
            <a:endParaRPr sz="2000">
              <a:solidFill>
                <a:srgbClr val="000000"/>
              </a:solidFill>
            </a:endParaRPr>
          </a:p>
          <a:p>
            <a:pPr indent="0" lvl="0" marL="457200" rtl="0" algn="l">
              <a:spcBef>
                <a:spcPts val="200"/>
              </a:spcBef>
              <a:spcAft>
                <a:spcPts val="1600"/>
              </a:spcAft>
              <a:buNone/>
            </a:pPr>
            <a:r>
              <a:t/>
            </a:r>
            <a:endParaRPr sz="2000">
              <a:solidFill>
                <a:srgbClr val="191B0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224950" y="13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Data analysis and Results</a:t>
            </a:r>
            <a:endParaRPr>
              <a:solidFill>
                <a:srgbClr val="0000FF"/>
              </a:solidFill>
              <a:latin typeface="Times New Roman"/>
              <a:ea typeface="Times New Roman"/>
              <a:cs typeface="Times New Roman"/>
              <a:sym typeface="Times New Roman"/>
            </a:endParaRPr>
          </a:p>
        </p:txBody>
      </p:sp>
      <p:sp>
        <p:nvSpPr>
          <p:cNvPr id="208" name="Google Shape;208;p35"/>
          <p:cNvSpPr txBox="1"/>
          <p:nvPr>
            <p:ph idx="1" type="body"/>
          </p:nvPr>
        </p:nvSpPr>
        <p:spPr>
          <a:xfrm>
            <a:off x="311700" y="1616225"/>
            <a:ext cx="8520600" cy="3597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solidFill>
                <a:srgbClr val="000000"/>
              </a:solidFill>
            </a:endParaRPr>
          </a:p>
          <a:p>
            <a:pPr indent="0" lvl="0" marL="457200" rtl="0" algn="l">
              <a:spcBef>
                <a:spcPts val="1600"/>
              </a:spcBef>
              <a:spcAft>
                <a:spcPts val="0"/>
              </a:spcAft>
              <a:buNone/>
            </a:pPr>
            <a:r>
              <a:t/>
            </a:r>
            <a:endParaRPr sz="2000">
              <a:solidFill>
                <a:srgbClr val="000000"/>
              </a:solidFill>
            </a:endParaRPr>
          </a:p>
          <a:p>
            <a:pPr indent="0" lvl="0" marL="457200" rtl="0" algn="l">
              <a:spcBef>
                <a:spcPts val="1600"/>
              </a:spcBef>
              <a:spcAft>
                <a:spcPts val="0"/>
              </a:spcAft>
              <a:buNone/>
            </a:pPr>
            <a:r>
              <a:t/>
            </a:r>
            <a:endParaRPr sz="2000">
              <a:solidFill>
                <a:srgbClr val="000000"/>
              </a:solidFill>
            </a:endParaRPr>
          </a:p>
          <a:p>
            <a:pPr indent="0" lvl="0" marL="457200" rtl="0" algn="l">
              <a:spcBef>
                <a:spcPts val="1600"/>
              </a:spcBef>
              <a:spcAft>
                <a:spcPts val="0"/>
              </a:spcAft>
              <a:buNone/>
            </a:pPr>
            <a:r>
              <a:t/>
            </a:r>
            <a:endParaRPr sz="2000">
              <a:solidFill>
                <a:srgbClr val="000000"/>
              </a:solidFill>
            </a:endParaRPr>
          </a:p>
          <a:p>
            <a:pPr indent="0" lvl="0" marL="0" rtl="0" algn="ctr">
              <a:spcBef>
                <a:spcPts val="1600"/>
              </a:spcBef>
              <a:spcAft>
                <a:spcPts val="0"/>
              </a:spcAft>
              <a:buClr>
                <a:schemeClr val="dk1"/>
              </a:buClr>
              <a:buSzPts val="1100"/>
              <a:buFont typeface="Arial"/>
              <a:buNone/>
            </a:pPr>
            <a:r>
              <a:rPr lang="en">
                <a:solidFill>
                  <a:schemeClr val="dk1"/>
                </a:solidFill>
              </a:rPr>
              <a:t>Monthly Energy Costs for Five Physical Server Configurations</a:t>
            </a:r>
            <a:endParaRPr>
              <a:solidFill>
                <a:schemeClr val="dk1"/>
              </a:solidFill>
            </a:endParaRPr>
          </a:p>
          <a:p>
            <a:pPr indent="0" lvl="0" marL="457200" rtl="0" algn="l">
              <a:spcBef>
                <a:spcPts val="0"/>
              </a:spcBef>
              <a:spcAft>
                <a:spcPts val="1600"/>
              </a:spcAft>
              <a:buNone/>
            </a:pPr>
            <a:r>
              <a:t/>
            </a:r>
            <a:endParaRPr sz="2000">
              <a:solidFill>
                <a:srgbClr val="000000"/>
              </a:solidFill>
            </a:endParaRPr>
          </a:p>
        </p:txBody>
      </p:sp>
      <p:pic>
        <p:nvPicPr>
          <p:cNvPr id="209" name="Google Shape;209;p35"/>
          <p:cNvPicPr preferRelativeResize="0"/>
          <p:nvPr/>
        </p:nvPicPr>
        <p:blipFill>
          <a:blip r:embed="rId3">
            <a:alphaModFix/>
          </a:blip>
          <a:stretch>
            <a:fillRect/>
          </a:stretch>
        </p:blipFill>
        <p:spPr>
          <a:xfrm>
            <a:off x="311700" y="941950"/>
            <a:ext cx="8520599" cy="2697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11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Contd...</a:t>
            </a:r>
            <a:endParaRPr>
              <a:solidFill>
                <a:srgbClr val="0000FF"/>
              </a:solidFill>
              <a:latin typeface="Times New Roman"/>
              <a:ea typeface="Times New Roman"/>
              <a:cs typeface="Times New Roman"/>
              <a:sym typeface="Times New Roman"/>
            </a:endParaRPr>
          </a:p>
        </p:txBody>
      </p:sp>
      <p:sp>
        <p:nvSpPr>
          <p:cNvPr id="215" name="Google Shape;21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Clr>
                <a:schemeClr val="dk1"/>
              </a:buClr>
              <a:buSzPts val="1100"/>
              <a:buFont typeface="Arial"/>
              <a:buNone/>
            </a:pPr>
            <a:r>
              <a:rPr lang="en">
                <a:solidFill>
                  <a:schemeClr val="dk1"/>
                </a:solidFill>
              </a:rPr>
              <a:t>Monthly Power Consumption Costs in Virtualized Environment</a:t>
            </a:r>
            <a:endParaRPr>
              <a:solidFill>
                <a:schemeClr val="dk1"/>
              </a:solidFill>
            </a:endParaRPr>
          </a:p>
          <a:p>
            <a:pPr indent="0" lvl="0" marL="0" rtl="0" algn="l">
              <a:spcBef>
                <a:spcPts val="0"/>
              </a:spcBef>
              <a:spcAft>
                <a:spcPts val="1600"/>
              </a:spcAft>
              <a:buNone/>
            </a:pPr>
            <a:r>
              <a:t/>
            </a:r>
            <a:endParaRPr/>
          </a:p>
        </p:txBody>
      </p:sp>
      <p:pic>
        <p:nvPicPr>
          <p:cNvPr id="216" name="Google Shape;216;p36"/>
          <p:cNvPicPr preferRelativeResize="0"/>
          <p:nvPr/>
        </p:nvPicPr>
        <p:blipFill>
          <a:blip r:embed="rId3">
            <a:alphaModFix/>
          </a:blip>
          <a:stretch>
            <a:fillRect/>
          </a:stretch>
        </p:blipFill>
        <p:spPr>
          <a:xfrm>
            <a:off x="311700" y="1152475"/>
            <a:ext cx="8520600" cy="231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212550" y="2425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p:txBody>
      </p:sp>
      <p:sp>
        <p:nvSpPr>
          <p:cNvPr id="222" name="Google Shape;222;p37"/>
          <p:cNvSpPr txBox="1"/>
          <p:nvPr>
            <p:ph idx="1" type="body"/>
          </p:nvPr>
        </p:nvSpPr>
        <p:spPr>
          <a:xfrm>
            <a:off x="72800" y="0"/>
            <a:ext cx="85206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FF"/>
                </a:solidFill>
                <a:latin typeface="Times New Roman"/>
                <a:ea typeface="Times New Roman"/>
                <a:cs typeface="Times New Roman"/>
                <a:sym typeface="Times New Roman"/>
              </a:rPr>
              <a:t>Comparison of Power Consumption </a:t>
            </a:r>
            <a:endParaRPr b="1" sz="2400">
              <a:solidFill>
                <a:srgbClr val="0000FF"/>
              </a:solidFill>
              <a:latin typeface="Times New Roman"/>
              <a:ea typeface="Times New Roman"/>
              <a:cs typeface="Times New Roman"/>
              <a:sym typeface="Times New Roman"/>
            </a:endParaRPr>
          </a:p>
        </p:txBody>
      </p:sp>
      <p:pic>
        <p:nvPicPr>
          <p:cNvPr id="223" name="Google Shape;223;p37"/>
          <p:cNvPicPr preferRelativeResize="0"/>
          <p:nvPr/>
        </p:nvPicPr>
        <p:blipFill>
          <a:blip r:embed="rId3">
            <a:alphaModFix/>
          </a:blip>
          <a:stretch>
            <a:fillRect/>
          </a:stretch>
        </p:blipFill>
        <p:spPr>
          <a:xfrm>
            <a:off x="0" y="702675"/>
            <a:ext cx="9078424" cy="444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Times New Roman"/>
                <a:ea typeface="Times New Roman"/>
                <a:cs typeface="Times New Roman"/>
                <a:sym typeface="Times New Roman"/>
              </a:rPr>
              <a:t>Conclusion</a:t>
            </a:r>
            <a:endParaRPr b="1">
              <a:solidFill>
                <a:srgbClr val="0000FF"/>
              </a:solidFill>
              <a:latin typeface="Times New Roman"/>
              <a:ea typeface="Times New Roman"/>
              <a:cs typeface="Times New Roman"/>
              <a:sym typeface="Times New Roman"/>
            </a:endParaRPr>
          </a:p>
        </p:txBody>
      </p:sp>
      <p:sp>
        <p:nvSpPr>
          <p:cNvPr id="229" name="Google Shape;22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94000"/>
              </a:lnSpc>
              <a:spcBef>
                <a:spcPts val="1000"/>
              </a:spcBef>
              <a:spcAft>
                <a:spcPts val="0"/>
              </a:spcAft>
              <a:buClr>
                <a:srgbClr val="191B0E"/>
              </a:buClr>
              <a:buSzPts val="2400"/>
              <a:buFont typeface="Times New Roman"/>
              <a:buChar char="●"/>
            </a:pPr>
            <a:r>
              <a:rPr lang="en" sz="2400">
                <a:solidFill>
                  <a:srgbClr val="191B0E"/>
                </a:solidFill>
                <a:latin typeface="Times New Roman"/>
                <a:ea typeface="Times New Roman"/>
                <a:cs typeface="Times New Roman"/>
                <a:sym typeface="Times New Roman"/>
              </a:rPr>
              <a:t>Virtualization reduces energy costs</a:t>
            </a:r>
            <a:endParaRPr sz="2400">
              <a:solidFill>
                <a:srgbClr val="191B0E"/>
              </a:solidFill>
              <a:latin typeface="Times New Roman"/>
              <a:ea typeface="Times New Roman"/>
              <a:cs typeface="Times New Roman"/>
              <a:sym typeface="Times New Roman"/>
            </a:endParaRPr>
          </a:p>
          <a:p>
            <a:pPr indent="-381000" lvl="0" marL="457200" rtl="0" algn="l">
              <a:lnSpc>
                <a:spcPct val="94000"/>
              </a:lnSpc>
              <a:spcBef>
                <a:spcPts val="0"/>
              </a:spcBef>
              <a:spcAft>
                <a:spcPts val="0"/>
              </a:spcAft>
              <a:buClr>
                <a:srgbClr val="191B0E"/>
              </a:buClr>
              <a:buSzPts val="2400"/>
              <a:buFont typeface="Times New Roman"/>
              <a:buChar char="●"/>
            </a:pPr>
            <a:r>
              <a:rPr lang="en" sz="2400">
                <a:solidFill>
                  <a:srgbClr val="191B0E"/>
                </a:solidFill>
                <a:latin typeface="Times New Roman"/>
                <a:ea typeface="Times New Roman"/>
                <a:cs typeface="Times New Roman"/>
                <a:sym typeface="Times New Roman"/>
              </a:rPr>
              <a:t>Virtualization improves device utilization</a:t>
            </a:r>
            <a:endParaRPr sz="2400">
              <a:solidFill>
                <a:srgbClr val="191B0E"/>
              </a:solidFill>
              <a:latin typeface="Times New Roman"/>
              <a:ea typeface="Times New Roman"/>
              <a:cs typeface="Times New Roman"/>
              <a:sym typeface="Times New Roman"/>
            </a:endParaRPr>
          </a:p>
          <a:p>
            <a:pPr indent="-381000" lvl="0" marL="457200" rtl="0" algn="l">
              <a:lnSpc>
                <a:spcPct val="94000"/>
              </a:lnSpc>
              <a:spcBef>
                <a:spcPts val="0"/>
              </a:spcBef>
              <a:spcAft>
                <a:spcPts val="0"/>
              </a:spcAft>
              <a:buClr>
                <a:srgbClr val="191B0E"/>
              </a:buClr>
              <a:buSzPts val="2400"/>
              <a:buFont typeface="Times New Roman"/>
              <a:buChar char="●"/>
            </a:pPr>
            <a:r>
              <a:rPr lang="en" sz="2400">
                <a:solidFill>
                  <a:srgbClr val="191B0E"/>
                </a:solidFill>
                <a:latin typeface="Times New Roman"/>
                <a:ea typeface="Times New Roman"/>
                <a:cs typeface="Times New Roman"/>
                <a:sym typeface="Times New Roman"/>
              </a:rPr>
              <a:t>Virtualization makes data center maintenance simple</a:t>
            </a:r>
            <a:endParaRPr sz="2400">
              <a:solidFill>
                <a:srgbClr val="191B0E"/>
              </a:solidFill>
              <a:latin typeface="Times New Roman"/>
              <a:ea typeface="Times New Roman"/>
              <a:cs typeface="Times New Roman"/>
              <a:sym typeface="Times New Roman"/>
            </a:endParaRPr>
          </a:p>
          <a:p>
            <a:pPr indent="0" lvl="0" marL="0" rtl="0" algn="l">
              <a:spcBef>
                <a:spcPts val="2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249725" y="13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Times New Roman"/>
                <a:ea typeface="Times New Roman"/>
                <a:cs typeface="Times New Roman"/>
                <a:sym typeface="Times New Roman"/>
              </a:rPr>
              <a:t>References</a:t>
            </a:r>
            <a:endParaRPr b="1">
              <a:solidFill>
                <a:srgbClr val="0000FF"/>
              </a:solidFill>
              <a:latin typeface="Times New Roman"/>
              <a:ea typeface="Times New Roman"/>
              <a:cs typeface="Times New Roman"/>
              <a:sym typeface="Times New Roman"/>
            </a:endParaRPr>
          </a:p>
        </p:txBody>
      </p:sp>
      <p:sp>
        <p:nvSpPr>
          <p:cNvPr id="235" name="Google Shape;235;p39"/>
          <p:cNvSpPr txBox="1"/>
          <p:nvPr>
            <p:ph idx="1" type="body"/>
          </p:nvPr>
        </p:nvSpPr>
        <p:spPr>
          <a:xfrm>
            <a:off x="311700" y="780825"/>
            <a:ext cx="8520600" cy="4288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u="sng">
                <a:solidFill>
                  <a:srgbClr val="000000"/>
                </a:solidFill>
                <a:highlight>
                  <a:schemeClr val="lt2"/>
                </a:highlight>
                <a:hlinkClick r:id="rId3"/>
              </a:rPr>
              <a:t>https://www.techopedia.com/definition/29883/data-center-virtualizationhttps://www.techopedia.com/definition/29883/data-center-virtualization</a:t>
            </a:r>
            <a:endParaRPr sz="2000">
              <a:solidFill>
                <a:srgbClr val="000000"/>
              </a:solidFill>
              <a:highlight>
                <a:schemeClr val="lt2"/>
              </a:highlight>
            </a:endParaRPr>
          </a:p>
          <a:p>
            <a:pPr indent="-355600" lvl="0" marL="457200" rtl="0" algn="l">
              <a:spcBef>
                <a:spcPts val="0"/>
              </a:spcBef>
              <a:spcAft>
                <a:spcPts val="0"/>
              </a:spcAft>
              <a:buClr>
                <a:srgbClr val="000000"/>
              </a:buClr>
              <a:buSzPts val="2000"/>
              <a:buChar char="●"/>
            </a:pPr>
            <a:r>
              <a:rPr lang="en" sz="2000" u="sng">
                <a:solidFill>
                  <a:srgbClr val="000000"/>
                </a:solidFill>
                <a:highlight>
                  <a:srgbClr val="B7B7B7"/>
                </a:highlight>
                <a:hlinkClick r:id="rId4"/>
              </a:rPr>
              <a:t>https://www.techopedia.com/definition/30459/virtual-infrastructure</a:t>
            </a:r>
            <a:endParaRPr sz="2000">
              <a:solidFill>
                <a:srgbClr val="000000"/>
              </a:solidFill>
              <a:highlight>
                <a:srgbClr val="B7B7B7"/>
              </a:highlight>
            </a:endParaRPr>
          </a:p>
          <a:p>
            <a:pPr indent="-355600" lvl="0" marL="457200" rtl="0" algn="l">
              <a:spcBef>
                <a:spcPts val="0"/>
              </a:spcBef>
              <a:spcAft>
                <a:spcPts val="0"/>
              </a:spcAft>
              <a:buClr>
                <a:srgbClr val="000000"/>
              </a:buClr>
              <a:buSzPts val="2000"/>
              <a:buChar char="●"/>
            </a:pPr>
            <a:r>
              <a:t/>
            </a:r>
            <a:endParaRPr sz="2000">
              <a:solidFill>
                <a:srgbClr val="000000"/>
              </a:solidFill>
              <a:highlight>
                <a:srgbClr val="B7B7B7"/>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224950" y="1900650"/>
            <a:ext cx="8520600" cy="13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0000FF"/>
                </a:solidFill>
                <a:latin typeface="Times New Roman"/>
                <a:ea typeface="Times New Roman"/>
                <a:cs typeface="Times New Roman"/>
                <a:sym typeface="Times New Roman"/>
              </a:rPr>
              <a:t>THANK YOU!</a:t>
            </a:r>
            <a:endParaRPr sz="4800">
              <a:solidFill>
                <a:srgbClr val="0000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141150" y="789300"/>
            <a:ext cx="8861700" cy="43542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000000"/>
              </a:buClr>
              <a:buSzPts val="2400"/>
              <a:buFont typeface="Times New Roman"/>
              <a:buChar char="●"/>
            </a:pPr>
            <a:r>
              <a:rPr lang="en" sz="2400">
                <a:solidFill>
                  <a:srgbClr val="000000"/>
                </a:solidFill>
                <a:highlight>
                  <a:srgbClr val="FFFFFF"/>
                </a:highlight>
                <a:latin typeface="Times New Roman"/>
                <a:ea typeface="Times New Roman"/>
                <a:cs typeface="Times New Roman"/>
                <a:sym typeface="Times New Roman"/>
              </a:rPr>
              <a:t>Data centers are simply centralized locations where computing and networking equipment is concentrated for the purpose of collecting, storing, processing, distributing or allowing access to large amounts of data.</a:t>
            </a:r>
            <a:endParaRPr sz="2400">
              <a:solidFill>
                <a:srgbClr val="000000"/>
              </a:solidFill>
              <a:highlight>
                <a:srgbClr val="FFFFFF"/>
              </a:highlight>
              <a:latin typeface="Times New Roman"/>
              <a:ea typeface="Times New Roman"/>
              <a:cs typeface="Times New Roman"/>
              <a:sym typeface="Times New Roman"/>
            </a:endParaRPr>
          </a:p>
          <a:p>
            <a:pPr indent="-381000" lvl="0" marL="457200" rtl="0" algn="just">
              <a:spcBef>
                <a:spcPts val="0"/>
              </a:spcBef>
              <a:spcAft>
                <a:spcPts val="0"/>
              </a:spcAft>
              <a:buClr>
                <a:srgbClr val="000000"/>
              </a:buClr>
              <a:buSzPts val="2400"/>
              <a:buFont typeface="Times New Roman"/>
              <a:buChar char="●"/>
            </a:pPr>
            <a:r>
              <a:rPr lang="en" sz="2400">
                <a:solidFill>
                  <a:srgbClr val="000000"/>
                </a:solidFill>
                <a:highlight>
                  <a:srgbClr val="FFFFFF"/>
                </a:highlight>
                <a:latin typeface="Times New Roman"/>
                <a:ea typeface="Times New Roman"/>
                <a:cs typeface="Times New Roman"/>
                <a:sym typeface="Times New Roman"/>
              </a:rPr>
              <a:t>The elements of a data center break down as follows:</a:t>
            </a:r>
            <a:endParaRPr sz="2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     Facility</a:t>
            </a:r>
            <a:endParaRPr sz="2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     Support infrastructure(UPS,envir control,phy security system) </a:t>
            </a:r>
            <a:endParaRPr sz="2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   IT equipment(This includes servers, storage hardware, cables and              racks as well as a variety of information security elements,  firewalls)</a:t>
            </a:r>
            <a:endParaRPr sz="2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    Operations staff</a:t>
            </a:r>
            <a:endParaRPr sz="2400">
              <a:solidFill>
                <a:srgbClr val="000000"/>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    </a:t>
            </a:r>
            <a:endParaRPr sz="2400">
              <a:solidFill>
                <a:srgbClr val="000000"/>
              </a:solidFill>
              <a:highlight>
                <a:srgbClr val="FFFFFF"/>
              </a:highlight>
              <a:latin typeface="Times New Roman"/>
              <a:ea typeface="Times New Roman"/>
              <a:cs typeface="Times New Roman"/>
              <a:sym typeface="Times New Roman"/>
            </a:endParaRPr>
          </a:p>
          <a:p>
            <a:pPr indent="0" lvl="0" marL="457200" rtl="0" algn="ctr">
              <a:spcBef>
                <a:spcPts val="0"/>
              </a:spcBef>
              <a:spcAft>
                <a:spcPts val="0"/>
              </a:spcAft>
              <a:buNone/>
            </a:pPr>
            <a:r>
              <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68" name="Google Shape;68;p15"/>
          <p:cNvSpPr txBox="1"/>
          <p:nvPr>
            <p:ph idx="1" type="body"/>
          </p:nvPr>
        </p:nvSpPr>
        <p:spPr>
          <a:xfrm>
            <a:off x="0" y="0"/>
            <a:ext cx="85206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rgbClr val="0000FF"/>
                </a:solidFill>
                <a:latin typeface="Times New Roman"/>
                <a:ea typeface="Times New Roman"/>
                <a:cs typeface="Times New Roman"/>
                <a:sym typeface="Times New Roman"/>
              </a:rPr>
              <a:t>Introduction to </a:t>
            </a:r>
            <a:r>
              <a:rPr b="1" lang="en" sz="3000">
                <a:solidFill>
                  <a:srgbClr val="0000FF"/>
                </a:solidFill>
                <a:latin typeface="Times New Roman"/>
                <a:ea typeface="Times New Roman"/>
                <a:cs typeface="Times New Roman"/>
                <a:sym typeface="Times New Roman"/>
              </a:rPr>
              <a:t>Data center?</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9144000" cy="497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nvSpPr>
        <p:spPr>
          <a:xfrm>
            <a:off x="0" y="70275"/>
            <a:ext cx="8979900" cy="4890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Datacenters powering Internet services are no longer simply a miscellaneous collection of machines co-located in a facility and wired up together.</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software running on these systems, such as Gmail or Web search services, execute at a scale far beyond a single machine or a single rack.</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Datacenters are essentially very large devices that consume electrical power and produce heat. </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datacenter’s cooling system removes that heat—consuming additional energy in the process, whose heat must be removed as well. </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0" y="107200"/>
            <a:ext cx="85206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rgbClr val="0000FF"/>
                </a:solidFill>
                <a:latin typeface="Times New Roman"/>
                <a:ea typeface="Times New Roman"/>
                <a:cs typeface="Times New Roman"/>
                <a:sym typeface="Times New Roman"/>
              </a:rPr>
              <a:t>How does a data center do?</a:t>
            </a:r>
            <a:endParaRPr b="1" sz="3000">
              <a:solidFill>
                <a:srgbClr val="0000FF"/>
              </a:solidFill>
              <a:latin typeface="Times New Roman"/>
              <a:ea typeface="Times New Roman"/>
              <a:cs typeface="Times New Roman"/>
              <a:sym typeface="Times New Roman"/>
            </a:endParaRPr>
          </a:p>
        </p:txBody>
      </p:sp>
      <p:sp>
        <p:nvSpPr>
          <p:cNvPr id="84" name="Google Shape;84;p18"/>
          <p:cNvSpPr txBox="1"/>
          <p:nvPr/>
        </p:nvSpPr>
        <p:spPr>
          <a:xfrm>
            <a:off x="0" y="599200"/>
            <a:ext cx="9144000" cy="12474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Everyone needs their computer data including things like documents,customer details and financial information to keep it safe from theft fire or being accidentally deleted.</a:t>
            </a:r>
            <a:endParaRPr sz="2400">
              <a:latin typeface="Times New Roman"/>
              <a:ea typeface="Times New Roman"/>
              <a:cs typeface="Times New Roman"/>
              <a:sym typeface="Times New Roman"/>
            </a:endParaRPr>
          </a:p>
          <a:p>
            <a:pPr indent="0" lvl="0" marL="457200" rtl="0" algn="just">
              <a:spcBef>
                <a:spcPts val="0"/>
              </a:spcBef>
              <a:spcAft>
                <a:spcPts val="0"/>
              </a:spcAft>
              <a:buNone/>
            </a:pPr>
            <a:r>
              <a:t/>
            </a:r>
            <a:endParaRPr sz="2400">
              <a:latin typeface="Times New Roman"/>
              <a:ea typeface="Times New Roman"/>
              <a:cs typeface="Times New Roman"/>
              <a:sym typeface="Times New Roman"/>
            </a:endParaRPr>
          </a:p>
        </p:txBody>
      </p:sp>
      <p:sp>
        <p:nvSpPr>
          <p:cNvPr id="85" name="Google Shape;85;p18"/>
          <p:cNvSpPr/>
          <p:nvPr/>
        </p:nvSpPr>
        <p:spPr>
          <a:xfrm>
            <a:off x="285050" y="2503575"/>
            <a:ext cx="1685700" cy="7560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Small businesses</a:t>
            </a:r>
            <a:endParaRPr sz="2400">
              <a:latin typeface="Times New Roman"/>
              <a:ea typeface="Times New Roman"/>
              <a:cs typeface="Times New Roman"/>
              <a:sym typeface="Times New Roman"/>
            </a:endParaRPr>
          </a:p>
        </p:txBody>
      </p:sp>
      <p:sp>
        <p:nvSpPr>
          <p:cNvPr id="86" name="Google Shape;86;p18"/>
          <p:cNvSpPr/>
          <p:nvPr/>
        </p:nvSpPr>
        <p:spPr>
          <a:xfrm>
            <a:off x="2664700" y="2528375"/>
            <a:ext cx="1227000" cy="7560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charities</a:t>
            </a:r>
            <a:endParaRPr sz="2400">
              <a:latin typeface="Times New Roman"/>
              <a:ea typeface="Times New Roman"/>
              <a:cs typeface="Times New Roman"/>
              <a:sym typeface="Times New Roman"/>
            </a:endParaRPr>
          </a:p>
        </p:txBody>
      </p:sp>
      <p:cxnSp>
        <p:nvCxnSpPr>
          <p:cNvPr id="87" name="Google Shape;87;p18"/>
          <p:cNvCxnSpPr/>
          <p:nvPr/>
        </p:nvCxnSpPr>
        <p:spPr>
          <a:xfrm>
            <a:off x="384225" y="3284400"/>
            <a:ext cx="3904200" cy="0"/>
          </a:xfrm>
          <a:prstGeom prst="straightConnector1">
            <a:avLst/>
          </a:prstGeom>
          <a:noFill/>
          <a:ln cap="flat" cmpd="sng" w="9525">
            <a:solidFill>
              <a:schemeClr val="dk2"/>
            </a:solidFill>
            <a:prstDash val="solid"/>
            <a:round/>
            <a:headEnd len="med" w="med" type="none"/>
            <a:tailEnd len="med" w="med" type="none"/>
          </a:ln>
        </p:spPr>
      </p:cxnSp>
      <p:sp>
        <p:nvSpPr>
          <p:cNvPr id="88" name="Google Shape;88;p18"/>
          <p:cNvSpPr/>
          <p:nvPr/>
        </p:nvSpPr>
        <p:spPr>
          <a:xfrm rot="5401017">
            <a:off x="2106076" y="3268686"/>
            <a:ext cx="1013700" cy="1045200"/>
          </a:xfrm>
          <a:prstGeom prst="bentUpArrow">
            <a:avLst>
              <a:gd fmla="val 25000" name="adj1"/>
              <a:gd fmla="val 19959"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3135675" y="3693400"/>
            <a:ext cx="1227000" cy="756000"/>
          </a:xfrm>
          <a:prstGeom prst="roundRect">
            <a:avLst>
              <a:gd fmla="val 16667" name="adj"/>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Server</a:t>
            </a:r>
            <a:endParaRPr sz="2400">
              <a:latin typeface="Times New Roman"/>
              <a:ea typeface="Times New Roman"/>
              <a:cs typeface="Times New Roman"/>
              <a:sym typeface="Times New Roman"/>
            </a:endParaRPr>
          </a:p>
        </p:txBody>
      </p:sp>
      <p:sp>
        <p:nvSpPr>
          <p:cNvPr id="90" name="Google Shape;90;p18"/>
          <p:cNvSpPr/>
          <p:nvPr/>
        </p:nvSpPr>
        <p:spPr>
          <a:xfrm>
            <a:off x="4362675" y="3798700"/>
            <a:ext cx="718800" cy="54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5143500" y="3476500"/>
            <a:ext cx="1189800" cy="11898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Hard disks</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142275" y="70400"/>
            <a:ext cx="81420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FF"/>
                </a:solidFill>
                <a:latin typeface="Times New Roman"/>
                <a:ea typeface="Times New Roman"/>
                <a:cs typeface="Times New Roman"/>
                <a:sym typeface="Times New Roman"/>
              </a:rPr>
              <a:t>contd...</a:t>
            </a:r>
            <a:endParaRPr b="1" sz="2400">
              <a:solidFill>
                <a:srgbClr val="0000FF"/>
              </a:solidFill>
              <a:latin typeface="Times New Roman"/>
              <a:ea typeface="Times New Roman"/>
              <a:cs typeface="Times New Roman"/>
              <a:sym typeface="Times New Roman"/>
            </a:endParaRPr>
          </a:p>
        </p:txBody>
      </p:sp>
      <p:sp>
        <p:nvSpPr>
          <p:cNvPr id="97" name="Google Shape;97;p19"/>
          <p:cNvSpPr txBox="1"/>
          <p:nvPr/>
        </p:nvSpPr>
        <p:spPr>
          <a:xfrm>
            <a:off x="337275" y="2599850"/>
            <a:ext cx="7341300" cy="85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98" name="Google Shape;98;p19"/>
          <p:cNvSpPr txBox="1"/>
          <p:nvPr/>
        </p:nvSpPr>
        <p:spPr>
          <a:xfrm>
            <a:off x="70275" y="632375"/>
            <a:ext cx="9073800" cy="2585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Current estimates of Energy bill computer cooling</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        world----1% (energy cosumed)</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        Europe---5%</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Server facilities also need to be maintained around the clock  by an IT professionals to ensure that they reliably</a:t>
            </a:r>
            <a:endParaRPr sz="2400">
              <a:latin typeface="Times New Roman"/>
              <a:ea typeface="Times New Roman"/>
              <a:cs typeface="Times New Roman"/>
              <a:sym typeface="Times New Roman"/>
            </a:endParaRPr>
          </a:p>
        </p:txBody>
      </p:sp>
      <p:cxnSp>
        <p:nvCxnSpPr>
          <p:cNvPr id="99" name="Google Shape;99;p19"/>
          <p:cNvCxnSpPr/>
          <p:nvPr/>
        </p:nvCxnSpPr>
        <p:spPr>
          <a:xfrm>
            <a:off x="2084000" y="2719550"/>
            <a:ext cx="0" cy="2024700"/>
          </a:xfrm>
          <a:prstGeom prst="straightConnector1">
            <a:avLst/>
          </a:prstGeom>
          <a:noFill/>
          <a:ln cap="flat" cmpd="sng" w="19050">
            <a:solidFill>
              <a:srgbClr val="000000"/>
            </a:solidFill>
            <a:prstDash val="solid"/>
            <a:round/>
            <a:headEnd len="med" w="med" type="none"/>
            <a:tailEnd len="med" w="med" type="none"/>
          </a:ln>
        </p:spPr>
      </p:cxnSp>
      <p:cxnSp>
        <p:nvCxnSpPr>
          <p:cNvPr id="100" name="Google Shape;100;p19"/>
          <p:cNvCxnSpPr/>
          <p:nvPr/>
        </p:nvCxnSpPr>
        <p:spPr>
          <a:xfrm>
            <a:off x="2113525" y="4714550"/>
            <a:ext cx="2704800" cy="29700"/>
          </a:xfrm>
          <a:prstGeom prst="straightConnector1">
            <a:avLst/>
          </a:prstGeom>
          <a:noFill/>
          <a:ln cap="flat" cmpd="sng" w="19050">
            <a:solidFill>
              <a:srgbClr val="000000"/>
            </a:solidFill>
            <a:prstDash val="solid"/>
            <a:round/>
            <a:headEnd len="med" w="med" type="none"/>
            <a:tailEnd len="med" w="med" type="none"/>
          </a:ln>
        </p:spPr>
      </p:cxnSp>
      <p:cxnSp>
        <p:nvCxnSpPr>
          <p:cNvPr id="101" name="Google Shape;101;p19"/>
          <p:cNvCxnSpPr/>
          <p:nvPr/>
        </p:nvCxnSpPr>
        <p:spPr>
          <a:xfrm flipH="1" rot="10800000">
            <a:off x="2660425" y="3015275"/>
            <a:ext cx="1611000" cy="1182300"/>
          </a:xfrm>
          <a:prstGeom prst="straightConnector1">
            <a:avLst/>
          </a:prstGeom>
          <a:noFill/>
          <a:ln cap="flat" cmpd="sng" w="19050">
            <a:solidFill>
              <a:srgbClr val="000000"/>
            </a:solidFill>
            <a:prstDash val="solid"/>
            <a:round/>
            <a:headEnd len="med" w="med" type="none"/>
            <a:tailEnd len="med" w="med" type="none"/>
          </a:ln>
        </p:spPr>
      </p:cxnSp>
      <p:sp>
        <p:nvSpPr>
          <p:cNvPr id="102" name="Google Shape;102;p19"/>
          <p:cNvSpPr txBox="1"/>
          <p:nvPr/>
        </p:nvSpPr>
        <p:spPr>
          <a:xfrm>
            <a:off x="561650" y="3369875"/>
            <a:ext cx="9459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Cost</a:t>
            </a:r>
            <a:endParaRPr b="1" sz="2400">
              <a:latin typeface="Times New Roman"/>
              <a:ea typeface="Times New Roman"/>
              <a:cs typeface="Times New Roman"/>
              <a:sym typeface="Times New Roman"/>
            </a:endParaRPr>
          </a:p>
        </p:txBody>
      </p:sp>
      <p:sp>
        <p:nvSpPr>
          <p:cNvPr id="103" name="Google Shape;103;p19"/>
          <p:cNvSpPr txBox="1"/>
          <p:nvPr/>
        </p:nvSpPr>
        <p:spPr>
          <a:xfrm>
            <a:off x="5394675" y="4301000"/>
            <a:ext cx="17145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Servers</a:t>
            </a:r>
            <a:endParaRPr b="1"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142275" y="70400"/>
            <a:ext cx="81420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FF"/>
                </a:solidFill>
                <a:latin typeface="Times New Roman"/>
                <a:ea typeface="Times New Roman"/>
                <a:cs typeface="Times New Roman"/>
                <a:sym typeface="Times New Roman"/>
              </a:rPr>
              <a:t>Contd...</a:t>
            </a:r>
            <a:endParaRPr b="1" sz="2400">
              <a:solidFill>
                <a:srgbClr val="0000FF"/>
              </a:solidFill>
              <a:latin typeface="Times New Roman"/>
              <a:ea typeface="Times New Roman"/>
              <a:cs typeface="Times New Roman"/>
              <a:sym typeface="Times New Roman"/>
            </a:endParaRPr>
          </a:p>
        </p:txBody>
      </p:sp>
      <p:sp>
        <p:nvSpPr>
          <p:cNvPr id="109" name="Google Shape;109;p20"/>
          <p:cNvSpPr txBox="1"/>
          <p:nvPr/>
        </p:nvSpPr>
        <p:spPr>
          <a:xfrm>
            <a:off x="337275" y="2599850"/>
            <a:ext cx="7341300" cy="85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110" name="Google Shape;110;p20"/>
          <p:cNvSpPr txBox="1"/>
          <p:nvPr/>
        </p:nvSpPr>
        <p:spPr>
          <a:xfrm>
            <a:off x="35100" y="1001875"/>
            <a:ext cx="9073800" cy="2585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To solve this problem most of the organization establised their own data centers for secure and supervised.</a:t>
            </a:r>
            <a:endParaRPr sz="2400">
              <a:latin typeface="Times New Roman"/>
              <a:ea typeface="Times New Roman"/>
              <a:cs typeface="Times New Roman"/>
              <a:sym typeface="Times New Roman"/>
            </a:endParaRPr>
          </a:p>
          <a:p>
            <a:pPr indent="0" lvl="0" marL="91440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Some advanatages are</a:t>
            </a:r>
            <a:endParaRPr sz="2400">
              <a:latin typeface="Times New Roman"/>
              <a:ea typeface="Times New Roman"/>
              <a:cs typeface="Times New Roman"/>
              <a:sym typeface="Times New Roman"/>
            </a:endParaRPr>
          </a:p>
          <a:p>
            <a:pPr indent="0" lvl="0" marL="914400" rtl="0" algn="l">
              <a:spcBef>
                <a:spcPts val="0"/>
              </a:spcBef>
              <a:spcAft>
                <a:spcPts val="0"/>
              </a:spcAft>
              <a:buNone/>
            </a:pPr>
            <a:r>
              <a:rPr lang="en" sz="2400">
                <a:latin typeface="Times New Roman"/>
                <a:ea typeface="Times New Roman"/>
                <a:cs typeface="Times New Roman"/>
                <a:sym typeface="Times New Roman"/>
              </a:rPr>
              <a:t> Temperature  controlled</a:t>
            </a:r>
            <a:endParaRPr sz="2400">
              <a:latin typeface="Times New Roman"/>
              <a:ea typeface="Times New Roman"/>
              <a:cs typeface="Times New Roman"/>
              <a:sym typeface="Times New Roman"/>
            </a:endParaRPr>
          </a:p>
          <a:p>
            <a:pPr indent="0" lvl="0" marL="914400" rtl="0" algn="l">
              <a:spcBef>
                <a:spcPts val="0"/>
              </a:spcBef>
              <a:spcAft>
                <a:spcPts val="0"/>
              </a:spcAft>
              <a:buNone/>
            </a:pPr>
            <a:r>
              <a:rPr lang="en" sz="2400">
                <a:latin typeface="Times New Roman"/>
                <a:ea typeface="Times New Roman"/>
                <a:cs typeface="Times New Roman"/>
                <a:sym typeface="Times New Roman"/>
              </a:rPr>
              <a:t> back up power supplies</a:t>
            </a:r>
            <a:endParaRPr sz="2400">
              <a:latin typeface="Times New Roman"/>
              <a:ea typeface="Times New Roman"/>
              <a:cs typeface="Times New Roman"/>
              <a:sym typeface="Times New Roman"/>
            </a:endParaRPr>
          </a:p>
          <a:p>
            <a:pPr indent="0" lvl="0" marL="914400" rtl="0" algn="l">
              <a:spcBef>
                <a:spcPts val="0"/>
              </a:spcBef>
              <a:spcAft>
                <a:spcPts val="0"/>
              </a:spcAft>
              <a:buNone/>
            </a:pPr>
            <a:r>
              <a:rPr lang="en" sz="2400">
                <a:latin typeface="Times New Roman"/>
                <a:ea typeface="Times New Roman"/>
                <a:cs typeface="Times New Roman"/>
                <a:sym typeface="Times New Roman"/>
              </a:rPr>
              <a:t> shared facility</a:t>
            </a:r>
            <a:endParaRPr sz="2400">
              <a:latin typeface="Times New Roman"/>
              <a:ea typeface="Times New Roman"/>
              <a:cs typeface="Times New Roman"/>
              <a:sym typeface="Times New Roman"/>
            </a:endParaRPr>
          </a:p>
          <a:p>
            <a:pPr indent="0" lvl="0" marL="91440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142275" y="70400"/>
            <a:ext cx="8142000" cy="4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sz="2400">
              <a:solidFill>
                <a:srgbClr val="0000FF"/>
              </a:solidFill>
              <a:latin typeface="Times New Roman"/>
              <a:ea typeface="Times New Roman"/>
              <a:cs typeface="Times New Roman"/>
              <a:sym typeface="Times New Roman"/>
            </a:endParaRPr>
          </a:p>
        </p:txBody>
      </p:sp>
      <p:sp>
        <p:nvSpPr>
          <p:cNvPr id="116" name="Google Shape;116;p21"/>
          <p:cNvSpPr txBox="1"/>
          <p:nvPr/>
        </p:nvSpPr>
        <p:spPr>
          <a:xfrm>
            <a:off x="337275" y="2599850"/>
            <a:ext cx="7341300" cy="85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117" name="Google Shape;117;p21"/>
          <p:cNvSpPr txBox="1"/>
          <p:nvPr/>
        </p:nvSpPr>
        <p:spPr>
          <a:xfrm>
            <a:off x="70275" y="632375"/>
            <a:ext cx="9073800" cy="2585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pic>
        <p:nvPicPr>
          <p:cNvPr id="118" name="Google Shape;118;p21"/>
          <p:cNvPicPr preferRelativeResize="0"/>
          <p:nvPr/>
        </p:nvPicPr>
        <p:blipFill>
          <a:blip r:embed="rId3">
            <a:alphaModFix/>
          </a:blip>
          <a:stretch>
            <a:fillRect/>
          </a:stretch>
        </p:blipFill>
        <p:spPr>
          <a:xfrm>
            <a:off x="70275" y="0"/>
            <a:ext cx="8940774" cy="501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