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16"/>
  </p:notesMasterIdLst>
  <p:sldIdLst>
    <p:sldId id="256" r:id="rId3"/>
    <p:sldId id="257" r:id="rId4"/>
    <p:sldId id="328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evan Kishore Kuruba" initials="JK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4249" autoAdjust="0"/>
  </p:normalViewPr>
  <p:slideViewPr>
    <p:cSldViewPr snapToGrid="0">
      <p:cViewPr>
        <p:scale>
          <a:sx n="105" d="100"/>
          <a:sy n="105" d="100"/>
        </p:scale>
        <p:origin x="-1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BE83A-8408-48B9-BA4D-01EE159DB57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E4BE0-FF03-4EE9-8154-250BE50B5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N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205EEC76-3890-4D92-9E49-0D0522330A1A}" type="slidenum">
              <a:t>2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N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92D4D369-AAFE-484C-AE82-83F36F177735}" type="slidenum">
              <a:t>11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9665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N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92D4D369-AAFE-484C-AE82-83F36F177735}" type="slidenum">
              <a:t>3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N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92D4D369-AAFE-484C-AE82-83F36F177735}" type="slidenum">
              <a:t>4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969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N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92D4D369-AAFE-484C-AE82-83F36F177735}" type="slidenum">
              <a:t>5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46399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N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92D4D369-AAFE-484C-AE82-83F36F177735}" type="slidenum">
              <a:t>6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28567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N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92D4D369-AAFE-484C-AE82-83F36F177735}" type="slidenum">
              <a:t>7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94491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N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92D4D369-AAFE-484C-AE82-83F36F177735}" type="slidenum">
              <a:t>8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9971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N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92D4D369-AAFE-484C-AE82-83F36F177735}" type="slidenum">
              <a:t>9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59173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/>
            <a:endParaRPr lang="en-IN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360" cy="3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92D4D369-AAFE-484C-AE82-83F36F177735}" type="slidenum">
              <a:t>10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8806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2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 userDrawn="1"/>
        </p:nvSpPr>
        <p:spPr>
          <a:xfrm>
            <a:off x="6637322" y="6655817"/>
            <a:ext cx="2345267" cy="214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and Proprietary-C2</a:t>
            </a:r>
          </a:p>
        </p:txBody>
      </p:sp>
    </p:spTree>
    <p:extLst>
      <p:ext uri="{BB962C8B-B14F-4D97-AF65-F5344CB8AC3E}">
        <p14:creationId xmlns:p14="http://schemas.microsoft.com/office/powerpoint/2010/main" val="150169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t="-2000" r="-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566E-B79F-4D30-93DF-254CD0F7733F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 C-2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56595-1AEB-4FF2-9826-C38B0C940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t="-2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 userDrawn="1"/>
        </p:nvSpPr>
        <p:spPr>
          <a:xfrm>
            <a:off x="6858000" y="6643117"/>
            <a:ext cx="1807089" cy="176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www.autorobinc.com</a:t>
            </a:r>
          </a:p>
        </p:txBody>
      </p:sp>
    </p:spTree>
    <p:extLst>
      <p:ext uri="{BB962C8B-B14F-4D97-AF65-F5344CB8AC3E}">
        <p14:creationId xmlns:p14="http://schemas.microsoft.com/office/powerpoint/2010/main" val="4128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2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6637326" y="6655825"/>
            <a:ext cx="2345267" cy="21488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7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and Proprietary-C2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5167-8E5B-4603-8754-35D8E983E333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9A5C-CE47-4F89-9C2E-4C7D045E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44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t="-2000" r="-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5167-8E5B-4603-8754-35D8E983E333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9A5C-CE47-4F89-9C2E-4C7D045E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89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t="-2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858002" y="6643125"/>
            <a:ext cx="1807089" cy="17678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7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www.autorobinc.com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3300" y="6348337"/>
            <a:ext cx="2057400" cy="365125"/>
          </a:xfrm>
        </p:spPr>
        <p:txBody>
          <a:bodyPr/>
          <a:lstStyle/>
          <a:p>
            <a:fld id="{53D79A5C-CE47-4F89-9C2E-4C7D045E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14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865B3A-C680-4A8B-AA51-15C253370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A4BEEB-5C6C-4E77-A44D-024BE97E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B0FB67-6A9D-470F-A1C7-54A2B9FD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5167-8E5B-4603-8754-35D8E983E333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3ED7A9-A782-4A57-B43F-22225D4B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5A304C-AF7A-4B54-B6E9-2BCF72BA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9A5C-CE47-4F89-9C2E-4C7D045E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60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2000" r="-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7000"/>
            <a:ext cx="7886700" cy="477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38AED-8D4D-4A0E-987C-79C57FEFD45C}" type="datetime1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 and Proprietary C-2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B7CE-D859-47CF-A43F-5446F870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79" r:id="rId3"/>
  </p:sldLayoutIdLst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2000" r="-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7000"/>
            <a:ext cx="7886700" cy="477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5167-8E5B-4603-8754-35D8E983E333}" type="datetimeFigureOut">
              <a:rPr lang="en-IN" smtClean="0"/>
              <a:t>12-06-2019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483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79A5C-CE47-4F89-9C2E-4C7D045E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6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40342" y="2363373"/>
            <a:ext cx="8229600" cy="106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b="1" i="1" dirty="0">
              <a:latin typeface="+mn-lt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pPr algn="ctr"/>
            <a:endParaRPr lang="en-US" sz="4000" b="1" i="1" dirty="0">
              <a:latin typeface="+mn-lt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pPr algn="ctr"/>
            <a:endParaRPr lang="en-US" sz="4000" b="1" i="1" dirty="0">
              <a:latin typeface="+mn-lt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pPr algn="ctr"/>
            <a:endParaRPr lang="en-US" sz="4000" b="1" i="1" dirty="0">
              <a:latin typeface="+mn-lt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pPr algn="ctr"/>
            <a:endParaRPr lang="en-US" sz="4000" b="1" i="1" dirty="0">
              <a:latin typeface="+mn-lt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pPr algn="ctr"/>
            <a:endParaRPr lang="en-US" sz="4000" b="1" i="1" dirty="0">
              <a:latin typeface="+mn-lt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pPr algn="ctr"/>
            <a:endParaRPr lang="en-US" sz="4000" b="1" i="1" dirty="0">
              <a:latin typeface="+mn-lt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lang="en-IN" sz="4000" b="1" dirty="0">
                <a:latin typeface="Calibri" pitchFamily="18"/>
                <a:ea typeface="Adobe Heiti Std R" pitchFamily="1"/>
                <a:cs typeface="Arial" pitchFamily="34"/>
              </a:rPr>
              <a:t>BMP180 Temperature and Pressure </a:t>
            </a:r>
            <a:r>
              <a:rPr lang="en-IN" sz="4000" b="1" dirty="0" smtClean="0">
                <a:latin typeface="Calibri" pitchFamily="18"/>
                <a:ea typeface="Adobe Heiti Std R" pitchFamily="1"/>
                <a:cs typeface="Arial" pitchFamily="34"/>
              </a:rPr>
              <a:t>Sensor</a:t>
            </a:r>
            <a:endParaRPr lang="en-US" sz="4000" spc="21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i="1" dirty="0">
                <a:latin typeface="+mn-lt"/>
                <a:ea typeface="Adobe Fan Heiti Std B" panose="020B0700000000000000" pitchFamily="34" charset="-128"/>
                <a:cs typeface="Arial" panose="020B0604020202020204" pitchFamily="34" charset="0"/>
              </a:rPr>
              <a:t>		</a:t>
            </a:r>
          </a:p>
          <a:p>
            <a:pPr algn="ctr"/>
            <a:endParaRPr lang="en-US" sz="4000" b="1" i="1" dirty="0">
              <a:latin typeface="+mn-lt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lang="en-US" sz="4000" b="1" i="1" dirty="0">
                <a:latin typeface="+mn-lt"/>
                <a:ea typeface="Adobe Fan Heiti Std B" panose="020B0700000000000000" pitchFamily="34" charset="-128"/>
                <a:cs typeface="Arial" panose="020B0604020202020204" pitchFamily="34" charset="0"/>
              </a:rPr>
              <a:t>						- </a:t>
            </a:r>
            <a:r>
              <a:rPr lang="en-US" sz="2800" dirty="0">
                <a:latin typeface="+mn-lt"/>
                <a:ea typeface="Adobe Fan Heiti Std B" panose="020B0700000000000000" pitchFamily="34" charset="-128"/>
                <a:cs typeface="Arial" panose="020B0604020202020204" pitchFamily="34" charset="0"/>
              </a:rPr>
              <a:t>Hareesha</a:t>
            </a:r>
          </a:p>
          <a:p>
            <a:pPr algn="ctr"/>
            <a:r>
              <a:rPr lang="en-US" sz="4000" dirty="0">
                <a:latin typeface="+mn-lt"/>
                <a:ea typeface="Adobe Fan Heiti Std B" panose="020B0700000000000000" pitchFamily="34" charset="-128"/>
                <a:cs typeface="Arial" panose="020B0604020202020204" pitchFamily="34" charset="0"/>
              </a:rPr>
              <a:t>						</a:t>
            </a:r>
            <a:r>
              <a:rPr lang="en-US" sz="2000" dirty="0">
                <a:latin typeface="+mn-lt"/>
                <a:ea typeface="Adobe Fan Heiti Std B" panose="020B0700000000000000" pitchFamily="34" charset="-128"/>
                <a:cs typeface="Arial" panose="020B0604020202020204" pitchFamily="34" charset="0"/>
              </a:rPr>
              <a:t>12-June-2019</a:t>
            </a:r>
          </a:p>
          <a:p>
            <a:pPr algn="ctr"/>
            <a:r>
              <a:rPr lang="en-US" sz="4000" b="1" i="1" dirty="0">
                <a:latin typeface="+mn-lt"/>
                <a:ea typeface="Adobe Fan Heiti Std B" panose="020B0700000000000000" pitchFamily="34" charset="-128"/>
                <a:cs typeface="Arial" panose="020B0604020202020204" pitchFamily="34" charset="0"/>
              </a:rPr>
              <a:t>	</a:t>
            </a:r>
          </a:p>
          <a:p>
            <a:pPr algn="ctr"/>
            <a:endParaRPr lang="en-US" sz="4000" b="1" i="1" dirty="0">
              <a:latin typeface="+mn-lt"/>
              <a:ea typeface="Adobe Fan Heiti Std B" panose="020B07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lang="en-US" sz="4000" b="1" i="1" dirty="0">
                <a:latin typeface="+mn-lt"/>
                <a:ea typeface="Adobe Fan Heiti Std B" panose="020B0700000000000000" pitchFamily="34" charset="-128"/>
                <a:cs typeface="Arial" panose="020B0604020202020204" pitchFamily="34" charset="0"/>
              </a:rPr>
              <a:t>        </a:t>
            </a:r>
            <a:r>
              <a:rPr lang="en-US" sz="2000" b="1" i="1" dirty="0">
                <a:latin typeface="+mn-lt"/>
                <a:ea typeface="Adobe Fan Heiti Std B" panose="020B0700000000000000" pitchFamily="34" charset="-128"/>
                <a:cs typeface="Arial" panose="020B0604020202020204" pitchFamily="34" charset="0"/>
              </a:rPr>
              <a:t>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1459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 noGrp="1"/>
          </p:cNvSpPr>
          <p:nvPr>
            <p:ph idx="1"/>
          </p:nvPr>
        </p:nvSpPr>
        <p:spPr>
          <a:xfrm>
            <a:off x="478302" y="900332"/>
            <a:ext cx="8037048" cy="63248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>
            <a:spAutoFit/>
          </a:bodyPr>
          <a:lstStyle>
            <a:def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9pPr>
          </a:lstStyle>
          <a:p>
            <a:pPr marL="343080" lvl="0" indent="-343080">
              <a:buNone/>
            </a:pPr>
            <a:r>
              <a:rPr lang="en-IN" b="1" dirty="0">
                <a:latin typeface="Calibri" pitchFamily="34"/>
                <a:cs typeface="Calibri" pitchFamily="32"/>
              </a:rPr>
              <a:t>Thermocouple</a:t>
            </a:r>
            <a:r>
              <a:rPr lang="en-IN" dirty="0">
                <a:latin typeface="Calibri" pitchFamily="34"/>
                <a:cs typeface="Calibri" pitchFamily="32"/>
              </a:rPr>
              <a:t> : It is a device ,which is used for measurement of temperature variations.</a:t>
            </a:r>
          </a:p>
          <a:p>
            <a:pPr marL="343080" lvl="0" indent="-343080">
              <a:buNone/>
            </a:pPr>
            <a:r>
              <a:rPr lang="en-IN" b="1" dirty="0">
                <a:latin typeface="Calibri" pitchFamily="34"/>
                <a:cs typeface="Calibri" pitchFamily="32"/>
              </a:rPr>
              <a:t>Principle of thermocouple</a:t>
            </a:r>
          </a:p>
          <a:p>
            <a:pPr marL="514439" lvl="0" indent="-514439">
              <a:buNone/>
            </a:pPr>
            <a:r>
              <a:rPr lang="en-IN" kern="0" dirty="0">
                <a:latin typeface="Arial" pitchFamily="34"/>
                <a:cs typeface="Arial" pitchFamily="32"/>
              </a:rPr>
              <a:t>•	</a:t>
            </a:r>
            <a:r>
              <a:rPr lang="en-IN" dirty="0">
                <a:latin typeface="Calibri" pitchFamily="34"/>
                <a:cs typeface="Calibri" pitchFamily="32"/>
              </a:rPr>
              <a:t>See beck effect</a:t>
            </a:r>
          </a:p>
          <a:p>
            <a:pPr marL="514439" lvl="0" indent="-514439">
              <a:buNone/>
            </a:pPr>
            <a:r>
              <a:rPr lang="en-IN" kern="0" dirty="0">
                <a:latin typeface="Arial" pitchFamily="34"/>
                <a:cs typeface="Arial" pitchFamily="32"/>
              </a:rPr>
              <a:t>•	</a:t>
            </a:r>
            <a:r>
              <a:rPr lang="en-IN" dirty="0">
                <a:latin typeface="Calibri" pitchFamily="34"/>
                <a:cs typeface="Calibri" pitchFamily="32"/>
              </a:rPr>
              <a:t>Peltier effect</a:t>
            </a:r>
          </a:p>
          <a:p>
            <a:pPr marL="514439" lvl="0" indent="-514439">
              <a:buNone/>
            </a:pPr>
            <a:r>
              <a:rPr lang="en-IN" kern="0" dirty="0">
                <a:latin typeface="Arial" pitchFamily="34"/>
                <a:cs typeface="Arial" pitchFamily="32"/>
              </a:rPr>
              <a:t>•	</a:t>
            </a:r>
            <a:r>
              <a:rPr lang="en-IN" dirty="0">
                <a:latin typeface="Calibri" pitchFamily="34"/>
                <a:cs typeface="Calibri" pitchFamily="32"/>
              </a:rPr>
              <a:t>Thomson effect</a:t>
            </a:r>
          </a:p>
          <a:p>
            <a:pPr marL="343080" lvl="0" indent="-343080">
              <a:buNone/>
            </a:pPr>
            <a:r>
              <a:rPr lang="en-IN" b="1" dirty="0">
                <a:latin typeface="Calibri" pitchFamily="34"/>
                <a:cs typeface="Calibri" pitchFamily="32"/>
              </a:rPr>
              <a:t>Working: </a:t>
            </a:r>
            <a:r>
              <a:rPr lang="en-IN" dirty="0">
                <a:latin typeface="Calibri" pitchFamily="34"/>
                <a:cs typeface="Calibri" pitchFamily="32"/>
              </a:rPr>
              <a:t>Thermocouples measures the voltage between two junctions</a:t>
            </a:r>
          </a:p>
          <a:p>
            <a:pPr marL="343080" lvl="0" indent="-343080">
              <a:buNone/>
            </a:pPr>
            <a:r>
              <a:rPr lang="en-IN" b="1" dirty="0">
                <a:latin typeface="Calibri" pitchFamily="34"/>
                <a:cs typeface="Calibri" pitchFamily="32"/>
              </a:rPr>
              <a:t>Mathematical expressions:</a:t>
            </a:r>
          </a:p>
          <a:p>
            <a:pPr marL="343080" lvl="0" indent="-343080">
              <a:buNone/>
            </a:pPr>
            <a:r>
              <a:rPr lang="en-IN" b="1" dirty="0">
                <a:latin typeface="Calibri" pitchFamily="34"/>
                <a:cs typeface="Calibri" pitchFamily="32"/>
              </a:rPr>
              <a:t>Construction:</a:t>
            </a:r>
          </a:p>
          <a:p>
            <a:pPr marL="343080" lvl="0" indent="-343080">
              <a:buNone/>
            </a:pPr>
            <a:r>
              <a:rPr lang="en-IN" b="1" dirty="0" err="1">
                <a:latin typeface="Calibri" pitchFamily="34"/>
                <a:cs typeface="Calibri" pitchFamily="32"/>
              </a:rPr>
              <a:t>Advantages,Disadvantages</a:t>
            </a:r>
            <a:r>
              <a:rPr lang="en-IN" b="1" dirty="0">
                <a:latin typeface="Calibri" pitchFamily="34"/>
                <a:cs typeface="Calibri" pitchFamily="32"/>
              </a:rPr>
              <a:t>:</a:t>
            </a:r>
          </a:p>
          <a:p>
            <a:pPr lvl="0">
              <a:buNone/>
            </a:pPr>
            <a:endParaRPr lang="en-IN" sz="3200" dirty="0">
              <a:latin typeface="Calibri" pitchFamily="34"/>
              <a:cs typeface="Calibri" pitchFamily="32"/>
            </a:endParaRPr>
          </a:p>
        </p:txBody>
      </p:sp>
      <p:sp>
        <p:nvSpPr>
          <p:cNvPr id="3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BD4180F0-696B-43A7-AAD4-EFC3AF4A55BF}" type="slidenum">
              <a:t>10</a:t>
            </a:fld>
            <a:endParaRPr lang="en-IN" dirty="0"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Subtitle 2"/>
          <p:cNvSpPr/>
          <p:nvPr/>
        </p:nvSpPr>
        <p:spPr>
          <a:xfrm>
            <a:off x="244800" y="137520"/>
            <a:ext cx="4494240" cy="48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ubtitle 2"/>
          <p:cNvSpPr/>
          <p:nvPr/>
        </p:nvSpPr>
        <p:spPr>
          <a:xfrm>
            <a:off x="3960" y="136080"/>
            <a:ext cx="8895240" cy="229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lvl="0" hangingPunct="0">
              <a:defRPr lang="en-IN" sz="4400" kern="1200">
                <a:solidFill>
                  <a:srgbClr val="000000"/>
                </a:solidFill>
                <a:latin typeface="Calibri" pitchFamily="32"/>
                <a:ea typeface="Calibri" pitchFamily="32"/>
                <a:cs typeface="Calibri" pitchFamily="32"/>
              </a:defRPr>
            </a:pPr>
            <a:r>
              <a:rPr lang="en-IN" sz="3200" b="1" dirty="0">
                <a:solidFill>
                  <a:schemeClr val="bg1"/>
                </a:solidFill>
                <a:latin typeface="Calibri" pitchFamily="34"/>
                <a:ea typeface="Adobe Heiti Std R" pitchFamily="33"/>
                <a:cs typeface="Arial" pitchFamily="34"/>
              </a:rPr>
              <a:t>Continued..</a:t>
            </a:r>
          </a:p>
        </p:txBody>
      </p:sp>
    </p:spTree>
    <p:extLst>
      <p:ext uri="{BB962C8B-B14F-4D97-AF65-F5344CB8AC3E}">
        <p14:creationId xmlns:p14="http://schemas.microsoft.com/office/powerpoint/2010/main" val="144193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 noGrp="1"/>
          </p:cNvSpPr>
          <p:nvPr>
            <p:ph idx="1"/>
          </p:nvPr>
        </p:nvSpPr>
        <p:spPr>
          <a:xfrm>
            <a:off x="478302" y="900332"/>
            <a:ext cx="8037048" cy="61452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>
            <a:spAutoFit/>
          </a:bodyPr>
          <a:lstStyle>
            <a:def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9pPr>
          </a:lstStyle>
          <a:p>
            <a:pPr marL="343080" lvl="0" indent="-343080">
              <a:buNone/>
            </a:pPr>
            <a:r>
              <a:rPr lang="en-US" b="1" dirty="0">
                <a:latin typeface="Calibri" pitchFamily="34"/>
                <a:cs typeface="Calibri" pitchFamily="32"/>
              </a:rPr>
              <a:t>Pressure sensor</a:t>
            </a:r>
            <a:r>
              <a:rPr lang="en-US" dirty="0">
                <a:latin typeface="Calibri" pitchFamily="34"/>
                <a:cs typeface="Calibri" pitchFamily="32"/>
              </a:rPr>
              <a:t>: It is a device ,which is used to measurement pressure of gases, liquids and fluid  </a:t>
            </a:r>
          </a:p>
          <a:p>
            <a:pPr marL="343080" lvl="0" indent="-343080">
              <a:buNone/>
            </a:pPr>
            <a:r>
              <a:rPr lang="en-US" b="1" dirty="0">
                <a:latin typeface="Calibri" pitchFamily="34"/>
                <a:cs typeface="Calibri" pitchFamily="32"/>
              </a:rPr>
              <a:t>Key features</a:t>
            </a:r>
          </a:p>
          <a:p>
            <a:pPr marL="457200" indent="-457200"/>
            <a:r>
              <a:rPr lang="en-US" dirty="0">
                <a:latin typeface="Calibri" pitchFamily="34"/>
                <a:cs typeface="Calibri" pitchFamily="32"/>
              </a:rPr>
              <a:t>Pressure voltage :300 -1100 </a:t>
            </a:r>
            <a:r>
              <a:rPr lang="en-US" dirty="0" err="1">
                <a:latin typeface="Calibri" pitchFamily="34"/>
                <a:cs typeface="Calibri" pitchFamily="32"/>
              </a:rPr>
              <a:t>hPa</a:t>
            </a:r>
            <a:r>
              <a:rPr lang="en-US" dirty="0">
                <a:latin typeface="Calibri" pitchFamily="34"/>
                <a:cs typeface="Calibri" pitchFamily="32"/>
              </a:rPr>
              <a:t> </a:t>
            </a:r>
          </a:p>
          <a:p>
            <a:pPr marL="457200" indent="-457200"/>
            <a:r>
              <a:rPr lang="en-US" dirty="0">
                <a:latin typeface="Calibri" pitchFamily="34"/>
                <a:cs typeface="Calibri" pitchFamily="32"/>
              </a:rPr>
              <a:t>Supply voltage :1.8 to 3.6v</a:t>
            </a:r>
          </a:p>
          <a:p>
            <a:pPr marL="0" indent="0">
              <a:buNone/>
            </a:pPr>
            <a:r>
              <a:rPr lang="en-US" b="1" dirty="0">
                <a:latin typeface="Calibri" pitchFamily="34"/>
                <a:cs typeface="Calibri" pitchFamily="32"/>
              </a:rPr>
              <a:t>Working  principle</a:t>
            </a:r>
            <a:r>
              <a:rPr lang="en-US" dirty="0">
                <a:latin typeface="Calibri" pitchFamily="34"/>
                <a:cs typeface="Calibri" pitchFamily="32"/>
              </a:rPr>
              <a:t>: pressure values is converted into electrical signal.</a:t>
            </a:r>
          </a:p>
          <a:p>
            <a:pPr marL="0" indent="0">
              <a:buNone/>
            </a:pPr>
            <a:r>
              <a:rPr lang="en-US" b="1" dirty="0">
                <a:latin typeface="Calibri" pitchFamily="34"/>
                <a:cs typeface="Calibri" pitchFamily="32"/>
              </a:rPr>
              <a:t>Applications: </a:t>
            </a:r>
            <a:r>
              <a:rPr lang="en-US" dirty="0">
                <a:latin typeface="Calibri" pitchFamily="34"/>
                <a:cs typeface="Calibri" pitchFamily="32"/>
              </a:rPr>
              <a:t>weather forecast, navigation</a:t>
            </a:r>
          </a:p>
          <a:p>
            <a:pPr marL="0" indent="0">
              <a:buNone/>
            </a:pPr>
            <a:r>
              <a:rPr lang="en-US" b="1" dirty="0">
                <a:latin typeface="Calibri" pitchFamily="34"/>
                <a:cs typeface="Calibri" pitchFamily="32"/>
              </a:rPr>
              <a:t>Advantages:</a:t>
            </a:r>
            <a:r>
              <a:rPr lang="en-IN" dirty="0"/>
              <a:t>Reduce A to D Conversion errors.</a:t>
            </a:r>
            <a:endParaRPr lang="en-US" b="1" dirty="0">
              <a:latin typeface="Calibri" pitchFamily="34"/>
              <a:cs typeface="Calibri" pitchFamily="32"/>
            </a:endParaRPr>
          </a:p>
          <a:p>
            <a:pPr marL="0" indent="0">
              <a:buNone/>
            </a:pPr>
            <a:r>
              <a:rPr lang="en-US" b="1" dirty="0">
                <a:latin typeface="Calibri" pitchFamily="34"/>
                <a:cs typeface="Calibri" pitchFamily="32"/>
              </a:rPr>
              <a:t>Disadvantages </a:t>
            </a:r>
            <a:r>
              <a:rPr lang="en-US" dirty="0">
                <a:latin typeface="Calibri" pitchFamily="34"/>
                <a:cs typeface="Calibri" pitchFamily="32"/>
              </a:rPr>
              <a:t>:Restricted areas, high temperature dependency.</a:t>
            </a:r>
          </a:p>
          <a:p>
            <a:pPr lvl="0">
              <a:buNone/>
            </a:pPr>
            <a:endParaRPr lang="en-IN" sz="3200" dirty="0">
              <a:latin typeface="Calibri" pitchFamily="34"/>
              <a:cs typeface="Calibri" pitchFamily="32"/>
            </a:endParaRPr>
          </a:p>
        </p:txBody>
      </p:sp>
      <p:sp>
        <p:nvSpPr>
          <p:cNvPr id="3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BD4180F0-696B-43A7-AAD4-EFC3AF4A55BF}" type="slidenum">
              <a:t>11</a:t>
            </a:fld>
            <a:endParaRPr lang="en-IN" dirty="0"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Subtitle 2"/>
          <p:cNvSpPr/>
          <p:nvPr/>
        </p:nvSpPr>
        <p:spPr>
          <a:xfrm>
            <a:off x="244800" y="137520"/>
            <a:ext cx="4494240" cy="48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ubtitle 2"/>
          <p:cNvSpPr/>
          <p:nvPr/>
        </p:nvSpPr>
        <p:spPr>
          <a:xfrm>
            <a:off x="3960" y="136080"/>
            <a:ext cx="8895240" cy="229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lvl="0" hangingPunct="0">
              <a:defRPr lang="en-IN" sz="4400" kern="1200">
                <a:solidFill>
                  <a:srgbClr val="000000"/>
                </a:solidFill>
                <a:latin typeface="Calibri" pitchFamily="32"/>
                <a:ea typeface="Calibri" pitchFamily="32"/>
                <a:cs typeface="Calibri" pitchFamily="32"/>
              </a:defRPr>
            </a:pPr>
            <a:r>
              <a:rPr lang="en-IN" sz="3200" b="1" dirty="0">
                <a:solidFill>
                  <a:schemeClr val="bg1"/>
                </a:solidFill>
                <a:latin typeface="Calibri" pitchFamily="34"/>
                <a:ea typeface="Adobe Heiti Std R" pitchFamily="33"/>
                <a:cs typeface="Arial" pitchFamily="34"/>
              </a:rPr>
              <a:t>BMP180 Pressure sensor</a:t>
            </a:r>
          </a:p>
        </p:txBody>
      </p:sp>
      <p:pic>
        <p:nvPicPr>
          <p:cNvPr id="7" name="Picture 2" descr="C:\Users\hmamidipudi\Desktop\pic.jpg">
            <a:extLst>
              <a:ext uri="{FF2B5EF4-FFF2-40B4-BE49-F238E27FC236}">
                <a16:creationId xmlns:a16="http://schemas.microsoft.com/office/drawing/2014/main" xmlns="" id="{F3805A8E-6322-4AD7-8901-D85B05540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715" y="1700809"/>
            <a:ext cx="2881758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06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750"/>
            <a:ext cx="7985156" cy="50699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Block Diagram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113" y="1397000"/>
            <a:ext cx="5213774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06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951565" y="2809334"/>
            <a:ext cx="4852115" cy="480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900" b="1" dirty="0">
                <a:solidFill>
                  <a:schemeClr val="accent2"/>
                </a:solidFill>
                <a:ea typeface="Adobe Heiti Std R" panose="020B0400000000000000" pitchFamily="34" charset="-128"/>
                <a:cs typeface="Arial" panose="020B0604020202020204" pitchFamily="34" charset="0"/>
              </a:rPr>
              <a:t>THANK YOU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solidFill>
                <a:schemeClr val="bg1"/>
              </a:solidFill>
              <a:latin typeface="Arial" panose="020B0604020202020204" pitchFamily="34" charset="0"/>
              <a:ea typeface="Adobe Heiti Std R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5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 txBox="1">
            <a:spLocks noGrp="1"/>
          </p:cNvSpPr>
          <p:nvPr>
            <p:ph idx="1"/>
          </p:nvPr>
        </p:nvSpPr>
        <p:spPr>
          <a:xfrm>
            <a:off x="464234" y="1167618"/>
            <a:ext cx="8051116" cy="559127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>
            <a:spAutoFit/>
          </a:bodyPr>
          <a:lstStyle>
            <a:def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9pPr>
          </a:lstStyle>
          <a:p>
            <a:pPr marL="343080" lvl="0" indent="-343080">
              <a:buNone/>
            </a:pPr>
            <a:r>
              <a:rPr lang="en-IN" sz="3000" dirty="0">
                <a:latin typeface="Calibri" pitchFamily="34"/>
                <a:cs typeface="Calibri" pitchFamily="32"/>
              </a:rPr>
              <a:t>Introduction</a:t>
            </a:r>
          </a:p>
          <a:p>
            <a:pPr marL="343080" lvl="0" indent="-343080">
              <a:buNone/>
            </a:pPr>
            <a:r>
              <a:rPr lang="en-IN" sz="3000" kern="0" dirty="0">
                <a:latin typeface="Arial" pitchFamily="34"/>
                <a:cs typeface="Arial" pitchFamily="32"/>
              </a:rPr>
              <a:t>•	</a:t>
            </a:r>
            <a:r>
              <a:rPr lang="en-IN" sz="3000" dirty="0">
                <a:latin typeface="Calibri" pitchFamily="34"/>
                <a:cs typeface="Calibri" pitchFamily="32"/>
              </a:rPr>
              <a:t>What is </a:t>
            </a:r>
            <a:r>
              <a:rPr lang="en-IN" sz="3000" dirty="0" smtClean="0">
                <a:latin typeface="Calibri" pitchFamily="34"/>
                <a:cs typeface="Calibri" pitchFamily="32"/>
              </a:rPr>
              <a:t>Sensor</a:t>
            </a:r>
            <a:endParaRPr lang="en-IN" sz="3000" dirty="0">
              <a:latin typeface="Calibri" pitchFamily="34"/>
              <a:cs typeface="Calibri" pitchFamily="32"/>
            </a:endParaRPr>
          </a:p>
          <a:p>
            <a:pPr marL="343080" lvl="0" indent="-343080">
              <a:buNone/>
            </a:pPr>
            <a:r>
              <a:rPr lang="en-IN" sz="3000" kern="0" dirty="0">
                <a:latin typeface="Arial" pitchFamily="34"/>
                <a:cs typeface="Arial" pitchFamily="32"/>
              </a:rPr>
              <a:t>•	</a:t>
            </a:r>
            <a:r>
              <a:rPr lang="en-IN" sz="3000" kern="0" dirty="0">
                <a:cs typeface="Arial" pitchFamily="32"/>
              </a:rPr>
              <a:t>Why</a:t>
            </a:r>
            <a:r>
              <a:rPr lang="en-IN" sz="3000" kern="0" dirty="0">
                <a:latin typeface="Arial" pitchFamily="34"/>
                <a:cs typeface="Arial" pitchFamily="32"/>
              </a:rPr>
              <a:t> </a:t>
            </a:r>
            <a:r>
              <a:rPr lang="en-IN" sz="3000" dirty="0">
                <a:latin typeface="Calibri" pitchFamily="34"/>
                <a:cs typeface="Arial" pitchFamily="32"/>
              </a:rPr>
              <a:t>S</a:t>
            </a:r>
            <a:r>
              <a:rPr lang="en-IN" sz="3000" dirty="0" smtClean="0">
                <a:latin typeface="Calibri" pitchFamily="34"/>
                <a:cs typeface="Calibri" pitchFamily="32"/>
              </a:rPr>
              <a:t>ensors</a:t>
            </a:r>
            <a:endParaRPr lang="en-IN" sz="3000" dirty="0">
              <a:latin typeface="Calibri" pitchFamily="34"/>
              <a:cs typeface="Calibri" pitchFamily="32"/>
            </a:endParaRPr>
          </a:p>
          <a:p>
            <a:pPr marL="343080" lvl="0" indent="-343080">
              <a:buNone/>
            </a:pPr>
            <a:r>
              <a:rPr lang="en-IN" sz="3000" kern="0" dirty="0">
                <a:latin typeface="Arial" pitchFamily="34"/>
                <a:cs typeface="Arial" pitchFamily="32"/>
              </a:rPr>
              <a:t>•	</a:t>
            </a:r>
            <a:r>
              <a:rPr lang="en-IN" sz="3000" dirty="0">
                <a:latin typeface="Calibri" pitchFamily="34"/>
                <a:cs typeface="Calibri" pitchFamily="32"/>
              </a:rPr>
              <a:t>Types of </a:t>
            </a:r>
            <a:r>
              <a:rPr lang="en-IN" sz="3000" dirty="0" smtClean="0">
                <a:latin typeface="Calibri" pitchFamily="34"/>
                <a:cs typeface="Calibri" pitchFamily="32"/>
              </a:rPr>
              <a:t>Sensors</a:t>
            </a:r>
            <a:endParaRPr lang="en-IN" sz="3000" dirty="0">
              <a:latin typeface="Calibri" pitchFamily="34"/>
              <a:cs typeface="Calibri" pitchFamily="32"/>
            </a:endParaRPr>
          </a:p>
          <a:p>
            <a:pPr marL="343080" lvl="0" indent="-343080">
              <a:buNone/>
            </a:pPr>
            <a:r>
              <a:rPr lang="en-IN" sz="3000" kern="0" dirty="0">
                <a:latin typeface="Arial" pitchFamily="34"/>
                <a:cs typeface="Arial" pitchFamily="32"/>
              </a:rPr>
              <a:t>•	</a:t>
            </a:r>
            <a:r>
              <a:rPr lang="en-IN" sz="3000" dirty="0">
                <a:latin typeface="Calibri" pitchFamily="34"/>
                <a:cs typeface="Calibri" pitchFamily="32"/>
              </a:rPr>
              <a:t>What is BMP180 Temperature and Pressure sensor</a:t>
            </a:r>
          </a:p>
          <a:p>
            <a:pPr marL="343080" lvl="0" indent="-343080">
              <a:buNone/>
            </a:pPr>
            <a:r>
              <a:rPr lang="en-IN" sz="3000" kern="0" dirty="0">
                <a:latin typeface="Arial" pitchFamily="34"/>
                <a:cs typeface="Arial" pitchFamily="32"/>
              </a:rPr>
              <a:t>•	</a:t>
            </a:r>
            <a:r>
              <a:rPr lang="en-IN" sz="3000" kern="0" dirty="0">
                <a:cs typeface="Arial" pitchFamily="32"/>
              </a:rPr>
              <a:t>Working principle &amp; </a:t>
            </a:r>
            <a:r>
              <a:rPr lang="en-IN" sz="3000" dirty="0">
                <a:latin typeface="Calibri" pitchFamily="34"/>
                <a:cs typeface="Calibri" pitchFamily="32"/>
              </a:rPr>
              <a:t>Applications</a:t>
            </a:r>
          </a:p>
          <a:p>
            <a:pPr marL="457200" indent="-457200"/>
            <a:r>
              <a:rPr lang="en-IN" sz="3000" dirty="0">
                <a:latin typeface="Calibri" pitchFamily="34"/>
                <a:cs typeface="Calibri" pitchFamily="32"/>
              </a:rPr>
              <a:t>Advantages &amp; </a:t>
            </a:r>
            <a:r>
              <a:rPr lang="en-IN" sz="3000" dirty="0" smtClean="0">
                <a:latin typeface="Calibri" pitchFamily="34"/>
                <a:cs typeface="Calibri" pitchFamily="32"/>
              </a:rPr>
              <a:t>Disadvantages</a:t>
            </a:r>
          </a:p>
          <a:p>
            <a:pPr marL="457200" indent="-457200"/>
            <a:r>
              <a:rPr lang="en-US" sz="3000" dirty="0" smtClean="0">
                <a:latin typeface="Calibri" pitchFamily="34"/>
                <a:cs typeface="Calibri" pitchFamily="32"/>
              </a:rPr>
              <a:t>Block Diagram</a:t>
            </a:r>
            <a:endParaRPr lang="en-IN" sz="3000" dirty="0">
              <a:latin typeface="Calibri" pitchFamily="34"/>
              <a:cs typeface="Calibri" pitchFamily="32"/>
            </a:endParaRPr>
          </a:p>
          <a:p>
            <a:endParaRPr lang="en-IN" sz="3000" dirty="0">
              <a:latin typeface="Calibri" pitchFamily="34"/>
              <a:cs typeface="Calibri" pitchFamily="32"/>
            </a:endParaRPr>
          </a:p>
        </p:txBody>
      </p:sp>
      <p:sp>
        <p:nvSpPr>
          <p:cNvPr id="3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8C680577-EA98-4C0E-B3DD-9A6D5DFEC743}" type="slidenum">
              <a:t>2</a:t>
            </a:fld>
            <a:endParaRPr lang="en-IN" dirty="0"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Subtitle 2"/>
          <p:cNvSpPr/>
          <p:nvPr/>
        </p:nvSpPr>
        <p:spPr>
          <a:xfrm>
            <a:off x="244800" y="137520"/>
            <a:ext cx="4494240" cy="48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ubtitle 2"/>
          <p:cNvSpPr/>
          <p:nvPr/>
        </p:nvSpPr>
        <p:spPr>
          <a:xfrm>
            <a:off x="3960" y="136080"/>
            <a:ext cx="4494240" cy="48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3200" b="1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18"/>
                <a:ea typeface="Adobe Heiti Std R" pitchFamily="1"/>
                <a:cs typeface="Arial" pitchFamily="34"/>
              </a:rPr>
              <a:t>Contents</a:t>
            </a:r>
          </a:p>
        </p:txBody>
      </p:sp>
      <p:sp>
        <p:nvSpPr>
          <p:cNvPr id="10" name="Subtitle 2"/>
          <p:cNvSpPr/>
          <p:nvPr/>
        </p:nvSpPr>
        <p:spPr>
          <a:xfrm>
            <a:off x="280800" y="240480"/>
            <a:ext cx="4494240" cy="48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Subtitle 2"/>
          <p:cNvSpPr/>
          <p:nvPr/>
        </p:nvSpPr>
        <p:spPr>
          <a:xfrm>
            <a:off x="39960" y="239040"/>
            <a:ext cx="4494240" cy="48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 noGrp="1"/>
          </p:cNvSpPr>
          <p:nvPr>
            <p:ph idx="1"/>
          </p:nvPr>
        </p:nvSpPr>
        <p:spPr>
          <a:xfrm>
            <a:off x="628650" y="1397000"/>
            <a:ext cx="7886700" cy="372666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spAutoFit/>
          </a:bodyPr>
          <a:lstStyle>
            <a:def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9pPr>
          </a:lstStyle>
          <a:p>
            <a:pPr marL="457200" indent="-457200"/>
            <a:r>
              <a:rPr lang="en-IN" sz="3000" b="1" dirty="0">
                <a:latin typeface="Calibri" pitchFamily="34"/>
                <a:cs typeface="Calibri" pitchFamily="32"/>
              </a:rPr>
              <a:t>Sensor</a:t>
            </a:r>
            <a:r>
              <a:rPr lang="en-IN" dirty="0">
                <a:latin typeface="Calibri" pitchFamily="34"/>
                <a:cs typeface="Calibri" pitchFamily="32"/>
              </a:rPr>
              <a:t>: It is an electronic device ,which detects and respond to the signal. It measures physical values converted into electrical values.          </a:t>
            </a:r>
          </a:p>
          <a:p>
            <a:pPr marL="2160000" lvl="5" indent="0">
              <a:buNone/>
            </a:pPr>
            <a:r>
              <a:rPr lang="en-IN" dirty="0">
                <a:latin typeface="Calibri" pitchFamily="34"/>
              </a:rPr>
              <a:t>	</a:t>
            </a:r>
            <a:r>
              <a:rPr lang="en-IN" dirty="0">
                <a:latin typeface="" pitchFamily="18"/>
              </a:rPr>
              <a:t>(or)</a:t>
            </a:r>
          </a:p>
          <a:p>
            <a:pPr lvl="0">
              <a:buNone/>
            </a:pPr>
            <a:r>
              <a:rPr lang="en-IN" b="1" dirty="0">
                <a:latin typeface="Calibri" pitchFamily="34"/>
                <a:cs typeface="Calibri" pitchFamily="32"/>
              </a:rPr>
              <a:t>   Sensor </a:t>
            </a:r>
            <a:r>
              <a:rPr lang="en-IN" dirty="0">
                <a:latin typeface="Calibri" pitchFamily="34"/>
                <a:cs typeface="Calibri" pitchFamily="32"/>
              </a:rPr>
              <a:t>is an input device to the controller or processor which gives the output.</a:t>
            </a:r>
          </a:p>
          <a:p>
            <a:pPr marL="343080" lvl="0" indent="-343080">
              <a:buNone/>
            </a:pPr>
            <a:r>
              <a:rPr lang="en-IN" kern="0" dirty="0">
                <a:latin typeface="Arial" pitchFamily="34"/>
                <a:cs typeface="Arial" pitchFamily="32"/>
              </a:rPr>
              <a:t>		</a:t>
            </a:r>
            <a:r>
              <a:rPr lang="en-IN" dirty="0">
                <a:latin typeface="Calibri" pitchFamily="34"/>
                <a:cs typeface="Calibri" pitchFamily="32"/>
              </a:rPr>
              <a:t>Example : Thermocouple</a:t>
            </a:r>
          </a:p>
          <a:p>
            <a:pPr lvl="4"/>
            <a:endParaRPr lang="en-IN" sz="3200" dirty="0">
              <a:latin typeface="Calibri" pitchFamily="34"/>
              <a:cs typeface="Calibri" pitchFamily="32"/>
            </a:endParaRPr>
          </a:p>
        </p:txBody>
      </p:sp>
      <p:sp>
        <p:nvSpPr>
          <p:cNvPr id="3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BD4180F0-696B-43A7-AAD4-EFC3AF4A55BF}" type="slidenum">
              <a:t>3</a:t>
            </a:fld>
            <a:endParaRPr lang="en-IN"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Subtitle 2"/>
          <p:cNvSpPr/>
          <p:nvPr/>
        </p:nvSpPr>
        <p:spPr>
          <a:xfrm>
            <a:off x="244800" y="137520"/>
            <a:ext cx="4494240" cy="48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ubtitle 2"/>
          <p:cNvSpPr/>
          <p:nvPr/>
        </p:nvSpPr>
        <p:spPr>
          <a:xfrm>
            <a:off x="3960" y="136080"/>
            <a:ext cx="4494240" cy="48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4400" kern="1200">
                <a:solidFill>
                  <a:srgbClr val="000000"/>
                </a:solidFill>
                <a:latin typeface="Calibri" pitchFamily="32"/>
                <a:ea typeface="Calibri" pitchFamily="32"/>
                <a:cs typeface="Calibri" pitchFamily="32"/>
              </a:defRPr>
            </a:pPr>
            <a:r>
              <a:rPr lang="en-IN" sz="3200" b="1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Adobe Heiti Std R" pitchFamily="33"/>
                <a:cs typeface="Arial" pitchFamily="34"/>
              </a:rPr>
              <a:t>What is </a:t>
            </a:r>
            <a:r>
              <a:rPr lang="en-IN" sz="3200" b="1" i="0" u="none" strike="noStrike" kern="1200" spc="0" dirty="0" smtClean="0">
                <a:ln>
                  <a:noFill/>
                </a:ln>
                <a:solidFill>
                  <a:schemeClr val="bg1"/>
                </a:solidFill>
                <a:latin typeface="Calibri" pitchFamily="34"/>
                <a:ea typeface="Adobe Heiti Std R" pitchFamily="33"/>
                <a:cs typeface="Arial" pitchFamily="34"/>
              </a:rPr>
              <a:t>Sensor</a:t>
            </a:r>
            <a:endParaRPr lang="en-IN" sz="3200" b="1" i="0" u="none" strike="noStrike" kern="1200" spc="0" dirty="0">
              <a:ln>
                <a:noFill/>
              </a:ln>
              <a:solidFill>
                <a:schemeClr val="bg1"/>
              </a:solidFill>
              <a:latin typeface="Calibri" pitchFamily="34"/>
              <a:ea typeface="Adobe Heiti Std R" pitchFamily="33"/>
              <a:cs typeface="Arial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 noGrp="1"/>
          </p:cNvSpPr>
          <p:nvPr>
            <p:ph idx="1"/>
          </p:nvPr>
        </p:nvSpPr>
        <p:spPr>
          <a:xfrm>
            <a:off x="628650" y="1397000"/>
            <a:ext cx="7886700" cy="253300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spAutoFit/>
          </a:bodyPr>
          <a:lstStyle>
            <a:def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9pPr>
          </a:lstStyle>
          <a:p>
            <a:pPr marL="457200" indent="-457200"/>
            <a:r>
              <a:rPr lang="en-IN" dirty="0">
                <a:latin typeface="Calibri" pitchFamily="34"/>
              </a:rPr>
              <a:t>Safety</a:t>
            </a:r>
          </a:p>
          <a:p>
            <a:pPr marL="457200" lvl="0" indent="-457200"/>
            <a:r>
              <a:rPr lang="en-IN" dirty="0">
                <a:latin typeface="Calibri" pitchFamily="34"/>
              </a:rPr>
              <a:t>Diagnostic</a:t>
            </a:r>
          </a:p>
          <a:p>
            <a:pPr marL="457200" lvl="0" indent="-457200"/>
            <a:r>
              <a:rPr lang="en-IN" dirty="0">
                <a:latin typeface="Calibri" pitchFamily="34"/>
              </a:rPr>
              <a:t>To know the functionality of each and every part of automobile.</a:t>
            </a:r>
          </a:p>
          <a:p>
            <a:pPr lvl="4"/>
            <a:endParaRPr lang="en-IN" sz="3200" dirty="0">
              <a:latin typeface="Calibri" pitchFamily="34"/>
              <a:cs typeface="Calibri" pitchFamily="32"/>
            </a:endParaRPr>
          </a:p>
        </p:txBody>
      </p:sp>
      <p:sp>
        <p:nvSpPr>
          <p:cNvPr id="3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BD4180F0-696B-43A7-AAD4-EFC3AF4A55BF}" type="slidenum">
              <a:t>4</a:t>
            </a:fld>
            <a:endParaRPr lang="en-IN"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Subtitle 2"/>
          <p:cNvSpPr/>
          <p:nvPr/>
        </p:nvSpPr>
        <p:spPr>
          <a:xfrm>
            <a:off x="244800" y="137520"/>
            <a:ext cx="4494240" cy="48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ubtitle 2"/>
          <p:cNvSpPr/>
          <p:nvPr/>
        </p:nvSpPr>
        <p:spPr>
          <a:xfrm>
            <a:off x="3960" y="136080"/>
            <a:ext cx="4494240" cy="48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lvl="0" hangingPunct="0">
              <a:defRPr lang="en-IN" sz="4400" kern="1200">
                <a:solidFill>
                  <a:srgbClr val="000000"/>
                </a:solidFill>
                <a:latin typeface="Calibri" pitchFamily="32"/>
                <a:ea typeface="Calibri" pitchFamily="32"/>
                <a:cs typeface="Calibri" pitchFamily="32"/>
              </a:defRPr>
            </a:pPr>
            <a:r>
              <a:rPr lang="en-IN" sz="3200" b="1" dirty="0">
                <a:solidFill>
                  <a:schemeClr val="bg1"/>
                </a:solidFill>
                <a:latin typeface="Calibri" pitchFamily="34"/>
                <a:ea typeface="Adobe Heiti Std R" pitchFamily="33"/>
                <a:cs typeface="Arial" pitchFamily="34"/>
              </a:rPr>
              <a:t>Why </a:t>
            </a:r>
            <a:r>
              <a:rPr lang="en-IN" sz="3200" b="1" dirty="0" smtClean="0">
                <a:solidFill>
                  <a:schemeClr val="bg1"/>
                </a:solidFill>
                <a:latin typeface="Calibri" pitchFamily="34"/>
                <a:ea typeface="Adobe Heiti Std R" pitchFamily="33"/>
                <a:cs typeface="Arial" pitchFamily="34"/>
              </a:rPr>
              <a:t>Sensors</a:t>
            </a:r>
            <a:endParaRPr lang="en-IN" sz="3200" b="1" dirty="0">
              <a:solidFill>
                <a:schemeClr val="bg1"/>
              </a:solidFill>
              <a:latin typeface="Calibri" pitchFamily="34"/>
              <a:ea typeface="Adobe Heiti Std R" pitchFamily="33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2066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 noGrp="1"/>
          </p:cNvSpPr>
          <p:nvPr>
            <p:ph idx="1"/>
          </p:nvPr>
        </p:nvSpPr>
        <p:spPr>
          <a:xfrm>
            <a:off x="628650" y="1397000"/>
            <a:ext cx="7886700" cy="366767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spAutoFit/>
          </a:bodyPr>
          <a:lstStyle>
            <a:def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9pPr>
          </a:lstStyle>
          <a:p>
            <a:pPr marL="343080" lvl="0" indent="-343080">
              <a:buNone/>
            </a:pPr>
            <a:r>
              <a:rPr lang="en-IN" b="1" dirty="0">
                <a:latin typeface="Calibri" pitchFamily="34"/>
                <a:cs typeface="Calibri" pitchFamily="32"/>
              </a:rPr>
              <a:t>Basic </a:t>
            </a:r>
            <a:r>
              <a:rPr lang="en-IN" b="1" dirty="0" smtClean="0">
                <a:latin typeface="Calibri" pitchFamily="34"/>
                <a:cs typeface="Calibri" pitchFamily="32"/>
              </a:rPr>
              <a:t>Sensors </a:t>
            </a:r>
            <a:r>
              <a:rPr lang="en-IN" b="1" dirty="0">
                <a:latin typeface="Calibri" pitchFamily="34"/>
                <a:cs typeface="Calibri" pitchFamily="32"/>
              </a:rPr>
              <a:t>:</a:t>
            </a:r>
          </a:p>
          <a:p>
            <a:r>
              <a:rPr lang="en-IN" dirty="0">
                <a:latin typeface="Calibri" pitchFamily="34"/>
                <a:cs typeface="Calibri" pitchFamily="32"/>
              </a:rPr>
              <a:t>Radar sensor, wind sensor, photo sensor, IR  sensor, weight sensor etc.</a:t>
            </a:r>
          </a:p>
          <a:p>
            <a:pPr lvl="0"/>
            <a:r>
              <a:rPr lang="en-IN" dirty="0">
                <a:latin typeface="Calibri" pitchFamily="34"/>
                <a:cs typeface="Calibri" pitchFamily="32"/>
              </a:rPr>
              <a:t>Proximity sensor</a:t>
            </a:r>
          </a:p>
          <a:p>
            <a:r>
              <a:rPr lang="en-IN" dirty="0">
                <a:latin typeface="Calibri" pitchFamily="34"/>
                <a:cs typeface="Calibri" pitchFamily="32"/>
              </a:rPr>
              <a:t>Temperature sensor</a:t>
            </a:r>
          </a:p>
          <a:p>
            <a:pPr lvl="0"/>
            <a:r>
              <a:rPr lang="en-IN" dirty="0">
                <a:latin typeface="Calibri" pitchFamily="34"/>
                <a:cs typeface="Calibri" pitchFamily="32"/>
              </a:rPr>
              <a:t>Pressure sensor</a:t>
            </a:r>
          </a:p>
          <a:p>
            <a:pPr lvl="4"/>
            <a:endParaRPr lang="en-IN" sz="3200" dirty="0">
              <a:latin typeface="Calibri" pitchFamily="34"/>
              <a:cs typeface="Calibri" pitchFamily="32"/>
            </a:endParaRPr>
          </a:p>
        </p:txBody>
      </p:sp>
      <p:sp>
        <p:nvSpPr>
          <p:cNvPr id="3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BD4180F0-696B-43A7-AAD4-EFC3AF4A55BF}" type="slidenum">
              <a:t>5</a:t>
            </a:fld>
            <a:endParaRPr lang="en-IN"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r>
              <a:rPr lang="en-IN" dirty="0">
                <a:solidFill>
                  <a:srgbClr val="000000"/>
                </a:solidFill>
                <a:latin typeface="Calibri" pitchFamily="18"/>
                <a:ea typeface="Arial Unicode MS" pitchFamily="2"/>
                <a:cs typeface="Tahoma" pitchFamily="2"/>
              </a:rPr>
              <a:t>Confidential and Proprietary C-2</a:t>
            </a:r>
          </a:p>
        </p:txBody>
      </p:sp>
      <p:sp>
        <p:nvSpPr>
          <p:cNvPr id="4" name="Subtitle 2"/>
          <p:cNvSpPr/>
          <p:nvPr/>
        </p:nvSpPr>
        <p:spPr>
          <a:xfrm>
            <a:off x="244800" y="137520"/>
            <a:ext cx="4494240" cy="48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ubtitle 2"/>
          <p:cNvSpPr/>
          <p:nvPr/>
        </p:nvSpPr>
        <p:spPr>
          <a:xfrm>
            <a:off x="3960" y="136080"/>
            <a:ext cx="4494240" cy="48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lvl="0" hangingPunct="0">
              <a:defRPr lang="en-IN" sz="4400" kern="1200">
                <a:solidFill>
                  <a:srgbClr val="000000"/>
                </a:solidFill>
                <a:latin typeface="Calibri" pitchFamily="32"/>
                <a:ea typeface="Calibri" pitchFamily="32"/>
                <a:cs typeface="Calibri" pitchFamily="32"/>
              </a:defRPr>
            </a:pPr>
            <a:r>
              <a:rPr lang="en-IN" sz="3200" b="1" dirty="0">
                <a:solidFill>
                  <a:schemeClr val="bg1"/>
                </a:solidFill>
                <a:latin typeface="Calibri" pitchFamily="34"/>
                <a:ea typeface="Adobe Heiti Std R" pitchFamily="33"/>
                <a:cs typeface="Arial" pitchFamily="34"/>
              </a:rPr>
              <a:t>Types of </a:t>
            </a:r>
            <a:r>
              <a:rPr lang="en-IN" sz="3200" b="1" dirty="0" smtClean="0">
                <a:solidFill>
                  <a:schemeClr val="bg1"/>
                </a:solidFill>
                <a:latin typeface="Calibri" pitchFamily="34"/>
                <a:ea typeface="Adobe Heiti Std R" pitchFamily="33"/>
                <a:cs typeface="Arial" pitchFamily="34"/>
              </a:rPr>
              <a:t>Sensors</a:t>
            </a:r>
            <a:endParaRPr lang="en-IN" sz="3200" b="1" dirty="0">
              <a:solidFill>
                <a:schemeClr val="bg1"/>
              </a:solidFill>
              <a:latin typeface="Calibri" pitchFamily="34"/>
              <a:ea typeface="Adobe Heiti Std R" pitchFamily="33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5240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 noGrp="1"/>
          </p:cNvSpPr>
          <p:nvPr>
            <p:ph idx="1"/>
          </p:nvPr>
        </p:nvSpPr>
        <p:spPr>
          <a:xfrm>
            <a:off x="628650" y="1397000"/>
            <a:ext cx="7886700" cy="116339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spAutoFit/>
          </a:bodyPr>
          <a:lstStyle>
            <a:def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9pPr>
          </a:lstStyle>
          <a:p>
            <a:pPr marL="343080" lvl="0" indent="-343080">
              <a:buNone/>
            </a:pPr>
            <a:r>
              <a:rPr lang="en-IN" b="1" dirty="0">
                <a:latin typeface="Calibri" pitchFamily="34"/>
                <a:cs typeface="Calibri" pitchFamily="32"/>
              </a:rPr>
              <a:t>Proximity </a:t>
            </a:r>
            <a:r>
              <a:rPr lang="en-IN" b="1" dirty="0" smtClean="0">
                <a:latin typeface="Calibri" pitchFamily="34"/>
                <a:cs typeface="Calibri" pitchFamily="32"/>
              </a:rPr>
              <a:t>Sensor</a:t>
            </a:r>
            <a:r>
              <a:rPr lang="en-IN" b="1" dirty="0">
                <a:latin typeface="Calibri" pitchFamily="34"/>
                <a:cs typeface="Calibri" pitchFamily="32"/>
              </a:rPr>
              <a:t>:</a:t>
            </a:r>
            <a:r>
              <a:rPr lang="en-IN" dirty="0">
                <a:latin typeface="Calibri" pitchFamily="34"/>
                <a:cs typeface="Calibri" pitchFamily="32"/>
              </a:rPr>
              <a:t> It is a device , which can able to detect the presence of nearby any object without any physical contact.</a:t>
            </a:r>
            <a:endParaRPr lang="en-IN" sz="3200" dirty="0">
              <a:latin typeface="Calibri" pitchFamily="34"/>
              <a:cs typeface="Calibri" pitchFamily="32"/>
            </a:endParaRPr>
          </a:p>
        </p:txBody>
      </p:sp>
      <p:sp>
        <p:nvSpPr>
          <p:cNvPr id="3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BD4180F0-696B-43A7-AAD4-EFC3AF4A55BF}" type="slidenum">
              <a:t>6</a:t>
            </a:fld>
            <a:endParaRPr lang="en-IN"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Subtitle 2"/>
          <p:cNvSpPr/>
          <p:nvPr/>
        </p:nvSpPr>
        <p:spPr>
          <a:xfrm>
            <a:off x="244800" y="137520"/>
            <a:ext cx="4494240" cy="48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ubtitle 2"/>
          <p:cNvSpPr/>
          <p:nvPr/>
        </p:nvSpPr>
        <p:spPr>
          <a:xfrm>
            <a:off x="3960" y="136080"/>
            <a:ext cx="4494240" cy="48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lvl="0" hangingPunct="0">
              <a:defRPr lang="en-IN" sz="4400" kern="1200">
                <a:solidFill>
                  <a:srgbClr val="000000"/>
                </a:solidFill>
                <a:latin typeface="Calibri" pitchFamily="32"/>
                <a:ea typeface="Calibri" pitchFamily="32"/>
                <a:cs typeface="Calibri" pitchFamily="32"/>
              </a:defRPr>
            </a:pPr>
            <a:r>
              <a:rPr lang="en-IN" sz="3200" b="1" dirty="0">
                <a:solidFill>
                  <a:schemeClr val="bg1"/>
                </a:solidFill>
                <a:latin typeface="Calibri" pitchFamily="34"/>
                <a:ea typeface="Adobe Heiti Std R" pitchFamily="33"/>
                <a:cs typeface="Arial" pitchFamily="34"/>
              </a:rPr>
              <a:t>Continued..</a:t>
            </a:r>
          </a:p>
        </p:txBody>
      </p:sp>
      <p:pic>
        <p:nvPicPr>
          <p:cNvPr id="7" name="Picture 2" descr="C:\Users\hmamidipudi\Desktop\pro.jpg">
            <a:extLst>
              <a:ext uri="{FF2B5EF4-FFF2-40B4-BE49-F238E27FC236}">
                <a16:creationId xmlns:a16="http://schemas.microsoft.com/office/drawing/2014/main" xmlns="" id="{D1C3B9F0-2868-413F-A0B9-2207F0F21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2636912"/>
            <a:ext cx="5724301" cy="32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79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 noGrp="1"/>
          </p:cNvSpPr>
          <p:nvPr>
            <p:ph idx="1"/>
          </p:nvPr>
        </p:nvSpPr>
        <p:spPr>
          <a:xfrm>
            <a:off x="628650" y="1397000"/>
            <a:ext cx="7886700" cy="462280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spAutoFit/>
          </a:bodyPr>
          <a:lstStyle>
            <a:def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9pPr>
          </a:lstStyle>
          <a:p>
            <a:pPr marL="343080" lvl="0" indent="-343080">
              <a:buNone/>
            </a:pPr>
            <a:r>
              <a:rPr lang="en-IN" b="1" dirty="0">
                <a:latin typeface="Calibri" pitchFamily="34"/>
                <a:cs typeface="Calibri" pitchFamily="32"/>
              </a:rPr>
              <a:t>Temperature sensor </a:t>
            </a:r>
            <a:r>
              <a:rPr lang="en-IN" dirty="0">
                <a:latin typeface="Calibri" pitchFamily="34"/>
                <a:cs typeface="Calibri" pitchFamily="32"/>
              </a:rPr>
              <a:t>: It is a device ,which detects and measure the hotness, coolness and  converts into electrical signal.</a:t>
            </a:r>
          </a:p>
          <a:p>
            <a:pPr marL="343080" lvl="0" indent="-343080">
              <a:buNone/>
            </a:pPr>
            <a:r>
              <a:rPr lang="en-IN" b="1" dirty="0">
                <a:latin typeface="Calibri" pitchFamily="34"/>
                <a:cs typeface="Calibri" pitchFamily="32"/>
              </a:rPr>
              <a:t>Types of Temperature sensor:</a:t>
            </a:r>
          </a:p>
          <a:p>
            <a:pPr marL="514439" indent="-514439"/>
            <a:r>
              <a:rPr lang="en-IN" dirty="0">
                <a:latin typeface="Calibri" pitchFamily="34"/>
                <a:cs typeface="Calibri" pitchFamily="32"/>
              </a:rPr>
              <a:t>LM35 IC</a:t>
            </a:r>
          </a:p>
          <a:p>
            <a:pPr marL="514439" indent="-514439"/>
            <a:r>
              <a:rPr lang="en-IN" dirty="0">
                <a:latin typeface="Calibri" pitchFamily="34"/>
                <a:cs typeface="Calibri" pitchFamily="32"/>
              </a:rPr>
              <a:t>Thermistor</a:t>
            </a:r>
          </a:p>
          <a:p>
            <a:pPr marL="514439" indent="-514439"/>
            <a:r>
              <a:rPr lang="en-IN" dirty="0">
                <a:latin typeface="Calibri" pitchFamily="34"/>
                <a:cs typeface="Calibri" pitchFamily="32"/>
              </a:rPr>
              <a:t>Thermocouple</a:t>
            </a:r>
          </a:p>
          <a:p>
            <a:pPr marL="514439" indent="-514439"/>
            <a:r>
              <a:rPr lang="en-IN" dirty="0">
                <a:latin typeface="Calibri" pitchFamily="34"/>
                <a:cs typeface="Calibri" pitchFamily="32"/>
              </a:rPr>
              <a:t>RTD(Resistive Temperature Device) </a:t>
            </a:r>
            <a:endParaRPr lang="en-IN" sz="1600" dirty="0">
              <a:latin typeface="Calibri" pitchFamily="18"/>
              <a:cs typeface="Calibri" pitchFamily="32"/>
            </a:endParaRPr>
          </a:p>
          <a:p>
            <a:pPr marL="1944000" lvl="4" indent="0">
              <a:buNone/>
            </a:pPr>
            <a:endParaRPr lang="en-IN" sz="3200" dirty="0">
              <a:latin typeface="Calibri" pitchFamily="34"/>
              <a:cs typeface="Calibri" pitchFamily="32"/>
            </a:endParaRPr>
          </a:p>
        </p:txBody>
      </p:sp>
      <p:sp>
        <p:nvSpPr>
          <p:cNvPr id="3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BD4180F0-696B-43A7-AAD4-EFC3AF4A55BF}" type="slidenum">
              <a:t>7</a:t>
            </a:fld>
            <a:endParaRPr lang="en-IN"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Subtitle 2"/>
          <p:cNvSpPr/>
          <p:nvPr/>
        </p:nvSpPr>
        <p:spPr>
          <a:xfrm>
            <a:off x="244800" y="137520"/>
            <a:ext cx="4494240" cy="48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ubtitle 2"/>
          <p:cNvSpPr/>
          <p:nvPr/>
        </p:nvSpPr>
        <p:spPr>
          <a:xfrm>
            <a:off x="3960" y="136080"/>
            <a:ext cx="8895240" cy="229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lvl="0" hangingPunct="0">
              <a:defRPr lang="en-IN" sz="4000" kern="1200">
                <a:solidFill>
                  <a:srgbClr val="000000"/>
                </a:solidFill>
                <a:latin typeface="Calibri" pitchFamily="32"/>
                <a:ea typeface="Calibri" pitchFamily="32"/>
                <a:cs typeface="Calibri" pitchFamily="32"/>
              </a:defRPr>
            </a:pPr>
            <a:r>
              <a:rPr lang="en-IN" sz="3200" b="1" dirty="0">
                <a:solidFill>
                  <a:schemeClr val="bg1"/>
                </a:solidFill>
                <a:latin typeface="Calibri" pitchFamily="34"/>
                <a:ea typeface="Adobe Heiti Std R" pitchFamily="33"/>
                <a:cs typeface="Arial" pitchFamily="34"/>
              </a:rPr>
              <a:t>BMP180 Temperature and Pressure </a:t>
            </a:r>
            <a:r>
              <a:rPr lang="en-IN" sz="3200" b="1" dirty="0" smtClean="0">
                <a:solidFill>
                  <a:schemeClr val="bg1"/>
                </a:solidFill>
                <a:latin typeface="Calibri" pitchFamily="34"/>
                <a:ea typeface="Adobe Heiti Std R" pitchFamily="33"/>
                <a:cs typeface="Arial" pitchFamily="34"/>
              </a:rPr>
              <a:t>Sensor</a:t>
            </a:r>
            <a:endParaRPr lang="en-IN" sz="3200" b="1" dirty="0">
              <a:solidFill>
                <a:schemeClr val="bg1"/>
              </a:solidFill>
              <a:latin typeface="Calibri" pitchFamily="34"/>
              <a:ea typeface="Adobe Heiti Std R" pitchFamily="33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6722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 noGrp="1"/>
          </p:cNvSpPr>
          <p:nvPr>
            <p:ph idx="1"/>
          </p:nvPr>
        </p:nvSpPr>
        <p:spPr>
          <a:xfrm>
            <a:off x="628650" y="1397000"/>
            <a:ext cx="7886700" cy="400006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spAutoFit/>
          </a:bodyPr>
          <a:lstStyle>
            <a:def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9pPr>
          </a:lstStyle>
          <a:p>
            <a:pPr marL="343080" lvl="0" indent="-343080">
              <a:buNone/>
            </a:pPr>
            <a:r>
              <a:rPr lang="en-IN" b="1" dirty="0">
                <a:latin typeface="Calibri" pitchFamily="34"/>
                <a:cs typeface="Calibri" pitchFamily="32"/>
              </a:rPr>
              <a:t>Thermistor :</a:t>
            </a:r>
            <a:r>
              <a:rPr lang="en-IN" dirty="0">
                <a:latin typeface="Calibri" pitchFamily="34"/>
                <a:cs typeface="Calibri" pitchFamily="32"/>
              </a:rPr>
              <a:t> It is a special type of resistor, whose resistance changes within the change in temperature.</a:t>
            </a:r>
          </a:p>
          <a:p>
            <a:pPr marL="343080" lvl="0" indent="-343080">
              <a:buNone/>
            </a:pPr>
            <a:r>
              <a:rPr lang="en-IN" b="1" dirty="0">
                <a:latin typeface="Calibri" pitchFamily="34"/>
                <a:cs typeface="Calibri" pitchFamily="32"/>
              </a:rPr>
              <a:t>Construction of </a:t>
            </a:r>
            <a:r>
              <a:rPr lang="en-IN" b="1" dirty="0" smtClean="0">
                <a:latin typeface="Calibri" pitchFamily="34"/>
                <a:cs typeface="Calibri" pitchFamily="32"/>
              </a:rPr>
              <a:t>Thermistor</a:t>
            </a:r>
            <a:r>
              <a:rPr lang="en-IN" b="1" dirty="0">
                <a:latin typeface="Calibri" pitchFamily="34"/>
                <a:cs typeface="Calibri" pitchFamily="32"/>
              </a:rPr>
              <a:t>:</a:t>
            </a:r>
          </a:p>
          <a:p>
            <a:pPr marL="343080" lvl="0" indent="-343080">
              <a:buNone/>
            </a:pPr>
            <a:r>
              <a:rPr lang="en-IN" b="1" dirty="0">
                <a:latin typeface="Calibri" pitchFamily="34"/>
                <a:cs typeface="Calibri" pitchFamily="32"/>
              </a:rPr>
              <a:t>Characteristics of </a:t>
            </a:r>
            <a:r>
              <a:rPr lang="en-IN" b="1" dirty="0" smtClean="0">
                <a:latin typeface="Calibri" pitchFamily="34"/>
                <a:cs typeface="Calibri" pitchFamily="32"/>
              </a:rPr>
              <a:t>Thermistor</a:t>
            </a:r>
            <a:r>
              <a:rPr lang="en-IN" b="1" dirty="0">
                <a:latin typeface="Calibri" pitchFamily="34"/>
                <a:cs typeface="Calibri" pitchFamily="32"/>
              </a:rPr>
              <a:t>:</a:t>
            </a:r>
          </a:p>
          <a:p>
            <a:pPr marL="514439" lvl="0" indent="-514439">
              <a:buNone/>
            </a:pPr>
            <a:r>
              <a:rPr lang="en-IN" kern="0" dirty="0">
                <a:latin typeface="Arial" pitchFamily="34"/>
                <a:cs typeface="Arial" pitchFamily="32"/>
              </a:rPr>
              <a:t>•	</a:t>
            </a:r>
            <a:r>
              <a:rPr lang="en-IN" dirty="0">
                <a:latin typeface="Calibri" pitchFamily="34"/>
                <a:cs typeface="Calibri" pitchFamily="32"/>
              </a:rPr>
              <a:t>Resistance-temperature</a:t>
            </a:r>
          </a:p>
          <a:p>
            <a:pPr marL="514439" lvl="0" indent="-514439">
              <a:buNone/>
            </a:pPr>
            <a:r>
              <a:rPr lang="en-IN" kern="0" dirty="0">
                <a:latin typeface="Arial" pitchFamily="34"/>
                <a:cs typeface="Arial" pitchFamily="32"/>
              </a:rPr>
              <a:t>•	</a:t>
            </a:r>
            <a:r>
              <a:rPr lang="en-IN" dirty="0">
                <a:latin typeface="Calibri" pitchFamily="34"/>
                <a:cs typeface="Calibri" pitchFamily="32"/>
              </a:rPr>
              <a:t>Voltage-current</a:t>
            </a:r>
          </a:p>
          <a:p>
            <a:pPr marL="514439" lvl="0" indent="-514439">
              <a:buNone/>
            </a:pPr>
            <a:r>
              <a:rPr lang="en-IN" kern="0" dirty="0">
                <a:latin typeface="Arial" pitchFamily="34"/>
                <a:cs typeface="Arial" pitchFamily="32"/>
              </a:rPr>
              <a:t>•	</a:t>
            </a:r>
            <a:r>
              <a:rPr lang="en-IN" dirty="0">
                <a:latin typeface="Calibri" pitchFamily="34"/>
                <a:cs typeface="Calibri" pitchFamily="32"/>
              </a:rPr>
              <a:t>Current-time</a:t>
            </a:r>
            <a:endParaRPr lang="en-IN" sz="3200" dirty="0">
              <a:latin typeface="Calibri" pitchFamily="34"/>
              <a:cs typeface="Calibri" pitchFamily="32"/>
            </a:endParaRPr>
          </a:p>
        </p:txBody>
      </p:sp>
      <p:sp>
        <p:nvSpPr>
          <p:cNvPr id="3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BD4180F0-696B-43A7-AAD4-EFC3AF4A55BF}" type="slidenum">
              <a:t>8</a:t>
            </a:fld>
            <a:endParaRPr lang="en-IN"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Subtitle 2"/>
          <p:cNvSpPr/>
          <p:nvPr/>
        </p:nvSpPr>
        <p:spPr>
          <a:xfrm>
            <a:off x="244800" y="137520"/>
            <a:ext cx="4494240" cy="48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ubtitle 2"/>
          <p:cNvSpPr/>
          <p:nvPr/>
        </p:nvSpPr>
        <p:spPr>
          <a:xfrm>
            <a:off x="3960" y="136080"/>
            <a:ext cx="8895240" cy="229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lvl="0" hangingPunct="0">
              <a:defRPr lang="en-IN" sz="4400" kern="1200">
                <a:solidFill>
                  <a:srgbClr val="000000"/>
                </a:solidFill>
                <a:latin typeface="Calibri" pitchFamily="32"/>
                <a:ea typeface="Calibri" pitchFamily="32"/>
                <a:cs typeface="Calibri" pitchFamily="32"/>
              </a:defRPr>
            </a:pPr>
            <a:r>
              <a:rPr lang="en-IN" sz="3200" b="1" dirty="0">
                <a:solidFill>
                  <a:schemeClr val="bg1"/>
                </a:solidFill>
                <a:latin typeface="Calibri" pitchFamily="34"/>
                <a:ea typeface="Adobe Heiti Std R" pitchFamily="33"/>
                <a:cs typeface="Arial" pitchFamily="34"/>
              </a:rPr>
              <a:t>Continued..</a:t>
            </a:r>
          </a:p>
        </p:txBody>
      </p:sp>
    </p:spTree>
    <p:extLst>
      <p:ext uri="{BB962C8B-B14F-4D97-AF65-F5344CB8AC3E}">
        <p14:creationId xmlns:p14="http://schemas.microsoft.com/office/powerpoint/2010/main" val="204628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 noGrp="1"/>
          </p:cNvSpPr>
          <p:nvPr>
            <p:ph idx="1"/>
          </p:nvPr>
        </p:nvSpPr>
        <p:spPr>
          <a:xfrm>
            <a:off x="628650" y="1397000"/>
            <a:ext cx="7886700" cy="417960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spAutoFit/>
          </a:bodyPr>
          <a:lstStyle>
            <a:def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US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Lucida Sans" pitchFamily="2"/>
              </a:defRPr>
            </a:lvl9pPr>
          </a:lstStyle>
          <a:p>
            <a:pPr marL="343080" lvl="0" indent="-343080">
              <a:buNone/>
            </a:pPr>
            <a:r>
              <a:rPr lang="en-US" b="1" dirty="0">
                <a:latin typeface="Calibri" pitchFamily="34"/>
                <a:cs typeface="Calibri" pitchFamily="32"/>
              </a:rPr>
              <a:t>Applications of </a:t>
            </a:r>
            <a:r>
              <a:rPr lang="en-US" b="1" dirty="0" smtClean="0">
                <a:latin typeface="Calibri" pitchFamily="34"/>
                <a:cs typeface="Calibri" pitchFamily="32"/>
              </a:rPr>
              <a:t>Thermistor</a:t>
            </a:r>
            <a:endParaRPr lang="en-US" b="1" dirty="0">
              <a:latin typeface="Calibri" pitchFamily="34"/>
              <a:cs typeface="Calibri" pitchFamily="32"/>
            </a:endParaRPr>
          </a:p>
          <a:p>
            <a:pPr marL="514439" lvl="0" indent="-514439">
              <a:buNone/>
            </a:pPr>
            <a:r>
              <a:rPr lang="en-US" kern="0" dirty="0">
                <a:latin typeface="Arial" pitchFamily="34"/>
                <a:cs typeface="Arial" pitchFamily="32"/>
              </a:rPr>
              <a:t>•      </a:t>
            </a:r>
            <a:r>
              <a:rPr lang="en-US" dirty="0">
                <a:latin typeface="Calibri" pitchFamily="34"/>
                <a:cs typeface="Calibri" pitchFamily="32"/>
              </a:rPr>
              <a:t>Measurement of temperature</a:t>
            </a:r>
          </a:p>
          <a:p>
            <a:pPr marL="514439" lvl="0" indent="-514439">
              <a:buNone/>
            </a:pPr>
            <a:r>
              <a:rPr lang="en-US" kern="0" dirty="0">
                <a:latin typeface="Arial" pitchFamily="34"/>
                <a:cs typeface="Arial" pitchFamily="32"/>
              </a:rPr>
              <a:t>•      </a:t>
            </a:r>
            <a:r>
              <a:rPr lang="en-US" dirty="0">
                <a:latin typeface="Calibri" pitchFamily="34"/>
                <a:cs typeface="Calibri" pitchFamily="32"/>
              </a:rPr>
              <a:t>Control of temperature</a:t>
            </a:r>
          </a:p>
          <a:p>
            <a:pPr marL="343080" lvl="0" indent="-343080">
              <a:buNone/>
            </a:pPr>
            <a:r>
              <a:rPr lang="en-US" b="1" dirty="0">
                <a:latin typeface="Calibri" pitchFamily="34"/>
                <a:cs typeface="Calibri" pitchFamily="32"/>
              </a:rPr>
              <a:t>Advantages</a:t>
            </a:r>
          </a:p>
          <a:p>
            <a:pPr lvl="0">
              <a:buNone/>
            </a:pPr>
            <a:r>
              <a:rPr lang="en-US" sz="1600" dirty="0">
                <a:latin typeface="Calibri" pitchFamily="18"/>
              </a:rPr>
              <a:t>                  </a:t>
            </a:r>
            <a:r>
              <a:rPr lang="en-US" dirty="0">
                <a:latin typeface="Calibri" pitchFamily="18"/>
              </a:rPr>
              <a:t>Compact, inexpensive , response time </a:t>
            </a:r>
            <a:r>
              <a:rPr lang="en-US" dirty="0" smtClean="0">
                <a:latin typeface="Calibri" pitchFamily="18"/>
              </a:rPr>
              <a:t>fast , Not                                  affected </a:t>
            </a:r>
            <a:r>
              <a:rPr lang="en-US" dirty="0">
                <a:latin typeface="Calibri" pitchFamily="18"/>
              </a:rPr>
              <a:t>by environmental conditions.</a:t>
            </a:r>
          </a:p>
          <a:p>
            <a:pPr marL="343080" lvl="0" indent="-343080">
              <a:buNone/>
            </a:pPr>
            <a:r>
              <a:rPr lang="en-US" b="1" dirty="0">
                <a:latin typeface="Calibri" pitchFamily="34"/>
                <a:cs typeface="Calibri" pitchFamily="32"/>
              </a:rPr>
              <a:t>Disadvantages</a:t>
            </a:r>
          </a:p>
          <a:p>
            <a:pPr lvl="0">
              <a:buNone/>
            </a:pPr>
            <a:r>
              <a:rPr lang="en-US" sz="1600" dirty="0">
                <a:latin typeface="Calibri" pitchFamily="18"/>
              </a:rPr>
              <a:t>                 </a:t>
            </a:r>
            <a:r>
              <a:rPr lang="en-US" dirty="0">
                <a:latin typeface="Calibri" pitchFamily="18"/>
              </a:rPr>
              <a:t>Non-linearity</a:t>
            </a:r>
            <a:endParaRPr lang="en-IN" sz="3200" dirty="0">
              <a:latin typeface="Calibri" pitchFamily="34"/>
              <a:cs typeface="Calibri" pitchFamily="32"/>
            </a:endParaRPr>
          </a:p>
        </p:txBody>
      </p:sp>
      <p:sp>
        <p:nvSpPr>
          <p:cNvPr id="3" name="Slide Number Placeholder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/>
          <a:p>
            <a:pPr lvl="0"/>
            <a:fld id="{BD4180F0-696B-43A7-AAD4-EFC3AF4A55BF}" type="slidenum">
              <a:t>9</a:t>
            </a:fld>
            <a:endParaRPr lang="en-IN" dirty="0">
              <a:solidFill>
                <a:srgbClr val="000000"/>
              </a:solidFill>
              <a:latin typeface="Calibri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Subtitle 2"/>
          <p:cNvSpPr/>
          <p:nvPr/>
        </p:nvSpPr>
        <p:spPr>
          <a:xfrm>
            <a:off x="244800" y="137520"/>
            <a:ext cx="4494240" cy="48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ubtitle 2"/>
          <p:cNvSpPr/>
          <p:nvPr/>
        </p:nvSpPr>
        <p:spPr>
          <a:xfrm>
            <a:off x="3960" y="136080"/>
            <a:ext cx="8895240" cy="229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/>
          <a:lstStyle/>
          <a:p>
            <a:pPr lvl="0" hangingPunct="0">
              <a:defRPr lang="en-IN" sz="4400" kern="1200">
                <a:solidFill>
                  <a:srgbClr val="000000"/>
                </a:solidFill>
                <a:latin typeface="Calibri" pitchFamily="32"/>
                <a:ea typeface="Calibri" pitchFamily="32"/>
                <a:cs typeface="Calibri" pitchFamily="32"/>
              </a:defRPr>
            </a:pPr>
            <a:r>
              <a:rPr lang="en-IN" sz="3200" b="1" dirty="0">
                <a:solidFill>
                  <a:schemeClr val="bg1"/>
                </a:solidFill>
                <a:latin typeface="Calibri" pitchFamily="34"/>
                <a:ea typeface="Adobe Heiti Std R" pitchFamily="33"/>
                <a:cs typeface="Arial" pitchFamily="34"/>
              </a:rPr>
              <a:t>Continued..</a:t>
            </a:r>
          </a:p>
        </p:txBody>
      </p:sp>
    </p:spTree>
    <p:extLst>
      <p:ext uri="{BB962C8B-B14F-4D97-AF65-F5344CB8AC3E}">
        <p14:creationId xmlns:p14="http://schemas.microsoft.com/office/powerpoint/2010/main" val="265739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ARI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 ARI" id="{C9BDEF28-6B8A-4FB4-8377-EBC4C3A3AA6B}" vid="{7BE9F184-A672-478F-8F9B-67AA1CFA8D4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35302</TotalTime>
  <Words>330</Words>
  <Application>Microsoft Office PowerPoint</Application>
  <PresentationFormat>On-screen Show (4:3)</PresentationFormat>
  <Paragraphs>105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Theme 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Devine</dc:creator>
  <cp:lastModifiedBy>Hareesha Mamidipudi</cp:lastModifiedBy>
  <cp:revision>675</cp:revision>
  <dcterms:created xsi:type="dcterms:W3CDTF">2014-07-27T22:50:16Z</dcterms:created>
  <dcterms:modified xsi:type="dcterms:W3CDTF">2019-06-12T11:54:23Z</dcterms:modified>
</cp:coreProperties>
</file>