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8" r:id="rId3"/>
    <p:sldId id="257"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99"/>
    <a:srgbClr val="FF6600"/>
    <a:srgbClr val="E4C43C"/>
    <a:srgbClr val="EEB34A"/>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2" d="100"/>
          <a:sy n="72" d="100"/>
        </p:scale>
        <p:origin x="-110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2025C110-C552-4F6C-86AF-CA138F384184}" type="datetimeFigureOut">
              <a:rPr lang="en-US" smtClean="0"/>
              <a:pPr/>
              <a:t>11/28/2021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2C9C7FB6-8870-48D1-B4B7-FD805227F71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025C110-C552-4F6C-86AF-CA138F384184}" type="datetimeFigureOut">
              <a:rPr lang="en-US" smtClean="0"/>
              <a:pPr/>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9C7FB6-8870-48D1-B4B7-FD805227F71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025C110-C552-4F6C-86AF-CA138F384184}" type="datetimeFigureOut">
              <a:rPr lang="en-US" smtClean="0"/>
              <a:pPr/>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9C7FB6-8870-48D1-B4B7-FD805227F71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025C110-C552-4F6C-86AF-CA138F384184}" type="datetimeFigureOut">
              <a:rPr lang="en-US" smtClean="0"/>
              <a:pPr/>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9C7FB6-8870-48D1-B4B7-FD805227F71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025C110-C552-4F6C-86AF-CA138F384184}" type="datetimeFigureOut">
              <a:rPr lang="en-US" smtClean="0"/>
              <a:pPr/>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9C7FB6-8870-48D1-B4B7-FD805227F71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025C110-C552-4F6C-86AF-CA138F384184}" type="datetimeFigureOut">
              <a:rPr lang="en-US" smtClean="0"/>
              <a:pPr/>
              <a:t>11/28/2021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9C7FB6-8870-48D1-B4B7-FD805227F71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025C110-C552-4F6C-86AF-CA138F384184}" type="datetimeFigureOut">
              <a:rPr lang="en-US" smtClean="0"/>
              <a:pPr/>
              <a:t>11/28/2021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9C7FB6-8870-48D1-B4B7-FD805227F71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025C110-C552-4F6C-86AF-CA138F384184}" type="datetimeFigureOut">
              <a:rPr lang="en-US" smtClean="0"/>
              <a:pPr/>
              <a:t>11/28/2021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9C7FB6-8870-48D1-B4B7-FD805227F71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25C110-C552-4F6C-86AF-CA138F384184}" type="datetimeFigureOut">
              <a:rPr lang="en-US" smtClean="0"/>
              <a:pPr/>
              <a:t>11/28/2021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9C7FB6-8870-48D1-B4B7-FD805227F71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025C110-C552-4F6C-86AF-CA138F384184}" type="datetimeFigureOut">
              <a:rPr lang="en-US" smtClean="0"/>
              <a:pPr/>
              <a:t>11/28/2021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9C7FB6-8870-48D1-B4B7-FD805227F71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025C110-C552-4F6C-86AF-CA138F384184}" type="datetimeFigureOut">
              <a:rPr lang="en-US" smtClean="0"/>
              <a:pPr/>
              <a:t>11/28/2021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2C9C7FB6-8870-48D1-B4B7-FD805227F71E}"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025C110-C552-4F6C-86AF-CA138F384184}" type="datetimeFigureOut">
              <a:rPr lang="en-US" smtClean="0"/>
              <a:pPr/>
              <a:t>11/28/2021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C9C7FB6-8870-48D1-B4B7-FD805227F71E}"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905000"/>
            <a:ext cx="7848600" cy="1695450"/>
          </a:xfrm>
        </p:spPr>
        <p:txBody>
          <a:bodyPr>
            <a:normAutofit/>
          </a:bodyPr>
          <a:lstStyle/>
          <a:p>
            <a:r>
              <a:rPr lang="en-US" sz="3200" b="1" dirty="0" smtClean="0"/>
              <a:t/>
            </a:r>
            <a:br>
              <a:rPr lang="en-US" sz="3200" b="1" dirty="0" smtClean="0"/>
            </a:br>
            <a:endParaRPr lang="en-US" sz="3200" dirty="0"/>
          </a:p>
        </p:txBody>
      </p:sp>
      <p:sp>
        <p:nvSpPr>
          <p:cNvPr id="3" name="Subtitle 2"/>
          <p:cNvSpPr>
            <a:spLocks noGrp="1"/>
          </p:cNvSpPr>
          <p:nvPr>
            <p:ph type="subTitle" idx="1"/>
          </p:nvPr>
        </p:nvSpPr>
        <p:spPr>
          <a:xfrm>
            <a:off x="603504" y="2438400"/>
            <a:ext cx="7854696" cy="4419600"/>
          </a:xfrm>
        </p:spPr>
        <p:txBody>
          <a:bodyPr>
            <a:normAutofit/>
          </a:bodyPr>
          <a:lstStyle/>
          <a:p>
            <a:pPr algn="ctr"/>
            <a:r>
              <a:rPr lang="en-US" sz="1800" b="1" dirty="0" smtClean="0"/>
              <a:t>submitted in partial fulfillment for the award of the degree in</a:t>
            </a:r>
            <a:endParaRPr lang="en-US" sz="1800" dirty="0" smtClean="0"/>
          </a:p>
          <a:p>
            <a:pPr algn="ctr"/>
            <a:r>
              <a:rPr lang="en-US" sz="2800" b="1" dirty="0" smtClean="0"/>
              <a:t> </a:t>
            </a:r>
            <a:r>
              <a:rPr lang="en-US" sz="2400" b="1" dirty="0" smtClean="0"/>
              <a:t>BACHELOR OF TECHNOLOGY</a:t>
            </a:r>
          </a:p>
          <a:p>
            <a:pPr algn="ctr"/>
            <a:r>
              <a:rPr lang="en-US" sz="2400" b="1" dirty="0" smtClean="0"/>
              <a:t> IN</a:t>
            </a:r>
            <a:endParaRPr lang="en-US" sz="2400" dirty="0" smtClean="0"/>
          </a:p>
          <a:p>
            <a:pPr algn="ctr"/>
            <a:r>
              <a:rPr lang="en-US" sz="2400" b="1" dirty="0" smtClean="0">
                <a:ln w="12700">
                  <a:solidFill>
                    <a:srgbClr val="FFFF00"/>
                  </a:solidFill>
                  <a:prstDash val="solid"/>
                </a:ln>
                <a:solidFill>
                  <a:srgbClr val="FFFF00"/>
                </a:solidFill>
                <a:effectLst>
                  <a:outerShdw blurRad="41275" dist="20320" dir="1800000" algn="tl" rotWithShape="0">
                    <a:srgbClr val="000000">
                      <a:alpha val="40000"/>
                    </a:srgbClr>
                  </a:outerShdw>
                </a:effectLst>
              </a:rPr>
              <a:t>COMPUTER SCIENCE AND </a:t>
            </a:r>
            <a:r>
              <a:rPr lang="en-US" sz="2400" b="1" dirty="0" smtClean="0">
                <a:ln w="12700">
                  <a:solidFill>
                    <a:srgbClr val="FFFF00"/>
                  </a:solidFill>
                  <a:prstDash val="solid"/>
                </a:ln>
                <a:solidFill>
                  <a:srgbClr val="FFFF00"/>
                </a:solidFill>
                <a:effectLst>
                  <a:outerShdw blurRad="41275" dist="20320" dir="1800000" algn="tl" rotWithShape="0">
                    <a:srgbClr val="000000">
                      <a:alpha val="40000"/>
                    </a:srgbClr>
                  </a:outerShdw>
                </a:effectLst>
              </a:rPr>
              <a:t>ENGINEERING</a:t>
            </a:r>
            <a:endParaRPr lang="en-US" sz="2400" b="1" dirty="0" smtClean="0">
              <a:ln w="12700">
                <a:solidFill>
                  <a:srgbClr val="FFFF00"/>
                </a:solidFill>
                <a:prstDash val="solid"/>
              </a:ln>
              <a:solidFill>
                <a:srgbClr val="FFFF00"/>
              </a:solidFill>
              <a:effectLst>
                <a:outerShdw blurRad="41275" dist="20320" dir="1800000" algn="tl" rotWithShape="0">
                  <a:srgbClr val="000000">
                    <a:alpha val="40000"/>
                  </a:srgbClr>
                </a:outerShdw>
              </a:effectLst>
            </a:endParaRPr>
          </a:p>
          <a:p>
            <a:pPr algn="ctr"/>
            <a:endParaRPr lang="en-US" sz="1500" b="1" dirty="0" smtClean="0">
              <a:ln w="12700">
                <a:solidFill>
                  <a:srgbClr val="FF6600"/>
                </a:solidFill>
                <a:prstDash val="solid"/>
              </a:ln>
              <a:solidFill>
                <a:srgbClr val="FF0000"/>
              </a:solidFill>
              <a:effectLst>
                <a:outerShdw blurRad="41275" dist="20320" dir="1800000" algn="tl" rotWithShape="0">
                  <a:srgbClr val="000000">
                    <a:alpha val="40000"/>
                  </a:srgbClr>
                </a:outerShdw>
              </a:effectLst>
            </a:endParaRPr>
          </a:p>
          <a:p>
            <a:r>
              <a:rPr lang="en-US" sz="1500" b="1" dirty="0" smtClean="0"/>
              <a:t>Submitted by</a:t>
            </a:r>
            <a:endParaRPr lang="en-US" sz="1500" dirty="0" smtClean="0"/>
          </a:p>
          <a:p>
            <a:r>
              <a:rPr lang="en-US" sz="1500" dirty="0" smtClean="0"/>
              <a:t/>
            </a:r>
            <a:br>
              <a:rPr lang="en-US" sz="1500" dirty="0" smtClean="0"/>
            </a:br>
            <a:r>
              <a:rPr lang="en-US" sz="1500" b="1" dirty="0" smtClean="0"/>
              <a:t>     </a:t>
            </a:r>
            <a:r>
              <a:rPr lang="en-US" sz="1500" b="1" dirty="0" err="1" smtClean="0"/>
              <a:t>Jenil</a:t>
            </a:r>
            <a:r>
              <a:rPr lang="en-US" sz="1500" b="1" dirty="0" smtClean="0"/>
              <a:t> </a:t>
            </a:r>
            <a:r>
              <a:rPr lang="en-US" sz="1500" b="1" dirty="0" err="1" smtClean="0"/>
              <a:t>Padshala</a:t>
            </a:r>
            <a:r>
              <a:rPr lang="en-US" sz="1500" b="1" dirty="0" smtClean="0"/>
              <a:t> | AP</a:t>
            </a:r>
            <a:r>
              <a:rPr lang="en-US" sz="1500" b="1" dirty="0" smtClean="0">
                <a:latin typeface="+mj-lt"/>
              </a:rPr>
              <a:t>21110010064</a:t>
            </a:r>
            <a:endParaRPr lang="en-US" sz="1500" dirty="0" smtClean="0">
              <a:latin typeface="+mj-lt"/>
            </a:endParaRPr>
          </a:p>
          <a:p>
            <a:r>
              <a:rPr lang="en-US" sz="1500" b="1" dirty="0" smtClean="0"/>
              <a:t> </a:t>
            </a:r>
            <a:r>
              <a:rPr lang="en-US" sz="1500" b="1" dirty="0" err="1" smtClean="0"/>
              <a:t>Ponvitha</a:t>
            </a:r>
            <a:r>
              <a:rPr lang="en-US" sz="1500" b="1" dirty="0" smtClean="0"/>
              <a:t> </a:t>
            </a:r>
            <a:r>
              <a:rPr lang="en-US" sz="1500" b="1" dirty="0" err="1" smtClean="0"/>
              <a:t>Nerusu</a:t>
            </a:r>
            <a:r>
              <a:rPr lang="en-US" sz="1500" b="1" dirty="0" smtClean="0"/>
              <a:t> | AP</a:t>
            </a:r>
            <a:r>
              <a:rPr lang="en-US" sz="1500" b="1" dirty="0" smtClean="0">
                <a:latin typeface="+mj-lt"/>
              </a:rPr>
              <a:t>21110010065</a:t>
            </a:r>
            <a:endParaRPr lang="en-US" sz="1500" dirty="0" smtClean="0">
              <a:latin typeface="+mj-lt"/>
            </a:endParaRPr>
          </a:p>
          <a:p>
            <a:r>
              <a:rPr lang="en-US" sz="1500" b="1" dirty="0" smtClean="0"/>
              <a:t>                                            Naga </a:t>
            </a:r>
            <a:r>
              <a:rPr lang="en-US" sz="1500" b="1" dirty="0" err="1" smtClean="0"/>
              <a:t>Hareesh</a:t>
            </a:r>
            <a:r>
              <a:rPr lang="en-US" sz="1500" b="1" dirty="0" smtClean="0"/>
              <a:t> </a:t>
            </a:r>
            <a:r>
              <a:rPr lang="en-US" sz="1500" b="1" dirty="0" err="1" smtClean="0"/>
              <a:t>Beecha</a:t>
            </a:r>
            <a:r>
              <a:rPr lang="en-US" sz="1500" b="1" dirty="0" smtClean="0"/>
              <a:t> | AP</a:t>
            </a:r>
            <a:r>
              <a:rPr lang="en-US" sz="1500" b="1" dirty="0" smtClean="0">
                <a:latin typeface="+mj-lt"/>
              </a:rPr>
              <a:t>21110010839</a:t>
            </a:r>
            <a:endParaRPr lang="en-US" sz="1500" dirty="0" smtClean="0">
              <a:latin typeface="+mj-lt"/>
            </a:endParaRPr>
          </a:p>
          <a:p>
            <a:r>
              <a:rPr lang="en-US" sz="1500" b="1" dirty="0" smtClean="0"/>
              <a:t>                                                </a:t>
            </a:r>
            <a:r>
              <a:rPr lang="en-US" sz="1500" b="1" dirty="0" err="1" smtClean="0"/>
              <a:t>Udaya</a:t>
            </a:r>
            <a:r>
              <a:rPr lang="en-US" sz="1500" b="1" dirty="0" smtClean="0"/>
              <a:t> </a:t>
            </a:r>
            <a:r>
              <a:rPr lang="en-US" sz="1500" b="1" dirty="0" err="1" smtClean="0"/>
              <a:t>Sruthi</a:t>
            </a:r>
            <a:r>
              <a:rPr lang="en-US" sz="1500" b="1" dirty="0" smtClean="0"/>
              <a:t> </a:t>
            </a:r>
            <a:r>
              <a:rPr lang="en-US" sz="1500" b="1" dirty="0" err="1" smtClean="0"/>
              <a:t>Saleti</a:t>
            </a:r>
            <a:r>
              <a:rPr lang="en-US" sz="1500" b="1" dirty="0" smtClean="0"/>
              <a:t> | AP</a:t>
            </a:r>
            <a:r>
              <a:rPr lang="en-US" sz="1500" b="1" dirty="0" smtClean="0">
                <a:latin typeface="+mj-lt"/>
              </a:rPr>
              <a:t>21110011171</a:t>
            </a:r>
            <a:endParaRPr lang="en-US" sz="1100" dirty="0" smtClean="0"/>
          </a:p>
          <a:p>
            <a:pPr algn="ctr"/>
            <a:r>
              <a:rPr lang="en-US" sz="1100" dirty="0" smtClean="0"/>
              <a:t>   </a:t>
            </a:r>
            <a:r>
              <a:rPr lang="en-US" sz="1800" dirty="0" smtClean="0"/>
              <a:t>Under the guidance of</a:t>
            </a:r>
          </a:p>
          <a:p>
            <a:pPr algn="ctr"/>
            <a:r>
              <a:rPr lang="en-US" sz="1400" dirty="0" err="1" smtClean="0"/>
              <a:t>Mrs.Vidya</a:t>
            </a:r>
            <a:r>
              <a:rPr lang="en-US" sz="1400" dirty="0" smtClean="0"/>
              <a:t> V</a:t>
            </a:r>
            <a:endParaRPr lang="en-US" sz="1400" dirty="0" smtClean="0">
              <a:ln w="12700">
                <a:solidFill>
                  <a:schemeClr val="tx1"/>
                </a:solidFill>
                <a:prstDash val="solid"/>
              </a:ln>
            </a:endParaRPr>
          </a:p>
        </p:txBody>
      </p:sp>
      <p:sp>
        <p:nvSpPr>
          <p:cNvPr id="4" name="TextBox 3"/>
          <p:cNvSpPr txBox="1"/>
          <p:nvPr/>
        </p:nvSpPr>
        <p:spPr>
          <a:xfrm>
            <a:off x="152400" y="762000"/>
            <a:ext cx="8915400" cy="2062103"/>
          </a:xfrm>
          <a:prstGeom prst="rect">
            <a:avLst/>
          </a:prstGeom>
          <a:noFill/>
        </p:spPr>
        <p:txBody>
          <a:bodyPr wrap="square" rtlCol="0">
            <a:spAutoFit/>
          </a:bodyPr>
          <a:lstStyle/>
          <a:p>
            <a:pPr algn="ctr"/>
            <a:r>
              <a:rPr lang="en-US" sz="2800" b="1" dirty="0" smtClean="0">
                <a:ln>
                  <a:solidFill>
                    <a:srgbClr val="FFC000"/>
                  </a:solidFill>
                </a:ln>
                <a:solidFill>
                  <a:srgbClr val="FFC000"/>
                </a:solidFill>
                <a:effectLst>
                  <a:outerShdw blurRad="38100" dist="38100" dir="2700000" algn="tl">
                    <a:srgbClr val="000000">
                      <a:alpha val="43137"/>
                    </a:srgbClr>
                  </a:outerShdw>
                </a:effectLst>
              </a:rPr>
              <a:t> </a:t>
            </a:r>
            <a:r>
              <a:rPr lang="en-US" sz="2800" b="1" dirty="0">
                <a:ln>
                  <a:solidFill>
                    <a:srgbClr val="FFC000"/>
                  </a:solidFill>
                </a:ln>
                <a:solidFill>
                  <a:srgbClr val="FFC000"/>
                </a:solidFill>
              </a:rPr>
              <a:t>SRM UNIVERSITY, ANDHRA </a:t>
            </a:r>
            <a:r>
              <a:rPr lang="en-US" sz="2800" b="1" dirty="0" smtClean="0">
                <a:ln>
                  <a:solidFill>
                    <a:srgbClr val="FFC000"/>
                  </a:solidFill>
                </a:ln>
                <a:solidFill>
                  <a:srgbClr val="FFC000"/>
                </a:solidFill>
              </a:rPr>
              <a:t>PRADESH</a:t>
            </a:r>
          </a:p>
          <a:p>
            <a:pPr algn="ctr"/>
            <a:endParaRPr lang="en-US" sz="2800" b="1" dirty="0" smtClean="0">
              <a:ln>
                <a:solidFill>
                  <a:srgbClr val="FFC000"/>
                </a:solidFill>
              </a:ln>
              <a:solidFill>
                <a:srgbClr val="FFC000"/>
              </a:solidFill>
              <a:effectLst>
                <a:outerShdw blurRad="38100" dist="38100" dir="2700000" algn="tl">
                  <a:srgbClr val="000000">
                    <a:alpha val="43137"/>
                  </a:srgbClr>
                </a:outerShdw>
              </a:effectLst>
            </a:endParaRPr>
          </a:p>
          <a:p>
            <a:pPr algn="ctr"/>
            <a:r>
              <a:rPr lang="en-US" sz="2400" dirty="0" smtClean="0"/>
              <a:t>Introduction </a:t>
            </a:r>
            <a:r>
              <a:rPr lang="en-US" sz="2400" dirty="0"/>
              <a:t>to Programming Using C</a:t>
            </a:r>
            <a:r>
              <a:rPr lang="en-US" sz="2400" dirty="0" smtClean="0"/>
              <a:t> Project</a:t>
            </a:r>
            <a:r>
              <a:rPr lang="en-US" sz="2400" dirty="0"/>
              <a:t>  </a:t>
            </a:r>
            <a:r>
              <a:rPr lang="en-US" sz="2400" dirty="0" smtClean="0"/>
              <a:t>Report  on</a:t>
            </a:r>
          </a:p>
          <a:p>
            <a:r>
              <a:rPr lang="en-US" sz="2400" b="1" dirty="0" smtClean="0">
                <a:solidFill>
                  <a:srgbClr val="FFFF00"/>
                </a:solidFill>
              </a:rPr>
              <a:t>                           </a:t>
            </a:r>
            <a:r>
              <a:rPr lang="en-US" sz="2400" b="1" dirty="0" smtClean="0">
                <a:ln>
                  <a:solidFill>
                    <a:srgbClr val="FF0000"/>
                  </a:solidFill>
                </a:ln>
                <a:solidFill>
                  <a:srgbClr val="FF0000"/>
                </a:solidFill>
              </a:rPr>
              <a:t>“ Stone, Paper, Scissors Game ”</a:t>
            </a:r>
          </a:p>
          <a:p>
            <a:r>
              <a:rPr lang="en-US" sz="2400" b="1" dirty="0" smtClean="0">
                <a:solidFill>
                  <a:srgbClr val="FFFF00"/>
                </a:solidFill>
              </a:rPr>
              <a:t> </a:t>
            </a:r>
            <a:endParaRPr lang="en-US" sz="2400" b="1" dirty="0">
              <a:solidFill>
                <a:srgbClr val="FFFF0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3343677.jpg"/>
          <p:cNvPicPr>
            <a:picLocks noChangeAspect="1"/>
          </p:cNvPicPr>
          <p:nvPr/>
        </p:nvPicPr>
        <p:blipFill>
          <a:blip r:embed="rId2"/>
          <a:stretch>
            <a:fillRect/>
          </a:stretch>
        </p:blipFill>
        <p:spPr>
          <a:xfrm>
            <a:off x="0" y="19050"/>
            <a:ext cx="9144000" cy="6838950"/>
          </a:xfrm>
          <a:prstGeom prst="rect">
            <a:avLst/>
          </a:prstGeom>
        </p:spPr>
      </p:pic>
      <p:sp>
        <p:nvSpPr>
          <p:cNvPr id="17" name="TextBox 16"/>
          <p:cNvSpPr txBox="1"/>
          <p:nvPr/>
        </p:nvSpPr>
        <p:spPr>
          <a:xfrm>
            <a:off x="381000" y="381000"/>
            <a:ext cx="8305800" cy="3600986"/>
          </a:xfrm>
          <a:prstGeom prst="rect">
            <a:avLst/>
          </a:prstGeom>
          <a:noFill/>
        </p:spPr>
        <p:txBody>
          <a:bodyPr wrap="square" rtlCol="0">
            <a:spAutoFit/>
          </a:bodyPr>
          <a:lstStyle/>
          <a:p>
            <a:r>
              <a:rPr lang="en-US" b="1" dirty="0" smtClean="0">
                <a:ln>
                  <a:solidFill>
                    <a:srgbClr val="FFFF00"/>
                  </a:solidFill>
                </a:ln>
                <a:solidFill>
                  <a:srgbClr val="FFFF00"/>
                </a:solidFill>
              </a:rPr>
              <a:t>                                                          </a:t>
            </a:r>
            <a:r>
              <a:rPr lang="en-US" sz="2400" b="1" dirty="0" smtClean="0">
                <a:ln>
                  <a:solidFill>
                    <a:srgbClr val="FFFF00"/>
                  </a:solidFill>
                </a:ln>
                <a:solidFill>
                  <a:srgbClr val="FFFF00"/>
                </a:solidFill>
              </a:rPr>
              <a:t>Abstract</a:t>
            </a:r>
          </a:p>
          <a:p>
            <a:endParaRPr lang="en-US" sz="2400" b="1" dirty="0" smtClean="0">
              <a:ln>
                <a:solidFill>
                  <a:srgbClr val="FFFF00"/>
                </a:solidFill>
              </a:ln>
              <a:solidFill>
                <a:srgbClr val="FFFF00"/>
              </a:solidFill>
            </a:endParaRPr>
          </a:p>
          <a:p>
            <a:r>
              <a:rPr lang="en-US" dirty="0" smtClean="0">
                <a:solidFill>
                  <a:schemeClr val="bg1"/>
                </a:solidFill>
              </a:rPr>
              <a:t>The </a:t>
            </a:r>
            <a:r>
              <a:rPr lang="en-US" dirty="0">
                <a:solidFill>
                  <a:schemeClr val="bg1"/>
                </a:solidFill>
              </a:rPr>
              <a:t>project is a game to be played between the computer and the user, developed using C language. The ‘Stone, Paper, Scissors Game’ Project that we will develop will have following key features:</a:t>
            </a:r>
            <a:endParaRPr lang="en-US" b="0" dirty="0" smtClean="0">
              <a:solidFill>
                <a:schemeClr val="bg1"/>
              </a:solidFill>
            </a:endParaRPr>
          </a:p>
          <a:p>
            <a:pPr fontAlgn="base"/>
            <a:r>
              <a:rPr lang="en-US" dirty="0">
                <a:solidFill>
                  <a:schemeClr val="bg1"/>
                </a:solidFill>
              </a:rPr>
              <a:t>Run the program for the </a:t>
            </a:r>
            <a:r>
              <a:rPr lang="en-US" b="1" dirty="0">
                <a:solidFill>
                  <a:srgbClr val="FF3399"/>
                </a:solidFill>
              </a:rPr>
              <a:t>number of rounds the user wants to play</a:t>
            </a:r>
            <a:r>
              <a:rPr lang="en-US" dirty="0">
                <a:solidFill>
                  <a:schemeClr val="bg1"/>
                </a:solidFill>
              </a:rPr>
              <a:t> using </a:t>
            </a:r>
            <a:r>
              <a:rPr lang="en-US" b="1" dirty="0">
                <a:solidFill>
                  <a:srgbClr val="FF3399"/>
                </a:solidFill>
              </a:rPr>
              <a:t>a for </a:t>
            </a:r>
            <a:r>
              <a:rPr lang="en-US" b="1" dirty="0" smtClean="0">
                <a:solidFill>
                  <a:srgbClr val="FF3399"/>
                </a:solidFill>
              </a:rPr>
              <a:t>loop</a:t>
            </a:r>
            <a:r>
              <a:rPr lang="en-US" b="1" dirty="0" smtClean="0">
                <a:solidFill>
                  <a:schemeClr val="bg1"/>
                </a:solidFill>
              </a:rPr>
              <a:t> </a:t>
            </a:r>
            <a:r>
              <a:rPr lang="en-US" dirty="0" smtClean="0">
                <a:solidFill>
                  <a:schemeClr val="bg1"/>
                </a:solidFill>
              </a:rPr>
              <a:t>.</a:t>
            </a:r>
            <a:endParaRPr lang="en-US" dirty="0">
              <a:solidFill>
                <a:schemeClr val="bg1"/>
              </a:solidFill>
            </a:endParaRPr>
          </a:p>
          <a:p>
            <a:pPr fontAlgn="base"/>
            <a:r>
              <a:rPr lang="en-US" b="1" dirty="0">
                <a:solidFill>
                  <a:srgbClr val="FF3399"/>
                </a:solidFill>
              </a:rPr>
              <a:t>Generate a random response for the computer</a:t>
            </a:r>
            <a:r>
              <a:rPr lang="en-US" dirty="0">
                <a:solidFill>
                  <a:srgbClr val="FF3399"/>
                </a:solidFill>
              </a:rPr>
              <a:t> </a:t>
            </a:r>
            <a:r>
              <a:rPr lang="en-US" dirty="0">
                <a:solidFill>
                  <a:schemeClr val="bg1"/>
                </a:solidFill>
              </a:rPr>
              <a:t>using </a:t>
            </a:r>
            <a:r>
              <a:rPr lang="en-US" b="1" dirty="0">
                <a:solidFill>
                  <a:srgbClr val="FF3399"/>
                </a:solidFill>
              </a:rPr>
              <a:t>rand() function</a:t>
            </a:r>
            <a:r>
              <a:rPr lang="en-US" dirty="0">
                <a:solidFill>
                  <a:srgbClr val="FF3399"/>
                </a:solidFill>
              </a:rPr>
              <a:t> </a:t>
            </a:r>
            <a:r>
              <a:rPr lang="en-US" dirty="0">
                <a:solidFill>
                  <a:schemeClr val="bg1"/>
                </a:solidFill>
              </a:rPr>
              <a:t>in C </a:t>
            </a:r>
            <a:r>
              <a:rPr lang="en-US" dirty="0" smtClean="0">
                <a:solidFill>
                  <a:schemeClr val="bg1"/>
                </a:solidFill>
              </a:rPr>
              <a:t>language .</a:t>
            </a:r>
            <a:endParaRPr lang="en-US" dirty="0">
              <a:solidFill>
                <a:schemeClr val="bg1"/>
              </a:solidFill>
            </a:endParaRPr>
          </a:p>
          <a:p>
            <a:pPr fontAlgn="base"/>
            <a:r>
              <a:rPr lang="en-US" b="1" dirty="0">
                <a:solidFill>
                  <a:srgbClr val="FF3399"/>
                </a:solidFill>
              </a:rPr>
              <a:t>Declare the winner of each round</a:t>
            </a:r>
            <a:r>
              <a:rPr lang="en-US" dirty="0">
                <a:solidFill>
                  <a:srgbClr val="FF3399"/>
                </a:solidFill>
              </a:rPr>
              <a:t> </a:t>
            </a:r>
            <a:r>
              <a:rPr lang="en-US" dirty="0" smtClean="0">
                <a:solidFill>
                  <a:schemeClr val="bg1"/>
                </a:solidFill>
              </a:rPr>
              <a:t>using </a:t>
            </a:r>
            <a:r>
              <a:rPr lang="en-US" b="1" dirty="0" smtClean="0">
                <a:solidFill>
                  <a:schemeClr val="bg1"/>
                </a:solidFill>
              </a:rPr>
              <a:t>‘</a:t>
            </a:r>
            <a:r>
              <a:rPr lang="en-US" dirty="0" smtClean="0">
                <a:solidFill>
                  <a:schemeClr val="bg1"/>
                </a:solidFill>
              </a:rPr>
              <a:t> </a:t>
            </a:r>
            <a:r>
              <a:rPr lang="en-US" b="1" dirty="0" smtClean="0">
                <a:solidFill>
                  <a:srgbClr val="FF3399"/>
                </a:solidFill>
              </a:rPr>
              <a:t>if statements </a:t>
            </a:r>
            <a:r>
              <a:rPr lang="en-US" b="1" dirty="0" smtClean="0">
                <a:solidFill>
                  <a:schemeClr val="bg1"/>
                </a:solidFill>
              </a:rPr>
              <a:t>’</a:t>
            </a:r>
            <a:r>
              <a:rPr lang="en-US" dirty="0" smtClean="0">
                <a:solidFill>
                  <a:schemeClr val="bg1"/>
                </a:solidFill>
              </a:rPr>
              <a:t>.</a:t>
            </a:r>
            <a:endParaRPr lang="en-US" dirty="0">
              <a:solidFill>
                <a:schemeClr val="bg1"/>
              </a:solidFill>
            </a:endParaRPr>
          </a:p>
          <a:p>
            <a:pPr fontAlgn="base"/>
            <a:r>
              <a:rPr lang="en-US" b="1" dirty="0">
                <a:solidFill>
                  <a:schemeClr val="bg1"/>
                </a:solidFill>
              </a:rPr>
              <a:t>Count the total wins</a:t>
            </a:r>
            <a:r>
              <a:rPr lang="en-US" dirty="0">
                <a:solidFill>
                  <a:schemeClr val="bg1"/>
                </a:solidFill>
              </a:rPr>
              <a:t> for both the player and </a:t>
            </a:r>
            <a:r>
              <a:rPr lang="en-US" dirty="0" smtClean="0">
                <a:solidFill>
                  <a:schemeClr val="bg1"/>
                </a:solidFill>
              </a:rPr>
              <a:t>computer .</a:t>
            </a:r>
            <a:r>
              <a:rPr lang="en-US" dirty="0">
                <a:solidFill>
                  <a:schemeClr val="bg1"/>
                </a:solidFill>
              </a:rPr>
              <a:t> </a:t>
            </a:r>
          </a:p>
          <a:p>
            <a:r>
              <a:rPr lang="en-US" dirty="0">
                <a:solidFill>
                  <a:schemeClr val="bg1"/>
                </a:solidFill>
              </a:rPr>
              <a:t>After all the rounds are completed , </a:t>
            </a:r>
            <a:r>
              <a:rPr lang="en-US" b="1" dirty="0">
                <a:solidFill>
                  <a:srgbClr val="FF3399"/>
                </a:solidFill>
              </a:rPr>
              <a:t>display the overall </a:t>
            </a:r>
            <a:r>
              <a:rPr lang="en-US" b="1" dirty="0" smtClean="0">
                <a:solidFill>
                  <a:srgbClr val="FF3399"/>
                </a:solidFill>
              </a:rPr>
              <a:t>winner </a:t>
            </a:r>
            <a:r>
              <a:rPr lang="en-US" b="1" dirty="0" smtClean="0">
                <a:solidFill>
                  <a:schemeClr val="bg1"/>
                </a:solidFill>
              </a:rPr>
              <a:t>.</a:t>
            </a:r>
            <a:r>
              <a:rPr lang="en-US" b="1" dirty="0">
                <a:solidFill>
                  <a:schemeClr val="bg1"/>
                </a:solidFill>
              </a:rPr>
              <a:t>   </a:t>
            </a:r>
            <a:endParaRPr lang="en-US" b="1" dirty="0" smtClean="0">
              <a:ln>
                <a:solidFill>
                  <a:srgbClr val="FFFF00"/>
                </a:solidFill>
              </a:ln>
              <a:solidFill>
                <a:schemeClr val="bg1"/>
              </a:solidFill>
            </a:endParaRPr>
          </a:p>
        </p:txBody>
      </p:sp>
      <p:sp>
        <p:nvSpPr>
          <p:cNvPr id="20" name="Oval 19"/>
          <p:cNvSpPr/>
          <p:nvPr/>
        </p:nvSpPr>
        <p:spPr>
          <a:xfrm>
            <a:off x="304800" y="3200400"/>
            <a:ext cx="76200" cy="762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304800" y="2667000"/>
            <a:ext cx="76200" cy="762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304800" y="3429000"/>
            <a:ext cx="76200" cy="762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304800" y="2057400"/>
            <a:ext cx="76200" cy="762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304800" y="3733800"/>
            <a:ext cx="76200" cy="762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3505200" y="1524000"/>
            <a:ext cx="15240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3343677.jpg"/>
          <p:cNvPicPr>
            <a:picLocks noChangeAspect="1"/>
          </p:cNvPicPr>
          <p:nvPr/>
        </p:nvPicPr>
        <p:blipFill>
          <a:blip r:embed="rId2"/>
          <a:stretch>
            <a:fillRect/>
          </a:stretch>
        </p:blipFill>
        <p:spPr>
          <a:xfrm>
            <a:off x="0" y="19050"/>
            <a:ext cx="9144000" cy="6838950"/>
          </a:xfrm>
          <a:prstGeom prst="rect">
            <a:avLst/>
          </a:prstGeom>
        </p:spPr>
      </p:pic>
      <p:sp>
        <p:nvSpPr>
          <p:cNvPr id="8" name="TextBox 7"/>
          <p:cNvSpPr txBox="1"/>
          <p:nvPr/>
        </p:nvSpPr>
        <p:spPr>
          <a:xfrm>
            <a:off x="533400" y="0"/>
            <a:ext cx="8001000" cy="7201972"/>
          </a:xfrm>
          <a:prstGeom prst="rect">
            <a:avLst/>
          </a:prstGeom>
          <a:noFill/>
        </p:spPr>
        <p:txBody>
          <a:bodyPr wrap="square" rtlCol="0">
            <a:spAutoFit/>
          </a:bodyPr>
          <a:lstStyle/>
          <a:p>
            <a:r>
              <a:rPr lang="en-US" sz="2400" b="1" dirty="0" smtClean="0">
                <a:ln>
                  <a:solidFill>
                    <a:srgbClr val="FFFF00"/>
                  </a:solidFill>
                </a:ln>
                <a:solidFill>
                  <a:srgbClr val="FFFF00"/>
                </a:solidFill>
              </a:rPr>
              <a:t>Chapter-</a:t>
            </a:r>
            <a:r>
              <a:rPr lang="en-US" sz="2400" b="1" dirty="0" smtClean="0">
                <a:ln>
                  <a:solidFill>
                    <a:srgbClr val="FFFF00"/>
                  </a:solidFill>
                </a:ln>
                <a:solidFill>
                  <a:srgbClr val="FFFF00"/>
                </a:solidFill>
                <a:latin typeface="+mj-lt"/>
              </a:rPr>
              <a:t>1</a:t>
            </a:r>
            <a:endParaRPr lang="en-US" sz="2400" b="1" dirty="0" smtClean="0">
              <a:ln>
                <a:solidFill>
                  <a:srgbClr val="FFFF00"/>
                </a:solidFill>
              </a:ln>
              <a:solidFill>
                <a:srgbClr val="FFFF00"/>
              </a:solidFill>
            </a:endParaRPr>
          </a:p>
          <a:p>
            <a:pPr algn="ctr"/>
            <a:r>
              <a:rPr lang="en-US" sz="2400" b="1" dirty="0" smtClean="0">
                <a:ln>
                  <a:solidFill>
                    <a:srgbClr val="FFFF00"/>
                  </a:solidFill>
                </a:ln>
                <a:solidFill>
                  <a:srgbClr val="FFFF00"/>
                </a:solidFill>
              </a:rPr>
              <a:t>Introduction</a:t>
            </a:r>
            <a:endParaRPr lang="en-US" sz="2400" b="0" dirty="0" smtClean="0">
              <a:ln>
                <a:solidFill>
                  <a:srgbClr val="FFFF00"/>
                </a:solidFill>
              </a:ln>
              <a:solidFill>
                <a:srgbClr val="FFFF00"/>
              </a:solidFill>
            </a:endParaRPr>
          </a:p>
          <a:p>
            <a:r>
              <a:rPr lang="en-US" b="0" dirty="0" smtClean="0">
                <a:solidFill>
                  <a:schemeClr val="bg1"/>
                </a:solidFill>
              </a:rPr>
              <a:t/>
            </a:r>
            <a:br>
              <a:rPr lang="en-US" b="0" dirty="0" smtClean="0">
                <a:solidFill>
                  <a:schemeClr val="bg1"/>
                </a:solidFill>
              </a:rPr>
            </a:br>
            <a:r>
              <a:rPr lang="en-US" dirty="0">
                <a:solidFill>
                  <a:schemeClr val="bg1"/>
                </a:solidFill>
              </a:rPr>
              <a:t>Rock, Paper, Scissors is a childhood game that we intend to program and create for computers. Our project should work as follows:</a:t>
            </a:r>
            <a:endParaRPr lang="en-US" b="0" dirty="0" smtClean="0">
              <a:solidFill>
                <a:schemeClr val="bg1"/>
              </a:solidFill>
            </a:endParaRPr>
          </a:p>
          <a:p>
            <a:pPr fontAlgn="base"/>
            <a:r>
              <a:rPr lang="en-US" dirty="0" smtClean="0">
                <a:solidFill>
                  <a:schemeClr val="bg1"/>
                </a:solidFill>
              </a:rPr>
              <a:t> </a:t>
            </a:r>
            <a:r>
              <a:rPr lang="en-US" dirty="0" smtClean="0">
                <a:solidFill>
                  <a:schemeClr val="bg1"/>
                </a:solidFill>
                <a:latin typeface="+mj-lt"/>
              </a:rPr>
              <a:t>1</a:t>
            </a:r>
            <a:r>
              <a:rPr lang="en-US" dirty="0" smtClean="0">
                <a:solidFill>
                  <a:schemeClr val="bg1"/>
                </a:solidFill>
              </a:rPr>
              <a:t>)When </a:t>
            </a:r>
            <a:r>
              <a:rPr lang="en-US" dirty="0">
                <a:solidFill>
                  <a:schemeClr val="bg1"/>
                </a:solidFill>
              </a:rPr>
              <a:t>the program begins, the user is asked for the number of rounds that he wants to play. The source code is looped for that many times.</a:t>
            </a:r>
          </a:p>
          <a:p>
            <a:pPr fontAlgn="base"/>
            <a:r>
              <a:rPr lang="en-US" b="0" dirty="0" smtClean="0">
                <a:solidFill>
                  <a:schemeClr val="bg1"/>
                </a:solidFill>
              </a:rPr>
              <a:t/>
            </a:r>
            <a:br>
              <a:rPr lang="en-US" b="0" dirty="0" smtClean="0">
                <a:solidFill>
                  <a:schemeClr val="bg1"/>
                </a:solidFill>
              </a:rPr>
            </a:br>
            <a:r>
              <a:rPr lang="en-US" b="0" dirty="0" smtClean="0">
                <a:solidFill>
                  <a:schemeClr val="bg1"/>
                </a:solidFill>
                <a:latin typeface="+mj-lt"/>
              </a:rPr>
              <a:t>2</a:t>
            </a:r>
            <a:r>
              <a:rPr lang="en-US" b="0" dirty="0" smtClean="0">
                <a:solidFill>
                  <a:schemeClr val="bg1"/>
                </a:solidFill>
              </a:rPr>
              <a:t>)</a:t>
            </a:r>
            <a:r>
              <a:rPr lang="en-US" dirty="0" smtClean="0">
                <a:solidFill>
                  <a:schemeClr val="bg1"/>
                </a:solidFill>
              </a:rPr>
              <a:t>Next</a:t>
            </a:r>
            <a:r>
              <a:rPr lang="en-US" dirty="0">
                <a:solidFill>
                  <a:schemeClr val="bg1"/>
                </a:solidFill>
              </a:rPr>
              <a:t>, a random number in the range of 0 through 2 is generated using the rand() function. If the number is 0, then the computer has chosen rock. If the number is 1, then the computer has chosen paper. If the number is 3, then the computer has chosen scissors.</a:t>
            </a:r>
          </a:p>
          <a:p>
            <a:pPr fontAlgn="base"/>
            <a:r>
              <a:rPr lang="en-US" b="0" dirty="0" smtClean="0">
                <a:solidFill>
                  <a:schemeClr val="bg1"/>
                </a:solidFill>
              </a:rPr>
              <a:t/>
            </a:r>
            <a:br>
              <a:rPr lang="en-US" b="0" dirty="0" smtClean="0">
                <a:solidFill>
                  <a:schemeClr val="bg1"/>
                </a:solidFill>
              </a:rPr>
            </a:br>
            <a:r>
              <a:rPr lang="en-US" b="0" dirty="0" smtClean="0">
                <a:solidFill>
                  <a:schemeClr val="bg1"/>
                </a:solidFill>
                <a:latin typeface="+mj-lt"/>
              </a:rPr>
              <a:t>3</a:t>
            </a:r>
            <a:r>
              <a:rPr lang="en-US" b="0" dirty="0" smtClean="0">
                <a:solidFill>
                  <a:schemeClr val="bg1"/>
                </a:solidFill>
              </a:rPr>
              <a:t>)</a:t>
            </a:r>
            <a:r>
              <a:rPr lang="en-US" dirty="0" smtClean="0">
                <a:solidFill>
                  <a:schemeClr val="bg1"/>
                </a:solidFill>
              </a:rPr>
              <a:t>Then</a:t>
            </a:r>
            <a:r>
              <a:rPr lang="en-US" dirty="0">
                <a:solidFill>
                  <a:schemeClr val="bg1"/>
                </a:solidFill>
              </a:rPr>
              <a:t>, the user enters his or her choice, i.e., 0 for rock, 1 for paper and 2 for scissors.</a:t>
            </a:r>
          </a:p>
          <a:p>
            <a:pPr fontAlgn="base"/>
            <a:r>
              <a:rPr lang="en-US" b="0" dirty="0" smtClean="0">
                <a:solidFill>
                  <a:schemeClr val="bg1"/>
                </a:solidFill>
              </a:rPr>
              <a:t/>
            </a:r>
            <a:br>
              <a:rPr lang="en-US" b="0" dirty="0" smtClean="0">
                <a:solidFill>
                  <a:schemeClr val="bg1"/>
                </a:solidFill>
              </a:rPr>
            </a:br>
            <a:r>
              <a:rPr lang="en-US" b="0" dirty="0" smtClean="0">
                <a:solidFill>
                  <a:schemeClr val="bg1"/>
                </a:solidFill>
                <a:latin typeface="+mj-lt"/>
              </a:rPr>
              <a:t>4</a:t>
            </a:r>
            <a:r>
              <a:rPr lang="en-US" b="0" dirty="0" smtClean="0">
                <a:solidFill>
                  <a:schemeClr val="bg1"/>
                </a:solidFill>
              </a:rPr>
              <a:t>)</a:t>
            </a:r>
            <a:r>
              <a:rPr lang="en-US" dirty="0" smtClean="0">
                <a:solidFill>
                  <a:schemeClr val="bg1"/>
                </a:solidFill>
              </a:rPr>
              <a:t>The </a:t>
            </a:r>
            <a:r>
              <a:rPr lang="en-US" dirty="0">
                <a:solidFill>
                  <a:schemeClr val="bg1"/>
                </a:solidFill>
              </a:rPr>
              <a:t>computer’s choice is displayed.</a:t>
            </a:r>
          </a:p>
          <a:p>
            <a:pPr fontAlgn="base"/>
            <a:r>
              <a:rPr lang="en-US" b="0" dirty="0" smtClean="0">
                <a:solidFill>
                  <a:schemeClr val="bg1"/>
                </a:solidFill>
              </a:rPr>
              <a:t/>
            </a:r>
            <a:br>
              <a:rPr lang="en-US" b="0" dirty="0" smtClean="0">
                <a:solidFill>
                  <a:schemeClr val="bg1"/>
                </a:solidFill>
              </a:rPr>
            </a:br>
            <a:r>
              <a:rPr lang="en-US" b="0" dirty="0" smtClean="0">
                <a:solidFill>
                  <a:schemeClr val="bg1"/>
                </a:solidFill>
                <a:latin typeface="+mj-lt"/>
              </a:rPr>
              <a:t>5)</a:t>
            </a:r>
            <a:r>
              <a:rPr lang="en-US" dirty="0" smtClean="0">
                <a:solidFill>
                  <a:schemeClr val="bg1"/>
                </a:solidFill>
              </a:rPr>
              <a:t>A </a:t>
            </a:r>
            <a:r>
              <a:rPr lang="en-US" dirty="0">
                <a:solidFill>
                  <a:schemeClr val="bg1"/>
                </a:solidFill>
              </a:rPr>
              <a:t>winner for the round is selected according to the following rules:</a:t>
            </a:r>
          </a:p>
          <a:p>
            <a:pPr fontAlgn="base"/>
            <a:r>
              <a:rPr lang="en-US" dirty="0" smtClean="0">
                <a:solidFill>
                  <a:schemeClr val="bg1"/>
                </a:solidFill>
              </a:rPr>
              <a:t>       If </a:t>
            </a:r>
            <a:r>
              <a:rPr lang="en-US" dirty="0">
                <a:solidFill>
                  <a:schemeClr val="bg1"/>
                </a:solidFill>
              </a:rPr>
              <a:t>one player chooses rock and the other player chooses scissors, the rock wins. (The rock smashes the scissors.)</a:t>
            </a:r>
          </a:p>
          <a:p>
            <a:pPr fontAlgn="base"/>
            <a:r>
              <a:rPr lang="en-US" b="0" dirty="0" smtClean="0">
                <a:solidFill>
                  <a:schemeClr val="bg1"/>
                </a:solidFill>
              </a:rPr>
              <a:t/>
            </a:r>
            <a:br>
              <a:rPr lang="en-US" b="0" dirty="0" smtClean="0">
                <a:solidFill>
                  <a:schemeClr val="bg1"/>
                </a:solidFill>
              </a:rPr>
            </a:br>
            <a:r>
              <a:rPr lang="en-US" b="0" dirty="0" smtClean="0">
                <a:solidFill>
                  <a:schemeClr val="bg1"/>
                </a:solidFill>
              </a:rPr>
              <a:t>       </a:t>
            </a:r>
            <a:r>
              <a:rPr lang="en-US" dirty="0" smtClean="0">
                <a:solidFill>
                  <a:schemeClr val="bg1"/>
                </a:solidFill>
              </a:rPr>
              <a:t>If </a:t>
            </a:r>
            <a:r>
              <a:rPr lang="en-US" dirty="0">
                <a:solidFill>
                  <a:schemeClr val="bg1"/>
                </a:solidFill>
              </a:rPr>
              <a:t>one player chooses scissors and the other player chooses paper, the scissors wins.(Scissors cuts paper.)</a:t>
            </a:r>
            <a:r>
              <a:rPr lang="en-US" dirty="0"/>
              <a:t> </a:t>
            </a:r>
          </a:p>
          <a:p>
            <a:endParaRPr lang="en-US" dirty="0"/>
          </a:p>
        </p:txBody>
      </p:sp>
      <p:sp>
        <p:nvSpPr>
          <p:cNvPr id="9" name="Oval 8"/>
          <p:cNvSpPr/>
          <p:nvPr/>
        </p:nvSpPr>
        <p:spPr>
          <a:xfrm>
            <a:off x="838200" y="5257800"/>
            <a:ext cx="76200" cy="762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838200" y="6096000"/>
            <a:ext cx="76200" cy="762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3343677.jpg"/>
          <p:cNvPicPr>
            <a:picLocks noChangeAspect="1"/>
          </p:cNvPicPr>
          <p:nvPr/>
        </p:nvPicPr>
        <p:blipFill>
          <a:blip r:embed="rId2"/>
          <a:stretch>
            <a:fillRect/>
          </a:stretch>
        </p:blipFill>
        <p:spPr>
          <a:xfrm>
            <a:off x="0" y="19050"/>
            <a:ext cx="9144000" cy="6838950"/>
          </a:xfrm>
          <a:prstGeom prst="rect">
            <a:avLst/>
          </a:prstGeom>
        </p:spPr>
      </p:pic>
      <p:sp>
        <p:nvSpPr>
          <p:cNvPr id="3" name="TextBox 2"/>
          <p:cNvSpPr txBox="1"/>
          <p:nvPr/>
        </p:nvSpPr>
        <p:spPr>
          <a:xfrm>
            <a:off x="457200" y="609600"/>
            <a:ext cx="7924800" cy="2308324"/>
          </a:xfrm>
          <a:prstGeom prst="rect">
            <a:avLst/>
          </a:prstGeom>
          <a:noFill/>
        </p:spPr>
        <p:txBody>
          <a:bodyPr wrap="square" rtlCol="0">
            <a:spAutoFit/>
          </a:bodyPr>
          <a:lstStyle/>
          <a:p>
            <a:pPr fontAlgn="base"/>
            <a:r>
              <a:rPr lang="en-US" dirty="0">
                <a:solidFill>
                  <a:schemeClr val="bg1"/>
                </a:solidFill>
              </a:rPr>
              <a:t>If one player chooses paper and the other player chooses rock, then paper wins. (Paper wraps rock.)</a:t>
            </a:r>
          </a:p>
          <a:p>
            <a:pPr fontAlgn="base"/>
            <a:r>
              <a:rPr lang="en-US" b="0" dirty="0" smtClean="0">
                <a:solidFill>
                  <a:schemeClr val="bg1"/>
                </a:solidFill>
              </a:rPr>
              <a:t/>
            </a:r>
            <a:br>
              <a:rPr lang="en-US" b="0" dirty="0" smtClean="0">
                <a:solidFill>
                  <a:schemeClr val="bg1"/>
                </a:solidFill>
              </a:rPr>
            </a:br>
            <a:r>
              <a:rPr lang="en-US" dirty="0">
                <a:solidFill>
                  <a:schemeClr val="bg1"/>
                </a:solidFill>
              </a:rPr>
              <a:t>If both players make the same choice, it's a draw.</a:t>
            </a:r>
          </a:p>
          <a:p>
            <a:pPr fontAlgn="base"/>
            <a:r>
              <a:rPr lang="en-US" b="0" dirty="0" smtClean="0">
                <a:solidFill>
                  <a:schemeClr val="bg1"/>
                </a:solidFill>
              </a:rPr>
              <a:t/>
            </a:r>
            <a:br>
              <a:rPr lang="en-US" b="0" dirty="0" smtClean="0">
                <a:solidFill>
                  <a:schemeClr val="bg1"/>
                </a:solidFill>
              </a:rPr>
            </a:br>
            <a:r>
              <a:rPr lang="en-US" dirty="0">
                <a:solidFill>
                  <a:schemeClr val="bg1"/>
                </a:solidFill>
              </a:rPr>
              <a:t>After all the rounds are over, the player with the most wins is declared the winner of the entire game.</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3343677.jpg"/>
          <p:cNvPicPr>
            <a:picLocks noChangeAspect="1"/>
          </p:cNvPicPr>
          <p:nvPr/>
        </p:nvPicPr>
        <p:blipFill>
          <a:blip r:embed="rId2"/>
          <a:stretch>
            <a:fillRect/>
          </a:stretch>
        </p:blipFill>
        <p:spPr>
          <a:xfrm>
            <a:off x="0" y="19050"/>
            <a:ext cx="9144000" cy="6838950"/>
          </a:xfrm>
          <a:prstGeom prst="rect">
            <a:avLst/>
          </a:prstGeom>
        </p:spPr>
      </p:pic>
      <p:sp>
        <p:nvSpPr>
          <p:cNvPr id="3" name="TextBox 2"/>
          <p:cNvSpPr txBox="1"/>
          <p:nvPr/>
        </p:nvSpPr>
        <p:spPr>
          <a:xfrm>
            <a:off x="228600" y="304800"/>
            <a:ext cx="7391400" cy="2769989"/>
          </a:xfrm>
          <a:prstGeom prst="rect">
            <a:avLst/>
          </a:prstGeom>
          <a:noFill/>
        </p:spPr>
        <p:txBody>
          <a:bodyPr wrap="square" rtlCol="0">
            <a:spAutoFit/>
          </a:bodyPr>
          <a:lstStyle/>
          <a:p>
            <a:r>
              <a:rPr lang="en-US" sz="2400" b="1" dirty="0" smtClean="0">
                <a:ln>
                  <a:solidFill>
                    <a:srgbClr val="FFFF00"/>
                  </a:solidFill>
                </a:ln>
                <a:solidFill>
                  <a:srgbClr val="FFFF00"/>
                </a:solidFill>
              </a:rPr>
              <a:t>Chapter-</a:t>
            </a:r>
            <a:r>
              <a:rPr lang="en-US" sz="2400" b="1" dirty="0">
                <a:ln>
                  <a:solidFill>
                    <a:srgbClr val="FFFF00"/>
                  </a:solidFill>
                </a:ln>
                <a:solidFill>
                  <a:srgbClr val="FFFF00"/>
                </a:solidFill>
                <a:latin typeface="+mj-lt"/>
              </a:rPr>
              <a:t>2</a:t>
            </a:r>
            <a:endParaRPr lang="en-US" sz="2400" b="1" dirty="0" smtClean="0">
              <a:ln>
                <a:solidFill>
                  <a:srgbClr val="FFFF00"/>
                </a:solidFill>
              </a:ln>
              <a:solidFill>
                <a:srgbClr val="FFFF00"/>
              </a:solidFill>
            </a:endParaRPr>
          </a:p>
          <a:p>
            <a:pPr algn="ctr"/>
            <a:r>
              <a:rPr lang="en-US" sz="2400" b="1" dirty="0" smtClean="0">
                <a:ln>
                  <a:solidFill>
                    <a:srgbClr val="FFFF00"/>
                  </a:solidFill>
                </a:ln>
                <a:solidFill>
                  <a:srgbClr val="FFFF00"/>
                </a:solidFill>
              </a:rPr>
              <a:t>         Objective</a:t>
            </a:r>
          </a:p>
          <a:p>
            <a:r>
              <a:rPr lang="en-US" b="0" dirty="0" smtClean="0">
                <a:solidFill>
                  <a:schemeClr val="bg1"/>
                </a:solidFill>
              </a:rPr>
              <a:t/>
            </a:r>
            <a:br>
              <a:rPr lang="en-US" b="0" dirty="0" smtClean="0">
                <a:solidFill>
                  <a:schemeClr val="bg1"/>
                </a:solidFill>
              </a:rPr>
            </a:br>
            <a:endParaRPr lang="en-US" b="0" dirty="0" smtClean="0">
              <a:solidFill>
                <a:schemeClr val="bg1"/>
              </a:solidFill>
            </a:endParaRPr>
          </a:p>
          <a:p>
            <a:r>
              <a:rPr lang="en-US" dirty="0" smtClean="0">
                <a:solidFill>
                  <a:schemeClr val="bg1"/>
                </a:solidFill>
              </a:rPr>
              <a:t>The </a:t>
            </a:r>
            <a:r>
              <a:rPr lang="en-US" dirty="0">
                <a:solidFill>
                  <a:schemeClr val="bg1"/>
                </a:solidFill>
              </a:rPr>
              <a:t>objective of our project is to develop a fun game to play on computer. Using our knowledge of C language, we are trying to create the rock, paper, scissors hand game that we played in our childhood.</a:t>
            </a:r>
            <a:endParaRPr lang="en-US" b="0" dirty="0" smtClean="0">
              <a:solidFill>
                <a:schemeClr val="bg1"/>
              </a:solidFill>
            </a:endParaRPr>
          </a:p>
          <a:p>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3343677.jpg"/>
          <p:cNvPicPr>
            <a:picLocks noChangeAspect="1"/>
          </p:cNvPicPr>
          <p:nvPr/>
        </p:nvPicPr>
        <p:blipFill>
          <a:blip r:embed="rId2"/>
          <a:stretch>
            <a:fillRect/>
          </a:stretch>
        </p:blipFill>
        <p:spPr>
          <a:xfrm>
            <a:off x="0" y="0"/>
            <a:ext cx="9144000" cy="6838950"/>
          </a:xfrm>
          <a:prstGeom prst="rect">
            <a:avLst/>
          </a:prstGeom>
        </p:spPr>
      </p:pic>
      <p:sp>
        <p:nvSpPr>
          <p:cNvPr id="3" name="TextBox 2"/>
          <p:cNvSpPr txBox="1"/>
          <p:nvPr/>
        </p:nvSpPr>
        <p:spPr>
          <a:xfrm>
            <a:off x="381000" y="609600"/>
            <a:ext cx="8534400" cy="3600986"/>
          </a:xfrm>
          <a:prstGeom prst="rect">
            <a:avLst/>
          </a:prstGeom>
          <a:noFill/>
        </p:spPr>
        <p:txBody>
          <a:bodyPr wrap="square" rtlCol="0">
            <a:spAutoFit/>
          </a:bodyPr>
          <a:lstStyle/>
          <a:p>
            <a:r>
              <a:rPr lang="en-US" sz="2400" b="1" dirty="0" smtClean="0">
                <a:ln>
                  <a:solidFill>
                    <a:srgbClr val="FFFF00"/>
                  </a:solidFill>
                </a:ln>
                <a:solidFill>
                  <a:srgbClr val="FFFF00"/>
                </a:solidFill>
              </a:rPr>
              <a:t>Chapter-</a:t>
            </a:r>
            <a:r>
              <a:rPr lang="en-US" sz="2400" b="1" dirty="0" smtClean="0">
                <a:ln>
                  <a:solidFill>
                    <a:srgbClr val="FFFF00"/>
                  </a:solidFill>
                </a:ln>
                <a:solidFill>
                  <a:srgbClr val="FFFF00"/>
                </a:solidFill>
                <a:latin typeface="+mj-lt"/>
              </a:rPr>
              <a:t>3        </a:t>
            </a:r>
          </a:p>
          <a:p>
            <a:pPr algn="ctr"/>
            <a:r>
              <a:rPr lang="en-US" sz="2400" b="1" dirty="0" smtClean="0">
                <a:ln>
                  <a:solidFill>
                    <a:srgbClr val="FFFF00"/>
                  </a:solidFill>
                </a:ln>
                <a:solidFill>
                  <a:srgbClr val="FFFF00"/>
                </a:solidFill>
              </a:rPr>
              <a:t>System Requirement Specification</a:t>
            </a:r>
            <a:endParaRPr lang="en-US" b="0" dirty="0" smtClean="0">
              <a:ln>
                <a:solidFill>
                  <a:srgbClr val="FFFF00"/>
                </a:solidFill>
              </a:ln>
              <a:solidFill>
                <a:srgbClr val="FFFF00"/>
              </a:solidFill>
            </a:endParaRPr>
          </a:p>
          <a:p>
            <a:r>
              <a:rPr lang="en-US" b="0" dirty="0" smtClean="0">
                <a:solidFill>
                  <a:schemeClr val="bg1"/>
                </a:solidFill>
              </a:rPr>
              <a:t/>
            </a:r>
            <a:br>
              <a:rPr lang="en-US" b="0" dirty="0" smtClean="0">
                <a:solidFill>
                  <a:schemeClr val="bg1"/>
                </a:solidFill>
              </a:rPr>
            </a:br>
            <a:r>
              <a:rPr lang="en-US" b="1" dirty="0">
                <a:solidFill>
                  <a:srgbClr val="FFFF00"/>
                </a:solidFill>
              </a:rPr>
              <a:t>SOFTWARE REQUIREMENTS:</a:t>
            </a:r>
            <a:endParaRPr lang="en-US" b="1" dirty="0" smtClean="0">
              <a:solidFill>
                <a:srgbClr val="FFFF00"/>
              </a:solidFill>
            </a:endParaRPr>
          </a:p>
          <a:p>
            <a:r>
              <a:rPr lang="en-US" dirty="0">
                <a:solidFill>
                  <a:schemeClr val="bg1"/>
                </a:solidFill>
              </a:rPr>
              <a:t>   Language used: C </a:t>
            </a:r>
            <a:endParaRPr lang="en-US" b="0" dirty="0" smtClean="0">
              <a:solidFill>
                <a:schemeClr val="bg1"/>
              </a:solidFill>
            </a:endParaRPr>
          </a:p>
          <a:p>
            <a:r>
              <a:rPr lang="en-US" dirty="0">
                <a:solidFill>
                  <a:schemeClr val="bg1"/>
                </a:solidFill>
              </a:rPr>
              <a:t>   Operating System: Windows 7</a:t>
            </a:r>
            <a:endParaRPr lang="en-US" b="0" dirty="0" smtClean="0">
              <a:solidFill>
                <a:schemeClr val="bg1"/>
              </a:solidFill>
            </a:endParaRPr>
          </a:p>
          <a:p>
            <a:r>
              <a:rPr lang="en-US" b="0" dirty="0" smtClean="0">
                <a:solidFill>
                  <a:schemeClr val="bg1"/>
                </a:solidFill>
              </a:rPr>
              <a:t/>
            </a:r>
            <a:br>
              <a:rPr lang="en-US" b="0" dirty="0" smtClean="0">
                <a:solidFill>
                  <a:schemeClr val="bg1"/>
                </a:solidFill>
              </a:rPr>
            </a:br>
            <a:r>
              <a:rPr lang="en-US" dirty="0">
                <a:solidFill>
                  <a:schemeClr val="bg1"/>
                </a:solidFill>
              </a:rPr>
              <a:t> </a:t>
            </a:r>
            <a:r>
              <a:rPr lang="en-US" b="1" dirty="0">
                <a:solidFill>
                  <a:srgbClr val="FFFF00"/>
                </a:solidFill>
              </a:rPr>
              <a:t>HARDWARE REQUIREMENTS:</a:t>
            </a:r>
            <a:endParaRPr lang="en-US" b="1" dirty="0" smtClean="0">
              <a:solidFill>
                <a:srgbClr val="FFFF00"/>
              </a:solidFill>
            </a:endParaRPr>
          </a:p>
          <a:p>
            <a:r>
              <a:rPr lang="en-US" dirty="0">
                <a:solidFill>
                  <a:schemeClr val="bg1"/>
                </a:solidFill>
              </a:rPr>
              <a:t>    Hard Disk: 512 GB</a:t>
            </a:r>
            <a:endParaRPr lang="en-US" b="0" dirty="0" smtClean="0">
              <a:solidFill>
                <a:schemeClr val="bg1"/>
              </a:solidFill>
            </a:endParaRPr>
          </a:p>
          <a:p>
            <a:r>
              <a:rPr lang="en-US" dirty="0">
                <a:solidFill>
                  <a:schemeClr val="bg1"/>
                </a:solidFill>
              </a:rPr>
              <a:t>     Processor: Intel Core i3</a:t>
            </a:r>
            <a:endParaRPr lang="en-US" b="0" dirty="0" smtClean="0">
              <a:solidFill>
                <a:schemeClr val="bg1"/>
              </a:solidFill>
            </a:endParaRPr>
          </a:p>
          <a:p>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143</TotalTime>
  <Words>162</Words>
  <Application>Microsoft Office PowerPoint</Application>
  <PresentationFormat>On-screen Show (4:3)</PresentationFormat>
  <Paragraphs>53</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Flow</vt:lpstr>
      <vt:lpstr> </vt:lpstr>
      <vt:lpstr>Slide 2</vt:lpstr>
      <vt:lpstr>Slide 3</vt:lpstr>
      <vt:lpstr>Slide 4</vt:lpstr>
      <vt:lpstr>Slide 5</vt:lpstr>
      <vt:lpstr>Slide 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harish</dc:creator>
  <cp:lastModifiedBy>harish</cp:lastModifiedBy>
  <cp:revision>24</cp:revision>
  <dcterms:created xsi:type="dcterms:W3CDTF">2021-11-26T14:35:58Z</dcterms:created>
  <dcterms:modified xsi:type="dcterms:W3CDTF">2021-11-28T07:46:30Z</dcterms:modified>
</cp:coreProperties>
</file>