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9" r:id="rId2"/>
    <p:sldId id="256" r:id="rId3"/>
    <p:sldId id="257" r:id="rId4"/>
    <p:sldId id="258" r:id="rId5"/>
    <p:sldId id="261" r:id="rId6"/>
    <p:sldId id="262" r:id="rId7"/>
    <p:sldId id="288"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4472C4"/>
    <a:srgbClr val="99FF99"/>
    <a:srgbClr val="FFFFFF"/>
    <a:srgbClr val="99FF66"/>
    <a:srgbClr val="FF66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A9DD0-06D9-4066-9D2F-BB3EEE55D54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7441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A9DD0-06D9-4066-9D2F-BB3EEE55D54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79861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A9DD0-06D9-4066-9D2F-BB3EEE55D54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42513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A9DD0-06D9-4066-9D2F-BB3EEE55D54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176937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A9DD0-06D9-4066-9D2F-BB3EEE55D54E}"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53091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A9DD0-06D9-4066-9D2F-BB3EEE55D54E}"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318791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A9DD0-06D9-4066-9D2F-BB3EEE55D54E}"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42538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A9DD0-06D9-4066-9D2F-BB3EEE55D54E}"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51842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A9DD0-06D9-4066-9D2F-BB3EEE55D54E}"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35310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A9DD0-06D9-4066-9D2F-BB3EEE55D54E}"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51670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A9DD0-06D9-4066-9D2F-BB3EEE55D54E}"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60246-9E1C-4779-BF49-911721BCB620}" type="slidenum">
              <a:rPr lang="en-IN" smtClean="0"/>
              <a:t>‹#›</a:t>
            </a:fld>
            <a:endParaRPr lang="en-IN"/>
          </a:p>
        </p:txBody>
      </p:sp>
    </p:spTree>
    <p:extLst>
      <p:ext uri="{BB962C8B-B14F-4D97-AF65-F5344CB8AC3E}">
        <p14:creationId xmlns:p14="http://schemas.microsoft.com/office/powerpoint/2010/main" val="168666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A9DD0-06D9-4066-9D2F-BB3EEE55D54E}" type="datetimeFigureOut">
              <a:rPr lang="en-IN" smtClean="0"/>
              <a:t>19-05-2022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0246-9E1C-4779-BF49-911721BCB620}" type="slidenum">
              <a:rPr lang="en-IN" smtClean="0"/>
              <a:t>‹#›</a:t>
            </a:fld>
            <a:endParaRPr lang="en-IN"/>
          </a:p>
        </p:txBody>
      </p:sp>
    </p:spTree>
    <p:extLst>
      <p:ext uri="{BB962C8B-B14F-4D97-AF65-F5344CB8AC3E}">
        <p14:creationId xmlns:p14="http://schemas.microsoft.com/office/powerpoint/2010/main" val="1573053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054F4A-AB94-5870-2F37-9870FC069DD9}"/>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Background pattern&#10;&#10;Description automatically generated">
            <a:extLst>
              <a:ext uri="{FF2B5EF4-FFF2-40B4-BE49-F238E27FC236}">
                <a16:creationId xmlns:a16="http://schemas.microsoft.com/office/drawing/2014/main" id="{A221388F-F1A9-36CF-6A44-1FD4B5D49D4F}"/>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l="2632" r="8479"/>
          <a:stretch/>
        </p:blipFill>
        <p:spPr>
          <a:xfrm>
            <a:off x="0" y="34885"/>
            <a:ext cx="12192000" cy="6858000"/>
          </a:xfrm>
          <a:prstGeom prst="rect">
            <a:avLst/>
          </a:prstGeom>
        </p:spPr>
      </p:pic>
      <p:sp>
        <p:nvSpPr>
          <p:cNvPr id="6" name="TextBox 5">
            <a:extLst>
              <a:ext uri="{FF2B5EF4-FFF2-40B4-BE49-F238E27FC236}">
                <a16:creationId xmlns:a16="http://schemas.microsoft.com/office/drawing/2014/main" id="{38E72AAA-F7AB-B9B7-B6D7-186667885287}"/>
              </a:ext>
            </a:extLst>
          </p:cNvPr>
          <p:cNvSpPr txBox="1"/>
          <p:nvPr/>
        </p:nvSpPr>
        <p:spPr>
          <a:xfrm>
            <a:off x="1930400" y="1377193"/>
            <a:ext cx="8128000" cy="4996240"/>
          </a:xfrm>
          <a:prstGeom prst="rect">
            <a:avLst/>
          </a:prstGeom>
          <a:noFill/>
        </p:spPr>
        <p:txBody>
          <a:bodyPr wrap="square">
            <a:spAutoFit/>
          </a:bodyPr>
          <a:lstStyle/>
          <a:p>
            <a:pPr algn="ctr" rtl="0">
              <a:spcBef>
                <a:spcPts val="0"/>
              </a:spcBef>
              <a:spcAft>
                <a:spcPts val="0"/>
              </a:spcAft>
            </a:pPr>
            <a:r>
              <a:rPr lang="en-US" sz="2400" b="1" i="0" u="none" strike="noStrike" dirty="0">
                <a:solidFill>
                  <a:srgbClr val="66FFFF"/>
                </a:solidFill>
                <a:effectLst/>
                <a:latin typeface="Calibri" panose="020F0502020204030204" pitchFamily="34" charset="0"/>
              </a:rPr>
              <a:t>SRM UNIVERSITY, ANDHRA PRADESH</a:t>
            </a:r>
            <a:endParaRPr lang="en-US" b="0" dirty="0">
              <a:solidFill>
                <a:srgbClr val="66FFFF"/>
              </a:solidFill>
              <a:effectLst/>
            </a:endParaRPr>
          </a:p>
          <a:p>
            <a:pPr algn="ctr" rtl="0">
              <a:spcBef>
                <a:spcPts val="800"/>
              </a:spcBef>
              <a:spcAft>
                <a:spcPts val="0"/>
              </a:spcAft>
            </a:pPr>
            <a:r>
              <a:rPr lang="en-US" sz="2000" b="1" i="0" u="none" strike="noStrike" dirty="0">
                <a:solidFill>
                  <a:srgbClr val="FFFF00"/>
                </a:solidFill>
                <a:effectLst/>
                <a:latin typeface="Calibri" panose="020F0502020204030204" pitchFamily="34" charset="0"/>
              </a:rPr>
              <a:t>Data Structures Lab Project Report</a:t>
            </a:r>
            <a:endParaRPr lang="en-US" b="0" dirty="0">
              <a:solidFill>
                <a:srgbClr val="FFFF00"/>
              </a:solidFill>
              <a:effectLst/>
            </a:endParaRPr>
          </a:p>
          <a:p>
            <a:pPr algn="ctr" rtl="0">
              <a:spcBef>
                <a:spcPts val="800"/>
              </a:spcBef>
              <a:spcAft>
                <a:spcPts val="0"/>
              </a:spcAft>
            </a:pPr>
            <a:r>
              <a:rPr lang="en-US" sz="1800" b="0" i="0" u="none" strike="noStrike" dirty="0">
                <a:solidFill>
                  <a:srgbClr val="FFFFFF"/>
                </a:solidFill>
                <a:effectLst/>
                <a:latin typeface="Calibri" panose="020F0502020204030204" pitchFamily="34" charset="0"/>
              </a:rPr>
              <a:t>Submitted in partial fulfillment for the award of the degree</a:t>
            </a:r>
            <a:r>
              <a:rPr lang="en-US" sz="1800" b="1" i="0" u="none" strike="noStrike" dirty="0">
                <a:solidFill>
                  <a:srgbClr val="FFFFFF"/>
                </a:solidFill>
                <a:effectLst/>
                <a:latin typeface="Calibri" panose="020F0502020204030204" pitchFamily="34" charset="0"/>
              </a:rPr>
              <a:t> </a:t>
            </a:r>
            <a:r>
              <a:rPr lang="en-US" sz="1800" b="0" i="0" u="none" strike="noStrike" dirty="0">
                <a:solidFill>
                  <a:srgbClr val="FFFFFF"/>
                </a:solidFill>
                <a:effectLst/>
                <a:latin typeface="Calibri" panose="020F0502020204030204" pitchFamily="34" charset="0"/>
              </a:rPr>
              <a:t>in</a:t>
            </a:r>
            <a:endParaRPr lang="en-US" b="0" dirty="0">
              <a:effectLst/>
            </a:endParaRPr>
          </a:p>
          <a:p>
            <a:pPr algn="ctr" rtl="0">
              <a:spcBef>
                <a:spcPts val="800"/>
              </a:spcBef>
              <a:spcAft>
                <a:spcPts val="0"/>
              </a:spcAft>
            </a:pPr>
            <a:r>
              <a:rPr lang="en-US" sz="2200" b="1" i="0" u="none" strike="noStrike" dirty="0">
                <a:solidFill>
                  <a:srgbClr val="66FFFF"/>
                </a:solidFill>
                <a:effectLst/>
                <a:latin typeface="Calibri" panose="020F0502020204030204" pitchFamily="34" charset="0"/>
              </a:rPr>
              <a:t>BACHELOR OF TECHNOLOGY</a:t>
            </a:r>
            <a:endParaRPr lang="en-US" b="0" dirty="0">
              <a:solidFill>
                <a:srgbClr val="66FFFF"/>
              </a:solidFill>
              <a:effectLst/>
            </a:endParaRPr>
          </a:p>
          <a:p>
            <a:pPr algn="ctr" rtl="0">
              <a:spcBef>
                <a:spcPts val="800"/>
              </a:spcBef>
              <a:spcAft>
                <a:spcPts val="0"/>
              </a:spcAft>
            </a:pPr>
            <a:r>
              <a:rPr lang="en-US" sz="2000" b="1" i="0" u="none" strike="noStrike" dirty="0">
                <a:solidFill>
                  <a:srgbClr val="FFFFFF"/>
                </a:solidFill>
                <a:effectLst/>
                <a:latin typeface="Calibri" panose="020F0502020204030204" pitchFamily="34" charset="0"/>
              </a:rPr>
              <a:t>IN</a:t>
            </a:r>
            <a:endParaRPr lang="en-US" b="0" dirty="0">
              <a:effectLst/>
            </a:endParaRPr>
          </a:p>
          <a:p>
            <a:pPr algn="ctr" rtl="0">
              <a:spcBef>
                <a:spcPts val="800"/>
              </a:spcBef>
              <a:spcAft>
                <a:spcPts val="0"/>
              </a:spcAft>
            </a:pPr>
            <a:r>
              <a:rPr lang="en-US" sz="2200" b="1" i="0" u="none" strike="noStrike" dirty="0">
                <a:solidFill>
                  <a:srgbClr val="FFFF00"/>
                </a:solidFill>
                <a:effectLst/>
                <a:latin typeface="Calibri" panose="020F0502020204030204" pitchFamily="34" charset="0"/>
              </a:rPr>
              <a:t>COMPUTER SCIENCE AND ENGINEERING</a:t>
            </a:r>
            <a:endParaRPr lang="en-US" b="0" dirty="0">
              <a:solidFill>
                <a:srgbClr val="FFFF00"/>
              </a:solidFill>
              <a:effectLst/>
            </a:endParaRPr>
          </a:p>
          <a:p>
            <a:pPr algn="ctr" rtl="0">
              <a:spcBef>
                <a:spcPts val="800"/>
              </a:spcBef>
              <a:spcAft>
                <a:spcPts val="0"/>
              </a:spcAft>
            </a:pPr>
            <a:r>
              <a:rPr lang="en-US" sz="1800" b="0" i="0" u="none" strike="noStrike" dirty="0">
                <a:solidFill>
                  <a:srgbClr val="FFFFFF"/>
                </a:solidFill>
                <a:effectLst/>
                <a:latin typeface="Calibri" panose="020F0502020204030204" pitchFamily="34" charset="0"/>
              </a:rPr>
              <a:t>Submitted by</a:t>
            </a:r>
            <a:endParaRPr lang="en-US" b="0" dirty="0">
              <a:effectLst/>
            </a:endParaRPr>
          </a:p>
          <a:p>
            <a:pPr algn="ctr" rtl="0">
              <a:spcBef>
                <a:spcPts val="800"/>
              </a:spcBef>
              <a:spcAft>
                <a:spcPts val="0"/>
              </a:spcAft>
            </a:pPr>
            <a:r>
              <a:rPr lang="en-US" sz="1800" b="1" i="0" u="none" strike="noStrike" dirty="0">
                <a:solidFill>
                  <a:srgbClr val="FFFFFF"/>
                </a:solidFill>
                <a:effectLst/>
                <a:latin typeface="Calibri" panose="020F0502020204030204" pitchFamily="34" charset="0"/>
              </a:rPr>
              <a:t>BEECHA VENKATA </a:t>
            </a:r>
            <a:r>
              <a:rPr lang="en-US" b="1" dirty="0">
                <a:solidFill>
                  <a:srgbClr val="FFFFFF"/>
                </a:solidFill>
                <a:latin typeface="Calibri" panose="020F0502020204030204" pitchFamily="34" charset="0"/>
              </a:rPr>
              <a:t>NAGA HAREESH</a:t>
            </a:r>
            <a:r>
              <a:rPr lang="en-US" sz="1800" b="1" i="0" u="none" strike="noStrike" dirty="0">
                <a:solidFill>
                  <a:srgbClr val="FFFFFF"/>
                </a:solidFill>
                <a:effectLst/>
                <a:latin typeface="Calibri" panose="020F0502020204030204" pitchFamily="34" charset="0"/>
              </a:rPr>
              <a:t>|AP21110010839</a:t>
            </a:r>
            <a:endParaRPr lang="en-US" b="0" dirty="0">
              <a:effectLst/>
            </a:endParaRPr>
          </a:p>
          <a:p>
            <a:pPr algn="ctr" rtl="0">
              <a:spcBef>
                <a:spcPts val="800"/>
              </a:spcBef>
              <a:spcAft>
                <a:spcPts val="0"/>
              </a:spcAft>
            </a:pPr>
            <a:br>
              <a:rPr lang="en-US" b="0" dirty="0">
                <a:effectLst/>
              </a:rPr>
            </a:br>
            <a:r>
              <a:rPr lang="en-US" sz="1800" b="0" i="0" u="none" strike="noStrike" dirty="0">
                <a:solidFill>
                  <a:srgbClr val="FFFFFF"/>
                </a:solidFill>
                <a:effectLst/>
                <a:latin typeface="Calibri" panose="020F0502020204030204" pitchFamily="34" charset="0"/>
              </a:rPr>
              <a:t>Under the guidance of </a:t>
            </a:r>
            <a:endParaRPr lang="en-US" b="0" dirty="0">
              <a:effectLst/>
            </a:endParaRPr>
          </a:p>
          <a:p>
            <a:pPr algn="ctr" rtl="0">
              <a:spcBef>
                <a:spcPts val="800"/>
              </a:spcBef>
              <a:spcAft>
                <a:spcPts val="800"/>
              </a:spcAft>
            </a:pPr>
            <a:r>
              <a:rPr lang="en-US" sz="1800" b="1" i="0" u="none" strike="noStrike" dirty="0">
                <a:solidFill>
                  <a:srgbClr val="FFFFFF"/>
                </a:solidFill>
                <a:effectLst/>
                <a:latin typeface="Calibri" panose="020F0502020204030204" pitchFamily="34" charset="0"/>
              </a:rPr>
              <a:t>Dr. </a:t>
            </a:r>
            <a:r>
              <a:rPr lang="en-US" sz="1800" b="1" i="0" u="none" strike="noStrike" dirty="0" err="1">
                <a:solidFill>
                  <a:srgbClr val="FFFFFF"/>
                </a:solidFill>
                <a:effectLst/>
                <a:latin typeface="Calibri" panose="020F0502020204030204" pitchFamily="34" charset="0"/>
              </a:rPr>
              <a:t>Nitul</a:t>
            </a:r>
            <a:r>
              <a:rPr lang="en-US" sz="1800" b="1" i="0" u="none" strike="noStrike" dirty="0">
                <a:solidFill>
                  <a:srgbClr val="FFFFFF"/>
                </a:solidFill>
                <a:effectLst/>
                <a:latin typeface="Calibri" panose="020F0502020204030204" pitchFamily="34" charset="0"/>
              </a:rPr>
              <a:t> Dutta</a:t>
            </a:r>
            <a:endParaRPr lang="en-US" b="0" dirty="0">
              <a:effectLst/>
            </a:endParaRPr>
          </a:p>
          <a:p>
            <a:br>
              <a:rPr lang="en-US" dirty="0"/>
            </a:br>
            <a:endParaRPr lang="en-IN" dirty="0"/>
          </a:p>
        </p:txBody>
      </p:sp>
      <p:pic>
        <p:nvPicPr>
          <p:cNvPr id="1026" name="Picture 2">
            <a:extLst>
              <a:ext uri="{FF2B5EF4-FFF2-40B4-BE49-F238E27FC236}">
                <a16:creationId xmlns:a16="http://schemas.microsoft.com/office/drawing/2014/main" id="{12408500-2140-E066-47DD-62163B491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88208"/>
            <a:ext cx="1790700" cy="83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13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49E52F-2B1F-C09C-2079-F273CB0BB71C}"/>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F33E278D-1C6B-F33A-BCF5-4DCB71FB3864}"/>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6E11A323-2FC8-0DE9-796B-B74B5E1D51C2}"/>
              </a:ext>
            </a:extLst>
          </p:cNvPr>
          <p:cNvSpPr txBox="1"/>
          <p:nvPr/>
        </p:nvSpPr>
        <p:spPr>
          <a:xfrm>
            <a:off x="254000" y="317500"/>
            <a:ext cx="11633200" cy="6370975"/>
          </a:xfrm>
          <a:prstGeom prst="rect">
            <a:avLst/>
          </a:prstGeom>
          <a:noFill/>
        </p:spPr>
        <p:txBody>
          <a:bodyPr wrap="square" rtlCol="0">
            <a:spAutoFit/>
          </a:bodyPr>
          <a:lstStyle/>
          <a:p>
            <a:r>
              <a:rPr lang="en-IN" sz="1700" dirty="0">
                <a:solidFill>
                  <a:schemeClr val="bg1"/>
                </a:solidFill>
              </a:rPr>
              <a:t>void </a:t>
            </a:r>
            <a:r>
              <a:rPr lang="en-IN" sz="1700" dirty="0" err="1">
                <a:solidFill>
                  <a:schemeClr val="bg1"/>
                </a:solidFill>
              </a:rPr>
              <a:t>moveDisk</a:t>
            </a:r>
            <a:r>
              <a:rPr lang="en-IN" sz="1700" dirty="0">
                <a:solidFill>
                  <a:schemeClr val="bg1"/>
                </a:solidFill>
              </a:rPr>
              <a:t>(char </a:t>
            </a:r>
            <a:r>
              <a:rPr lang="en-IN" sz="1700" dirty="0" err="1">
                <a:solidFill>
                  <a:schemeClr val="bg1"/>
                </a:solidFill>
              </a:rPr>
              <a:t>fromPeg</a:t>
            </a:r>
            <a:r>
              <a:rPr lang="en-IN" sz="1700" dirty="0">
                <a:solidFill>
                  <a:schemeClr val="bg1"/>
                </a:solidFill>
              </a:rPr>
              <a:t>, char </a:t>
            </a:r>
            <a:r>
              <a:rPr lang="en-IN" sz="1700" dirty="0" err="1">
                <a:solidFill>
                  <a:schemeClr val="bg1"/>
                </a:solidFill>
              </a:rPr>
              <a:t>toPeg</a:t>
            </a:r>
            <a:r>
              <a:rPr lang="en-IN" sz="1700" dirty="0">
                <a:solidFill>
                  <a:schemeClr val="bg1"/>
                </a:solidFill>
              </a:rPr>
              <a:t>, int disk)</a:t>
            </a:r>
          </a:p>
          <a:p>
            <a:r>
              <a:rPr lang="en-IN" sz="1700" dirty="0">
                <a:solidFill>
                  <a:schemeClr val="bg1"/>
                </a:solidFill>
              </a:rPr>
              <a:t>{</a:t>
            </a:r>
          </a:p>
          <a:p>
            <a:r>
              <a:rPr lang="en-IN" sz="1700" dirty="0">
                <a:solidFill>
                  <a:schemeClr val="bg1"/>
                </a:solidFill>
              </a:rPr>
              <a:t>    </a:t>
            </a:r>
            <a:r>
              <a:rPr lang="en-IN" sz="1700" dirty="0" err="1">
                <a:solidFill>
                  <a:schemeClr val="bg1"/>
                </a:solidFill>
              </a:rPr>
              <a:t>printf</a:t>
            </a:r>
            <a:r>
              <a:rPr lang="en-IN" sz="1700" dirty="0">
                <a:solidFill>
                  <a:schemeClr val="bg1"/>
                </a:solidFill>
              </a:rPr>
              <a:t>("Move the disk %d from \'%c\' to \'%c\'\n",</a:t>
            </a:r>
          </a:p>
          <a:p>
            <a:r>
              <a:rPr lang="en-IN" sz="1700" dirty="0">
                <a:solidFill>
                  <a:schemeClr val="bg1"/>
                </a:solidFill>
              </a:rPr>
              <a:t>        disk, </a:t>
            </a:r>
            <a:r>
              <a:rPr lang="en-IN" sz="1700" dirty="0" err="1">
                <a:solidFill>
                  <a:schemeClr val="bg1"/>
                </a:solidFill>
              </a:rPr>
              <a:t>fromPeg</a:t>
            </a:r>
            <a:r>
              <a:rPr lang="en-IN" sz="1700" dirty="0">
                <a:solidFill>
                  <a:schemeClr val="bg1"/>
                </a:solidFill>
              </a:rPr>
              <a:t>, </a:t>
            </a:r>
            <a:r>
              <a:rPr lang="en-IN" sz="1700" dirty="0" err="1">
                <a:solidFill>
                  <a:schemeClr val="bg1"/>
                </a:solidFill>
              </a:rPr>
              <a:t>toPeg</a:t>
            </a:r>
            <a:r>
              <a:rPr lang="en-IN" sz="1700" dirty="0">
                <a:solidFill>
                  <a:schemeClr val="bg1"/>
                </a:solidFill>
              </a:rPr>
              <a:t>);</a:t>
            </a:r>
          </a:p>
          <a:p>
            <a:r>
              <a:rPr lang="en-IN" sz="1700" dirty="0">
                <a:solidFill>
                  <a:schemeClr val="bg1"/>
                </a:solidFill>
              </a:rPr>
              <a:t>}</a:t>
            </a:r>
          </a:p>
          <a:p>
            <a:r>
              <a:rPr lang="en-IN" sz="1700" dirty="0">
                <a:solidFill>
                  <a:schemeClr val="bg1"/>
                </a:solidFill>
              </a:rPr>
              <a:t>// Function to implement legal movement between two poles //</a:t>
            </a:r>
          </a:p>
          <a:p>
            <a:r>
              <a:rPr lang="en-IN" sz="1700" dirty="0">
                <a:solidFill>
                  <a:schemeClr val="bg1"/>
                </a:solidFill>
              </a:rPr>
              <a:t>void </a:t>
            </a:r>
            <a:r>
              <a:rPr lang="en-IN" sz="1700" dirty="0" err="1">
                <a:solidFill>
                  <a:schemeClr val="bg1"/>
                </a:solidFill>
              </a:rPr>
              <a:t>moveDisksBetweenTwoPoles</a:t>
            </a:r>
            <a:r>
              <a:rPr lang="en-IN" sz="1700" dirty="0">
                <a:solidFill>
                  <a:schemeClr val="bg1"/>
                </a:solidFill>
              </a:rPr>
              <a:t>(struct Stack *</a:t>
            </a:r>
            <a:r>
              <a:rPr lang="en-IN" sz="1700" dirty="0" err="1">
                <a:solidFill>
                  <a:schemeClr val="bg1"/>
                </a:solidFill>
              </a:rPr>
              <a:t>src</a:t>
            </a:r>
            <a:r>
              <a:rPr lang="en-IN" sz="1700" dirty="0">
                <a:solidFill>
                  <a:schemeClr val="bg1"/>
                </a:solidFill>
              </a:rPr>
              <a:t>,</a:t>
            </a:r>
          </a:p>
          <a:p>
            <a:r>
              <a:rPr lang="en-IN" sz="1700" dirty="0">
                <a:solidFill>
                  <a:schemeClr val="bg1"/>
                </a:solidFill>
              </a:rPr>
              <a:t>            struct Stack *</a:t>
            </a:r>
            <a:r>
              <a:rPr lang="en-IN" sz="1700" dirty="0" err="1">
                <a:solidFill>
                  <a:schemeClr val="bg1"/>
                </a:solidFill>
              </a:rPr>
              <a:t>dest</a:t>
            </a:r>
            <a:r>
              <a:rPr lang="en-IN" sz="1700" dirty="0">
                <a:solidFill>
                  <a:schemeClr val="bg1"/>
                </a:solidFill>
              </a:rPr>
              <a:t>, char s, char d)</a:t>
            </a:r>
          </a:p>
          <a:p>
            <a:r>
              <a:rPr lang="en-IN" sz="1700" dirty="0">
                <a:solidFill>
                  <a:schemeClr val="bg1"/>
                </a:solidFill>
              </a:rPr>
              <a:t>{</a:t>
            </a:r>
          </a:p>
          <a:p>
            <a:r>
              <a:rPr lang="en-IN" sz="1700" dirty="0">
                <a:solidFill>
                  <a:schemeClr val="bg1"/>
                </a:solidFill>
              </a:rPr>
              <a:t>    int pole1TopDisk = pop(</a:t>
            </a:r>
            <a:r>
              <a:rPr lang="en-IN" sz="1700" dirty="0" err="1">
                <a:solidFill>
                  <a:schemeClr val="bg1"/>
                </a:solidFill>
              </a:rPr>
              <a:t>src</a:t>
            </a:r>
            <a:r>
              <a:rPr lang="en-IN" sz="1700" dirty="0">
                <a:solidFill>
                  <a:schemeClr val="bg1"/>
                </a:solidFill>
              </a:rPr>
              <a:t>);</a:t>
            </a:r>
          </a:p>
          <a:p>
            <a:r>
              <a:rPr lang="en-IN" sz="1700" dirty="0">
                <a:solidFill>
                  <a:schemeClr val="bg1"/>
                </a:solidFill>
              </a:rPr>
              <a:t>    int pole2TopDisk = pop(</a:t>
            </a:r>
            <a:r>
              <a:rPr lang="en-IN" sz="1700" dirty="0" err="1">
                <a:solidFill>
                  <a:schemeClr val="bg1"/>
                </a:solidFill>
              </a:rPr>
              <a:t>dest</a:t>
            </a:r>
            <a:r>
              <a:rPr lang="en-IN" sz="1700" dirty="0">
                <a:solidFill>
                  <a:schemeClr val="bg1"/>
                </a:solidFill>
              </a:rPr>
              <a:t>);</a:t>
            </a:r>
          </a:p>
          <a:p>
            <a:r>
              <a:rPr lang="en-IN" sz="1700" dirty="0">
                <a:solidFill>
                  <a:schemeClr val="bg1"/>
                </a:solidFill>
              </a:rPr>
              <a:t>    // When pole 1 is empty //</a:t>
            </a:r>
          </a:p>
          <a:p>
            <a:r>
              <a:rPr lang="en-IN" sz="1700" dirty="0">
                <a:solidFill>
                  <a:schemeClr val="bg1"/>
                </a:solidFill>
              </a:rPr>
              <a:t>    if (pole1TopDisk == INT_MIN)</a:t>
            </a:r>
          </a:p>
          <a:p>
            <a:r>
              <a:rPr lang="en-IN" sz="1700" dirty="0">
                <a:solidFill>
                  <a:schemeClr val="bg1"/>
                </a:solidFill>
              </a:rPr>
              <a:t>    {</a:t>
            </a:r>
          </a:p>
          <a:p>
            <a:r>
              <a:rPr lang="en-IN" sz="1700" dirty="0">
                <a:solidFill>
                  <a:schemeClr val="bg1"/>
                </a:solidFill>
              </a:rPr>
              <a:t>        push(</a:t>
            </a:r>
            <a:r>
              <a:rPr lang="en-IN" sz="1700" dirty="0" err="1">
                <a:solidFill>
                  <a:schemeClr val="bg1"/>
                </a:solidFill>
              </a:rPr>
              <a:t>src</a:t>
            </a:r>
            <a:r>
              <a:rPr lang="en-IN" sz="1700" dirty="0">
                <a:solidFill>
                  <a:schemeClr val="bg1"/>
                </a:solidFill>
              </a:rPr>
              <a:t>, pole2TopDisk);</a:t>
            </a:r>
          </a:p>
          <a:p>
            <a:r>
              <a:rPr lang="en-IN" sz="1700" dirty="0">
                <a:solidFill>
                  <a:schemeClr val="bg1"/>
                </a:solidFill>
              </a:rPr>
              <a:t>        </a:t>
            </a:r>
            <a:r>
              <a:rPr lang="en-IN" sz="1700" dirty="0" err="1">
                <a:solidFill>
                  <a:schemeClr val="bg1"/>
                </a:solidFill>
              </a:rPr>
              <a:t>moveDisk</a:t>
            </a:r>
            <a:r>
              <a:rPr lang="en-IN" sz="1700" dirty="0">
                <a:solidFill>
                  <a:schemeClr val="bg1"/>
                </a:solidFill>
              </a:rPr>
              <a:t>(d, s, pole2TopDisk);</a:t>
            </a:r>
          </a:p>
          <a:p>
            <a:r>
              <a:rPr lang="en-IN" sz="1700" dirty="0">
                <a:solidFill>
                  <a:schemeClr val="bg1"/>
                </a:solidFill>
              </a:rPr>
              <a:t>    }</a:t>
            </a:r>
          </a:p>
          <a:p>
            <a:r>
              <a:rPr lang="en-IN" sz="1700" dirty="0">
                <a:solidFill>
                  <a:schemeClr val="bg1"/>
                </a:solidFill>
              </a:rPr>
              <a:t>    // When pole2 pole is empty //</a:t>
            </a:r>
          </a:p>
          <a:p>
            <a:r>
              <a:rPr lang="en-IN" sz="1700" dirty="0">
                <a:solidFill>
                  <a:schemeClr val="bg1"/>
                </a:solidFill>
              </a:rPr>
              <a:t>    else if (pole2TopDisk == INT_MIN)</a:t>
            </a:r>
          </a:p>
          <a:p>
            <a:r>
              <a:rPr lang="en-IN" sz="1700" dirty="0">
                <a:solidFill>
                  <a:schemeClr val="bg1"/>
                </a:solidFill>
              </a:rPr>
              <a:t>    {</a:t>
            </a:r>
          </a:p>
          <a:p>
            <a:r>
              <a:rPr lang="en-IN" sz="1700" dirty="0">
                <a:solidFill>
                  <a:schemeClr val="bg1"/>
                </a:solidFill>
              </a:rPr>
              <a:t>        push(</a:t>
            </a:r>
            <a:r>
              <a:rPr lang="en-IN" sz="1700" dirty="0" err="1">
                <a:solidFill>
                  <a:schemeClr val="bg1"/>
                </a:solidFill>
              </a:rPr>
              <a:t>dest</a:t>
            </a:r>
            <a:r>
              <a:rPr lang="en-IN" sz="1700" dirty="0">
                <a:solidFill>
                  <a:schemeClr val="bg1"/>
                </a:solidFill>
              </a:rPr>
              <a:t>, pole1TopDisk);</a:t>
            </a:r>
          </a:p>
          <a:p>
            <a:r>
              <a:rPr lang="en-IN" sz="1700" dirty="0">
                <a:solidFill>
                  <a:schemeClr val="bg1"/>
                </a:solidFill>
              </a:rPr>
              <a:t>        </a:t>
            </a:r>
            <a:r>
              <a:rPr lang="en-IN" sz="1700" dirty="0" err="1">
                <a:solidFill>
                  <a:schemeClr val="bg1"/>
                </a:solidFill>
              </a:rPr>
              <a:t>moveDisk</a:t>
            </a:r>
            <a:r>
              <a:rPr lang="en-IN" sz="1700" dirty="0">
                <a:solidFill>
                  <a:schemeClr val="bg1"/>
                </a:solidFill>
              </a:rPr>
              <a:t>(s, d, pole1TopDisk);</a:t>
            </a:r>
          </a:p>
          <a:p>
            <a:r>
              <a:rPr lang="en-IN" sz="1700" dirty="0">
                <a:solidFill>
                  <a:schemeClr val="bg1"/>
                </a:solidFill>
              </a:rPr>
              <a:t>    }</a:t>
            </a:r>
          </a:p>
          <a:p>
            <a:r>
              <a:rPr lang="en-IN" sz="1700" dirty="0">
                <a:solidFill>
                  <a:schemeClr val="bg1"/>
                </a:solidFill>
              </a:rPr>
              <a:t>    // When top disk of pole1 &gt; top disk of pole2 //</a:t>
            </a:r>
          </a:p>
        </p:txBody>
      </p:sp>
    </p:spTree>
    <p:extLst>
      <p:ext uri="{BB962C8B-B14F-4D97-AF65-F5344CB8AC3E}">
        <p14:creationId xmlns:p14="http://schemas.microsoft.com/office/powerpoint/2010/main" val="421506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04058F-2354-A6C8-2B07-C63BC75853A9}"/>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7BDB6DEE-DD44-54BC-1479-F1967D3B64D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CB05A7F1-EADC-979F-C2F2-4563ECF73B81}"/>
              </a:ext>
            </a:extLst>
          </p:cNvPr>
          <p:cNvSpPr txBox="1"/>
          <p:nvPr/>
        </p:nvSpPr>
        <p:spPr>
          <a:xfrm>
            <a:off x="228600" y="266700"/>
            <a:ext cx="11595100" cy="6909584"/>
          </a:xfrm>
          <a:prstGeom prst="rect">
            <a:avLst/>
          </a:prstGeom>
          <a:noFill/>
        </p:spPr>
        <p:txBody>
          <a:bodyPr wrap="square" rtlCol="0">
            <a:spAutoFit/>
          </a:bodyPr>
          <a:lstStyle/>
          <a:p>
            <a:r>
              <a:rPr lang="en-IN" sz="1800" dirty="0">
                <a:solidFill>
                  <a:schemeClr val="bg1"/>
                </a:solidFill>
              </a:rPr>
              <a:t> </a:t>
            </a:r>
            <a:r>
              <a:rPr lang="en-IN" sz="1700" dirty="0">
                <a:solidFill>
                  <a:schemeClr val="bg1"/>
                </a:solidFill>
              </a:rPr>
              <a:t>else if (pole1TopDisk &gt; pole2TopDisk)</a:t>
            </a:r>
          </a:p>
          <a:p>
            <a:r>
              <a:rPr lang="en-IN" sz="1700" dirty="0">
                <a:solidFill>
                  <a:schemeClr val="bg1"/>
                </a:solidFill>
              </a:rPr>
              <a:t>    {</a:t>
            </a:r>
          </a:p>
          <a:p>
            <a:r>
              <a:rPr lang="en-IN" sz="1700" dirty="0">
                <a:solidFill>
                  <a:schemeClr val="bg1"/>
                </a:solidFill>
              </a:rPr>
              <a:t>        push(</a:t>
            </a:r>
            <a:r>
              <a:rPr lang="en-IN" sz="1700" dirty="0" err="1">
                <a:solidFill>
                  <a:schemeClr val="bg1"/>
                </a:solidFill>
              </a:rPr>
              <a:t>src</a:t>
            </a:r>
            <a:r>
              <a:rPr lang="en-IN" sz="1700" dirty="0">
                <a:solidFill>
                  <a:schemeClr val="bg1"/>
                </a:solidFill>
              </a:rPr>
              <a:t>, pole1TopDisk);</a:t>
            </a:r>
          </a:p>
          <a:p>
            <a:r>
              <a:rPr lang="en-IN" sz="1700" dirty="0">
                <a:solidFill>
                  <a:schemeClr val="bg1"/>
                </a:solidFill>
              </a:rPr>
              <a:t>        push(</a:t>
            </a:r>
            <a:r>
              <a:rPr lang="en-IN" sz="1700" dirty="0" err="1">
                <a:solidFill>
                  <a:schemeClr val="bg1"/>
                </a:solidFill>
              </a:rPr>
              <a:t>src</a:t>
            </a:r>
            <a:r>
              <a:rPr lang="en-IN" sz="1700" dirty="0">
                <a:solidFill>
                  <a:schemeClr val="bg1"/>
                </a:solidFill>
              </a:rPr>
              <a:t>, pole2TopDisk);</a:t>
            </a:r>
          </a:p>
          <a:p>
            <a:r>
              <a:rPr lang="en-IN" sz="1700" dirty="0">
                <a:solidFill>
                  <a:schemeClr val="bg1"/>
                </a:solidFill>
              </a:rPr>
              <a:t>        </a:t>
            </a:r>
            <a:r>
              <a:rPr lang="en-IN" sz="1700" dirty="0" err="1">
                <a:solidFill>
                  <a:schemeClr val="bg1"/>
                </a:solidFill>
              </a:rPr>
              <a:t>moveDisk</a:t>
            </a:r>
            <a:r>
              <a:rPr lang="en-IN" sz="1700" dirty="0">
                <a:solidFill>
                  <a:schemeClr val="bg1"/>
                </a:solidFill>
              </a:rPr>
              <a:t>(d, s, pole2TopDisk);</a:t>
            </a:r>
          </a:p>
          <a:p>
            <a:r>
              <a:rPr lang="en-IN" sz="1700" dirty="0">
                <a:solidFill>
                  <a:schemeClr val="bg1"/>
                </a:solidFill>
              </a:rPr>
              <a:t>    }// When top disk of pole1 &lt; top disk of pole2 //</a:t>
            </a:r>
          </a:p>
          <a:p>
            <a:r>
              <a:rPr lang="en-IN" sz="1700" dirty="0">
                <a:solidFill>
                  <a:schemeClr val="bg1"/>
                </a:solidFill>
              </a:rPr>
              <a:t>    else</a:t>
            </a:r>
          </a:p>
          <a:p>
            <a:r>
              <a:rPr lang="en-IN" sz="1700" dirty="0">
                <a:solidFill>
                  <a:schemeClr val="bg1"/>
                </a:solidFill>
              </a:rPr>
              <a:t>    {</a:t>
            </a:r>
          </a:p>
          <a:p>
            <a:r>
              <a:rPr lang="en-IN" sz="1700" dirty="0">
                <a:solidFill>
                  <a:schemeClr val="bg1"/>
                </a:solidFill>
              </a:rPr>
              <a:t>        push(</a:t>
            </a:r>
            <a:r>
              <a:rPr lang="en-IN" sz="1700" dirty="0" err="1">
                <a:solidFill>
                  <a:schemeClr val="bg1"/>
                </a:solidFill>
              </a:rPr>
              <a:t>dest</a:t>
            </a:r>
            <a:r>
              <a:rPr lang="en-IN" sz="1700" dirty="0">
                <a:solidFill>
                  <a:schemeClr val="bg1"/>
                </a:solidFill>
              </a:rPr>
              <a:t>, pole2TopDisk);</a:t>
            </a:r>
          </a:p>
          <a:p>
            <a:r>
              <a:rPr lang="en-IN" sz="1700" dirty="0">
                <a:solidFill>
                  <a:schemeClr val="bg1"/>
                </a:solidFill>
              </a:rPr>
              <a:t>        push(</a:t>
            </a:r>
            <a:r>
              <a:rPr lang="en-IN" sz="1700" dirty="0" err="1">
                <a:solidFill>
                  <a:schemeClr val="bg1"/>
                </a:solidFill>
              </a:rPr>
              <a:t>dest</a:t>
            </a:r>
            <a:r>
              <a:rPr lang="en-IN" sz="1700" dirty="0">
                <a:solidFill>
                  <a:schemeClr val="bg1"/>
                </a:solidFill>
              </a:rPr>
              <a:t>, pole1TopDisk);</a:t>
            </a:r>
          </a:p>
          <a:p>
            <a:r>
              <a:rPr lang="en-IN" sz="1700" dirty="0">
                <a:solidFill>
                  <a:schemeClr val="bg1"/>
                </a:solidFill>
              </a:rPr>
              <a:t>        </a:t>
            </a:r>
            <a:r>
              <a:rPr lang="en-IN" sz="1700" dirty="0" err="1">
                <a:solidFill>
                  <a:schemeClr val="bg1"/>
                </a:solidFill>
              </a:rPr>
              <a:t>moveDisk</a:t>
            </a:r>
            <a:r>
              <a:rPr lang="en-IN" sz="1700" dirty="0">
                <a:solidFill>
                  <a:schemeClr val="bg1"/>
                </a:solidFill>
              </a:rPr>
              <a:t>(s, d, pole1TopDisk);</a:t>
            </a:r>
          </a:p>
          <a:p>
            <a:r>
              <a:rPr lang="en-IN" sz="1700" dirty="0">
                <a:solidFill>
                  <a:schemeClr val="bg1"/>
                </a:solidFill>
              </a:rPr>
              <a:t>    }</a:t>
            </a:r>
          </a:p>
          <a:p>
            <a:r>
              <a:rPr lang="en-IN" sz="1700" dirty="0">
                <a:solidFill>
                  <a:schemeClr val="bg1"/>
                </a:solidFill>
              </a:rPr>
              <a:t>}//Function to implement TOH puzzle //</a:t>
            </a:r>
          </a:p>
          <a:p>
            <a:r>
              <a:rPr lang="en-IN" sz="1700" dirty="0">
                <a:solidFill>
                  <a:schemeClr val="bg1"/>
                </a:solidFill>
              </a:rPr>
              <a:t>void </a:t>
            </a:r>
            <a:r>
              <a:rPr lang="en-IN" sz="1700" dirty="0" err="1">
                <a:solidFill>
                  <a:schemeClr val="bg1"/>
                </a:solidFill>
              </a:rPr>
              <a:t>tohIterative</a:t>
            </a:r>
            <a:r>
              <a:rPr lang="en-IN" sz="1700" dirty="0">
                <a:solidFill>
                  <a:schemeClr val="bg1"/>
                </a:solidFill>
              </a:rPr>
              <a:t>(int </a:t>
            </a:r>
            <a:r>
              <a:rPr lang="en-IN" sz="1700" dirty="0" err="1">
                <a:solidFill>
                  <a:schemeClr val="bg1"/>
                </a:solidFill>
              </a:rPr>
              <a:t>num_of_disks</a:t>
            </a:r>
            <a:r>
              <a:rPr lang="en-IN" sz="1700" dirty="0">
                <a:solidFill>
                  <a:schemeClr val="bg1"/>
                </a:solidFill>
              </a:rPr>
              <a:t>, struct Stack</a:t>
            </a:r>
          </a:p>
          <a:p>
            <a:r>
              <a:rPr lang="en-IN" sz="1700" dirty="0">
                <a:solidFill>
                  <a:schemeClr val="bg1"/>
                </a:solidFill>
              </a:rPr>
              <a:t>            *</a:t>
            </a:r>
            <a:r>
              <a:rPr lang="en-IN" sz="1700" dirty="0" err="1">
                <a:solidFill>
                  <a:schemeClr val="bg1"/>
                </a:solidFill>
              </a:rPr>
              <a:t>src</a:t>
            </a:r>
            <a:r>
              <a:rPr lang="en-IN" sz="1700" dirty="0">
                <a:solidFill>
                  <a:schemeClr val="bg1"/>
                </a:solidFill>
              </a:rPr>
              <a:t>, struct Stack *aux,</a:t>
            </a:r>
          </a:p>
          <a:p>
            <a:r>
              <a:rPr lang="en-IN" sz="1700" dirty="0">
                <a:solidFill>
                  <a:schemeClr val="bg1"/>
                </a:solidFill>
              </a:rPr>
              <a:t>            struct Stack *</a:t>
            </a:r>
            <a:r>
              <a:rPr lang="en-IN" sz="1700" dirty="0" err="1">
                <a:solidFill>
                  <a:schemeClr val="bg1"/>
                </a:solidFill>
              </a:rPr>
              <a:t>dest</a:t>
            </a:r>
            <a:r>
              <a:rPr lang="en-IN" sz="1700" dirty="0">
                <a:solidFill>
                  <a:schemeClr val="bg1"/>
                </a:solidFill>
              </a:rPr>
              <a:t>)</a:t>
            </a:r>
          </a:p>
          <a:p>
            <a:r>
              <a:rPr lang="en-IN" sz="1700" dirty="0">
                <a:solidFill>
                  <a:schemeClr val="bg1"/>
                </a:solidFill>
              </a:rPr>
              <a:t>{</a:t>
            </a:r>
          </a:p>
          <a:p>
            <a:r>
              <a:rPr lang="en-IN" sz="1700" dirty="0">
                <a:solidFill>
                  <a:schemeClr val="bg1"/>
                </a:solidFill>
              </a:rPr>
              <a:t>    int </a:t>
            </a:r>
            <a:r>
              <a:rPr lang="en-IN" sz="1700" dirty="0" err="1">
                <a:solidFill>
                  <a:schemeClr val="bg1"/>
                </a:solidFill>
              </a:rPr>
              <a:t>i</a:t>
            </a:r>
            <a:r>
              <a:rPr lang="en-IN" sz="1700" dirty="0">
                <a:solidFill>
                  <a:schemeClr val="bg1"/>
                </a:solidFill>
              </a:rPr>
              <a:t>, </a:t>
            </a:r>
            <a:r>
              <a:rPr lang="en-IN" sz="1700" dirty="0" err="1">
                <a:solidFill>
                  <a:schemeClr val="bg1"/>
                </a:solidFill>
              </a:rPr>
              <a:t>total_num_of_moves</a:t>
            </a:r>
            <a:r>
              <a:rPr lang="en-IN" sz="1700" dirty="0">
                <a:solidFill>
                  <a:schemeClr val="bg1"/>
                </a:solidFill>
              </a:rPr>
              <a:t>;</a:t>
            </a:r>
          </a:p>
          <a:p>
            <a:r>
              <a:rPr lang="en-IN" sz="1700" dirty="0">
                <a:solidFill>
                  <a:schemeClr val="bg1"/>
                </a:solidFill>
              </a:rPr>
              <a:t>    char s = 'S', d = 'D', a = 'A'; //If number of disks is even, then interchange destination pole and auxiliary pole //</a:t>
            </a:r>
          </a:p>
          <a:p>
            <a:r>
              <a:rPr lang="en-IN" sz="1700" dirty="0">
                <a:solidFill>
                  <a:schemeClr val="bg1"/>
                </a:solidFill>
              </a:rPr>
              <a:t>    if (</a:t>
            </a:r>
            <a:r>
              <a:rPr lang="en-IN" sz="1700" dirty="0" err="1">
                <a:solidFill>
                  <a:schemeClr val="bg1"/>
                </a:solidFill>
              </a:rPr>
              <a:t>num_of_disks</a:t>
            </a:r>
            <a:r>
              <a:rPr lang="en-IN" sz="1700" dirty="0">
                <a:solidFill>
                  <a:schemeClr val="bg1"/>
                </a:solidFill>
              </a:rPr>
              <a:t> % 2 == 0)</a:t>
            </a:r>
          </a:p>
          <a:p>
            <a:r>
              <a:rPr lang="en-IN" sz="1700" dirty="0">
                <a:solidFill>
                  <a:schemeClr val="bg1"/>
                </a:solidFill>
              </a:rPr>
              <a:t>    {</a:t>
            </a:r>
          </a:p>
          <a:p>
            <a:r>
              <a:rPr lang="en-IN" sz="1700" dirty="0">
                <a:solidFill>
                  <a:schemeClr val="bg1"/>
                </a:solidFill>
              </a:rPr>
              <a:t>        char temp = d;</a:t>
            </a:r>
          </a:p>
          <a:p>
            <a:r>
              <a:rPr lang="en-IN" sz="1700" dirty="0">
                <a:solidFill>
                  <a:schemeClr val="bg1"/>
                </a:solidFill>
              </a:rPr>
              <a:t>        d = a;</a:t>
            </a:r>
          </a:p>
          <a:p>
            <a:r>
              <a:rPr lang="en-IN" sz="1700" dirty="0">
                <a:solidFill>
                  <a:schemeClr val="bg1"/>
                </a:solidFill>
              </a:rPr>
              <a:t>        a = temp;</a:t>
            </a:r>
          </a:p>
          <a:p>
            <a:r>
              <a:rPr lang="en-IN" sz="1700" dirty="0">
                <a:solidFill>
                  <a:schemeClr val="bg1"/>
                </a:solidFill>
              </a:rPr>
              <a:t>  }</a:t>
            </a:r>
          </a:p>
          <a:p>
            <a:endParaRPr lang="en-IN" sz="1700" dirty="0"/>
          </a:p>
        </p:txBody>
      </p:sp>
    </p:spTree>
    <p:extLst>
      <p:ext uri="{BB962C8B-B14F-4D97-AF65-F5344CB8AC3E}">
        <p14:creationId xmlns:p14="http://schemas.microsoft.com/office/powerpoint/2010/main" val="361179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46D768-EDAA-E941-BB5B-BE766258A4C0}"/>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0600B209-A47E-0780-81C6-018AC664858B}"/>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1459BE78-5BC9-0CC5-E8AC-E12675AD291F}"/>
              </a:ext>
            </a:extLst>
          </p:cNvPr>
          <p:cNvSpPr txBox="1"/>
          <p:nvPr/>
        </p:nvSpPr>
        <p:spPr>
          <a:xfrm>
            <a:off x="698500" y="863600"/>
            <a:ext cx="10515600" cy="5078313"/>
          </a:xfrm>
          <a:prstGeom prst="rect">
            <a:avLst/>
          </a:prstGeom>
          <a:noFill/>
        </p:spPr>
        <p:txBody>
          <a:bodyPr wrap="square" rtlCol="0">
            <a:spAutoFit/>
          </a:bodyPr>
          <a:lstStyle/>
          <a:p>
            <a:r>
              <a:rPr lang="en-IN" dirty="0">
                <a:solidFill>
                  <a:schemeClr val="bg1"/>
                </a:solidFill>
              </a:rPr>
              <a:t>    </a:t>
            </a:r>
            <a:r>
              <a:rPr lang="en-IN" dirty="0" err="1">
                <a:solidFill>
                  <a:schemeClr val="bg1"/>
                </a:solidFill>
              </a:rPr>
              <a:t>total_num_of_moves</a:t>
            </a:r>
            <a:r>
              <a:rPr lang="en-IN" dirty="0">
                <a:solidFill>
                  <a:schemeClr val="bg1"/>
                </a:solidFill>
              </a:rPr>
              <a:t> = pow(2, </a:t>
            </a:r>
            <a:r>
              <a:rPr lang="en-IN" dirty="0" err="1">
                <a:solidFill>
                  <a:schemeClr val="bg1"/>
                </a:solidFill>
              </a:rPr>
              <a:t>num_of_disks</a:t>
            </a:r>
            <a:r>
              <a:rPr lang="en-IN" dirty="0">
                <a:solidFill>
                  <a:schemeClr val="bg1"/>
                </a:solidFill>
              </a:rPr>
              <a:t>) - 1;</a:t>
            </a:r>
          </a:p>
          <a:p>
            <a:r>
              <a:rPr lang="en-IN" dirty="0">
                <a:solidFill>
                  <a:schemeClr val="bg1"/>
                </a:solidFill>
              </a:rPr>
              <a:t>    //Larger disks will be pushed first //</a:t>
            </a:r>
          </a:p>
          <a:p>
            <a:r>
              <a:rPr lang="en-IN" dirty="0">
                <a:solidFill>
                  <a:schemeClr val="bg1"/>
                </a:solidFill>
              </a:rPr>
              <a:t>    for (</a:t>
            </a:r>
            <a:r>
              <a:rPr lang="en-IN" dirty="0" err="1">
                <a:solidFill>
                  <a:schemeClr val="bg1"/>
                </a:solidFill>
              </a:rPr>
              <a:t>i</a:t>
            </a:r>
            <a:r>
              <a:rPr lang="en-IN" dirty="0">
                <a:solidFill>
                  <a:schemeClr val="bg1"/>
                </a:solidFill>
              </a:rPr>
              <a:t> = </a:t>
            </a:r>
            <a:r>
              <a:rPr lang="en-IN" dirty="0" err="1">
                <a:solidFill>
                  <a:schemeClr val="bg1"/>
                </a:solidFill>
              </a:rPr>
              <a:t>num_of_disks</a:t>
            </a:r>
            <a:r>
              <a:rPr lang="en-IN" dirty="0">
                <a:solidFill>
                  <a:schemeClr val="bg1"/>
                </a:solidFill>
              </a:rPr>
              <a:t>; </a:t>
            </a:r>
            <a:r>
              <a:rPr lang="en-IN" dirty="0" err="1">
                <a:solidFill>
                  <a:schemeClr val="bg1"/>
                </a:solidFill>
              </a:rPr>
              <a:t>i</a:t>
            </a:r>
            <a:r>
              <a:rPr lang="en-IN" dirty="0">
                <a:solidFill>
                  <a:schemeClr val="bg1"/>
                </a:solidFill>
              </a:rPr>
              <a:t> &gt;= 1; </a:t>
            </a:r>
            <a:r>
              <a:rPr lang="en-IN" dirty="0" err="1">
                <a:solidFill>
                  <a:schemeClr val="bg1"/>
                </a:solidFill>
              </a:rPr>
              <a:t>i</a:t>
            </a:r>
            <a:r>
              <a:rPr lang="en-IN" dirty="0">
                <a:solidFill>
                  <a:schemeClr val="bg1"/>
                </a:solidFill>
              </a:rPr>
              <a:t>--)</a:t>
            </a:r>
          </a:p>
          <a:p>
            <a:r>
              <a:rPr lang="en-IN" dirty="0">
                <a:solidFill>
                  <a:schemeClr val="bg1"/>
                </a:solidFill>
              </a:rPr>
              <a:t>        push(</a:t>
            </a:r>
            <a:r>
              <a:rPr lang="en-IN" dirty="0" err="1">
                <a:solidFill>
                  <a:schemeClr val="bg1"/>
                </a:solidFill>
              </a:rPr>
              <a:t>src</a:t>
            </a:r>
            <a:r>
              <a:rPr lang="en-IN" dirty="0">
                <a:solidFill>
                  <a:schemeClr val="bg1"/>
                </a:solidFill>
              </a:rPr>
              <a:t>, </a:t>
            </a:r>
            <a:r>
              <a:rPr lang="en-IN" dirty="0" err="1">
                <a:solidFill>
                  <a:schemeClr val="bg1"/>
                </a:solidFill>
              </a:rPr>
              <a:t>i</a:t>
            </a:r>
            <a:r>
              <a:rPr lang="en-IN" dirty="0">
                <a:solidFill>
                  <a:schemeClr val="bg1"/>
                </a:solidFill>
              </a:rPr>
              <a:t>);</a:t>
            </a:r>
          </a:p>
          <a:p>
            <a:r>
              <a:rPr lang="en-IN" dirty="0">
                <a:solidFill>
                  <a:schemeClr val="bg1"/>
                </a:solidFill>
              </a:rPr>
              <a:t>    for (</a:t>
            </a:r>
            <a:r>
              <a:rPr lang="en-IN" dirty="0" err="1">
                <a:solidFill>
                  <a:schemeClr val="bg1"/>
                </a:solidFill>
              </a:rPr>
              <a:t>i</a:t>
            </a:r>
            <a:r>
              <a:rPr lang="en-IN" dirty="0">
                <a:solidFill>
                  <a:schemeClr val="bg1"/>
                </a:solidFill>
              </a:rPr>
              <a:t> = 1; </a:t>
            </a:r>
            <a:r>
              <a:rPr lang="en-IN" dirty="0" err="1">
                <a:solidFill>
                  <a:schemeClr val="bg1"/>
                </a:solidFill>
              </a:rPr>
              <a:t>i</a:t>
            </a:r>
            <a:r>
              <a:rPr lang="en-IN" dirty="0">
                <a:solidFill>
                  <a:schemeClr val="bg1"/>
                </a:solidFill>
              </a:rPr>
              <a:t> &lt;= </a:t>
            </a:r>
            <a:r>
              <a:rPr lang="en-IN" dirty="0" err="1">
                <a:solidFill>
                  <a:schemeClr val="bg1"/>
                </a:solidFill>
              </a:rPr>
              <a:t>total_num_of_moves</a:t>
            </a:r>
            <a:r>
              <a:rPr lang="en-IN" dirty="0">
                <a:solidFill>
                  <a:schemeClr val="bg1"/>
                </a:solidFill>
              </a:rPr>
              <a:t>; </a:t>
            </a:r>
            <a:r>
              <a:rPr lang="en-IN" dirty="0" err="1">
                <a:solidFill>
                  <a:schemeClr val="bg1"/>
                </a:solidFill>
              </a:rPr>
              <a:t>i</a:t>
            </a:r>
            <a:r>
              <a:rPr lang="en-IN" dirty="0">
                <a:solidFill>
                  <a:schemeClr val="bg1"/>
                </a:solidFill>
              </a:rPr>
              <a:t>++)</a:t>
            </a:r>
          </a:p>
          <a:p>
            <a:r>
              <a:rPr lang="en-IN" dirty="0">
                <a:solidFill>
                  <a:schemeClr val="bg1"/>
                </a:solidFill>
              </a:rPr>
              <a:t>    {</a:t>
            </a:r>
          </a:p>
          <a:p>
            <a:r>
              <a:rPr lang="en-IN" dirty="0">
                <a:solidFill>
                  <a:schemeClr val="bg1"/>
                </a:solidFill>
              </a:rPr>
              <a:t>        if (</a:t>
            </a:r>
            <a:r>
              <a:rPr lang="en-IN" dirty="0" err="1">
                <a:solidFill>
                  <a:schemeClr val="bg1"/>
                </a:solidFill>
              </a:rPr>
              <a:t>i</a:t>
            </a:r>
            <a:r>
              <a:rPr lang="en-IN" dirty="0">
                <a:solidFill>
                  <a:schemeClr val="bg1"/>
                </a:solidFill>
              </a:rPr>
              <a:t> % 3 == 1)</a:t>
            </a:r>
          </a:p>
          <a:p>
            <a:r>
              <a:rPr lang="en-IN" dirty="0">
                <a:solidFill>
                  <a:schemeClr val="bg1"/>
                </a:solidFill>
              </a:rPr>
              <a:t>        </a:t>
            </a:r>
            <a:r>
              <a:rPr lang="en-IN" dirty="0" err="1">
                <a:solidFill>
                  <a:schemeClr val="bg1"/>
                </a:solidFill>
              </a:rPr>
              <a:t>moveDisksBetweenTwoPoles</a:t>
            </a:r>
            <a:r>
              <a:rPr lang="en-IN" dirty="0">
                <a:solidFill>
                  <a:schemeClr val="bg1"/>
                </a:solidFill>
              </a:rPr>
              <a:t>(</a:t>
            </a:r>
            <a:r>
              <a:rPr lang="en-IN" dirty="0" err="1">
                <a:solidFill>
                  <a:schemeClr val="bg1"/>
                </a:solidFill>
              </a:rPr>
              <a:t>src</a:t>
            </a:r>
            <a:r>
              <a:rPr lang="en-IN" dirty="0">
                <a:solidFill>
                  <a:schemeClr val="bg1"/>
                </a:solidFill>
              </a:rPr>
              <a:t>, </a:t>
            </a:r>
            <a:r>
              <a:rPr lang="en-IN" dirty="0" err="1">
                <a:solidFill>
                  <a:schemeClr val="bg1"/>
                </a:solidFill>
              </a:rPr>
              <a:t>dest</a:t>
            </a:r>
            <a:r>
              <a:rPr lang="en-IN" dirty="0">
                <a:solidFill>
                  <a:schemeClr val="bg1"/>
                </a:solidFill>
              </a:rPr>
              <a:t>, s, d);</a:t>
            </a:r>
          </a:p>
          <a:p>
            <a:r>
              <a:rPr lang="en-IN" dirty="0">
                <a:solidFill>
                  <a:schemeClr val="bg1"/>
                </a:solidFill>
              </a:rPr>
              <a:t> </a:t>
            </a:r>
          </a:p>
          <a:p>
            <a:r>
              <a:rPr lang="en-IN" dirty="0">
                <a:solidFill>
                  <a:schemeClr val="bg1"/>
                </a:solidFill>
              </a:rPr>
              <a:t>        else if (</a:t>
            </a:r>
            <a:r>
              <a:rPr lang="en-IN" dirty="0" err="1">
                <a:solidFill>
                  <a:schemeClr val="bg1"/>
                </a:solidFill>
              </a:rPr>
              <a:t>i</a:t>
            </a:r>
            <a:r>
              <a:rPr lang="en-IN" dirty="0">
                <a:solidFill>
                  <a:schemeClr val="bg1"/>
                </a:solidFill>
              </a:rPr>
              <a:t> % 3 == 2)</a:t>
            </a:r>
          </a:p>
          <a:p>
            <a:r>
              <a:rPr lang="en-IN" dirty="0">
                <a:solidFill>
                  <a:schemeClr val="bg1"/>
                </a:solidFill>
              </a:rPr>
              <a:t>        </a:t>
            </a:r>
            <a:r>
              <a:rPr lang="en-IN" dirty="0" err="1">
                <a:solidFill>
                  <a:schemeClr val="bg1"/>
                </a:solidFill>
              </a:rPr>
              <a:t>moveDisksBetweenTwoPoles</a:t>
            </a:r>
            <a:r>
              <a:rPr lang="en-IN" dirty="0">
                <a:solidFill>
                  <a:schemeClr val="bg1"/>
                </a:solidFill>
              </a:rPr>
              <a:t>(</a:t>
            </a:r>
            <a:r>
              <a:rPr lang="en-IN" dirty="0" err="1">
                <a:solidFill>
                  <a:schemeClr val="bg1"/>
                </a:solidFill>
              </a:rPr>
              <a:t>src</a:t>
            </a:r>
            <a:r>
              <a:rPr lang="en-IN" dirty="0">
                <a:solidFill>
                  <a:schemeClr val="bg1"/>
                </a:solidFill>
              </a:rPr>
              <a:t>, aux, s, a);</a:t>
            </a:r>
          </a:p>
          <a:p>
            <a:r>
              <a:rPr lang="en-IN" dirty="0">
                <a:solidFill>
                  <a:schemeClr val="bg1"/>
                </a:solidFill>
              </a:rPr>
              <a:t> </a:t>
            </a:r>
          </a:p>
          <a:p>
            <a:r>
              <a:rPr lang="en-IN" dirty="0">
                <a:solidFill>
                  <a:schemeClr val="bg1"/>
                </a:solidFill>
              </a:rPr>
              <a:t>        else if (</a:t>
            </a:r>
            <a:r>
              <a:rPr lang="en-IN" dirty="0" err="1">
                <a:solidFill>
                  <a:schemeClr val="bg1"/>
                </a:solidFill>
              </a:rPr>
              <a:t>i</a:t>
            </a:r>
            <a:r>
              <a:rPr lang="en-IN" dirty="0">
                <a:solidFill>
                  <a:schemeClr val="bg1"/>
                </a:solidFill>
              </a:rPr>
              <a:t> % 3 == 0)</a:t>
            </a:r>
          </a:p>
          <a:p>
            <a:r>
              <a:rPr lang="en-IN" dirty="0">
                <a:solidFill>
                  <a:schemeClr val="bg1"/>
                </a:solidFill>
              </a:rPr>
              <a:t>        </a:t>
            </a:r>
            <a:r>
              <a:rPr lang="en-IN" dirty="0" err="1">
                <a:solidFill>
                  <a:schemeClr val="bg1"/>
                </a:solidFill>
              </a:rPr>
              <a:t>moveDisksBetweenTwoPoles</a:t>
            </a:r>
            <a:r>
              <a:rPr lang="en-IN" dirty="0">
                <a:solidFill>
                  <a:schemeClr val="bg1"/>
                </a:solidFill>
              </a:rPr>
              <a:t>(aux, </a:t>
            </a:r>
            <a:r>
              <a:rPr lang="en-IN" dirty="0" err="1">
                <a:solidFill>
                  <a:schemeClr val="bg1"/>
                </a:solidFill>
              </a:rPr>
              <a:t>dest</a:t>
            </a:r>
            <a:r>
              <a:rPr lang="en-IN" dirty="0">
                <a:solidFill>
                  <a:schemeClr val="bg1"/>
                </a:solidFill>
              </a:rPr>
              <a:t>, a, d);</a:t>
            </a:r>
          </a:p>
          <a:p>
            <a:r>
              <a:rPr lang="en-IN" dirty="0">
                <a:solidFill>
                  <a:schemeClr val="bg1"/>
                </a:solidFill>
              </a:rPr>
              <a:t>    }</a:t>
            </a:r>
          </a:p>
          <a:p>
            <a:r>
              <a:rPr lang="en-IN" dirty="0">
                <a:solidFill>
                  <a:schemeClr val="bg1"/>
                </a:solidFill>
              </a:rPr>
              <a:t>}</a:t>
            </a:r>
          </a:p>
          <a:p>
            <a:r>
              <a:rPr lang="en-IN" dirty="0">
                <a:solidFill>
                  <a:schemeClr val="bg1"/>
                </a:solidFill>
              </a:rPr>
              <a:t>// Driver Program //</a:t>
            </a:r>
          </a:p>
          <a:p>
            <a:endParaRPr lang="en-IN" dirty="0"/>
          </a:p>
        </p:txBody>
      </p:sp>
    </p:spTree>
    <p:extLst>
      <p:ext uri="{BB962C8B-B14F-4D97-AF65-F5344CB8AC3E}">
        <p14:creationId xmlns:p14="http://schemas.microsoft.com/office/powerpoint/2010/main" val="413432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6BA5C6-805F-4929-67D0-E02CA0D9F4FD}"/>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C6E156E3-E974-AB1C-F5B3-D33B281803F5}"/>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466814C8-292D-7C53-29F1-E2E467FF5BB4}"/>
              </a:ext>
            </a:extLst>
          </p:cNvPr>
          <p:cNvSpPr txBox="1"/>
          <p:nvPr/>
        </p:nvSpPr>
        <p:spPr>
          <a:xfrm>
            <a:off x="889000" y="965200"/>
            <a:ext cx="6057900" cy="4678204"/>
          </a:xfrm>
          <a:prstGeom prst="rect">
            <a:avLst/>
          </a:prstGeom>
          <a:noFill/>
        </p:spPr>
        <p:txBody>
          <a:bodyPr wrap="square" rtlCol="0">
            <a:spAutoFit/>
          </a:bodyPr>
          <a:lstStyle/>
          <a:p>
            <a:endParaRPr lang="en-IN" sz="2800" dirty="0">
              <a:solidFill>
                <a:schemeClr val="bg1"/>
              </a:solidFill>
            </a:endParaRPr>
          </a:p>
          <a:p>
            <a:r>
              <a:rPr lang="en-IN" sz="1800" dirty="0">
                <a:solidFill>
                  <a:schemeClr val="bg1"/>
                </a:solidFill>
              </a:rPr>
              <a:t>int main() // main function //</a:t>
            </a:r>
          </a:p>
          <a:p>
            <a:r>
              <a:rPr lang="en-IN" sz="1800" dirty="0">
                <a:solidFill>
                  <a:schemeClr val="bg1"/>
                </a:solidFill>
              </a:rPr>
              <a:t>{</a:t>
            </a:r>
          </a:p>
          <a:p>
            <a:r>
              <a:rPr lang="en-IN" sz="1800" dirty="0">
                <a:solidFill>
                  <a:schemeClr val="bg1"/>
                </a:solidFill>
              </a:rPr>
              <a:t>    // Input: number of disks //</a:t>
            </a:r>
          </a:p>
          <a:p>
            <a:r>
              <a:rPr lang="en-IN" sz="1800" dirty="0">
                <a:solidFill>
                  <a:schemeClr val="bg1"/>
                </a:solidFill>
              </a:rPr>
              <a:t>    unsigned </a:t>
            </a:r>
            <a:r>
              <a:rPr lang="en-IN" sz="1800" dirty="0" err="1">
                <a:solidFill>
                  <a:schemeClr val="bg1"/>
                </a:solidFill>
              </a:rPr>
              <a:t>num_of_disks</a:t>
            </a:r>
            <a:r>
              <a:rPr lang="en-IN" sz="1800" dirty="0">
                <a:solidFill>
                  <a:schemeClr val="bg1"/>
                </a:solidFill>
              </a:rPr>
              <a:t> ;</a:t>
            </a:r>
          </a:p>
          <a:p>
            <a:r>
              <a:rPr lang="en-IN" sz="1800" dirty="0">
                <a:solidFill>
                  <a:schemeClr val="bg1"/>
                </a:solidFill>
              </a:rPr>
              <a:t>    </a:t>
            </a:r>
            <a:r>
              <a:rPr lang="en-IN" sz="1800" dirty="0" err="1">
                <a:solidFill>
                  <a:schemeClr val="bg1"/>
                </a:solidFill>
              </a:rPr>
              <a:t>scanf</a:t>
            </a:r>
            <a:r>
              <a:rPr lang="en-IN" sz="1800" dirty="0">
                <a:solidFill>
                  <a:schemeClr val="bg1"/>
                </a:solidFill>
              </a:rPr>
              <a:t>("%d",&amp;</a:t>
            </a:r>
            <a:r>
              <a:rPr lang="en-IN" sz="1800" dirty="0" err="1">
                <a:solidFill>
                  <a:schemeClr val="bg1"/>
                </a:solidFill>
              </a:rPr>
              <a:t>num_of_disks</a:t>
            </a:r>
            <a:r>
              <a:rPr lang="en-IN" sz="1800" dirty="0">
                <a:solidFill>
                  <a:schemeClr val="bg1"/>
                </a:solidFill>
              </a:rPr>
              <a:t>);</a:t>
            </a:r>
          </a:p>
          <a:p>
            <a:r>
              <a:rPr lang="en-IN" sz="1800" dirty="0">
                <a:solidFill>
                  <a:schemeClr val="bg1"/>
                </a:solidFill>
              </a:rPr>
              <a:t>    struct Stack *</a:t>
            </a:r>
            <a:r>
              <a:rPr lang="en-IN" sz="1800" dirty="0" err="1">
                <a:solidFill>
                  <a:schemeClr val="bg1"/>
                </a:solidFill>
              </a:rPr>
              <a:t>src</a:t>
            </a:r>
            <a:r>
              <a:rPr lang="en-IN" sz="1800" dirty="0">
                <a:solidFill>
                  <a:schemeClr val="bg1"/>
                </a:solidFill>
              </a:rPr>
              <a:t>, *</a:t>
            </a:r>
            <a:r>
              <a:rPr lang="en-IN" sz="1800" dirty="0" err="1">
                <a:solidFill>
                  <a:schemeClr val="bg1"/>
                </a:solidFill>
              </a:rPr>
              <a:t>dest</a:t>
            </a:r>
            <a:r>
              <a:rPr lang="en-IN" sz="1800" dirty="0">
                <a:solidFill>
                  <a:schemeClr val="bg1"/>
                </a:solidFill>
              </a:rPr>
              <a:t>, *aux;</a:t>
            </a:r>
          </a:p>
          <a:p>
            <a:r>
              <a:rPr lang="en-IN" sz="1800" dirty="0">
                <a:solidFill>
                  <a:schemeClr val="bg1"/>
                </a:solidFill>
              </a:rPr>
              <a:t>    // Create three stacks of size '</a:t>
            </a:r>
            <a:r>
              <a:rPr lang="en-IN" sz="1800" dirty="0" err="1">
                <a:solidFill>
                  <a:schemeClr val="bg1"/>
                </a:solidFill>
              </a:rPr>
              <a:t>num_of_disks</a:t>
            </a:r>
            <a:r>
              <a:rPr lang="en-IN" sz="1800" dirty="0">
                <a:solidFill>
                  <a:schemeClr val="bg1"/>
                </a:solidFill>
              </a:rPr>
              <a:t>' //</a:t>
            </a:r>
          </a:p>
          <a:p>
            <a:r>
              <a:rPr lang="en-IN" sz="1800" dirty="0">
                <a:solidFill>
                  <a:schemeClr val="bg1"/>
                </a:solidFill>
              </a:rPr>
              <a:t>    // to hold the disks //</a:t>
            </a:r>
          </a:p>
          <a:p>
            <a:r>
              <a:rPr lang="en-IN" sz="1800" dirty="0">
                <a:solidFill>
                  <a:schemeClr val="bg1"/>
                </a:solidFill>
              </a:rPr>
              <a:t>    </a:t>
            </a:r>
            <a:r>
              <a:rPr lang="en-IN" sz="1800" dirty="0" err="1">
                <a:solidFill>
                  <a:schemeClr val="bg1"/>
                </a:solidFill>
              </a:rPr>
              <a:t>src</a:t>
            </a:r>
            <a:r>
              <a:rPr lang="en-IN" sz="1800" dirty="0">
                <a:solidFill>
                  <a:schemeClr val="bg1"/>
                </a:solidFill>
              </a:rPr>
              <a:t> = </a:t>
            </a:r>
            <a:r>
              <a:rPr lang="en-IN" sz="1800" dirty="0" err="1">
                <a:solidFill>
                  <a:schemeClr val="bg1"/>
                </a:solidFill>
              </a:rPr>
              <a:t>createStack</a:t>
            </a:r>
            <a:r>
              <a:rPr lang="en-IN" sz="1800" dirty="0">
                <a:solidFill>
                  <a:schemeClr val="bg1"/>
                </a:solidFill>
              </a:rPr>
              <a:t>(</a:t>
            </a:r>
            <a:r>
              <a:rPr lang="en-IN" sz="1800" dirty="0" err="1">
                <a:solidFill>
                  <a:schemeClr val="bg1"/>
                </a:solidFill>
              </a:rPr>
              <a:t>num_of_disks</a:t>
            </a:r>
            <a:r>
              <a:rPr lang="en-IN" sz="1800" dirty="0">
                <a:solidFill>
                  <a:schemeClr val="bg1"/>
                </a:solidFill>
              </a:rPr>
              <a:t>);</a:t>
            </a:r>
          </a:p>
          <a:p>
            <a:r>
              <a:rPr lang="en-IN" sz="1800" dirty="0">
                <a:solidFill>
                  <a:schemeClr val="bg1"/>
                </a:solidFill>
              </a:rPr>
              <a:t>    aux = </a:t>
            </a:r>
            <a:r>
              <a:rPr lang="en-IN" sz="1800" dirty="0" err="1">
                <a:solidFill>
                  <a:schemeClr val="bg1"/>
                </a:solidFill>
              </a:rPr>
              <a:t>createStack</a:t>
            </a:r>
            <a:r>
              <a:rPr lang="en-IN" sz="1800" dirty="0">
                <a:solidFill>
                  <a:schemeClr val="bg1"/>
                </a:solidFill>
              </a:rPr>
              <a:t>(</a:t>
            </a:r>
            <a:r>
              <a:rPr lang="en-IN" sz="1800" dirty="0" err="1">
                <a:solidFill>
                  <a:schemeClr val="bg1"/>
                </a:solidFill>
              </a:rPr>
              <a:t>num_of_disks</a:t>
            </a:r>
            <a:r>
              <a:rPr lang="en-IN" sz="1800" dirty="0">
                <a:solidFill>
                  <a:schemeClr val="bg1"/>
                </a:solidFill>
              </a:rPr>
              <a:t>);</a:t>
            </a:r>
          </a:p>
          <a:p>
            <a:r>
              <a:rPr lang="en-IN" sz="1800" dirty="0">
                <a:solidFill>
                  <a:schemeClr val="bg1"/>
                </a:solidFill>
              </a:rPr>
              <a:t>    </a:t>
            </a:r>
            <a:r>
              <a:rPr lang="en-IN" sz="1800" dirty="0" err="1">
                <a:solidFill>
                  <a:schemeClr val="bg1"/>
                </a:solidFill>
              </a:rPr>
              <a:t>dest</a:t>
            </a:r>
            <a:r>
              <a:rPr lang="en-IN" sz="1800" dirty="0">
                <a:solidFill>
                  <a:schemeClr val="bg1"/>
                </a:solidFill>
              </a:rPr>
              <a:t> = </a:t>
            </a:r>
            <a:r>
              <a:rPr lang="en-IN" sz="1800" dirty="0" err="1">
                <a:solidFill>
                  <a:schemeClr val="bg1"/>
                </a:solidFill>
              </a:rPr>
              <a:t>createStack</a:t>
            </a:r>
            <a:r>
              <a:rPr lang="en-IN" sz="1800" dirty="0">
                <a:solidFill>
                  <a:schemeClr val="bg1"/>
                </a:solidFill>
              </a:rPr>
              <a:t>(</a:t>
            </a:r>
            <a:r>
              <a:rPr lang="en-IN" sz="1800" dirty="0" err="1">
                <a:solidFill>
                  <a:schemeClr val="bg1"/>
                </a:solidFill>
              </a:rPr>
              <a:t>num_of_disks</a:t>
            </a:r>
            <a:r>
              <a:rPr lang="en-IN" sz="1800" dirty="0">
                <a:solidFill>
                  <a:schemeClr val="bg1"/>
                </a:solidFill>
              </a:rPr>
              <a:t>);</a:t>
            </a:r>
          </a:p>
          <a:p>
            <a:r>
              <a:rPr lang="en-IN" sz="1800" dirty="0">
                <a:solidFill>
                  <a:schemeClr val="bg1"/>
                </a:solidFill>
              </a:rPr>
              <a:t>    </a:t>
            </a:r>
            <a:r>
              <a:rPr lang="en-IN" sz="1800" dirty="0" err="1">
                <a:solidFill>
                  <a:schemeClr val="bg1"/>
                </a:solidFill>
              </a:rPr>
              <a:t>tohIterative</a:t>
            </a:r>
            <a:r>
              <a:rPr lang="en-IN" sz="1800" dirty="0">
                <a:solidFill>
                  <a:schemeClr val="bg1"/>
                </a:solidFill>
              </a:rPr>
              <a:t>(</a:t>
            </a:r>
            <a:r>
              <a:rPr lang="en-IN" sz="1800" dirty="0" err="1">
                <a:solidFill>
                  <a:schemeClr val="bg1"/>
                </a:solidFill>
              </a:rPr>
              <a:t>num_of_disks</a:t>
            </a:r>
            <a:r>
              <a:rPr lang="en-IN" sz="1800" dirty="0">
                <a:solidFill>
                  <a:schemeClr val="bg1"/>
                </a:solidFill>
              </a:rPr>
              <a:t>, </a:t>
            </a:r>
            <a:r>
              <a:rPr lang="en-IN" sz="1800" dirty="0" err="1">
                <a:solidFill>
                  <a:schemeClr val="bg1"/>
                </a:solidFill>
              </a:rPr>
              <a:t>src</a:t>
            </a:r>
            <a:r>
              <a:rPr lang="en-IN" sz="1800" dirty="0">
                <a:solidFill>
                  <a:schemeClr val="bg1"/>
                </a:solidFill>
              </a:rPr>
              <a:t>, aux, </a:t>
            </a:r>
            <a:r>
              <a:rPr lang="en-IN" sz="1800" dirty="0" err="1">
                <a:solidFill>
                  <a:schemeClr val="bg1"/>
                </a:solidFill>
              </a:rPr>
              <a:t>dest</a:t>
            </a:r>
            <a:r>
              <a:rPr lang="en-IN" sz="1800" dirty="0">
                <a:solidFill>
                  <a:schemeClr val="bg1"/>
                </a:solidFill>
              </a:rPr>
              <a:t>);</a:t>
            </a:r>
          </a:p>
          <a:p>
            <a:r>
              <a:rPr lang="en-IN" sz="1800" dirty="0">
                <a:solidFill>
                  <a:schemeClr val="bg1"/>
                </a:solidFill>
              </a:rPr>
              <a:t>    return 0;</a:t>
            </a:r>
          </a:p>
          <a:p>
            <a:r>
              <a:rPr lang="en-IN" sz="1800" dirty="0">
                <a:solidFill>
                  <a:schemeClr val="bg1"/>
                </a:solidFill>
              </a:rPr>
              <a:t>}</a:t>
            </a:r>
          </a:p>
          <a:p>
            <a:endParaRPr lang="en-IN" dirty="0"/>
          </a:p>
        </p:txBody>
      </p:sp>
    </p:spTree>
    <p:extLst>
      <p:ext uri="{BB962C8B-B14F-4D97-AF65-F5344CB8AC3E}">
        <p14:creationId xmlns:p14="http://schemas.microsoft.com/office/powerpoint/2010/main" val="192043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E9A25-8B23-3BCC-0D04-83F3D0E9F560}"/>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6AD93B0B-5EC2-1919-DC2F-D311C35EA47A}"/>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C236CDF9-974A-6580-EBAE-F0177137975B}"/>
              </a:ext>
            </a:extLst>
          </p:cNvPr>
          <p:cNvSpPr txBox="1"/>
          <p:nvPr/>
        </p:nvSpPr>
        <p:spPr>
          <a:xfrm>
            <a:off x="812800" y="596900"/>
            <a:ext cx="9880600" cy="1754326"/>
          </a:xfrm>
          <a:prstGeom prst="rect">
            <a:avLst/>
          </a:prstGeom>
          <a:noFill/>
        </p:spPr>
        <p:txBody>
          <a:bodyPr wrap="square" rtlCol="0">
            <a:spAutoFit/>
          </a:bodyPr>
          <a:lstStyle/>
          <a:p>
            <a:pPr algn="ctr"/>
            <a:r>
              <a:rPr lang="en-IN" sz="3600" b="1" u="sng" dirty="0">
                <a:solidFill>
                  <a:srgbClr val="66FFFF"/>
                </a:solidFill>
              </a:rPr>
              <a:t>OUT PUT AND EXECUTION</a:t>
            </a:r>
          </a:p>
          <a:p>
            <a:endParaRPr lang="en-IN" sz="3600" b="1" u="sng" dirty="0">
              <a:solidFill>
                <a:schemeClr val="accent4"/>
              </a:solidFill>
            </a:endParaRPr>
          </a:p>
          <a:p>
            <a:pPr algn="ctr"/>
            <a:r>
              <a:rPr lang="en-IN" sz="3600" b="1" u="sng" dirty="0">
                <a:solidFill>
                  <a:schemeClr val="accent4"/>
                </a:solidFill>
              </a:rPr>
              <a:t> </a:t>
            </a:r>
          </a:p>
        </p:txBody>
      </p:sp>
      <p:pic>
        <p:nvPicPr>
          <p:cNvPr id="6" name="Picture 5">
            <a:extLst>
              <a:ext uri="{FF2B5EF4-FFF2-40B4-BE49-F238E27FC236}">
                <a16:creationId xmlns:a16="http://schemas.microsoft.com/office/drawing/2014/main" id="{53DDF748-BACE-B0CD-13CC-4A0E97642F39}"/>
              </a:ext>
            </a:extLst>
          </p:cNvPr>
          <p:cNvPicPr>
            <a:picLocks noChangeAspect="1"/>
          </p:cNvPicPr>
          <p:nvPr/>
        </p:nvPicPr>
        <p:blipFill>
          <a:blip r:embed="rId3"/>
          <a:stretch>
            <a:fillRect/>
          </a:stretch>
        </p:blipFill>
        <p:spPr>
          <a:xfrm>
            <a:off x="4102100" y="1490105"/>
            <a:ext cx="3721100" cy="3618448"/>
          </a:xfrm>
          <a:prstGeom prst="rect">
            <a:avLst/>
          </a:prstGeom>
        </p:spPr>
      </p:pic>
    </p:spTree>
    <p:extLst>
      <p:ext uri="{BB962C8B-B14F-4D97-AF65-F5344CB8AC3E}">
        <p14:creationId xmlns:p14="http://schemas.microsoft.com/office/powerpoint/2010/main" val="391129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1EE03D-2D1A-E396-A09F-F261BE275741}"/>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Background pattern&#10;&#10;Description automatically generated">
            <a:extLst>
              <a:ext uri="{FF2B5EF4-FFF2-40B4-BE49-F238E27FC236}">
                <a16:creationId xmlns:a16="http://schemas.microsoft.com/office/drawing/2014/main" id="{127DED78-A4FE-762F-BFC9-706BABD1D9F2}"/>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10" name="TextBox 9">
            <a:extLst>
              <a:ext uri="{FF2B5EF4-FFF2-40B4-BE49-F238E27FC236}">
                <a16:creationId xmlns:a16="http://schemas.microsoft.com/office/drawing/2014/main" id="{E2A6E040-E51F-72C2-1C51-B21831596D48}"/>
              </a:ext>
            </a:extLst>
          </p:cNvPr>
          <p:cNvSpPr txBox="1"/>
          <p:nvPr/>
        </p:nvSpPr>
        <p:spPr>
          <a:xfrm>
            <a:off x="1327140" y="783651"/>
            <a:ext cx="9537700" cy="584775"/>
          </a:xfrm>
          <a:prstGeom prst="rect">
            <a:avLst/>
          </a:prstGeom>
          <a:noFill/>
        </p:spPr>
        <p:txBody>
          <a:bodyPr wrap="square" rtlCol="0">
            <a:spAutoFit/>
          </a:bodyPr>
          <a:lstStyle/>
          <a:p>
            <a:pPr algn="ctr"/>
            <a:r>
              <a:rPr lang="en-IN" sz="3200" b="1" u="sng" dirty="0">
                <a:solidFill>
                  <a:srgbClr val="66FFFF"/>
                </a:solidFill>
              </a:rPr>
              <a:t>THE REAL MOVES OF THE DISKS </a:t>
            </a:r>
          </a:p>
        </p:txBody>
      </p:sp>
      <p:pic>
        <p:nvPicPr>
          <p:cNvPr id="4" name="Picture 3" descr="Chart&#10;&#10;Description automatically generated with low confidence">
            <a:extLst>
              <a:ext uri="{FF2B5EF4-FFF2-40B4-BE49-F238E27FC236}">
                <a16:creationId xmlns:a16="http://schemas.microsoft.com/office/drawing/2014/main" id="{6DBB8229-17CF-07DD-5054-D2392FDC0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715" y="1676399"/>
            <a:ext cx="5924550" cy="3813175"/>
          </a:xfrm>
          <a:prstGeom prst="rect">
            <a:avLst/>
          </a:prstGeom>
        </p:spPr>
      </p:pic>
    </p:spTree>
    <p:extLst>
      <p:ext uri="{BB962C8B-B14F-4D97-AF65-F5344CB8AC3E}">
        <p14:creationId xmlns:p14="http://schemas.microsoft.com/office/powerpoint/2010/main" val="90893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027B2-8CDA-12A2-0280-06B675393253}"/>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Background pattern&#10;&#10;Description automatically generated">
            <a:extLst>
              <a:ext uri="{FF2B5EF4-FFF2-40B4-BE49-F238E27FC236}">
                <a16:creationId xmlns:a16="http://schemas.microsoft.com/office/drawing/2014/main" id="{10596BE6-EBF0-AE20-288E-EAF459AD49D1}"/>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7" name="TextBox 6">
            <a:extLst>
              <a:ext uri="{FF2B5EF4-FFF2-40B4-BE49-F238E27FC236}">
                <a16:creationId xmlns:a16="http://schemas.microsoft.com/office/drawing/2014/main" id="{0CEFE50B-D327-9770-3505-5AC58CA32BA8}"/>
              </a:ext>
            </a:extLst>
          </p:cNvPr>
          <p:cNvSpPr txBox="1"/>
          <p:nvPr/>
        </p:nvSpPr>
        <p:spPr>
          <a:xfrm>
            <a:off x="698500" y="469900"/>
            <a:ext cx="10947400" cy="5474960"/>
          </a:xfrm>
          <a:prstGeom prst="rect">
            <a:avLst/>
          </a:prstGeom>
          <a:noFill/>
        </p:spPr>
        <p:txBody>
          <a:bodyPr wrap="square" rtlCol="0">
            <a:spAutoFit/>
          </a:bodyPr>
          <a:lstStyle/>
          <a:p>
            <a:pPr algn="ctr">
              <a:lnSpc>
                <a:spcPct val="107000"/>
              </a:lnSpc>
              <a:spcAft>
                <a:spcPts val="800"/>
              </a:spcAft>
            </a:pPr>
            <a:r>
              <a:rPr lang="en-IN" sz="30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Time And Space Complexity</a:t>
            </a:r>
          </a:p>
          <a:p>
            <a:pPr>
              <a:lnSpc>
                <a:spcPct val="107000"/>
              </a:lnSpc>
              <a:spcAft>
                <a:spcPts val="800"/>
              </a:spcAft>
            </a:pPr>
            <a:endParaRPr lang="en-IN" sz="30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Time Complexity: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we assume n as number of discs Then The time complexity is O(2^n), because that is the number of iterations done in the only loops present in the code, while remaining code run in constant time </a:t>
            </a: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Space Complexity: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space complexity can be split up into two parts: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"towers" themselves (stacks) have a O(n) space complexity</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auxiliary space has a O(1) space complexity as there are no other vectors, and the call stack has a fixed size (no dynamic recursion) So the overall space complexity is O(n).</a:t>
            </a:r>
          </a:p>
          <a:p>
            <a:endParaRPr lang="en-IN" dirty="0"/>
          </a:p>
        </p:txBody>
      </p:sp>
    </p:spTree>
    <p:extLst>
      <p:ext uri="{BB962C8B-B14F-4D97-AF65-F5344CB8AC3E}">
        <p14:creationId xmlns:p14="http://schemas.microsoft.com/office/powerpoint/2010/main" val="242513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D2BC63-1A65-96EE-B95A-350A07174CCA}"/>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Background pattern&#10;&#10;Description automatically generated">
            <a:extLst>
              <a:ext uri="{FF2B5EF4-FFF2-40B4-BE49-F238E27FC236}">
                <a16:creationId xmlns:a16="http://schemas.microsoft.com/office/drawing/2014/main" id="{2989860C-133B-0150-963A-9317AB302245}"/>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8" name="TextBox 7">
            <a:extLst>
              <a:ext uri="{FF2B5EF4-FFF2-40B4-BE49-F238E27FC236}">
                <a16:creationId xmlns:a16="http://schemas.microsoft.com/office/drawing/2014/main" id="{819BE67C-4977-9381-B34F-C490715F1A0B}"/>
              </a:ext>
            </a:extLst>
          </p:cNvPr>
          <p:cNvSpPr txBox="1"/>
          <p:nvPr/>
        </p:nvSpPr>
        <p:spPr>
          <a:xfrm>
            <a:off x="825490" y="2489200"/>
            <a:ext cx="10541000" cy="1631216"/>
          </a:xfrm>
          <a:prstGeom prst="rect">
            <a:avLst/>
          </a:prstGeom>
          <a:noFill/>
        </p:spPr>
        <p:txBody>
          <a:bodyPr wrap="square" rtlCol="0">
            <a:spAutoFit/>
          </a:bodyPr>
          <a:lstStyle/>
          <a:p>
            <a:pPr algn="ctr"/>
            <a:r>
              <a:rPr lang="en-IN" sz="2000" b="1" dirty="0">
                <a:solidFill>
                  <a:schemeClr val="bg1"/>
                </a:solidFill>
                <a:latin typeface="+mj-lt"/>
              </a:rPr>
              <a:t>PROJECT-2</a:t>
            </a:r>
          </a:p>
          <a:p>
            <a:r>
              <a:rPr lang="en-IN" sz="8000" b="1" dirty="0">
                <a:solidFill>
                  <a:schemeClr val="bg1"/>
                </a:solidFill>
                <a:latin typeface="+mj-lt"/>
              </a:rPr>
              <a:t>THE 4-QUEENS PROBLEM</a:t>
            </a:r>
          </a:p>
        </p:txBody>
      </p:sp>
    </p:spTree>
    <p:extLst>
      <p:ext uri="{BB962C8B-B14F-4D97-AF65-F5344CB8AC3E}">
        <p14:creationId xmlns:p14="http://schemas.microsoft.com/office/powerpoint/2010/main" val="184660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5192F0-19B9-B871-AE49-B771A94BC5F5}"/>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B97001F2-29BD-8657-134E-C30BD960728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F19AD731-1B31-F339-4D7E-3A3368113014}"/>
              </a:ext>
            </a:extLst>
          </p:cNvPr>
          <p:cNvSpPr txBox="1"/>
          <p:nvPr/>
        </p:nvSpPr>
        <p:spPr>
          <a:xfrm>
            <a:off x="1015990" y="2120900"/>
            <a:ext cx="10160000" cy="1569660"/>
          </a:xfrm>
          <a:prstGeom prst="rect">
            <a:avLst/>
          </a:prstGeom>
          <a:noFill/>
        </p:spPr>
        <p:txBody>
          <a:bodyPr wrap="square" rtlCol="0">
            <a:spAutoFit/>
          </a:bodyPr>
          <a:lstStyle/>
          <a:p>
            <a:pPr algn="ctr"/>
            <a:r>
              <a:rPr lang="en-IN" sz="3600" b="1" u="sng" dirty="0">
                <a:solidFill>
                  <a:srgbClr val="66FFFF"/>
                </a:solidFill>
              </a:rPr>
              <a:t>Description</a:t>
            </a:r>
          </a:p>
          <a:p>
            <a:r>
              <a:rPr lang="en-US" sz="2000" b="0" i="0" u="none" strike="noStrike" dirty="0">
                <a:solidFill>
                  <a:schemeClr val="bg1"/>
                </a:solidFill>
                <a:effectLst/>
                <a:latin typeface="Twentieth Century"/>
              </a:rPr>
              <a:t>N Queen’s problem is the puzzle in which n-queens are to be placed on a n*n chess board such that no two queens are in the same row, column or diagonal.</a:t>
            </a:r>
          </a:p>
          <a:p>
            <a:r>
              <a:rPr lang="en-US" sz="2000" dirty="0">
                <a:solidFill>
                  <a:schemeClr val="bg1"/>
                </a:solidFill>
                <a:latin typeface="Twentieth Century"/>
              </a:rPr>
              <a:t>This problem is solved by using the back tracking.</a:t>
            </a:r>
            <a:endParaRPr lang="en-IN" sz="2000" b="1" u="sng" dirty="0">
              <a:solidFill>
                <a:schemeClr val="bg1"/>
              </a:solidFill>
            </a:endParaRPr>
          </a:p>
        </p:txBody>
      </p:sp>
    </p:spTree>
    <p:extLst>
      <p:ext uri="{BB962C8B-B14F-4D97-AF65-F5344CB8AC3E}">
        <p14:creationId xmlns:p14="http://schemas.microsoft.com/office/powerpoint/2010/main" val="262538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5924E9-64CF-68F6-6764-2ED540F3B8A4}"/>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25986AB6-5965-5FE7-1C70-8128B5766E1D}"/>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9614594B-00FE-5259-A0AE-9A8BFCDCC96E}"/>
              </a:ext>
            </a:extLst>
          </p:cNvPr>
          <p:cNvSpPr txBox="1"/>
          <p:nvPr/>
        </p:nvSpPr>
        <p:spPr>
          <a:xfrm>
            <a:off x="660400" y="279400"/>
            <a:ext cx="10579100" cy="6262868"/>
          </a:xfrm>
          <a:prstGeom prst="rect">
            <a:avLst/>
          </a:prstGeom>
          <a:noFill/>
        </p:spPr>
        <p:txBody>
          <a:bodyPr wrap="square" rtlCol="0">
            <a:spAutoFit/>
          </a:bodyPr>
          <a:lstStyle/>
          <a:p>
            <a:pPr algn="ctr"/>
            <a:r>
              <a:rPr lang="en-IN" sz="36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ALGRORITHM</a:t>
            </a:r>
          </a:p>
          <a:p>
            <a:pPr algn="ctr"/>
            <a:endParaRPr lang="en-IN" sz="36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1: - </a:t>
            </a:r>
            <a:r>
              <a:rPr lang="en-IN"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START</a:t>
            </a: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2: -</a:t>
            </a:r>
            <a:r>
              <a:rPr lang="en-IN"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b="0" i="0" u="none" strike="noStrike" dirty="0">
                <a:solidFill>
                  <a:schemeClr val="bg1"/>
                </a:solidFill>
                <a:effectLst/>
                <a:latin typeface="Twentieth Century"/>
              </a:rPr>
              <a:t>Place the queens col­umn wise, start from the left most column</a:t>
            </a:r>
            <a:endParaRPr lang="en-IN"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3: -  </a:t>
            </a:r>
            <a:r>
              <a:rPr lang="en-US" sz="1600" b="0" i="0" u="none" strike="noStrike" dirty="0">
                <a:solidFill>
                  <a:schemeClr val="bg1"/>
                </a:solidFill>
                <a:effectLst/>
                <a:latin typeface="Twentieth Century"/>
              </a:rPr>
              <a:t>If all queens are placed:</a:t>
            </a:r>
            <a:br>
              <a:rPr lang="en-US" sz="1600" b="0" i="0" u="none" strike="noStrike" dirty="0">
                <a:solidFill>
                  <a:schemeClr val="bg1"/>
                </a:solidFill>
                <a:effectLst/>
                <a:latin typeface="Twentieth Century"/>
              </a:rPr>
            </a:br>
            <a:r>
              <a:rPr lang="en-US" sz="1600" b="0" i="0" u="none" strike="noStrike" dirty="0">
                <a:solidFill>
                  <a:schemeClr val="bg1"/>
                </a:solidFill>
                <a:effectLst/>
                <a:latin typeface="Twentieth Century"/>
              </a:rPr>
              <a:t>                               return true and print the solu­tion matrix.</a:t>
            </a:r>
            <a:br>
              <a:rPr lang="en-US" sz="1600" b="0" i="0" u="none" strike="noStrike" dirty="0">
                <a:solidFill>
                  <a:schemeClr val="bg1"/>
                </a:solidFill>
                <a:effectLst/>
                <a:latin typeface="Twentieth Century"/>
              </a:rPr>
            </a:br>
            <a:r>
              <a:rPr lang="en-US" sz="1600" b="0" i="0" u="none" strike="noStrike" dirty="0">
                <a:solidFill>
                  <a:schemeClr val="bg1"/>
                </a:solidFill>
                <a:effectLst/>
                <a:latin typeface="Twentieth Century"/>
              </a:rPr>
              <a:t>                     Else</a:t>
            </a:r>
            <a:br>
              <a:rPr lang="en-US" sz="1600" b="0" i="0" u="none" strike="noStrike" dirty="0">
                <a:solidFill>
                  <a:schemeClr val="bg1"/>
                </a:solidFill>
                <a:effectLst/>
                <a:latin typeface="Twentieth Century"/>
              </a:rPr>
            </a:br>
            <a:r>
              <a:rPr lang="en-US" sz="1600" b="0" i="0" u="none" strike="noStrike" dirty="0">
                <a:solidFill>
                  <a:schemeClr val="bg1"/>
                </a:solidFill>
                <a:effectLst/>
                <a:latin typeface="Twentieth Century"/>
              </a:rPr>
              <a:t>                               Try all the rows in the cur­rent column.</a:t>
            </a:r>
            <a:endParaRPr lang="en-IN"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4: -</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Try all rows in the current column. Perform the following steps:</a:t>
            </a:r>
          </a:p>
          <a:p>
            <a:pPr marL="457200">
              <a:lnSpc>
                <a:spcPct val="107000"/>
              </a:lnSpc>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if the queens can be placed safely in this row, then mark the (row, column) as part     of the solution and recursively check if the queen is perfectly placed or not.</a:t>
            </a:r>
          </a:p>
          <a:p>
            <a:pPr>
              <a:lnSpc>
                <a:spcPct val="107000"/>
              </a:lnSpc>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 Place queen in (row, column) if leads to the solution then</a:t>
            </a:r>
          </a:p>
          <a:p>
            <a:pPr indent="457200">
              <a:lnSpc>
                <a:spcPct val="107000"/>
              </a:lnSpc>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return true.</a:t>
            </a:r>
          </a:p>
          <a:p>
            <a:pPr marL="457200">
              <a:lnSpc>
                <a:spcPct val="107000"/>
              </a:lnSpc>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 if queen placed doesn't lead to solution, then use backtrack and go to step a) to try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other probabilities</a:t>
            </a: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5: -  </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all rows have been tried and nothing worked, return false.</a:t>
            </a: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6: -   </a:t>
            </a:r>
            <a:r>
              <a:rPr lang="en-IN"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STOP</a:t>
            </a:r>
            <a:endPar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322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descr="Background pattern&#10;&#10;Description automatically generated">
            <a:extLst>
              <a:ext uri="{FF2B5EF4-FFF2-40B4-BE49-F238E27FC236}">
                <a16:creationId xmlns:a16="http://schemas.microsoft.com/office/drawing/2014/main" id="{EFA1F1CE-77DF-1F59-8A80-D5C611F761C8}"/>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l="2632" r="8479"/>
          <a:stretch/>
        </p:blipFill>
        <p:spPr>
          <a:xfrm>
            <a:off x="0" y="0"/>
            <a:ext cx="12192000" cy="6858000"/>
          </a:xfrm>
          <a:prstGeom prst="rect">
            <a:avLst/>
          </a:prstGeom>
        </p:spPr>
      </p:pic>
      <p:sp>
        <p:nvSpPr>
          <p:cNvPr id="67" name="Rectangle 66">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0B4CF9C-CA86-6E46-4063-11DDA9F2BB34}"/>
              </a:ext>
            </a:extLst>
          </p:cNvPr>
          <p:cNvSpPr>
            <a:spLocks noGrp="1"/>
          </p:cNvSpPr>
          <p:nvPr>
            <p:ph type="ctrTitle"/>
          </p:nvPr>
        </p:nvSpPr>
        <p:spPr>
          <a:xfrm>
            <a:off x="1769532" y="1695576"/>
            <a:ext cx="8652938" cy="3079624"/>
          </a:xfrm>
        </p:spPr>
        <p:txBody>
          <a:bodyPr anchor="ctr">
            <a:normAutofit/>
          </a:bodyPr>
          <a:lstStyle/>
          <a:p>
            <a:r>
              <a:rPr lang="en-IN" sz="2000" b="1" dirty="0"/>
              <a:t>PROJECT -1</a:t>
            </a:r>
            <a:br>
              <a:rPr lang="en-IN" sz="8000" b="1" dirty="0"/>
            </a:br>
            <a:r>
              <a:rPr lang="en-IN" sz="8000" b="1" dirty="0"/>
              <a:t>TOWER OF HANOI</a:t>
            </a:r>
          </a:p>
        </p:txBody>
      </p:sp>
      <p:sp>
        <p:nvSpPr>
          <p:cNvPr id="3" name="Subtitle 2">
            <a:extLst>
              <a:ext uri="{FF2B5EF4-FFF2-40B4-BE49-F238E27FC236}">
                <a16:creationId xmlns:a16="http://schemas.microsoft.com/office/drawing/2014/main" id="{44C5FB87-54A4-B51E-B254-32572581A8C1}"/>
              </a:ext>
            </a:extLst>
          </p:cNvPr>
          <p:cNvSpPr>
            <a:spLocks noGrp="1"/>
          </p:cNvSpPr>
          <p:nvPr>
            <p:ph type="subTitle" idx="1"/>
          </p:nvPr>
        </p:nvSpPr>
        <p:spPr>
          <a:xfrm>
            <a:off x="1769532" y="3742006"/>
            <a:ext cx="8655200" cy="1338322"/>
          </a:xfrm>
        </p:spPr>
        <p:txBody>
          <a:bodyPr>
            <a:normAutofit fontScale="92500" lnSpcReduction="20000"/>
          </a:bodyPr>
          <a:lstStyle/>
          <a:p>
            <a:r>
              <a:rPr lang="en-IN" dirty="0"/>
              <a:t>                                                                                  </a:t>
            </a:r>
            <a:r>
              <a:rPr lang="en-IN" sz="1800" dirty="0"/>
              <a:t>By BEECHA VENKATA NAGA HAREESH </a:t>
            </a:r>
          </a:p>
          <a:p>
            <a:r>
              <a:rPr lang="en-IN" sz="1800" dirty="0"/>
              <a:t>                                                                                                                                              AP21110010839</a:t>
            </a:r>
          </a:p>
          <a:p>
            <a:r>
              <a:rPr lang="en-IN" sz="1800" b="0" i="0" u="none" strike="noStrike" dirty="0">
                <a:effectLst/>
              </a:rPr>
              <a:t>UNDER THE GUIDANCE OF</a:t>
            </a:r>
          </a:p>
          <a:p>
            <a:r>
              <a:rPr lang="en-IN" sz="1800" b="0" i="0" u="none" strike="noStrike" dirty="0">
                <a:solidFill>
                  <a:srgbClr val="82FFFF"/>
                </a:solidFill>
                <a:effectLst/>
                <a:latin typeface="EB Garamond" panose="020B0604020202020204" pitchFamily="2" charset="0"/>
              </a:rPr>
              <a:t> </a:t>
            </a:r>
            <a:r>
              <a:rPr lang="en-IN" sz="1800" b="0" i="0" u="none" strike="noStrike" dirty="0">
                <a:effectLst/>
              </a:rPr>
              <a:t>DR. NITUL DUTTA</a:t>
            </a:r>
            <a:endParaRPr lang="en-IN" dirty="0"/>
          </a:p>
        </p:txBody>
      </p:sp>
      <p:sp>
        <p:nvSpPr>
          <p:cNvPr id="69" name="Rectangle 68">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9159700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A1BC5-394A-431E-1271-227EF6BF3286}"/>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D499DFF5-78BC-0D18-591A-1F2B7FE48036}"/>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91D37ED9-BDA7-BA1D-20FC-DFDEC33C8D6D}"/>
              </a:ext>
            </a:extLst>
          </p:cNvPr>
          <p:cNvSpPr txBox="1"/>
          <p:nvPr/>
        </p:nvSpPr>
        <p:spPr>
          <a:xfrm>
            <a:off x="1028690" y="257201"/>
            <a:ext cx="10134600" cy="6343596"/>
          </a:xfrm>
          <a:prstGeom prst="rect">
            <a:avLst/>
          </a:prstGeom>
          <a:noFill/>
        </p:spPr>
        <p:txBody>
          <a:bodyPr wrap="square" rtlCol="0">
            <a:spAutoFit/>
          </a:bodyPr>
          <a:lstStyle/>
          <a:p>
            <a:pPr algn="ctr">
              <a:lnSpc>
                <a:spcPct val="107000"/>
              </a:lnSpc>
              <a:spcAft>
                <a:spcPts val="800"/>
              </a:spcAft>
            </a:pPr>
            <a:r>
              <a:rPr lang="en-IN" sz="36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Time and Space Complexity</a:t>
            </a:r>
          </a:p>
          <a:p>
            <a:pPr>
              <a:lnSpc>
                <a:spcPct val="107000"/>
              </a:lnSpc>
              <a:spcAft>
                <a:spcPts val="800"/>
              </a:spcAft>
            </a:pPr>
            <a:r>
              <a:rPr lang="en-IN" sz="2800" b="1"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Time Complexity: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QUEEN method takes O(N) time as it iterates through our array every time.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each invocation of the place method, there is a loop which runs for O(N) time.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each iteration of this loop, there is QUEEN invocation which is O(N) and a recursive call with a smaller argument.</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we add all this up and define the run time as T(N). Then T(N) = O(N) + N*T (N-1)</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If you draw a recursion tree using this recurrence, the final term will be</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something like n^3+n!0(1). By the definition of Big O, this can be reduced to O(n!)</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running time.</a:t>
            </a:r>
          </a:p>
          <a:p>
            <a:pPr>
              <a:lnSpc>
                <a:spcPct val="107000"/>
              </a:lnSpc>
              <a:spcAft>
                <a:spcPts val="800"/>
              </a:spcAft>
            </a:pPr>
            <a:r>
              <a:rPr lang="en-IN" sz="2800" b="1"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Space complexity:</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this algorithm it is O(N). The algorithm uses an auxiliary array of length N to store just N position</a:t>
            </a:r>
          </a:p>
          <a:p>
            <a:pPr>
              <a:lnSpc>
                <a:spcPct val="107000"/>
              </a:lnSpc>
              <a:spcAft>
                <a:spcPts val="800"/>
              </a:spcAft>
            </a:pP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988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5398BF-BC59-B961-2C66-E20E07A392E1}"/>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0EF553B6-0F77-3564-A99E-48D829A189B0}"/>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1F1AA41B-5D83-0811-F63B-A2AAF420085E}"/>
              </a:ext>
            </a:extLst>
          </p:cNvPr>
          <p:cNvSpPr txBox="1"/>
          <p:nvPr/>
        </p:nvSpPr>
        <p:spPr>
          <a:xfrm>
            <a:off x="622300" y="584200"/>
            <a:ext cx="10718800" cy="5509200"/>
          </a:xfrm>
          <a:prstGeom prst="rect">
            <a:avLst/>
          </a:prstGeom>
          <a:noFill/>
        </p:spPr>
        <p:txBody>
          <a:bodyPr wrap="square" rtlCol="0">
            <a:spAutoFit/>
          </a:bodyPr>
          <a:lstStyle/>
          <a:p>
            <a:pPr algn="ctr"/>
            <a:r>
              <a:rPr lang="en-IN" sz="3600" b="1" u="sng" dirty="0">
                <a:solidFill>
                  <a:srgbClr val="66FFFF"/>
                </a:solidFill>
              </a:rPr>
              <a:t>CODE</a:t>
            </a:r>
          </a:p>
          <a:p>
            <a:r>
              <a:rPr lang="en-IN" sz="2000" dirty="0">
                <a:solidFill>
                  <a:schemeClr val="bg1"/>
                </a:solidFill>
              </a:rPr>
              <a:t>#include&lt;stdio.h&gt; // to use </a:t>
            </a:r>
            <a:r>
              <a:rPr lang="en-IN" sz="2000" dirty="0" err="1">
                <a:solidFill>
                  <a:schemeClr val="bg1"/>
                </a:solidFill>
              </a:rPr>
              <a:t>inbult</a:t>
            </a:r>
            <a:r>
              <a:rPr lang="en-IN" sz="2000" dirty="0">
                <a:solidFill>
                  <a:schemeClr val="bg1"/>
                </a:solidFill>
              </a:rPr>
              <a:t> functions like </a:t>
            </a:r>
            <a:r>
              <a:rPr lang="en-IN" sz="2000" dirty="0" err="1">
                <a:solidFill>
                  <a:schemeClr val="bg1"/>
                </a:solidFill>
              </a:rPr>
              <a:t>printf</a:t>
            </a:r>
            <a:r>
              <a:rPr lang="en-IN" sz="2000" dirty="0">
                <a:solidFill>
                  <a:schemeClr val="bg1"/>
                </a:solidFill>
              </a:rPr>
              <a:t> and </a:t>
            </a:r>
            <a:r>
              <a:rPr lang="en-IN" sz="2000" dirty="0" err="1">
                <a:solidFill>
                  <a:schemeClr val="bg1"/>
                </a:solidFill>
              </a:rPr>
              <a:t>scanf</a:t>
            </a:r>
            <a:endParaRPr lang="en-IN" sz="2000" dirty="0">
              <a:solidFill>
                <a:schemeClr val="bg1"/>
              </a:solidFill>
            </a:endParaRPr>
          </a:p>
          <a:p>
            <a:r>
              <a:rPr lang="en-IN" sz="2000" dirty="0">
                <a:solidFill>
                  <a:schemeClr val="bg1"/>
                </a:solidFill>
              </a:rPr>
              <a:t>#include&lt;math.h&gt; // to use the </a:t>
            </a:r>
            <a:r>
              <a:rPr lang="en-IN" sz="2000" dirty="0" err="1">
                <a:solidFill>
                  <a:schemeClr val="bg1"/>
                </a:solidFill>
              </a:rPr>
              <a:t>matmatical</a:t>
            </a:r>
            <a:r>
              <a:rPr lang="en-IN" sz="2000" dirty="0">
                <a:solidFill>
                  <a:schemeClr val="bg1"/>
                </a:solidFill>
              </a:rPr>
              <a:t> functions like </a:t>
            </a:r>
            <a:r>
              <a:rPr lang="en-IN" sz="2000" dirty="0" err="1">
                <a:solidFill>
                  <a:schemeClr val="bg1"/>
                </a:solidFill>
              </a:rPr>
              <a:t>squ</a:t>
            </a:r>
            <a:r>
              <a:rPr lang="en-IN" sz="2000" dirty="0">
                <a:solidFill>
                  <a:schemeClr val="bg1"/>
                </a:solidFill>
              </a:rPr>
              <a:t> and abs</a:t>
            </a:r>
          </a:p>
          <a:p>
            <a:r>
              <a:rPr lang="en-IN" sz="2000" dirty="0">
                <a:solidFill>
                  <a:schemeClr val="bg1"/>
                </a:solidFill>
              </a:rPr>
              <a:t>int a[100],count=0; // </a:t>
            </a:r>
            <a:r>
              <a:rPr lang="en-IN" sz="2000" dirty="0" err="1">
                <a:solidFill>
                  <a:schemeClr val="bg1"/>
                </a:solidFill>
              </a:rPr>
              <a:t>globle</a:t>
            </a:r>
            <a:r>
              <a:rPr lang="en-IN" sz="2000" dirty="0">
                <a:solidFill>
                  <a:schemeClr val="bg1"/>
                </a:solidFill>
              </a:rPr>
              <a:t> </a:t>
            </a:r>
            <a:r>
              <a:rPr lang="en-IN" sz="2000" dirty="0" err="1">
                <a:solidFill>
                  <a:schemeClr val="bg1"/>
                </a:solidFill>
              </a:rPr>
              <a:t>varibles</a:t>
            </a:r>
            <a:endParaRPr lang="en-IN" sz="2000" dirty="0">
              <a:solidFill>
                <a:schemeClr val="bg1"/>
              </a:solidFill>
            </a:endParaRPr>
          </a:p>
          <a:p>
            <a:r>
              <a:rPr lang="en-IN" sz="2000" dirty="0">
                <a:solidFill>
                  <a:schemeClr val="bg1"/>
                </a:solidFill>
              </a:rPr>
              <a:t>int place(int </a:t>
            </a:r>
            <a:r>
              <a:rPr lang="en-IN" sz="2000" dirty="0" err="1">
                <a:solidFill>
                  <a:schemeClr val="bg1"/>
                </a:solidFill>
              </a:rPr>
              <a:t>pos</a:t>
            </a:r>
            <a:r>
              <a:rPr lang="en-IN" sz="2000" dirty="0">
                <a:solidFill>
                  <a:schemeClr val="bg1"/>
                </a:solidFill>
              </a:rPr>
              <a:t>) // subfunction to keep the queen position</a:t>
            </a:r>
          </a:p>
          <a:p>
            <a:r>
              <a:rPr lang="en-IN" sz="2000" dirty="0">
                <a:solidFill>
                  <a:schemeClr val="bg1"/>
                </a:solidFill>
              </a:rPr>
              <a:t>{//place function starts </a:t>
            </a:r>
          </a:p>
          <a:p>
            <a:r>
              <a:rPr lang="en-IN" sz="2000" dirty="0">
                <a:solidFill>
                  <a:schemeClr val="bg1"/>
                </a:solidFill>
              </a:rPr>
              <a:t>	int </a:t>
            </a:r>
            <a:r>
              <a:rPr lang="en-IN" sz="2000" dirty="0" err="1">
                <a:solidFill>
                  <a:schemeClr val="bg1"/>
                </a:solidFill>
              </a:rPr>
              <a:t>i</a:t>
            </a:r>
            <a:r>
              <a:rPr lang="en-IN" sz="2000" dirty="0">
                <a:solidFill>
                  <a:schemeClr val="bg1"/>
                </a:solidFill>
              </a:rPr>
              <a:t>; // </a:t>
            </a:r>
            <a:r>
              <a:rPr lang="en-IN" sz="2000" dirty="0" err="1">
                <a:solidFill>
                  <a:schemeClr val="bg1"/>
                </a:solidFill>
              </a:rPr>
              <a:t>lookle</a:t>
            </a:r>
            <a:r>
              <a:rPr lang="en-IN" sz="2000" dirty="0">
                <a:solidFill>
                  <a:schemeClr val="bg1"/>
                </a:solidFill>
              </a:rPr>
              <a:t> </a:t>
            </a:r>
            <a:r>
              <a:rPr lang="en-IN" sz="2000" dirty="0" err="1">
                <a:solidFill>
                  <a:schemeClr val="bg1"/>
                </a:solidFill>
              </a:rPr>
              <a:t>varible</a:t>
            </a:r>
            <a:r>
              <a:rPr lang="en-IN" sz="2000" dirty="0">
                <a:solidFill>
                  <a:schemeClr val="bg1"/>
                </a:solidFill>
              </a:rPr>
              <a:t> to </a:t>
            </a:r>
            <a:r>
              <a:rPr lang="en-IN" sz="2000" dirty="0" err="1">
                <a:solidFill>
                  <a:schemeClr val="bg1"/>
                </a:solidFill>
              </a:rPr>
              <a:t>controle</a:t>
            </a:r>
            <a:r>
              <a:rPr lang="en-IN" sz="2000" dirty="0">
                <a:solidFill>
                  <a:schemeClr val="bg1"/>
                </a:solidFill>
              </a:rPr>
              <a:t> the loop</a:t>
            </a:r>
          </a:p>
          <a:p>
            <a:r>
              <a:rPr lang="en-IN" sz="2000" dirty="0">
                <a:solidFill>
                  <a:schemeClr val="bg1"/>
                </a:solidFill>
              </a:rPr>
              <a:t>	for (</a:t>
            </a:r>
            <a:r>
              <a:rPr lang="en-IN" sz="2000" dirty="0" err="1">
                <a:solidFill>
                  <a:schemeClr val="bg1"/>
                </a:solidFill>
              </a:rPr>
              <a:t>i</a:t>
            </a:r>
            <a:r>
              <a:rPr lang="en-IN" sz="2000" dirty="0">
                <a:solidFill>
                  <a:schemeClr val="bg1"/>
                </a:solidFill>
              </a:rPr>
              <a:t>=1;i&lt;</a:t>
            </a:r>
            <a:r>
              <a:rPr lang="en-IN" sz="2000" dirty="0" err="1">
                <a:solidFill>
                  <a:schemeClr val="bg1"/>
                </a:solidFill>
              </a:rPr>
              <a:t>pos;i</a:t>
            </a:r>
            <a:r>
              <a:rPr lang="en-IN" sz="2000" dirty="0">
                <a:solidFill>
                  <a:schemeClr val="bg1"/>
                </a:solidFill>
              </a:rPr>
              <a:t>++)// for loop starts</a:t>
            </a:r>
          </a:p>
          <a:p>
            <a:r>
              <a:rPr lang="en-IN" sz="2000" dirty="0">
                <a:solidFill>
                  <a:schemeClr val="bg1"/>
                </a:solidFill>
              </a:rPr>
              <a:t>	{</a:t>
            </a:r>
          </a:p>
          <a:p>
            <a:r>
              <a:rPr lang="en-IN" sz="2000" dirty="0">
                <a:solidFill>
                  <a:schemeClr val="bg1"/>
                </a:solidFill>
              </a:rPr>
              <a:t>		if((a[</a:t>
            </a:r>
            <a:r>
              <a:rPr lang="en-IN" sz="2000" dirty="0" err="1">
                <a:solidFill>
                  <a:schemeClr val="bg1"/>
                </a:solidFill>
              </a:rPr>
              <a:t>i</a:t>
            </a:r>
            <a:r>
              <a:rPr lang="en-IN" sz="2000" dirty="0">
                <a:solidFill>
                  <a:schemeClr val="bg1"/>
                </a:solidFill>
              </a:rPr>
              <a:t>]==a[</a:t>
            </a:r>
            <a:r>
              <a:rPr lang="en-IN" sz="2000" dirty="0" err="1">
                <a:solidFill>
                  <a:schemeClr val="bg1"/>
                </a:solidFill>
              </a:rPr>
              <a:t>pos</a:t>
            </a:r>
            <a:r>
              <a:rPr lang="en-IN" sz="2000" dirty="0">
                <a:solidFill>
                  <a:schemeClr val="bg1"/>
                </a:solidFill>
              </a:rPr>
              <a:t>])||((abs(a[</a:t>
            </a:r>
            <a:r>
              <a:rPr lang="en-IN" sz="2000" dirty="0" err="1">
                <a:solidFill>
                  <a:schemeClr val="bg1"/>
                </a:solidFill>
              </a:rPr>
              <a:t>i</a:t>
            </a:r>
            <a:r>
              <a:rPr lang="en-IN" sz="2000" dirty="0">
                <a:solidFill>
                  <a:schemeClr val="bg1"/>
                </a:solidFill>
              </a:rPr>
              <a:t>]-a[</a:t>
            </a:r>
            <a:r>
              <a:rPr lang="en-IN" sz="2000" dirty="0" err="1">
                <a:solidFill>
                  <a:schemeClr val="bg1"/>
                </a:solidFill>
              </a:rPr>
              <a:t>pos</a:t>
            </a:r>
            <a:r>
              <a:rPr lang="en-IN" sz="2000" dirty="0">
                <a:solidFill>
                  <a:schemeClr val="bg1"/>
                </a:solidFill>
              </a:rPr>
              <a:t>])==abs(</a:t>
            </a:r>
            <a:r>
              <a:rPr lang="en-IN" sz="2000" dirty="0" err="1">
                <a:solidFill>
                  <a:schemeClr val="bg1"/>
                </a:solidFill>
              </a:rPr>
              <a:t>i-pos</a:t>
            </a:r>
            <a:r>
              <a:rPr lang="en-IN" sz="2000" dirty="0">
                <a:solidFill>
                  <a:schemeClr val="bg1"/>
                </a:solidFill>
              </a:rPr>
              <a:t>)))) // checking the condition </a:t>
            </a:r>
            <a:r>
              <a:rPr lang="en-IN" sz="2000" dirty="0" err="1">
                <a:solidFill>
                  <a:schemeClr val="bg1"/>
                </a:solidFill>
              </a:rPr>
              <a:t>whather</a:t>
            </a:r>
            <a:endParaRPr lang="en-IN" sz="2000" dirty="0">
              <a:solidFill>
                <a:schemeClr val="bg1"/>
              </a:solidFill>
            </a:endParaRPr>
          </a:p>
          <a:p>
            <a:r>
              <a:rPr lang="en-IN" sz="2000" dirty="0">
                <a:solidFill>
                  <a:schemeClr val="bg1"/>
                </a:solidFill>
              </a:rPr>
              <a:t>//															// we can place the queen at that position or not		                                                </a:t>
            </a:r>
          </a:p>
          <a:p>
            <a:r>
              <a:rPr lang="en-IN" sz="2000" dirty="0">
                <a:solidFill>
                  <a:schemeClr val="bg1"/>
                </a:solidFill>
              </a:rPr>
              <a:t>		return 0;// no need to return any thing</a:t>
            </a:r>
          </a:p>
          <a:p>
            <a:r>
              <a:rPr lang="en-IN" sz="2000" dirty="0">
                <a:solidFill>
                  <a:schemeClr val="bg1"/>
                </a:solidFill>
              </a:rPr>
              <a:t>	}</a:t>
            </a:r>
          </a:p>
          <a:p>
            <a:r>
              <a:rPr lang="en-IN" sz="2000" dirty="0">
                <a:solidFill>
                  <a:schemeClr val="bg1"/>
                </a:solidFill>
              </a:rPr>
              <a:t>	return 1; </a:t>
            </a:r>
          </a:p>
          <a:p>
            <a:r>
              <a:rPr lang="en-IN" sz="2000" dirty="0">
                <a:solidFill>
                  <a:schemeClr val="bg1"/>
                </a:solidFill>
              </a:rPr>
              <a:t>}//place function ends</a:t>
            </a:r>
          </a:p>
          <a:p>
            <a:endParaRPr lang="en-IN" sz="1600" dirty="0">
              <a:solidFill>
                <a:schemeClr val="bg1"/>
              </a:solidFill>
            </a:endParaRPr>
          </a:p>
        </p:txBody>
      </p:sp>
    </p:spTree>
    <p:extLst>
      <p:ext uri="{BB962C8B-B14F-4D97-AF65-F5344CB8AC3E}">
        <p14:creationId xmlns:p14="http://schemas.microsoft.com/office/powerpoint/2010/main" val="184433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D52FB2-4980-90C9-D374-60AEA6AD6F9D}"/>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F007EA71-9240-636B-7532-F69B1113A065}"/>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C65AA91C-2EFD-118B-251C-A8D349D678A9}"/>
              </a:ext>
            </a:extLst>
          </p:cNvPr>
          <p:cNvSpPr txBox="1"/>
          <p:nvPr/>
        </p:nvSpPr>
        <p:spPr>
          <a:xfrm>
            <a:off x="812800" y="520700"/>
            <a:ext cx="10401300" cy="5324535"/>
          </a:xfrm>
          <a:prstGeom prst="rect">
            <a:avLst/>
          </a:prstGeom>
          <a:noFill/>
        </p:spPr>
        <p:txBody>
          <a:bodyPr wrap="square" rtlCol="0">
            <a:spAutoFit/>
          </a:bodyPr>
          <a:lstStyle/>
          <a:p>
            <a:r>
              <a:rPr lang="en-IN" sz="2000" dirty="0">
                <a:solidFill>
                  <a:schemeClr val="bg1"/>
                </a:solidFill>
              </a:rPr>
              <a:t>void </a:t>
            </a:r>
            <a:r>
              <a:rPr lang="en-IN" sz="2000" dirty="0" err="1">
                <a:solidFill>
                  <a:schemeClr val="bg1"/>
                </a:solidFill>
              </a:rPr>
              <a:t>print_sol</a:t>
            </a:r>
            <a:r>
              <a:rPr lang="en-IN" sz="2000" dirty="0">
                <a:solidFill>
                  <a:schemeClr val="bg1"/>
                </a:solidFill>
              </a:rPr>
              <a:t>(int n) //to print the matrix </a:t>
            </a:r>
          </a:p>
          <a:p>
            <a:r>
              <a:rPr lang="en-IN" sz="2000" dirty="0">
                <a:solidFill>
                  <a:schemeClr val="bg1"/>
                </a:solidFill>
              </a:rPr>
              <a:t>{//print sol function starts</a:t>
            </a:r>
          </a:p>
          <a:p>
            <a:r>
              <a:rPr lang="en-IN" sz="2000" dirty="0">
                <a:solidFill>
                  <a:schemeClr val="bg1"/>
                </a:solidFill>
              </a:rPr>
              <a:t>	int </a:t>
            </a:r>
            <a:r>
              <a:rPr lang="en-IN" sz="2000" dirty="0" err="1">
                <a:solidFill>
                  <a:schemeClr val="bg1"/>
                </a:solidFill>
              </a:rPr>
              <a:t>i,j</a:t>
            </a:r>
            <a:r>
              <a:rPr lang="en-IN" sz="2000" dirty="0">
                <a:solidFill>
                  <a:schemeClr val="bg1"/>
                </a:solidFill>
              </a:rPr>
              <a:t>; // loop </a:t>
            </a:r>
            <a:r>
              <a:rPr lang="en-IN" sz="2000" dirty="0" err="1">
                <a:solidFill>
                  <a:schemeClr val="bg1"/>
                </a:solidFill>
              </a:rPr>
              <a:t>controle</a:t>
            </a:r>
            <a:r>
              <a:rPr lang="en-IN" sz="2000" dirty="0">
                <a:solidFill>
                  <a:schemeClr val="bg1"/>
                </a:solidFill>
              </a:rPr>
              <a:t> variables </a:t>
            </a:r>
          </a:p>
          <a:p>
            <a:r>
              <a:rPr lang="en-IN" sz="2000" dirty="0">
                <a:solidFill>
                  <a:schemeClr val="bg1"/>
                </a:solidFill>
              </a:rPr>
              <a:t>	count++;// to count the solutions</a:t>
            </a:r>
          </a:p>
          <a:p>
            <a:r>
              <a:rPr lang="en-IN" sz="2000" dirty="0">
                <a:solidFill>
                  <a:schemeClr val="bg1"/>
                </a:solidFill>
              </a:rPr>
              <a:t>	</a:t>
            </a:r>
            <a:r>
              <a:rPr lang="en-IN" sz="2000" dirty="0" err="1">
                <a:solidFill>
                  <a:schemeClr val="bg1"/>
                </a:solidFill>
              </a:rPr>
              <a:t>printf</a:t>
            </a:r>
            <a:r>
              <a:rPr lang="en-IN" sz="2000" dirty="0">
                <a:solidFill>
                  <a:schemeClr val="bg1"/>
                </a:solidFill>
              </a:rPr>
              <a:t>("\n\</a:t>
            </a:r>
            <a:r>
              <a:rPr lang="en-IN" sz="2000" dirty="0" err="1">
                <a:solidFill>
                  <a:schemeClr val="bg1"/>
                </a:solidFill>
              </a:rPr>
              <a:t>nSolution</a:t>
            </a:r>
            <a:r>
              <a:rPr lang="en-IN" sz="2000" dirty="0">
                <a:solidFill>
                  <a:schemeClr val="bg1"/>
                </a:solidFill>
              </a:rPr>
              <a:t> #%d:\n",count); //printing the count</a:t>
            </a:r>
          </a:p>
          <a:p>
            <a:r>
              <a:rPr lang="en-IN" sz="2000" dirty="0">
                <a:solidFill>
                  <a:schemeClr val="bg1"/>
                </a:solidFill>
              </a:rPr>
              <a:t>	for (</a:t>
            </a:r>
            <a:r>
              <a:rPr lang="en-IN" sz="2000" dirty="0" err="1">
                <a:solidFill>
                  <a:schemeClr val="bg1"/>
                </a:solidFill>
              </a:rPr>
              <a:t>i</a:t>
            </a:r>
            <a:r>
              <a:rPr lang="en-IN" sz="2000" dirty="0">
                <a:solidFill>
                  <a:schemeClr val="bg1"/>
                </a:solidFill>
              </a:rPr>
              <a:t>=1;i&lt;=</a:t>
            </a:r>
            <a:r>
              <a:rPr lang="en-IN" sz="2000" dirty="0" err="1">
                <a:solidFill>
                  <a:schemeClr val="bg1"/>
                </a:solidFill>
              </a:rPr>
              <a:t>n;i</a:t>
            </a:r>
            <a:r>
              <a:rPr lang="en-IN" sz="2000" dirty="0">
                <a:solidFill>
                  <a:schemeClr val="bg1"/>
                </a:solidFill>
              </a:rPr>
              <a:t>++) //printing the solution matrix </a:t>
            </a:r>
          </a:p>
          <a:p>
            <a:r>
              <a:rPr lang="en-IN" sz="2000" dirty="0">
                <a:solidFill>
                  <a:schemeClr val="bg1"/>
                </a:solidFill>
              </a:rPr>
              <a:t>	{</a:t>
            </a:r>
          </a:p>
          <a:p>
            <a:r>
              <a:rPr lang="en-IN" sz="2000" dirty="0">
                <a:solidFill>
                  <a:schemeClr val="bg1"/>
                </a:solidFill>
              </a:rPr>
              <a:t>		for (j=1;j&lt;=</a:t>
            </a:r>
            <a:r>
              <a:rPr lang="en-IN" sz="2000" dirty="0" err="1">
                <a:solidFill>
                  <a:schemeClr val="bg1"/>
                </a:solidFill>
              </a:rPr>
              <a:t>n;j</a:t>
            </a:r>
            <a:r>
              <a:rPr lang="en-IN" sz="2000" dirty="0">
                <a:solidFill>
                  <a:schemeClr val="bg1"/>
                </a:solidFill>
              </a:rPr>
              <a:t>++) </a:t>
            </a:r>
          </a:p>
          <a:p>
            <a:r>
              <a:rPr lang="en-IN" sz="2000" dirty="0">
                <a:solidFill>
                  <a:schemeClr val="bg1"/>
                </a:solidFill>
              </a:rPr>
              <a:t>		{</a:t>
            </a:r>
          </a:p>
          <a:p>
            <a:r>
              <a:rPr lang="en-IN" sz="2000" dirty="0">
                <a:solidFill>
                  <a:schemeClr val="bg1"/>
                </a:solidFill>
              </a:rPr>
              <a:t>			if(a[</a:t>
            </a:r>
            <a:r>
              <a:rPr lang="en-IN" sz="2000" dirty="0" err="1">
                <a:solidFill>
                  <a:schemeClr val="bg1"/>
                </a:solidFill>
              </a:rPr>
              <a:t>i</a:t>
            </a:r>
            <a:r>
              <a:rPr lang="en-IN" sz="2000" dirty="0">
                <a:solidFill>
                  <a:schemeClr val="bg1"/>
                </a:solidFill>
              </a:rPr>
              <a:t>]==j)</a:t>
            </a:r>
          </a:p>
          <a:p>
            <a:r>
              <a:rPr lang="en-IN" sz="2000" dirty="0">
                <a:solidFill>
                  <a:schemeClr val="bg1"/>
                </a:solidFill>
              </a:rPr>
              <a:t>			    </a:t>
            </a:r>
            <a:r>
              <a:rPr lang="en-IN" sz="2000" dirty="0" err="1">
                <a:solidFill>
                  <a:schemeClr val="bg1"/>
                </a:solidFill>
              </a:rPr>
              <a:t>printf</a:t>
            </a:r>
            <a:r>
              <a:rPr lang="en-IN" sz="2000" dirty="0">
                <a:solidFill>
                  <a:schemeClr val="bg1"/>
                </a:solidFill>
              </a:rPr>
              <a:t>("Q\t"); </a:t>
            </a:r>
          </a:p>
          <a:p>
            <a:r>
              <a:rPr lang="en-IN" sz="2000" dirty="0">
                <a:solidFill>
                  <a:schemeClr val="bg1"/>
                </a:solidFill>
              </a:rPr>
              <a:t>			else</a:t>
            </a:r>
          </a:p>
          <a:p>
            <a:r>
              <a:rPr lang="en-IN" sz="2000" dirty="0">
                <a:solidFill>
                  <a:schemeClr val="bg1"/>
                </a:solidFill>
              </a:rPr>
              <a:t>			    </a:t>
            </a:r>
            <a:r>
              <a:rPr lang="en-IN" sz="2000" dirty="0" err="1">
                <a:solidFill>
                  <a:schemeClr val="bg1"/>
                </a:solidFill>
              </a:rPr>
              <a:t>printf</a:t>
            </a:r>
            <a:r>
              <a:rPr lang="en-IN" sz="2000" dirty="0">
                <a:solidFill>
                  <a:schemeClr val="bg1"/>
                </a:solidFill>
              </a:rPr>
              <a:t>("*\t");</a:t>
            </a:r>
          </a:p>
          <a:p>
            <a:r>
              <a:rPr lang="en-IN" sz="2000" dirty="0">
                <a:solidFill>
                  <a:schemeClr val="bg1"/>
                </a:solidFill>
              </a:rPr>
              <a:t>		}</a:t>
            </a:r>
          </a:p>
          <a:p>
            <a:r>
              <a:rPr lang="en-IN" sz="2000" dirty="0">
                <a:solidFill>
                  <a:schemeClr val="bg1"/>
                </a:solidFill>
              </a:rPr>
              <a:t>		</a:t>
            </a:r>
            <a:r>
              <a:rPr lang="en-IN" sz="2000" dirty="0" err="1">
                <a:solidFill>
                  <a:schemeClr val="bg1"/>
                </a:solidFill>
              </a:rPr>
              <a:t>printf</a:t>
            </a:r>
            <a:r>
              <a:rPr lang="en-IN" sz="2000" dirty="0">
                <a:solidFill>
                  <a:schemeClr val="bg1"/>
                </a:solidFill>
              </a:rPr>
              <a:t>("\n");</a:t>
            </a:r>
          </a:p>
          <a:p>
            <a:r>
              <a:rPr lang="en-IN" sz="2000" dirty="0">
                <a:solidFill>
                  <a:schemeClr val="bg1"/>
                </a:solidFill>
              </a:rPr>
              <a:t>	}</a:t>
            </a:r>
          </a:p>
          <a:p>
            <a:r>
              <a:rPr lang="en-IN" sz="2000" dirty="0">
                <a:solidFill>
                  <a:schemeClr val="bg1"/>
                </a:solidFill>
              </a:rPr>
              <a:t>}//print sol function ends</a:t>
            </a:r>
            <a:endParaRPr lang="en-IN" sz="2000" dirty="0"/>
          </a:p>
        </p:txBody>
      </p:sp>
    </p:spTree>
    <p:extLst>
      <p:ext uri="{BB962C8B-B14F-4D97-AF65-F5344CB8AC3E}">
        <p14:creationId xmlns:p14="http://schemas.microsoft.com/office/powerpoint/2010/main" val="236554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23CBE-55C9-71A0-4616-E50657718FD9}"/>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15BA9BFE-06B4-6950-AEE3-444D1DC0B747}"/>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A0E0EB48-84B2-C780-C8DC-112638CCCB54}"/>
              </a:ext>
            </a:extLst>
          </p:cNvPr>
          <p:cNvSpPr txBox="1"/>
          <p:nvPr/>
        </p:nvSpPr>
        <p:spPr>
          <a:xfrm>
            <a:off x="546100" y="94544"/>
            <a:ext cx="9944100" cy="6863417"/>
          </a:xfrm>
          <a:prstGeom prst="rect">
            <a:avLst/>
          </a:prstGeom>
          <a:noFill/>
        </p:spPr>
        <p:txBody>
          <a:bodyPr wrap="square" rtlCol="0">
            <a:spAutoFit/>
          </a:bodyPr>
          <a:lstStyle/>
          <a:p>
            <a:r>
              <a:rPr lang="en-US" sz="2000" dirty="0">
                <a:solidFill>
                  <a:schemeClr val="bg1"/>
                </a:solidFill>
              </a:rPr>
              <a:t>void queen(int n) //queen function starts </a:t>
            </a:r>
          </a:p>
          <a:p>
            <a:r>
              <a:rPr lang="en-US" sz="2000" dirty="0">
                <a:solidFill>
                  <a:schemeClr val="bg1"/>
                </a:solidFill>
              </a:rPr>
              <a:t>{                  // back tracking  </a:t>
            </a:r>
          </a:p>
          <a:p>
            <a:r>
              <a:rPr lang="en-US" sz="2000" dirty="0">
                <a:solidFill>
                  <a:schemeClr val="bg1"/>
                </a:solidFill>
              </a:rPr>
              <a:t>	int k=1;  // </a:t>
            </a:r>
            <a:r>
              <a:rPr lang="en-US" sz="2000" dirty="0" err="1">
                <a:solidFill>
                  <a:schemeClr val="bg1"/>
                </a:solidFill>
              </a:rPr>
              <a:t>seting</a:t>
            </a:r>
            <a:r>
              <a:rPr lang="en-US" sz="2000" dirty="0">
                <a:solidFill>
                  <a:schemeClr val="bg1"/>
                </a:solidFill>
              </a:rPr>
              <a:t> the queen on the top left that is at the 1 part of the array</a:t>
            </a:r>
          </a:p>
          <a:p>
            <a:r>
              <a:rPr lang="en-US" sz="2000" dirty="0">
                <a:solidFill>
                  <a:schemeClr val="bg1"/>
                </a:solidFill>
              </a:rPr>
              <a:t>	a[k]=0;</a:t>
            </a:r>
          </a:p>
          <a:p>
            <a:r>
              <a:rPr lang="en-US" sz="2000" dirty="0">
                <a:solidFill>
                  <a:schemeClr val="bg1"/>
                </a:solidFill>
              </a:rPr>
              <a:t>	while(k!=0) //forming the loop to repeat the steps </a:t>
            </a:r>
            <a:r>
              <a:rPr lang="en-US" sz="2000" dirty="0" err="1">
                <a:solidFill>
                  <a:schemeClr val="bg1"/>
                </a:solidFill>
              </a:rPr>
              <a:t>untile</a:t>
            </a:r>
            <a:r>
              <a:rPr lang="en-US" sz="2000" dirty="0">
                <a:solidFill>
                  <a:schemeClr val="bg1"/>
                </a:solidFill>
              </a:rPr>
              <a:t> k not = 0 </a:t>
            </a:r>
          </a:p>
          <a:p>
            <a:r>
              <a:rPr lang="en-US" sz="2000" dirty="0">
                <a:solidFill>
                  <a:schemeClr val="bg1"/>
                </a:solidFill>
              </a:rPr>
              <a:t>	 {</a:t>
            </a:r>
          </a:p>
          <a:p>
            <a:r>
              <a:rPr lang="en-US" sz="2000" dirty="0">
                <a:solidFill>
                  <a:schemeClr val="bg1"/>
                </a:solidFill>
              </a:rPr>
              <a:t>		a[k]=a[k]+1;// moving the place of the queen </a:t>
            </a:r>
          </a:p>
          <a:p>
            <a:r>
              <a:rPr lang="en-US" sz="2000" dirty="0">
                <a:solidFill>
                  <a:schemeClr val="bg1"/>
                </a:solidFill>
              </a:rPr>
              <a:t>		while((a[k]&lt;=n)&amp;&amp;!place(k))  // the loop will be repeat until the queen is </a:t>
            </a:r>
            <a:r>
              <a:rPr lang="en-US" sz="2000" dirty="0" err="1">
                <a:solidFill>
                  <a:schemeClr val="bg1"/>
                </a:solidFill>
              </a:rPr>
              <a:t>placecd</a:t>
            </a:r>
            <a:r>
              <a:rPr lang="en-US" sz="2000" dirty="0">
                <a:solidFill>
                  <a:schemeClr val="bg1"/>
                </a:solidFill>
              </a:rPr>
              <a:t> safe</a:t>
            </a:r>
          </a:p>
          <a:p>
            <a:r>
              <a:rPr lang="en-US" sz="2000" dirty="0">
                <a:solidFill>
                  <a:schemeClr val="bg1"/>
                </a:solidFill>
              </a:rPr>
              <a:t>		   a[k]++;     // increment the k value </a:t>
            </a:r>
          </a:p>
          <a:p>
            <a:r>
              <a:rPr lang="en-US" sz="2000" dirty="0">
                <a:solidFill>
                  <a:schemeClr val="bg1"/>
                </a:solidFill>
              </a:rPr>
              <a:t>		if(a[k]&lt;=n)   //checking </a:t>
            </a:r>
            <a:r>
              <a:rPr lang="en-US" sz="2000" dirty="0" err="1">
                <a:solidFill>
                  <a:schemeClr val="bg1"/>
                </a:solidFill>
              </a:rPr>
              <a:t>erather</a:t>
            </a:r>
            <a:r>
              <a:rPr lang="en-US" sz="2000" dirty="0">
                <a:solidFill>
                  <a:schemeClr val="bg1"/>
                </a:solidFill>
              </a:rPr>
              <a:t> the k value is less than or equal to the entered n value</a:t>
            </a:r>
          </a:p>
          <a:p>
            <a:r>
              <a:rPr lang="en-US" sz="2000" dirty="0">
                <a:solidFill>
                  <a:schemeClr val="bg1"/>
                </a:solidFill>
              </a:rPr>
              <a:t>		 {</a:t>
            </a:r>
          </a:p>
          <a:p>
            <a:r>
              <a:rPr lang="en-US" sz="2000" dirty="0">
                <a:solidFill>
                  <a:schemeClr val="bg1"/>
                </a:solidFill>
              </a:rPr>
              <a:t>			if(k==n)  // if the k value is equal to n then print the solution</a:t>
            </a:r>
          </a:p>
          <a:p>
            <a:r>
              <a:rPr lang="en-US" sz="2000" dirty="0">
                <a:solidFill>
                  <a:schemeClr val="bg1"/>
                </a:solidFill>
              </a:rPr>
              <a:t>			    </a:t>
            </a:r>
            <a:r>
              <a:rPr lang="en-US" sz="2000" dirty="0" err="1">
                <a:solidFill>
                  <a:schemeClr val="bg1"/>
                </a:solidFill>
              </a:rPr>
              <a:t>print_sol</a:t>
            </a:r>
            <a:r>
              <a:rPr lang="en-US" sz="2000" dirty="0">
                <a:solidFill>
                  <a:schemeClr val="bg1"/>
                </a:solidFill>
              </a:rPr>
              <a:t>(n);</a:t>
            </a:r>
          </a:p>
          <a:p>
            <a:r>
              <a:rPr lang="en-US" sz="2000" dirty="0">
                <a:solidFill>
                  <a:schemeClr val="bg1"/>
                </a:solidFill>
              </a:rPr>
              <a:t>			 else</a:t>
            </a:r>
          </a:p>
          <a:p>
            <a:r>
              <a:rPr lang="en-US" sz="2000" dirty="0">
                <a:solidFill>
                  <a:schemeClr val="bg1"/>
                </a:solidFill>
              </a:rPr>
              <a:t>			{</a:t>
            </a:r>
          </a:p>
          <a:p>
            <a:r>
              <a:rPr lang="en-US" sz="2000" dirty="0">
                <a:solidFill>
                  <a:schemeClr val="bg1"/>
                </a:solidFill>
              </a:rPr>
              <a:t>				k++;  //else </a:t>
            </a:r>
            <a:r>
              <a:rPr lang="en-US" sz="2000" dirty="0" err="1">
                <a:solidFill>
                  <a:schemeClr val="bg1"/>
                </a:solidFill>
              </a:rPr>
              <a:t>incremnt</a:t>
            </a:r>
            <a:r>
              <a:rPr lang="en-US" sz="2000" dirty="0">
                <a:solidFill>
                  <a:schemeClr val="bg1"/>
                </a:solidFill>
              </a:rPr>
              <a:t> the k value </a:t>
            </a:r>
          </a:p>
          <a:p>
            <a:r>
              <a:rPr lang="en-US" sz="2000" dirty="0">
                <a:solidFill>
                  <a:schemeClr val="bg1"/>
                </a:solidFill>
              </a:rPr>
              <a:t>				a[k]=0;</a:t>
            </a:r>
          </a:p>
          <a:p>
            <a:r>
              <a:rPr lang="en-US" sz="2000" dirty="0">
                <a:solidFill>
                  <a:schemeClr val="bg1"/>
                </a:solidFill>
              </a:rPr>
              <a:t>			}</a:t>
            </a:r>
          </a:p>
          <a:p>
            <a:r>
              <a:rPr lang="en-US" sz="2000" dirty="0">
                <a:solidFill>
                  <a:schemeClr val="bg1"/>
                </a:solidFill>
              </a:rPr>
              <a:t>		} else    //if the queen is not safe we </a:t>
            </a:r>
            <a:r>
              <a:rPr lang="en-US" sz="2000" dirty="0" err="1">
                <a:solidFill>
                  <a:schemeClr val="bg1"/>
                </a:solidFill>
              </a:rPr>
              <a:t>reduse</a:t>
            </a:r>
            <a:r>
              <a:rPr lang="en-US" sz="2000" dirty="0">
                <a:solidFill>
                  <a:schemeClr val="bg1"/>
                </a:solidFill>
              </a:rPr>
              <a:t> the k value </a:t>
            </a:r>
          </a:p>
          <a:p>
            <a:r>
              <a:rPr lang="en-US" sz="2000" dirty="0">
                <a:solidFill>
                  <a:schemeClr val="bg1"/>
                </a:solidFill>
              </a:rPr>
              <a:t>		   k--;</a:t>
            </a:r>
          </a:p>
          <a:p>
            <a:r>
              <a:rPr lang="en-US" sz="2000" dirty="0">
                <a:solidFill>
                  <a:schemeClr val="bg1"/>
                </a:solidFill>
              </a:rPr>
              <a:t>	}</a:t>
            </a:r>
          </a:p>
          <a:p>
            <a:r>
              <a:rPr lang="en-US" sz="2000" dirty="0">
                <a:solidFill>
                  <a:schemeClr val="bg1"/>
                </a:solidFill>
              </a:rPr>
              <a:t>}// queen function ends</a:t>
            </a:r>
          </a:p>
        </p:txBody>
      </p:sp>
    </p:spTree>
    <p:extLst>
      <p:ext uri="{BB962C8B-B14F-4D97-AF65-F5344CB8AC3E}">
        <p14:creationId xmlns:p14="http://schemas.microsoft.com/office/powerpoint/2010/main" val="1388182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545AFB-E0E5-B518-ADD2-5C04201884AA}"/>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D9C693AD-3CC3-C146-C208-47AC49DA5248}"/>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E1DCF3FC-FAA1-33D8-B67B-D0270184A00E}"/>
              </a:ext>
            </a:extLst>
          </p:cNvPr>
          <p:cNvSpPr txBox="1"/>
          <p:nvPr/>
        </p:nvSpPr>
        <p:spPr>
          <a:xfrm>
            <a:off x="850900" y="571500"/>
            <a:ext cx="6540500" cy="3139321"/>
          </a:xfrm>
          <a:prstGeom prst="rect">
            <a:avLst/>
          </a:prstGeom>
          <a:noFill/>
        </p:spPr>
        <p:txBody>
          <a:bodyPr wrap="square" rtlCol="0">
            <a:spAutoFit/>
          </a:bodyPr>
          <a:lstStyle/>
          <a:p>
            <a:r>
              <a:rPr lang="en-US" sz="2000" dirty="0">
                <a:solidFill>
                  <a:schemeClr val="bg1"/>
                </a:solidFill>
              </a:rPr>
              <a:t>void main() </a:t>
            </a:r>
          </a:p>
          <a:p>
            <a:r>
              <a:rPr lang="en-US" sz="2000" dirty="0">
                <a:solidFill>
                  <a:schemeClr val="bg1"/>
                </a:solidFill>
              </a:rPr>
              <a:t>{// main function starts</a:t>
            </a:r>
          </a:p>
          <a:p>
            <a:r>
              <a:rPr lang="en-US" sz="2000" dirty="0">
                <a:solidFill>
                  <a:schemeClr val="bg1"/>
                </a:solidFill>
              </a:rPr>
              <a:t>	int </a:t>
            </a:r>
            <a:r>
              <a:rPr lang="en-US" sz="2000" dirty="0" err="1">
                <a:solidFill>
                  <a:schemeClr val="bg1"/>
                </a:solidFill>
              </a:rPr>
              <a:t>i,n</a:t>
            </a:r>
            <a:r>
              <a:rPr lang="en-US" sz="2000" dirty="0">
                <a:solidFill>
                  <a:schemeClr val="bg1"/>
                </a:solidFill>
              </a:rPr>
              <a:t>;</a:t>
            </a:r>
          </a:p>
          <a:p>
            <a:r>
              <a:rPr lang="en-US" sz="2000" dirty="0">
                <a:solidFill>
                  <a:schemeClr val="bg1"/>
                </a:solidFill>
              </a:rPr>
              <a:t>	</a:t>
            </a:r>
            <a:r>
              <a:rPr lang="en-US" sz="2000" dirty="0" err="1">
                <a:solidFill>
                  <a:schemeClr val="bg1"/>
                </a:solidFill>
              </a:rPr>
              <a:t>printf</a:t>
            </a:r>
            <a:r>
              <a:rPr lang="en-US" sz="2000" dirty="0">
                <a:solidFill>
                  <a:schemeClr val="bg1"/>
                </a:solidFill>
              </a:rPr>
              <a:t>("Enter the number of Queens\n");</a:t>
            </a:r>
          </a:p>
          <a:p>
            <a:r>
              <a:rPr lang="en-US" sz="2000" dirty="0">
                <a:solidFill>
                  <a:schemeClr val="bg1"/>
                </a:solidFill>
              </a:rPr>
              <a:t>	</a:t>
            </a:r>
            <a:r>
              <a:rPr lang="en-US" sz="2000" dirty="0" err="1">
                <a:solidFill>
                  <a:schemeClr val="bg1"/>
                </a:solidFill>
              </a:rPr>
              <a:t>scanf</a:t>
            </a:r>
            <a:r>
              <a:rPr lang="en-US" sz="2000" dirty="0">
                <a:solidFill>
                  <a:schemeClr val="bg1"/>
                </a:solidFill>
              </a:rPr>
              <a:t>("%</a:t>
            </a:r>
            <a:r>
              <a:rPr lang="en-US" sz="2000" dirty="0" err="1">
                <a:solidFill>
                  <a:schemeClr val="bg1"/>
                </a:solidFill>
              </a:rPr>
              <a:t>d",&amp;n</a:t>
            </a:r>
            <a:r>
              <a:rPr lang="en-US" sz="2000" dirty="0">
                <a:solidFill>
                  <a:schemeClr val="bg1"/>
                </a:solidFill>
              </a:rPr>
              <a:t>);</a:t>
            </a:r>
          </a:p>
          <a:p>
            <a:r>
              <a:rPr lang="en-US" sz="2000" dirty="0">
                <a:solidFill>
                  <a:schemeClr val="bg1"/>
                </a:solidFill>
              </a:rPr>
              <a:t>	queen(n);</a:t>
            </a:r>
          </a:p>
          <a:p>
            <a:r>
              <a:rPr lang="en-US" sz="2000" dirty="0">
                <a:solidFill>
                  <a:schemeClr val="bg1"/>
                </a:solidFill>
              </a:rPr>
              <a:t>	</a:t>
            </a:r>
            <a:r>
              <a:rPr lang="en-US" sz="2000" dirty="0" err="1">
                <a:solidFill>
                  <a:schemeClr val="bg1"/>
                </a:solidFill>
              </a:rPr>
              <a:t>printf</a:t>
            </a:r>
            <a:r>
              <a:rPr lang="en-US" sz="2000" dirty="0">
                <a:solidFill>
                  <a:schemeClr val="bg1"/>
                </a:solidFill>
              </a:rPr>
              <a:t>("\</a:t>
            </a:r>
            <a:r>
              <a:rPr lang="en-US" sz="2000" dirty="0" err="1">
                <a:solidFill>
                  <a:schemeClr val="bg1"/>
                </a:solidFill>
              </a:rPr>
              <a:t>nTotal</a:t>
            </a:r>
            <a:r>
              <a:rPr lang="en-US" sz="2000" dirty="0">
                <a:solidFill>
                  <a:schemeClr val="bg1"/>
                </a:solidFill>
              </a:rPr>
              <a:t> solutions=%</a:t>
            </a:r>
            <a:r>
              <a:rPr lang="en-US" sz="2000" dirty="0" err="1">
                <a:solidFill>
                  <a:schemeClr val="bg1"/>
                </a:solidFill>
              </a:rPr>
              <a:t>d",count</a:t>
            </a:r>
            <a:r>
              <a:rPr lang="en-US" sz="2000" dirty="0">
                <a:solidFill>
                  <a:schemeClr val="bg1"/>
                </a:solidFill>
              </a:rPr>
              <a:t>);</a:t>
            </a:r>
          </a:p>
          <a:p>
            <a:r>
              <a:rPr lang="en-US" sz="2000" dirty="0">
                <a:solidFill>
                  <a:schemeClr val="bg1"/>
                </a:solidFill>
              </a:rPr>
              <a:t>	</a:t>
            </a:r>
          </a:p>
          <a:p>
            <a:r>
              <a:rPr lang="en-US" sz="2000" dirty="0">
                <a:solidFill>
                  <a:schemeClr val="bg1"/>
                </a:solidFill>
              </a:rPr>
              <a:t>}// end of the main function</a:t>
            </a:r>
            <a:endParaRPr lang="en-IN" sz="2000" dirty="0">
              <a:solidFill>
                <a:schemeClr val="bg1"/>
              </a:solidFill>
            </a:endParaRPr>
          </a:p>
          <a:p>
            <a:endParaRPr lang="en-IN" dirty="0"/>
          </a:p>
        </p:txBody>
      </p:sp>
    </p:spTree>
    <p:extLst>
      <p:ext uri="{BB962C8B-B14F-4D97-AF65-F5344CB8AC3E}">
        <p14:creationId xmlns:p14="http://schemas.microsoft.com/office/powerpoint/2010/main" val="187618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58EBAF-D517-1530-061D-3E45F81F55C3}"/>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993EE13D-3EF7-C18D-C898-3F9CFD6CD0DB}"/>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7" name="TextBox 6">
            <a:extLst>
              <a:ext uri="{FF2B5EF4-FFF2-40B4-BE49-F238E27FC236}">
                <a16:creationId xmlns:a16="http://schemas.microsoft.com/office/drawing/2014/main" id="{54B897B6-59B4-9EBC-43D4-7558C10245E2}"/>
              </a:ext>
            </a:extLst>
          </p:cNvPr>
          <p:cNvSpPr txBox="1"/>
          <p:nvPr/>
        </p:nvSpPr>
        <p:spPr>
          <a:xfrm>
            <a:off x="1676390" y="500623"/>
            <a:ext cx="8839200" cy="646331"/>
          </a:xfrm>
          <a:prstGeom prst="rect">
            <a:avLst/>
          </a:prstGeom>
          <a:noFill/>
        </p:spPr>
        <p:txBody>
          <a:bodyPr wrap="square" rtlCol="0">
            <a:spAutoFit/>
          </a:bodyPr>
          <a:lstStyle/>
          <a:p>
            <a:pPr algn="ctr"/>
            <a:r>
              <a:rPr lang="en-IN" sz="3600" b="1" u="sng" dirty="0">
                <a:solidFill>
                  <a:srgbClr val="66FFFF"/>
                </a:solidFill>
              </a:rPr>
              <a:t>OUT PUT AND EXECUTION</a:t>
            </a:r>
          </a:p>
        </p:txBody>
      </p:sp>
      <p:pic>
        <p:nvPicPr>
          <p:cNvPr id="9" name="Picture 8">
            <a:extLst>
              <a:ext uri="{FF2B5EF4-FFF2-40B4-BE49-F238E27FC236}">
                <a16:creationId xmlns:a16="http://schemas.microsoft.com/office/drawing/2014/main" id="{1C2DC3B1-8E5A-6A6A-19B1-868E619D7556}"/>
              </a:ext>
            </a:extLst>
          </p:cNvPr>
          <p:cNvPicPr>
            <a:picLocks noChangeAspect="1"/>
          </p:cNvPicPr>
          <p:nvPr/>
        </p:nvPicPr>
        <p:blipFill>
          <a:blip r:embed="rId3"/>
          <a:stretch>
            <a:fillRect/>
          </a:stretch>
        </p:blipFill>
        <p:spPr>
          <a:xfrm>
            <a:off x="3895422" y="1308100"/>
            <a:ext cx="4804077" cy="3784839"/>
          </a:xfrm>
          <a:prstGeom prst="rect">
            <a:avLst/>
          </a:prstGeom>
        </p:spPr>
      </p:pic>
    </p:spTree>
    <p:extLst>
      <p:ext uri="{BB962C8B-B14F-4D97-AF65-F5344CB8AC3E}">
        <p14:creationId xmlns:p14="http://schemas.microsoft.com/office/powerpoint/2010/main" val="280717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76DBF3-9D46-8DC0-D1C0-FA0324423366}"/>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00BDB789-55EB-7876-2051-B8D9E9ECF256}"/>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1C670A2B-B59C-4A64-6536-BCD9C84E8A43}"/>
              </a:ext>
            </a:extLst>
          </p:cNvPr>
          <p:cNvSpPr txBox="1"/>
          <p:nvPr/>
        </p:nvSpPr>
        <p:spPr>
          <a:xfrm>
            <a:off x="1041400" y="774699"/>
            <a:ext cx="9486900" cy="1200329"/>
          </a:xfrm>
          <a:prstGeom prst="rect">
            <a:avLst/>
          </a:prstGeom>
          <a:noFill/>
        </p:spPr>
        <p:txBody>
          <a:bodyPr wrap="square" rtlCol="0">
            <a:spAutoFit/>
          </a:bodyPr>
          <a:lstStyle/>
          <a:p>
            <a:pPr algn="ctr"/>
            <a:r>
              <a:rPr lang="en-IN" sz="3600" b="1" u="sng" dirty="0">
                <a:solidFill>
                  <a:srgbClr val="66FFFF"/>
                </a:solidFill>
              </a:rPr>
              <a:t>BACK TRICKING AND GETTING SOLUTION OF THE QUEEN </a:t>
            </a:r>
          </a:p>
        </p:txBody>
      </p:sp>
      <p:pic>
        <p:nvPicPr>
          <p:cNvPr id="6" name="Picture 5" descr="Background pattern&#10;&#10;Description automatically generated">
            <a:extLst>
              <a:ext uri="{FF2B5EF4-FFF2-40B4-BE49-F238E27FC236}">
                <a16:creationId xmlns:a16="http://schemas.microsoft.com/office/drawing/2014/main" id="{E7E5E945-F4D8-4A5B-932E-2CEF4D521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750" y="2324099"/>
            <a:ext cx="3352800" cy="3352800"/>
          </a:xfrm>
          <a:prstGeom prst="rect">
            <a:avLst/>
          </a:prstGeom>
        </p:spPr>
      </p:pic>
      <p:pic>
        <p:nvPicPr>
          <p:cNvPr id="10" name="Picture 9" descr="Chart, treemap chart&#10;&#10;Description automatically generated">
            <a:extLst>
              <a:ext uri="{FF2B5EF4-FFF2-40B4-BE49-F238E27FC236}">
                <a16:creationId xmlns:a16="http://schemas.microsoft.com/office/drawing/2014/main" id="{8E571B56-DE92-D9D7-1AB7-E7A204C5C02D}"/>
              </a:ext>
            </a:extLst>
          </p:cNvPr>
          <p:cNvPicPr>
            <a:picLocks noChangeAspect="1"/>
          </p:cNvPicPr>
          <p:nvPr/>
        </p:nvPicPr>
        <p:blipFill rotWithShape="1">
          <a:blip r:embed="rId4">
            <a:extLst>
              <a:ext uri="{28A0092B-C50C-407E-A947-70E740481C1C}">
                <a14:useLocalDpi xmlns:a14="http://schemas.microsoft.com/office/drawing/2010/main" val="0"/>
              </a:ext>
            </a:extLst>
          </a:blip>
          <a:srcRect l="8317" t="7490" b="4992"/>
          <a:stretch/>
        </p:blipFill>
        <p:spPr>
          <a:xfrm>
            <a:off x="6235700" y="2082799"/>
            <a:ext cx="3779828" cy="3784601"/>
          </a:xfrm>
          <a:prstGeom prst="rect">
            <a:avLst/>
          </a:prstGeom>
        </p:spPr>
      </p:pic>
    </p:spTree>
    <p:extLst>
      <p:ext uri="{BB962C8B-B14F-4D97-AF65-F5344CB8AC3E}">
        <p14:creationId xmlns:p14="http://schemas.microsoft.com/office/powerpoint/2010/main" val="2625847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004A4-1A30-75CF-256C-9246540618A3}"/>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D0C10E5C-351A-10D3-FE03-19DB56E02286}"/>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09B43879-9701-7A70-3545-942F22955484}"/>
              </a:ext>
            </a:extLst>
          </p:cNvPr>
          <p:cNvSpPr txBox="1"/>
          <p:nvPr/>
        </p:nvSpPr>
        <p:spPr>
          <a:xfrm>
            <a:off x="1041400" y="952500"/>
            <a:ext cx="9766300" cy="3508653"/>
          </a:xfrm>
          <a:prstGeom prst="rect">
            <a:avLst/>
          </a:prstGeom>
          <a:noFill/>
        </p:spPr>
        <p:txBody>
          <a:bodyPr wrap="square" rtlCol="0">
            <a:spAutoFit/>
          </a:bodyPr>
          <a:lstStyle/>
          <a:p>
            <a:pPr algn="ctr"/>
            <a:r>
              <a:rPr lang="en-IN" sz="3600" b="1" u="sng" dirty="0">
                <a:solidFill>
                  <a:srgbClr val="66FFFF"/>
                </a:solidFill>
              </a:rPr>
              <a:t>COMPARATION </a:t>
            </a:r>
            <a:r>
              <a:rPr lang="en-IN" sz="3600" b="1" u="sng">
                <a:solidFill>
                  <a:srgbClr val="66FFFF"/>
                </a:solidFill>
              </a:rPr>
              <a:t>BETWEEN THE TWO PROJECTS </a:t>
            </a:r>
            <a:endParaRPr lang="en-IN" sz="3600" b="1" u="sng" dirty="0">
              <a:solidFill>
                <a:srgbClr val="66FFFF"/>
              </a:solidFill>
            </a:endParaRPr>
          </a:p>
          <a:p>
            <a:pPr algn="ctr"/>
            <a:endParaRPr lang="en-IN" sz="3600" b="1" u="sng" dirty="0">
              <a:solidFill>
                <a:srgbClr val="66FFFF"/>
              </a:solidFill>
            </a:endParaRPr>
          </a:p>
          <a:p>
            <a:pPr marL="342900" indent="-342900">
              <a:buAutoNum type="arabicParenR"/>
            </a:pPr>
            <a:r>
              <a:rPr lang="en-US" sz="1800" b="0" i="0" u="none" strike="noStrike" dirty="0">
                <a:solidFill>
                  <a:schemeClr val="bg1"/>
                </a:solidFill>
                <a:effectLst/>
              </a:rPr>
              <a:t>STACK is the most preferred data structure for solving the Tower of Hanoi problem as we have to access the top disk of the tower every time for checking with some condition statement or to move the disk from the top of tower to another tower or the other way around, as stack always keep track of top element and follows LIFO (Last In First Out) principle, Due to this stack proves to be the efficient data structure over here.</a:t>
            </a:r>
            <a:endParaRPr lang="en-US" b="1" u="sng" strike="noStrike" dirty="0">
              <a:solidFill>
                <a:srgbClr val="FFFFFF"/>
              </a:solidFill>
              <a:latin typeface="Century Gothic" panose="020B0502020202020204" pitchFamily="34" charset="0"/>
            </a:endParaRPr>
          </a:p>
          <a:p>
            <a:pPr marL="342900" indent="-342900">
              <a:buAutoNum type="arabicParenR"/>
            </a:pPr>
            <a:r>
              <a:rPr lang="en-US" sz="2000" dirty="0">
                <a:solidFill>
                  <a:schemeClr val="bg1"/>
                </a:solidFill>
              </a:rPr>
              <a:t>ARRAY </a:t>
            </a:r>
            <a:r>
              <a:rPr lang="en-US" sz="2000" b="0" i="0" u="none" strike="noStrike" dirty="0">
                <a:solidFill>
                  <a:schemeClr val="bg1"/>
                </a:solidFill>
                <a:effectLst/>
              </a:rPr>
              <a:t>is the preferred data structure for solving the 4-queens problem as we have to perform multiple backtracking, ARRAY proves to be the efficient data structure for recursive calls and backtracking process.</a:t>
            </a:r>
          </a:p>
        </p:txBody>
      </p:sp>
    </p:spTree>
    <p:extLst>
      <p:ext uri="{BB962C8B-B14F-4D97-AF65-F5344CB8AC3E}">
        <p14:creationId xmlns:p14="http://schemas.microsoft.com/office/powerpoint/2010/main" val="274697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ACA34EC-7702-A52C-9F2E-D21439D4E94C}"/>
              </a:ext>
            </a:extLst>
          </p:cNvPr>
          <p:cNvSpPr txBox="1"/>
          <p:nvPr/>
        </p:nvSpPr>
        <p:spPr>
          <a:xfrm>
            <a:off x="2451099" y="1389185"/>
            <a:ext cx="6814625" cy="3573193"/>
          </a:xfrm>
          <a:prstGeom prst="rect">
            <a:avLst/>
          </a:prstGeom>
        </p:spPr>
        <p:txBody>
          <a:bodyPr vert="horz" lIns="91440" tIns="45720" rIns="91440" bIns="45720" rtlCol="0">
            <a:normAutofit/>
          </a:bodyPr>
          <a:lstStyle/>
          <a:p>
            <a:pPr algn="ctr" defTabSz="914400">
              <a:lnSpc>
                <a:spcPct val="90000"/>
              </a:lnSpc>
              <a:spcAft>
                <a:spcPts val="600"/>
              </a:spcAft>
            </a:pPr>
            <a:endParaRPr lang="en-US" sz="2000" b="1" dirty="0">
              <a:solidFill>
                <a:srgbClr val="FFFFFF"/>
              </a:solidFill>
            </a:endParaRPr>
          </a:p>
          <a:p>
            <a:pPr indent="-228600" defTabSz="9144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6" name="Picture 25" descr="Background pattern&#10;&#10;Description automatically generated">
            <a:extLst>
              <a:ext uri="{FF2B5EF4-FFF2-40B4-BE49-F238E27FC236}">
                <a16:creationId xmlns:a16="http://schemas.microsoft.com/office/drawing/2014/main" id="{22B75362-9A1C-83B3-6155-4A49471BE7A4}"/>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27" name="TextBox 26">
            <a:extLst>
              <a:ext uri="{FF2B5EF4-FFF2-40B4-BE49-F238E27FC236}">
                <a16:creationId xmlns:a16="http://schemas.microsoft.com/office/drawing/2014/main" id="{82D69D93-0BA2-AF77-8159-AB408AEFAEBA}"/>
              </a:ext>
            </a:extLst>
          </p:cNvPr>
          <p:cNvSpPr txBox="1"/>
          <p:nvPr/>
        </p:nvSpPr>
        <p:spPr>
          <a:xfrm>
            <a:off x="2999935" y="1961607"/>
            <a:ext cx="6196818" cy="2850011"/>
          </a:xfrm>
          <a:prstGeom prst="rect">
            <a:avLst/>
          </a:prstGeom>
          <a:noFill/>
        </p:spPr>
        <p:txBody>
          <a:bodyPr wrap="square">
            <a:spAutoFit/>
          </a:bodyPr>
          <a:lstStyle/>
          <a:p>
            <a:pPr algn="ctr" defTabSz="914400">
              <a:lnSpc>
                <a:spcPct val="90000"/>
              </a:lnSpc>
              <a:spcAft>
                <a:spcPts val="600"/>
              </a:spcAft>
            </a:pPr>
            <a:r>
              <a:rPr lang="en-US" sz="3600" b="1" u="sng" dirty="0">
                <a:solidFill>
                  <a:srgbClr val="66FFFF"/>
                </a:solidFill>
                <a:effectLst/>
              </a:rPr>
              <a:t>Description</a:t>
            </a:r>
          </a:p>
          <a:p>
            <a:pPr algn="ctr" defTabSz="914400">
              <a:lnSpc>
                <a:spcPct val="90000"/>
              </a:lnSpc>
              <a:spcAft>
                <a:spcPts val="600"/>
              </a:spcAft>
            </a:pPr>
            <a:endParaRPr lang="en-US" sz="3200" b="1" dirty="0">
              <a:solidFill>
                <a:srgbClr val="FFFFFF"/>
              </a:solidFill>
              <a:effectLst/>
            </a:endParaRPr>
          </a:p>
          <a:p>
            <a:pPr defTabSz="914400">
              <a:lnSpc>
                <a:spcPct val="90000"/>
              </a:lnSpc>
              <a:spcAft>
                <a:spcPts val="600"/>
              </a:spcAft>
            </a:pPr>
            <a:r>
              <a:rPr lang="en-US" sz="2000" dirty="0">
                <a:solidFill>
                  <a:srgbClr val="FFFFFF"/>
                </a:solidFill>
                <a:effectLst/>
              </a:rPr>
              <a:t>Tower of Hanoi is a puzzle where we have three rods and n disks</a:t>
            </a:r>
            <a:r>
              <a:rPr lang="en-US" sz="2000" b="0" i="0" u="none" strike="noStrike" dirty="0">
                <a:solidFill>
                  <a:srgbClr val="FFFFFF"/>
                </a:solidFill>
                <a:effectLst/>
              </a:rPr>
              <a:t> are placed in the first stand. We have to place discs into the third or destination stand, the second or auxiliary stand can be used as a helping stand.</a:t>
            </a:r>
            <a:r>
              <a:rPr lang="en-US" sz="2000" dirty="0">
                <a:solidFill>
                  <a:srgbClr val="FFFFFF"/>
                </a:solidFill>
              </a:rPr>
              <a:t> This is a real time game, and we use the computer program to make it simple for more discs.</a:t>
            </a:r>
            <a:endParaRPr lang="en-US" sz="2000" dirty="0">
              <a:solidFill>
                <a:srgbClr val="FFFFFF"/>
              </a:solidFill>
              <a:effectLst/>
            </a:endParaRPr>
          </a:p>
        </p:txBody>
      </p:sp>
    </p:spTree>
    <p:extLst>
      <p:ext uri="{BB962C8B-B14F-4D97-AF65-F5344CB8AC3E}">
        <p14:creationId xmlns:p14="http://schemas.microsoft.com/office/powerpoint/2010/main" val="11708057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ackground pattern&#10;&#10;Description automatically generated">
            <a:extLst>
              <a:ext uri="{FF2B5EF4-FFF2-40B4-BE49-F238E27FC236}">
                <a16:creationId xmlns:a16="http://schemas.microsoft.com/office/drawing/2014/main" id="{E1EBBE74-9FE9-DCC0-AFC4-FD69AD861CD5}"/>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20" y="12699"/>
            <a:ext cx="12191980" cy="6858001"/>
          </a:xfrm>
          <a:prstGeom prst="rect">
            <a:avLst/>
          </a:prstGeom>
        </p:spPr>
      </p:pic>
      <p:sp>
        <p:nvSpPr>
          <p:cNvPr id="3" name="TextBox 2">
            <a:extLst>
              <a:ext uri="{FF2B5EF4-FFF2-40B4-BE49-F238E27FC236}">
                <a16:creationId xmlns:a16="http://schemas.microsoft.com/office/drawing/2014/main" id="{A852E740-600F-CCBB-EFF7-28264FAB14B2}"/>
              </a:ext>
            </a:extLst>
          </p:cNvPr>
          <p:cNvSpPr txBox="1"/>
          <p:nvPr/>
        </p:nvSpPr>
        <p:spPr>
          <a:xfrm>
            <a:off x="2973166" y="1955800"/>
            <a:ext cx="6696452" cy="2718023"/>
          </a:xfrm>
          <a:prstGeom prst="rect">
            <a:avLst/>
          </a:prstGeom>
        </p:spPr>
        <p:txBody>
          <a:bodyPr vert="horz" lIns="91440" tIns="45720" rIns="91440" bIns="45720" rtlCol="0">
            <a:normAutofit/>
          </a:bodyPr>
          <a:lstStyle/>
          <a:p>
            <a:pPr algn="ctr" defTabSz="914400">
              <a:lnSpc>
                <a:spcPct val="90000"/>
              </a:lnSpc>
            </a:pPr>
            <a:r>
              <a:rPr lang="en-US" sz="3600" b="1" u="sng" dirty="0">
                <a:solidFill>
                  <a:srgbClr val="66FFFF"/>
                </a:solidFill>
              </a:rPr>
              <a:t>Rules for the Tower of Hanoi </a:t>
            </a:r>
          </a:p>
          <a:p>
            <a:pPr indent="-228600" defTabSz="914400">
              <a:lnSpc>
                <a:spcPct val="90000"/>
              </a:lnSpc>
              <a:buFont typeface="Arial" panose="020B0604020202020204" pitchFamily="34" charset="0"/>
              <a:buChar char="•"/>
            </a:pPr>
            <a:endParaRPr lang="en-US" sz="1600" b="1" dirty="0">
              <a:solidFill>
                <a:srgbClr val="FFFFFF"/>
              </a:solidFill>
            </a:endParaRPr>
          </a:p>
          <a:p>
            <a:pPr indent="-228600" defTabSz="914400">
              <a:lnSpc>
                <a:spcPct val="90000"/>
              </a:lnSpc>
              <a:buFont typeface="Arial" panose="020B0604020202020204" pitchFamily="34" charset="0"/>
              <a:buChar char="•"/>
            </a:pPr>
            <a:endParaRPr lang="en-US" sz="1600" b="1" dirty="0">
              <a:solidFill>
                <a:srgbClr val="FFFFFF"/>
              </a:solidFill>
            </a:endParaRPr>
          </a:p>
          <a:p>
            <a:pPr marL="342900" indent="-342900" defTabSz="914400">
              <a:lnSpc>
                <a:spcPct val="90000"/>
              </a:lnSpc>
              <a:spcAft>
                <a:spcPts val="800"/>
              </a:spcAft>
              <a:buFont typeface="Arial" panose="020B0604020202020204" pitchFamily="34" charset="0"/>
              <a:buChar char="•"/>
            </a:pPr>
            <a:r>
              <a:rPr lang="en-US" sz="2000" dirty="0">
                <a:solidFill>
                  <a:srgbClr val="FFFFFF"/>
                </a:solidFill>
                <a:effectLst/>
              </a:rPr>
              <a:t>Only one disk can be move at a time.</a:t>
            </a:r>
          </a:p>
          <a:p>
            <a:pPr marL="342900" indent="-342900" defTabSz="914400">
              <a:lnSpc>
                <a:spcPct val="90000"/>
              </a:lnSpc>
              <a:spcAft>
                <a:spcPts val="800"/>
              </a:spcAft>
              <a:buFont typeface="Arial" panose="020B0604020202020204" pitchFamily="34" charset="0"/>
              <a:buChar char="•"/>
            </a:pPr>
            <a:r>
              <a:rPr lang="en-US" sz="2000" dirty="0">
                <a:solidFill>
                  <a:srgbClr val="FFFFFF"/>
                </a:solidFill>
                <a:effectLst/>
              </a:rPr>
              <a:t>Each move consists of taking the upper disk from </a:t>
            </a:r>
            <a:r>
              <a:rPr lang="en-US" sz="2000" dirty="0">
                <a:solidFill>
                  <a:srgbClr val="FFFFFF"/>
                </a:solidFill>
              </a:rPr>
              <a:t>the stack not the lower disk</a:t>
            </a:r>
            <a:endParaRPr lang="en-US" sz="2000" dirty="0">
              <a:solidFill>
                <a:srgbClr val="FFFFFF"/>
              </a:solidFill>
              <a:effectLst/>
            </a:endParaRPr>
          </a:p>
          <a:p>
            <a:pPr marL="342900" indent="-342900" defTabSz="914400">
              <a:lnSpc>
                <a:spcPct val="90000"/>
              </a:lnSpc>
              <a:spcAft>
                <a:spcPts val="800"/>
              </a:spcAft>
              <a:buFont typeface="Arial" panose="020B0604020202020204" pitchFamily="34" charset="0"/>
              <a:buChar char="•"/>
            </a:pPr>
            <a:r>
              <a:rPr lang="en-US" sz="2000" dirty="0">
                <a:solidFill>
                  <a:srgbClr val="FFFFFF"/>
                </a:solidFill>
              </a:rPr>
              <a:t>No bigger d</a:t>
            </a:r>
            <a:r>
              <a:rPr lang="en-US" sz="2000" dirty="0">
                <a:solidFill>
                  <a:srgbClr val="FFFFFF"/>
                </a:solidFill>
                <a:effectLst/>
              </a:rPr>
              <a:t>isk  should not be placed on top of a smaller disk.</a:t>
            </a:r>
          </a:p>
          <a:p>
            <a:pPr indent="-228600" defTabSz="914400">
              <a:lnSpc>
                <a:spcPct val="90000"/>
              </a:lnSpc>
              <a:buFont typeface="Arial" panose="020B0604020202020204" pitchFamily="34" charset="0"/>
              <a:buChar char="•"/>
            </a:pPr>
            <a:endParaRPr lang="en-US" sz="1600" b="1" dirty="0">
              <a:solidFill>
                <a:srgbClr val="FFFFFF"/>
              </a:solidFill>
            </a:endParaRPr>
          </a:p>
        </p:txBody>
      </p:sp>
    </p:spTree>
    <p:extLst>
      <p:ext uri="{BB962C8B-B14F-4D97-AF65-F5344CB8AC3E}">
        <p14:creationId xmlns:p14="http://schemas.microsoft.com/office/powerpoint/2010/main" val="8554371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F26738-0811-4FF7-B3C1-77075059423E}"/>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Background pattern&#10;&#10;Description automatically generated">
            <a:extLst>
              <a:ext uri="{FF2B5EF4-FFF2-40B4-BE49-F238E27FC236}">
                <a16:creationId xmlns:a16="http://schemas.microsoft.com/office/drawing/2014/main" id="{28FFF3C6-40FF-8175-A255-8A3A0B6C2F81}"/>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5" name="TextBox 4">
            <a:extLst>
              <a:ext uri="{FF2B5EF4-FFF2-40B4-BE49-F238E27FC236}">
                <a16:creationId xmlns:a16="http://schemas.microsoft.com/office/drawing/2014/main" id="{9513DAC5-C46B-EABF-A572-3AE67A9EE18F}"/>
              </a:ext>
            </a:extLst>
          </p:cNvPr>
          <p:cNvSpPr txBox="1"/>
          <p:nvPr/>
        </p:nvSpPr>
        <p:spPr>
          <a:xfrm>
            <a:off x="279390" y="444500"/>
            <a:ext cx="11633200" cy="6124754"/>
          </a:xfrm>
          <a:prstGeom prst="rect">
            <a:avLst/>
          </a:prstGeom>
          <a:noFill/>
        </p:spPr>
        <p:txBody>
          <a:bodyPr wrap="square" rtlCol="0">
            <a:spAutoFit/>
          </a:bodyPr>
          <a:lstStyle/>
          <a:p>
            <a:pPr algn="ctr"/>
            <a:r>
              <a:rPr lang="en-IN" sz="36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ALGRORITHM</a:t>
            </a:r>
          </a:p>
          <a:p>
            <a:endParaRPr lang="en-IN" sz="2000" b="1" u="sng"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1: - </a:t>
            </a:r>
            <a:r>
              <a:rPr lang="en-IN"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START</a:t>
            </a:r>
            <a:endPar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2: -</a:t>
            </a:r>
            <a:r>
              <a:rPr lang="en-IN" sz="2400" b="1"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i="0" u="none" strike="noStrike" dirty="0">
                <a:solidFill>
                  <a:srgbClr val="FFFFFF"/>
                </a:solidFill>
                <a:effectLst/>
                <a:latin typeface="Calibri" panose="020F0502020204030204" pitchFamily="34" charset="0"/>
              </a:rPr>
              <a:t>Initialize an integer n representing number of disks.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3: -</a:t>
            </a:r>
            <a:r>
              <a:rPr lang="en-US" sz="24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Create 3 stacks for source, destination, and auxiliary. Similarly, Create 3 variables  s as ‘A’,  d as  ‘B’,  a            		     as ‘C’.</a:t>
            </a:r>
            <a:endParaRPr lang="en-IN" sz="2000" b="1" i="0" u="none" strike="noStrike" dirty="0">
              <a:solidFill>
                <a:schemeClr val="accent4"/>
              </a:solidFill>
              <a:effectLst/>
              <a:latin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4: -</a:t>
            </a:r>
            <a:r>
              <a:rPr lang="en-US" sz="24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Check if the number of disks mod 2 is 0, store d in a temporary variable. After that, update d as a  	 	            and a as temporary variable.</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5: -</a:t>
            </a:r>
            <a:r>
              <a:rPr lang="en-US" sz="24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Firstly, create a variable for the total number of moves and update it as (n*n) -1.</a:t>
            </a:r>
            <a:endParaRPr lang="en-IN" sz="2000" b="1" i="0" u="none" strike="noStrike" dirty="0">
              <a:solidFill>
                <a:schemeClr val="accent4"/>
              </a:solidFill>
              <a:effectLst/>
              <a:latin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6: -</a:t>
            </a:r>
            <a:r>
              <a:rPr lang="en-US" sz="24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Traverse from n to 1 and push the current value in source stack.</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7: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Traverse from 1 to total moves and check if current index mod 3 is 1, pop the top from source  and     		    destination stack. If the popped top of source stack is equal to INT_MIN, push the popped top of  			    destination to source.</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8: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Else If the popped top of destination stack is equal to INT_MIN, push the popped top of source stack  		    to destination stack.</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9: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Else If the popped top of source stack is greater than the popped top of destination stack, push both 		    the tops in source stack, else push both in destination stack. After that, print the traversal.</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816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DED60B-0365-2A73-21D5-1B80441DBBA2}"/>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Background pattern&#10;&#10;Description automatically generated">
            <a:extLst>
              <a:ext uri="{FF2B5EF4-FFF2-40B4-BE49-F238E27FC236}">
                <a16:creationId xmlns:a16="http://schemas.microsoft.com/office/drawing/2014/main" id="{EB59CEBE-C097-9EF9-4009-7BB9ED61AF69}"/>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2" name="TextBox 1">
            <a:extLst>
              <a:ext uri="{FF2B5EF4-FFF2-40B4-BE49-F238E27FC236}">
                <a16:creationId xmlns:a16="http://schemas.microsoft.com/office/drawing/2014/main" id="{B572B6D0-4512-6CC5-009B-1715591AC304}"/>
              </a:ext>
            </a:extLst>
          </p:cNvPr>
          <p:cNvSpPr txBox="1"/>
          <p:nvPr/>
        </p:nvSpPr>
        <p:spPr>
          <a:xfrm>
            <a:off x="215900" y="1574799"/>
            <a:ext cx="11557000" cy="3785652"/>
          </a:xfrm>
          <a:prstGeom prst="rect">
            <a:avLst/>
          </a:prstGeom>
          <a:noFill/>
        </p:spPr>
        <p:txBody>
          <a:bodyPr wrap="square" rtlCol="0">
            <a:spAutoFit/>
          </a:bodyPr>
          <a:lstStyle/>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10: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Similarly, check if current index mod 3 is 2, pop the top from source, and auxiliary stack. If the 			    popped top of source stack is equal to INT_MIN, push the popped top of the auxiliary stack to 			    source stack.</a:t>
            </a:r>
            <a:endParaRPr lang="en-IN" sz="24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11: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Else If the popped top of the auxiliary stack is equal to INT_MIN, push the popped top of source 		      stack to auxiliary stack.</a:t>
            </a:r>
            <a:endParaRPr lang="en-IN" sz="24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12: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Else If the popped top of the auxiliary stack is equal to INT_MIN, push the popped top of source 		       stack to auxiliary stack.</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STEP 13: -</a:t>
            </a:r>
            <a:r>
              <a:rPr lang="en-US" sz="1800" b="0" i="0" u="none" strike="noStrike" dirty="0">
                <a:solidFill>
                  <a:srgbClr val="66FFFF"/>
                </a:solidFill>
                <a:effectLst/>
                <a:latin typeface="Calibri" panose="020F0502020204030204" pitchFamily="34" charset="0"/>
              </a:rPr>
              <a:t> </a:t>
            </a:r>
            <a:r>
              <a:rPr lang="en-US" sz="2000" b="0" i="0" u="none" strike="noStrike" dirty="0">
                <a:solidFill>
                  <a:srgbClr val="FFFFFF"/>
                </a:solidFill>
                <a:effectLst/>
                <a:latin typeface="Calibri" panose="020F0502020204030204" pitchFamily="34" charset="0"/>
              </a:rPr>
              <a:t>Similarly, check if current index mod 3 is 0, pop the top from auxiliary and destination stack. If the  		       popped top of the auxiliary stack is equal to INT_MIN, push the popped top of destination stack 		       to auxiliary stack.</a:t>
            </a:r>
            <a:endParaRPr lang="en-IN" sz="2000" b="1"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66FFFF"/>
                </a:solidFill>
              </a:rPr>
              <a:t>STEP 14: - </a:t>
            </a:r>
            <a:r>
              <a:rPr lang="en-IN" sz="2400" b="1" dirty="0">
                <a:solidFill>
                  <a:schemeClr val="bg1"/>
                </a:solidFill>
              </a:rPr>
              <a:t>STOP</a:t>
            </a:r>
          </a:p>
        </p:txBody>
      </p:sp>
    </p:spTree>
    <p:extLst>
      <p:ext uri="{BB962C8B-B14F-4D97-AF65-F5344CB8AC3E}">
        <p14:creationId xmlns:p14="http://schemas.microsoft.com/office/powerpoint/2010/main" val="63167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F8EA5-5B4E-79DC-88E6-CCF8581ACD8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BAA713D4-CE08-2FED-F6B3-33D277703C3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F84E9FA8-0FF0-863A-8899-9209D7C009C3}"/>
              </a:ext>
            </a:extLst>
          </p:cNvPr>
          <p:cNvSpPr txBox="1"/>
          <p:nvPr/>
        </p:nvSpPr>
        <p:spPr>
          <a:xfrm>
            <a:off x="635000" y="698500"/>
            <a:ext cx="10287000" cy="4841710"/>
          </a:xfrm>
          <a:prstGeom prst="rect">
            <a:avLst/>
          </a:prstGeom>
          <a:noFill/>
        </p:spPr>
        <p:txBody>
          <a:bodyPr wrap="square" rtlCol="0">
            <a:spAutoFit/>
          </a:bodyPr>
          <a:lstStyle/>
          <a:p>
            <a:pPr algn="ctr">
              <a:lnSpc>
                <a:spcPct val="107000"/>
              </a:lnSpc>
              <a:spcAft>
                <a:spcPts val="800"/>
              </a:spcAft>
            </a:pPr>
            <a:r>
              <a:rPr lang="en-IN" sz="3600" b="1" u="sng"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Time And Space Complexity</a:t>
            </a:r>
          </a:p>
          <a:p>
            <a:pPr>
              <a:lnSpc>
                <a:spcPct val="107000"/>
              </a:lnSpc>
              <a:spcAft>
                <a:spcPts val="800"/>
              </a:spcAft>
            </a:pPr>
            <a:r>
              <a:rPr lang="en-IN" sz="2800" b="1" dirty="0">
                <a:solidFill>
                  <a:srgbClr val="66FFFF"/>
                </a:solidFill>
                <a:latin typeface="Calibri" panose="020F0502020204030204" pitchFamily="34" charset="0"/>
                <a:ea typeface="Calibri" panose="020F0502020204030204" pitchFamily="34" charset="0"/>
                <a:cs typeface="Times New Roman" panose="02020603050405020304" pitchFamily="18" charset="0"/>
              </a:rPr>
              <a:t>Time complexity: -</a:t>
            </a:r>
            <a:endParaRPr lang="en-IN" sz="2800" b="1"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if we assume n as number of discs Then The time complexity is O(2^n), because that is the number of iterations done in the only loops present in the code, while remaining code run in constant time </a:t>
            </a:r>
          </a:p>
          <a:p>
            <a:pPr>
              <a:lnSpc>
                <a:spcPct val="107000"/>
              </a:lnSpc>
              <a:spcAft>
                <a:spcPts val="800"/>
              </a:spcAft>
            </a:pPr>
            <a:r>
              <a:rPr lang="en-IN" sz="2400" b="1" dirty="0">
                <a:solidFill>
                  <a:srgbClr val="66FFFF"/>
                </a:solidFill>
                <a:effectLst/>
                <a:latin typeface="Calibri" panose="020F0502020204030204" pitchFamily="34" charset="0"/>
                <a:ea typeface="Calibri" panose="020F0502020204030204" pitchFamily="34" charset="0"/>
                <a:cs typeface="Times New Roman" panose="02020603050405020304" pitchFamily="18" charset="0"/>
              </a:rPr>
              <a:t>Space Complexity: -</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space complexity can be split up into two parts:</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"towers" themselves (stacks) have a O(n) space complexity</a:t>
            </a:r>
          </a:p>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auxiliary space has a O(1) space complexity as there are no other vectors, and the call stack has a fixed size (no dynamic recursion) So the overall space complexity is O(n).</a:t>
            </a:r>
          </a:p>
          <a:p>
            <a:endParaRPr lang="en-IN" dirty="0"/>
          </a:p>
        </p:txBody>
      </p:sp>
    </p:spTree>
    <p:extLst>
      <p:ext uri="{BB962C8B-B14F-4D97-AF65-F5344CB8AC3E}">
        <p14:creationId xmlns:p14="http://schemas.microsoft.com/office/powerpoint/2010/main" val="43974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9DAD6-6F2B-6B96-162C-95569779D0A6}"/>
              </a:ext>
            </a:extLst>
          </p:cNvPr>
          <p:cNvSpPr txBox="1"/>
          <p:nvPr/>
        </p:nvSpPr>
        <p:spPr>
          <a:xfrm>
            <a:off x="3048000" y="2239444"/>
            <a:ext cx="6096000" cy="2379113"/>
          </a:xfrm>
          <a:prstGeom prst="rect">
            <a:avLst/>
          </a:prstGeom>
          <a:noFill/>
        </p:spPr>
        <p:txBody>
          <a:bodyPr wrap="square">
            <a:spAutoFit/>
          </a:bodyPr>
          <a:lstStyle/>
          <a:p>
            <a:pPr algn="ctr" defTabSz="914400">
              <a:lnSpc>
                <a:spcPct val="90000"/>
              </a:lnSpc>
              <a:spcAft>
                <a:spcPts val="600"/>
              </a:spcAft>
            </a:pPr>
            <a:r>
              <a:rPr lang="en-US" sz="3200" b="1" dirty="0">
                <a:solidFill>
                  <a:srgbClr val="FFFFFF"/>
                </a:solidFill>
                <a:effectLst/>
              </a:rPr>
              <a:t>Description</a:t>
            </a:r>
          </a:p>
          <a:p>
            <a:pPr algn="ctr" defTabSz="914400">
              <a:lnSpc>
                <a:spcPct val="90000"/>
              </a:lnSpc>
              <a:spcAft>
                <a:spcPts val="600"/>
              </a:spcAft>
            </a:pPr>
            <a:endParaRPr lang="en-US" sz="3200" b="1" dirty="0">
              <a:solidFill>
                <a:srgbClr val="FFFFFF"/>
              </a:solidFill>
              <a:effectLst/>
            </a:endParaRPr>
          </a:p>
          <a:p>
            <a:pPr defTabSz="914400">
              <a:lnSpc>
                <a:spcPct val="90000"/>
              </a:lnSpc>
              <a:spcAft>
                <a:spcPts val="600"/>
              </a:spcAft>
            </a:pPr>
            <a:r>
              <a:rPr lang="en-US" sz="1800" dirty="0">
                <a:solidFill>
                  <a:srgbClr val="FFFFFF"/>
                </a:solidFill>
                <a:effectLst/>
              </a:rPr>
              <a:t>Tower of Hanoi is a puzzle where we have three rods and n disks</a:t>
            </a:r>
            <a:r>
              <a:rPr lang="en-US" sz="1800" b="0" i="0" u="none" strike="noStrike" dirty="0">
                <a:solidFill>
                  <a:srgbClr val="FFFFFF"/>
                </a:solidFill>
                <a:effectLst/>
              </a:rPr>
              <a:t> are placed in the first stand. We have to place discs into the third or destination stand, the second or auxiliary stand can be used as a helping stand.</a:t>
            </a:r>
            <a:r>
              <a:rPr lang="en-US" sz="1800" dirty="0">
                <a:solidFill>
                  <a:srgbClr val="FFFFFF"/>
                </a:solidFill>
              </a:rPr>
              <a:t> This is a real time game, and we use the computer program to make it simple for more discs.</a:t>
            </a:r>
            <a:endParaRPr lang="en-US" sz="1800" dirty="0">
              <a:solidFill>
                <a:srgbClr val="FFFFFF"/>
              </a:solidFill>
              <a:effectLst/>
            </a:endParaRPr>
          </a:p>
        </p:txBody>
      </p:sp>
      <p:sp>
        <p:nvSpPr>
          <p:cNvPr id="4" name="Rectangle 3">
            <a:extLst>
              <a:ext uri="{FF2B5EF4-FFF2-40B4-BE49-F238E27FC236}">
                <a16:creationId xmlns:a16="http://schemas.microsoft.com/office/drawing/2014/main" id="{D1E313E5-EDC7-320F-EC54-2795C44DD607}"/>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Background pattern&#10;&#10;Description automatically generated">
            <a:extLst>
              <a:ext uri="{FF2B5EF4-FFF2-40B4-BE49-F238E27FC236}">
                <a16:creationId xmlns:a16="http://schemas.microsoft.com/office/drawing/2014/main" id="{10C02F10-F66E-2048-8E9D-497EEEDB46B6}"/>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6" name="TextBox 5">
            <a:extLst>
              <a:ext uri="{FF2B5EF4-FFF2-40B4-BE49-F238E27FC236}">
                <a16:creationId xmlns:a16="http://schemas.microsoft.com/office/drawing/2014/main" id="{E14985C8-8B0A-A22A-AEB1-A3D25B5ED98C}"/>
              </a:ext>
            </a:extLst>
          </p:cNvPr>
          <p:cNvSpPr txBox="1"/>
          <p:nvPr/>
        </p:nvSpPr>
        <p:spPr>
          <a:xfrm>
            <a:off x="292080" y="-2"/>
            <a:ext cx="11290300" cy="6663363"/>
          </a:xfrm>
          <a:prstGeom prst="rect">
            <a:avLst/>
          </a:prstGeom>
          <a:noFill/>
        </p:spPr>
        <p:txBody>
          <a:bodyPr wrap="square" rtlCol="0">
            <a:spAutoFit/>
          </a:bodyPr>
          <a:lstStyle/>
          <a:p>
            <a:pPr algn="ctr"/>
            <a:r>
              <a:rPr lang="en-IN" sz="3600" b="1" u="sng" dirty="0">
                <a:solidFill>
                  <a:srgbClr val="66FFFF"/>
                </a:solidFill>
              </a:rPr>
              <a:t>CODE</a:t>
            </a:r>
          </a:p>
          <a:p>
            <a:r>
              <a:rPr lang="en-US" sz="1700" dirty="0">
                <a:solidFill>
                  <a:schemeClr val="bg1"/>
                </a:solidFill>
              </a:rPr>
              <a:t>#include &lt;</a:t>
            </a:r>
            <a:r>
              <a:rPr lang="en-US" sz="1700" dirty="0" err="1">
                <a:solidFill>
                  <a:schemeClr val="bg1"/>
                </a:solidFill>
              </a:rPr>
              <a:t>stdio.h</a:t>
            </a:r>
            <a:r>
              <a:rPr lang="en-US" sz="1700" dirty="0">
                <a:solidFill>
                  <a:schemeClr val="bg1"/>
                </a:solidFill>
              </a:rPr>
              <a:t>&gt; // header file //</a:t>
            </a:r>
          </a:p>
          <a:p>
            <a:r>
              <a:rPr lang="en-US" sz="1700" dirty="0">
                <a:solidFill>
                  <a:schemeClr val="bg1"/>
                </a:solidFill>
              </a:rPr>
              <a:t>#include &lt;</a:t>
            </a:r>
            <a:r>
              <a:rPr lang="en-US" sz="1700" dirty="0" err="1">
                <a:solidFill>
                  <a:schemeClr val="bg1"/>
                </a:solidFill>
              </a:rPr>
              <a:t>math.h</a:t>
            </a:r>
            <a:r>
              <a:rPr lang="en-US" sz="1700" dirty="0">
                <a:solidFill>
                  <a:schemeClr val="bg1"/>
                </a:solidFill>
              </a:rPr>
              <a:t>&gt; // header file //</a:t>
            </a:r>
          </a:p>
          <a:p>
            <a:r>
              <a:rPr lang="en-US" sz="1700" dirty="0">
                <a:solidFill>
                  <a:schemeClr val="bg1"/>
                </a:solidFill>
              </a:rPr>
              <a:t>#include &lt;</a:t>
            </a:r>
            <a:r>
              <a:rPr lang="en-US" sz="1700" dirty="0" err="1">
                <a:solidFill>
                  <a:schemeClr val="bg1"/>
                </a:solidFill>
              </a:rPr>
              <a:t>stdlib.h</a:t>
            </a:r>
            <a:r>
              <a:rPr lang="en-US" sz="1700" dirty="0">
                <a:solidFill>
                  <a:schemeClr val="bg1"/>
                </a:solidFill>
              </a:rPr>
              <a:t>&gt; // header file //</a:t>
            </a:r>
          </a:p>
          <a:p>
            <a:r>
              <a:rPr lang="en-US" sz="1700" dirty="0">
                <a:solidFill>
                  <a:schemeClr val="bg1"/>
                </a:solidFill>
              </a:rPr>
              <a:t>#include &lt;</a:t>
            </a:r>
            <a:r>
              <a:rPr lang="en-US" sz="1700" dirty="0" err="1">
                <a:solidFill>
                  <a:schemeClr val="bg1"/>
                </a:solidFill>
              </a:rPr>
              <a:t>limits.h</a:t>
            </a:r>
            <a:r>
              <a:rPr lang="en-US" sz="1700" dirty="0">
                <a:solidFill>
                  <a:schemeClr val="bg1"/>
                </a:solidFill>
              </a:rPr>
              <a:t>&gt; // header file //</a:t>
            </a:r>
          </a:p>
          <a:p>
            <a:r>
              <a:rPr lang="en-US" sz="1700" dirty="0">
                <a:solidFill>
                  <a:schemeClr val="bg1"/>
                </a:solidFill>
              </a:rPr>
              <a:t>// A structure to represent a stack //</a:t>
            </a:r>
          </a:p>
          <a:p>
            <a:r>
              <a:rPr lang="en-US" sz="1700" dirty="0">
                <a:solidFill>
                  <a:schemeClr val="bg1"/>
                </a:solidFill>
              </a:rPr>
              <a:t>struct Stack</a:t>
            </a:r>
          </a:p>
          <a:p>
            <a:r>
              <a:rPr lang="en-US" sz="1700" dirty="0">
                <a:solidFill>
                  <a:schemeClr val="bg1"/>
                </a:solidFill>
              </a:rPr>
              <a:t>{</a:t>
            </a:r>
          </a:p>
          <a:p>
            <a:r>
              <a:rPr lang="en-US" sz="1700" dirty="0">
                <a:solidFill>
                  <a:schemeClr val="bg1"/>
                </a:solidFill>
              </a:rPr>
              <a:t>unsigned capacity;</a:t>
            </a:r>
          </a:p>
          <a:p>
            <a:r>
              <a:rPr lang="en-US" sz="1700" dirty="0">
                <a:solidFill>
                  <a:schemeClr val="bg1"/>
                </a:solidFill>
              </a:rPr>
              <a:t>int top;</a:t>
            </a:r>
          </a:p>
          <a:p>
            <a:r>
              <a:rPr lang="en-US" sz="1700" dirty="0">
                <a:solidFill>
                  <a:schemeClr val="bg1"/>
                </a:solidFill>
              </a:rPr>
              <a:t>int *array;</a:t>
            </a:r>
          </a:p>
          <a:p>
            <a:r>
              <a:rPr lang="en-US" sz="1700" dirty="0">
                <a:solidFill>
                  <a:schemeClr val="bg1"/>
                </a:solidFill>
              </a:rPr>
              <a:t>};</a:t>
            </a:r>
          </a:p>
          <a:p>
            <a:r>
              <a:rPr lang="en-US" sz="1700" dirty="0">
                <a:solidFill>
                  <a:schemeClr val="bg1"/>
                </a:solidFill>
              </a:rPr>
              <a:t>// function to create a stack of given capacity //</a:t>
            </a:r>
          </a:p>
          <a:p>
            <a:r>
              <a:rPr lang="en-US" sz="1700" dirty="0">
                <a:solidFill>
                  <a:schemeClr val="bg1"/>
                </a:solidFill>
              </a:rPr>
              <a:t>struct Stack* </a:t>
            </a:r>
            <a:r>
              <a:rPr lang="en-US" sz="1700" dirty="0" err="1">
                <a:solidFill>
                  <a:schemeClr val="bg1"/>
                </a:solidFill>
              </a:rPr>
              <a:t>createStack</a:t>
            </a:r>
            <a:r>
              <a:rPr lang="en-US" sz="1700" dirty="0">
                <a:solidFill>
                  <a:schemeClr val="bg1"/>
                </a:solidFill>
              </a:rPr>
              <a:t>(unsigned capacity)</a:t>
            </a:r>
          </a:p>
          <a:p>
            <a:r>
              <a:rPr lang="en-US" sz="1700" dirty="0">
                <a:solidFill>
                  <a:schemeClr val="bg1"/>
                </a:solidFill>
              </a:rPr>
              <a:t>{</a:t>
            </a:r>
          </a:p>
          <a:p>
            <a:r>
              <a:rPr lang="en-US" sz="1700" dirty="0">
                <a:solidFill>
                  <a:schemeClr val="bg1"/>
                </a:solidFill>
              </a:rPr>
              <a:t>    struct Stack* stack =</a:t>
            </a:r>
          </a:p>
          <a:p>
            <a:r>
              <a:rPr lang="en-US" sz="1700" dirty="0">
                <a:solidFill>
                  <a:schemeClr val="bg1"/>
                </a:solidFill>
              </a:rPr>
              <a:t>        (struct Stack*) malloc(</a:t>
            </a:r>
            <a:r>
              <a:rPr lang="en-US" sz="1700" dirty="0" err="1">
                <a:solidFill>
                  <a:schemeClr val="bg1"/>
                </a:solidFill>
              </a:rPr>
              <a:t>sizeof</a:t>
            </a:r>
            <a:r>
              <a:rPr lang="en-US" sz="1700" dirty="0">
                <a:solidFill>
                  <a:schemeClr val="bg1"/>
                </a:solidFill>
              </a:rPr>
              <a:t>(struct Stack));</a:t>
            </a:r>
          </a:p>
          <a:p>
            <a:r>
              <a:rPr lang="en-US" sz="1700" dirty="0">
                <a:solidFill>
                  <a:schemeClr val="bg1"/>
                </a:solidFill>
              </a:rPr>
              <a:t>    stack -&gt; capacity = capacity;</a:t>
            </a:r>
          </a:p>
          <a:p>
            <a:r>
              <a:rPr lang="en-US" sz="1700" dirty="0">
                <a:solidFill>
                  <a:schemeClr val="bg1"/>
                </a:solidFill>
              </a:rPr>
              <a:t>    stack -&gt; top = -1;</a:t>
            </a:r>
          </a:p>
          <a:p>
            <a:r>
              <a:rPr lang="en-US" sz="1700" dirty="0">
                <a:solidFill>
                  <a:schemeClr val="bg1"/>
                </a:solidFill>
              </a:rPr>
              <a:t>    stack -&gt; array =</a:t>
            </a:r>
          </a:p>
          <a:p>
            <a:r>
              <a:rPr lang="en-US" sz="1700" dirty="0">
                <a:solidFill>
                  <a:schemeClr val="bg1"/>
                </a:solidFill>
              </a:rPr>
              <a:t>        (int*) malloc(stack -&gt; capacity * </a:t>
            </a:r>
            <a:r>
              <a:rPr lang="en-US" sz="1700" dirty="0" err="1">
                <a:solidFill>
                  <a:schemeClr val="bg1"/>
                </a:solidFill>
              </a:rPr>
              <a:t>sizeof</a:t>
            </a:r>
            <a:r>
              <a:rPr lang="en-US" sz="1700" dirty="0">
                <a:solidFill>
                  <a:schemeClr val="bg1"/>
                </a:solidFill>
              </a:rPr>
              <a:t>(int));</a:t>
            </a:r>
          </a:p>
          <a:p>
            <a:r>
              <a:rPr lang="en-US" sz="1700" dirty="0">
                <a:solidFill>
                  <a:schemeClr val="bg1"/>
                </a:solidFill>
              </a:rPr>
              <a:t>    return stack;</a:t>
            </a:r>
          </a:p>
          <a:p>
            <a:r>
              <a:rPr lang="en-US" sz="1700" dirty="0">
                <a:solidFill>
                  <a:schemeClr val="bg1"/>
                </a:solidFill>
              </a:rPr>
              <a:t>}</a:t>
            </a:r>
          </a:p>
          <a:p>
            <a:r>
              <a:rPr lang="en-US" sz="1700" dirty="0">
                <a:solidFill>
                  <a:schemeClr val="bg1"/>
                </a:solidFill>
              </a:rPr>
              <a:t>// Stack is full when top is equal to the last index //</a:t>
            </a:r>
          </a:p>
        </p:txBody>
      </p:sp>
    </p:spTree>
    <p:extLst>
      <p:ext uri="{BB962C8B-B14F-4D97-AF65-F5344CB8AC3E}">
        <p14:creationId xmlns:p14="http://schemas.microsoft.com/office/powerpoint/2010/main" val="404296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07B5B5-77ED-A01C-5367-D0FD73CF23D9}"/>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Background pattern&#10;&#10;Description automatically generated">
            <a:extLst>
              <a:ext uri="{FF2B5EF4-FFF2-40B4-BE49-F238E27FC236}">
                <a16:creationId xmlns:a16="http://schemas.microsoft.com/office/drawing/2014/main" id="{635F318A-A603-188A-8AB7-98426CEEC35E}"/>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2633" r="8479"/>
          <a:stretch/>
        </p:blipFill>
        <p:spPr>
          <a:xfrm>
            <a:off x="0" y="-1"/>
            <a:ext cx="12191980" cy="6858001"/>
          </a:xfrm>
          <a:prstGeom prst="rect">
            <a:avLst/>
          </a:prstGeom>
        </p:spPr>
      </p:pic>
      <p:sp>
        <p:nvSpPr>
          <p:cNvPr id="4" name="TextBox 3">
            <a:extLst>
              <a:ext uri="{FF2B5EF4-FFF2-40B4-BE49-F238E27FC236}">
                <a16:creationId xmlns:a16="http://schemas.microsoft.com/office/drawing/2014/main" id="{0829124B-395C-15C6-6FB1-02F3081BB5ED}"/>
              </a:ext>
            </a:extLst>
          </p:cNvPr>
          <p:cNvSpPr txBox="1"/>
          <p:nvPr/>
        </p:nvSpPr>
        <p:spPr>
          <a:xfrm>
            <a:off x="406400" y="190500"/>
            <a:ext cx="11010900" cy="6370975"/>
          </a:xfrm>
          <a:prstGeom prst="rect">
            <a:avLst/>
          </a:prstGeom>
          <a:noFill/>
        </p:spPr>
        <p:txBody>
          <a:bodyPr wrap="square" rtlCol="0">
            <a:spAutoFit/>
          </a:bodyPr>
          <a:lstStyle/>
          <a:p>
            <a:r>
              <a:rPr lang="en-US" sz="1700" dirty="0">
                <a:solidFill>
                  <a:schemeClr val="bg1"/>
                </a:solidFill>
              </a:rPr>
              <a:t>int </a:t>
            </a:r>
            <a:r>
              <a:rPr lang="en-US" sz="1700" dirty="0" err="1">
                <a:solidFill>
                  <a:schemeClr val="bg1"/>
                </a:solidFill>
              </a:rPr>
              <a:t>isFull</a:t>
            </a:r>
            <a:r>
              <a:rPr lang="en-US" sz="1700" dirty="0">
                <a:solidFill>
                  <a:schemeClr val="bg1"/>
                </a:solidFill>
              </a:rPr>
              <a:t>(struct Stack* stack)</a:t>
            </a:r>
          </a:p>
          <a:p>
            <a:r>
              <a:rPr lang="en-US" sz="1700" dirty="0">
                <a:solidFill>
                  <a:schemeClr val="bg1"/>
                </a:solidFill>
              </a:rPr>
              <a:t>{</a:t>
            </a:r>
          </a:p>
          <a:p>
            <a:r>
              <a:rPr lang="en-US" sz="1700" dirty="0">
                <a:solidFill>
                  <a:schemeClr val="bg1"/>
                </a:solidFill>
              </a:rPr>
              <a:t>	return (stack-&gt;top == stack-&gt;capacity - 1);</a:t>
            </a:r>
          </a:p>
          <a:p>
            <a:r>
              <a:rPr lang="en-US" sz="1700" dirty="0">
                <a:solidFill>
                  <a:schemeClr val="bg1"/>
                </a:solidFill>
              </a:rPr>
              <a:t>}</a:t>
            </a:r>
          </a:p>
          <a:p>
            <a:r>
              <a:rPr lang="en-US" sz="1700" dirty="0">
                <a:solidFill>
                  <a:schemeClr val="bg1"/>
                </a:solidFill>
              </a:rPr>
              <a:t>// Stack is empty when top is equal to -1 //</a:t>
            </a:r>
          </a:p>
          <a:p>
            <a:r>
              <a:rPr lang="en-US" sz="1700" dirty="0">
                <a:solidFill>
                  <a:schemeClr val="bg1"/>
                </a:solidFill>
              </a:rPr>
              <a:t>	int </a:t>
            </a:r>
            <a:r>
              <a:rPr lang="en-US" sz="1700" dirty="0" err="1">
                <a:solidFill>
                  <a:schemeClr val="bg1"/>
                </a:solidFill>
              </a:rPr>
              <a:t>isEmpty</a:t>
            </a:r>
            <a:r>
              <a:rPr lang="en-US" sz="1700" dirty="0">
                <a:solidFill>
                  <a:schemeClr val="bg1"/>
                </a:solidFill>
              </a:rPr>
              <a:t>(struct Stack* stack)</a:t>
            </a:r>
          </a:p>
          <a:p>
            <a:r>
              <a:rPr lang="en-US" sz="1700" dirty="0">
                <a:solidFill>
                  <a:schemeClr val="bg1"/>
                </a:solidFill>
              </a:rPr>
              <a:t>{</a:t>
            </a:r>
          </a:p>
          <a:p>
            <a:r>
              <a:rPr lang="en-US" sz="1700" dirty="0">
                <a:solidFill>
                  <a:schemeClr val="bg1"/>
                </a:solidFill>
              </a:rPr>
              <a:t>	return (stack-&gt;top == -1);</a:t>
            </a:r>
          </a:p>
          <a:p>
            <a:r>
              <a:rPr lang="en-US" sz="1700" dirty="0">
                <a:solidFill>
                  <a:schemeClr val="bg1"/>
                </a:solidFill>
              </a:rPr>
              <a:t>}</a:t>
            </a:r>
          </a:p>
          <a:p>
            <a:r>
              <a:rPr lang="en-US" sz="1700" dirty="0">
                <a:solidFill>
                  <a:schemeClr val="bg1"/>
                </a:solidFill>
              </a:rPr>
              <a:t>// Function to add an item to stack. It increases //</a:t>
            </a:r>
          </a:p>
          <a:p>
            <a:r>
              <a:rPr lang="en-US" sz="1700" dirty="0">
                <a:solidFill>
                  <a:schemeClr val="bg1"/>
                </a:solidFill>
              </a:rPr>
              <a:t>// top by 1</a:t>
            </a:r>
          </a:p>
          <a:p>
            <a:r>
              <a:rPr lang="en-US" sz="1700" dirty="0">
                <a:solidFill>
                  <a:schemeClr val="bg1"/>
                </a:solidFill>
              </a:rPr>
              <a:t>void push(struct Stack *stack, int item)</a:t>
            </a:r>
          </a:p>
          <a:p>
            <a:r>
              <a:rPr lang="en-US" sz="1700" dirty="0">
                <a:solidFill>
                  <a:schemeClr val="bg1"/>
                </a:solidFill>
              </a:rPr>
              <a:t>{</a:t>
            </a:r>
          </a:p>
          <a:p>
            <a:r>
              <a:rPr lang="en-US" sz="1700" dirty="0">
                <a:solidFill>
                  <a:schemeClr val="bg1"/>
                </a:solidFill>
              </a:rPr>
              <a:t>    if (</a:t>
            </a:r>
            <a:r>
              <a:rPr lang="en-US" sz="1700" dirty="0" err="1">
                <a:solidFill>
                  <a:schemeClr val="bg1"/>
                </a:solidFill>
              </a:rPr>
              <a:t>isFull</a:t>
            </a:r>
            <a:r>
              <a:rPr lang="en-US" sz="1700" dirty="0">
                <a:solidFill>
                  <a:schemeClr val="bg1"/>
                </a:solidFill>
              </a:rPr>
              <a:t>(stack))</a:t>
            </a:r>
          </a:p>
          <a:p>
            <a:r>
              <a:rPr lang="en-US" sz="1700" dirty="0">
                <a:solidFill>
                  <a:schemeClr val="bg1"/>
                </a:solidFill>
              </a:rPr>
              <a:t>        return;</a:t>
            </a:r>
          </a:p>
          <a:p>
            <a:r>
              <a:rPr lang="en-US" sz="1700" dirty="0">
                <a:solidFill>
                  <a:schemeClr val="bg1"/>
                </a:solidFill>
              </a:rPr>
              <a:t>    stack -&gt; array[++stack -&gt; top] = item;</a:t>
            </a:r>
          </a:p>
          <a:p>
            <a:r>
              <a:rPr lang="en-US" sz="1700" dirty="0">
                <a:solidFill>
                  <a:schemeClr val="bg1"/>
                </a:solidFill>
              </a:rPr>
              <a:t>}</a:t>
            </a:r>
          </a:p>
          <a:p>
            <a:r>
              <a:rPr lang="en-US" sz="1700" dirty="0">
                <a:solidFill>
                  <a:schemeClr val="bg1"/>
                </a:solidFill>
              </a:rPr>
              <a:t>// Function to remove an item from stack. It decreases top by 1 //</a:t>
            </a:r>
          </a:p>
          <a:p>
            <a:r>
              <a:rPr lang="en-US" sz="1700" dirty="0">
                <a:solidFill>
                  <a:schemeClr val="bg1"/>
                </a:solidFill>
              </a:rPr>
              <a:t>int pop(struct Stack* stack)</a:t>
            </a:r>
          </a:p>
          <a:p>
            <a:r>
              <a:rPr lang="en-US" sz="1700" dirty="0">
                <a:solidFill>
                  <a:schemeClr val="bg1"/>
                </a:solidFill>
              </a:rPr>
              <a:t>{</a:t>
            </a:r>
          </a:p>
          <a:p>
            <a:r>
              <a:rPr lang="en-US" sz="1700" dirty="0">
                <a:solidFill>
                  <a:schemeClr val="bg1"/>
                </a:solidFill>
              </a:rPr>
              <a:t>    if (</a:t>
            </a:r>
            <a:r>
              <a:rPr lang="en-US" sz="1700" dirty="0" err="1">
                <a:solidFill>
                  <a:schemeClr val="bg1"/>
                </a:solidFill>
              </a:rPr>
              <a:t>isEmpty</a:t>
            </a:r>
            <a:r>
              <a:rPr lang="en-US" sz="1700" dirty="0">
                <a:solidFill>
                  <a:schemeClr val="bg1"/>
                </a:solidFill>
              </a:rPr>
              <a:t>(stack))</a:t>
            </a:r>
          </a:p>
          <a:p>
            <a:r>
              <a:rPr lang="en-US" sz="1700" dirty="0">
                <a:solidFill>
                  <a:schemeClr val="bg1"/>
                </a:solidFill>
              </a:rPr>
              <a:t>        return INT_MIN;</a:t>
            </a:r>
          </a:p>
          <a:p>
            <a:r>
              <a:rPr lang="en-US" sz="1700" dirty="0">
                <a:solidFill>
                  <a:schemeClr val="bg1"/>
                </a:solidFill>
              </a:rPr>
              <a:t>    return stack -&gt; array[stack -&gt; top--];</a:t>
            </a:r>
          </a:p>
          <a:p>
            <a:r>
              <a:rPr lang="en-US" sz="1700" dirty="0">
                <a:solidFill>
                  <a:schemeClr val="bg1"/>
                </a:solidFill>
              </a:rPr>
              <a:t>} //Function to show the movement of disks //</a:t>
            </a:r>
          </a:p>
        </p:txBody>
      </p:sp>
    </p:spTree>
    <p:extLst>
      <p:ext uri="{BB962C8B-B14F-4D97-AF65-F5344CB8AC3E}">
        <p14:creationId xmlns:p14="http://schemas.microsoft.com/office/powerpoint/2010/main" val="3009511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3085</Words>
  <Application>Microsoft Office PowerPoint</Application>
  <PresentationFormat>Widescreen</PresentationFormat>
  <Paragraphs>290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Century Gothic</vt:lpstr>
      <vt:lpstr>EB Garamond</vt:lpstr>
      <vt:lpstr>Twentieth Century</vt:lpstr>
      <vt:lpstr>Office Theme</vt:lpstr>
      <vt:lpstr>PowerPoint Presentation</vt:lpstr>
      <vt:lpstr>PROJECT -1 TOWER OF HANOI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Hareesh Beecha</dc:creator>
  <cp:lastModifiedBy>Venkata Hareesh Beecha</cp:lastModifiedBy>
  <cp:revision>73</cp:revision>
  <dcterms:created xsi:type="dcterms:W3CDTF">2022-05-18T13:35:15Z</dcterms:created>
  <dcterms:modified xsi:type="dcterms:W3CDTF">2022-05-19T05:56:06Z</dcterms:modified>
</cp:coreProperties>
</file>