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eeshkumaar.gj.lv\Downloads\work_order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eeshkumaar.gj.lv\Downloads\work_order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eeshkumaar.gj.lv\Downloads\work_order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eeshkumaar.gj.lv\Downloads\work_order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eeshkumaar.gj.lv\Downloads\work_order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eeshkumaar.gj.lv\Downloads\work_order%20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[work_order (1).xlsx]Sheet1!PivotTable1</c:name>
    <c:fmtId val="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Sheet1!$A$4:$A$5</c:f>
              <c:strCache>
                <c:ptCount val="2"/>
                <c:pt idx="0">
                  <c:v>Yes</c:v>
                </c:pt>
                <c:pt idx="1">
                  <c:v>(blank)</c:v>
                </c:pt>
              </c:strCache>
            </c:strRef>
          </c:cat>
          <c:val>
            <c:numRef>
              <c:f>Sheet1!$B$4:$B$5</c:f>
              <c:numCache>
                <c:formatCode>General</c:formatCode>
                <c:ptCount val="2"/>
                <c:pt idx="0">
                  <c:v>0.58684210526315794</c:v>
                </c:pt>
                <c:pt idx="1">
                  <c:v>0.79226736566186107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C9-4DC7-AD59-3C63CC23C2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75835184"/>
        <c:axId val="1075836144"/>
      </c:barChart>
      <c:catAx>
        <c:axId val="1075835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5836144"/>
        <c:crosses val="autoZero"/>
        <c:auto val="1"/>
        <c:lblAlgn val="ctr"/>
        <c:lblOffset val="100"/>
        <c:noMultiLvlLbl val="0"/>
      </c:catAx>
      <c:valAx>
        <c:axId val="1075836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5835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[work_order (1).xlsx]Sheet1 (2)!PivotTable1</c:name>
    <c:fmtId val="10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'Sheet1 (2)'!$B$3:$B$4</c:f>
              <c:strCache>
                <c:ptCount val="1"/>
                <c:pt idx="0">
                  <c:v>Account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'Sheet1 (2)'!$A$5:$A$9</c:f>
              <c:strCache>
                <c:ptCount val="5"/>
                <c:pt idx="0">
                  <c:v>Assess</c:v>
                </c:pt>
                <c:pt idx="1">
                  <c:v>Deliver</c:v>
                </c:pt>
                <c:pt idx="2">
                  <c:v>Install</c:v>
                </c:pt>
                <c:pt idx="3">
                  <c:v>Repair</c:v>
                </c:pt>
                <c:pt idx="4">
                  <c:v>Replace</c:v>
                </c:pt>
              </c:strCache>
            </c:strRef>
          </c:cat>
          <c:val>
            <c:numRef>
              <c:f>'Sheet1 (2)'!$B$5:$B$9</c:f>
              <c:numCache>
                <c:formatCode>General</c:formatCode>
                <c:ptCount val="5"/>
                <c:pt idx="0">
                  <c:v>178</c:v>
                </c:pt>
                <c:pt idx="1">
                  <c:v>100</c:v>
                </c:pt>
                <c:pt idx="2">
                  <c:v>24</c:v>
                </c:pt>
                <c:pt idx="3">
                  <c:v>24</c:v>
                </c:pt>
                <c:pt idx="4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5B-43C8-80F5-A2A77D93FE34}"/>
            </c:ext>
          </c:extLst>
        </c:ser>
        <c:ser>
          <c:idx val="1"/>
          <c:order val="1"/>
          <c:tx>
            <c:strRef>
              <c:f>'Sheet1 (2)'!$C$3:$C$4</c:f>
              <c:strCache>
                <c:ptCount val="1"/>
                <c:pt idx="0">
                  <c:v>C.O.D.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'Sheet1 (2)'!$A$5:$A$9</c:f>
              <c:strCache>
                <c:ptCount val="5"/>
                <c:pt idx="0">
                  <c:v>Assess</c:v>
                </c:pt>
                <c:pt idx="1">
                  <c:v>Deliver</c:v>
                </c:pt>
                <c:pt idx="2">
                  <c:v>Install</c:v>
                </c:pt>
                <c:pt idx="3">
                  <c:v>Repair</c:v>
                </c:pt>
                <c:pt idx="4">
                  <c:v>Replace</c:v>
                </c:pt>
              </c:strCache>
            </c:strRef>
          </c:cat>
          <c:val>
            <c:numRef>
              <c:f>'Sheet1 (2)'!$C$5:$C$9</c:f>
              <c:numCache>
                <c:formatCode>General</c:formatCode>
                <c:ptCount val="5"/>
                <c:pt idx="0">
                  <c:v>148</c:v>
                </c:pt>
                <c:pt idx="1">
                  <c:v>60</c:v>
                </c:pt>
                <c:pt idx="2">
                  <c:v>25</c:v>
                </c:pt>
                <c:pt idx="3">
                  <c:v>51</c:v>
                </c:pt>
                <c:pt idx="4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5B-43C8-80F5-A2A77D93FE34}"/>
            </c:ext>
          </c:extLst>
        </c:ser>
        <c:ser>
          <c:idx val="2"/>
          <c:order val="2"/>
          <c:tx>
            <c:strRef>
              <c:f>'Sheet1 (2)'!$D$3:$D$4</c:f>
              <c:strCache>
                <c:ptCount val="1"/>
                <c:pt idx="0">
                  <c:v>Credit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'Sheet1 (2)'!$A$5:$A$9</c:f>
              <c:strCache>
                <c:ptCount val="5"/>
                <c:pt idx="0">
                  <c:v>Assess</c:v>
                </c:pt>
                <c:pt idx="1">
                  <c:v>Deliver</c:v>
                </c:pt>
                <c:pt idx="2">
                  <c:v>Install</c:v>
                </c:pt>
                <c:pt idx="3">
                  <c:v>Repair</c:v>
                </c:pt>
                <c:pt idx="4">
                  <c:v>Replace</c:v>
                </c:pt>
              </c:strCache>
            </c:strRef>
          </c:cat>
          <c:val>
            <c:numRef>
              <c:f>'Sheet1 (2)'!$D$5:$D$9</c:f>
              <c:numCache>
                <c:formatCode>General</c:formatCode>
                <c:ptCount val="5"/>
                <c:pt idx="0">
                  <c:v>2</c:v>
                </c:pt>
                <c:pt idx="3">
                  <c:v>1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5B-43C8-80F5-A2A77D93FE34}"/>
            </c:ext>
          </c:extLst>
        </c:ser>
        <c:ser>
          <c:idx val="3"/>
          <c:order val="3"/>
          <c:tx>
            <c:strRef>
              <c:f>'Sheet1 (2)'!$E$3:$E$4</c:f>
              <c:strCache>
                <c:ptCount val="1"/>
                <c:pt idx="0">
                  <c:v>P.O.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'Sheet1 (2)'!$A$5:$A$9</c:f>
              <c:strCache>
                <c:ptCount val="5"/>
                <c:pt idx="0">
                  <c:v>Assess</c:v>
                </c:pt>
                <c:pt idx="1">
                  <c:v>Deliver</c:v>
                </c:pt>
                <c:pt idx="2">
                  <c:v>Install</c:v>
                </c:pt>
                <c:pt idx="3">
                  <c:v>Repair</c:v>
                </c:pt>
                <c:pt idx="4">
                  <c:v>Replace</c:v>
                </c:pt>
              </c:strCache>
            </c:strRef>
          </c:cat>
          <c:val>
            <c:numRef>
              <c:f>'Sheet1 (2)'!$E$5:$E$9</c:f>
              <c:numCache>
                <c:formatCode>General</c:formatCode>
                <c:ptCount val="5"/>
                <c:pt idx="0">
                  <c:v>66</c:v>
                </c:pt>
                <c:pt idx="1">
                  <c:v>20</c:v>
                </c:pt>
                <c:pt idx="2">
                  <c:v>9</c:v>
                </c:pt>
                <c:pt idx="3">
                  <c:v>6</c:v>
                </c:pt>
                <c:pt idx="4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05B-43C8-80F5-A2A77D93FE34}"/>
            </c:ext>
          </c:extLst>
        </c:ser>
        <c:ser>
          <c:idx val="4"/>
          <c:order val="4"/>
          <c:tx>
            <c:strRef>
              <c:f>'Sheet1 (2)'!$F$3:$F$4</c:f>
              <c:strCache>
                <c:ptCount val="1"/>
                <c:pt idx="0">
                  <c:v>Warranty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'Sheet1 (2)'!$A$5:$A$9</c:f>
              <c:strCache>
                <c:ptCount val="5"/>
                <c:pt idx="0">
                  <c:v>Assess</c:v>
                </c:pt>
                <c:pt idx="1">
                  <c:v>Deliver</c:v>
                </c:pt>
                <c:pt idx="2">
                  <c:v>Install</c:v>
                </c:pt>
                <c:pt idx="3">
                  <c:v>Repair</c:v>
                </c:pt>
                <c:pt idx="4">
                  <c:v>Replace</c:v>
                </c:pt>
              </c:strCache>
            </c:strRef>
          </c:cat>
          <c:val>
            <c:numRef>
              <c:f>'Sheet1 (2)'!$F$5:$F$9</c:f>
              <c:numCache>
                <c:formatCode>General</c:formatCode>
                <c:ptCount val="5"/>
                <c:pt idx="0">
                  <c:v>13</c:v>
                </c:pt>
                <c:pt idx="1">
                  <c:v>10</c:v>
                </c:pt>
                <c:pt idx="2">
                  <c:v>5</c:v>
                </c:pt>
                <c:pt idx="3">
                  <c:v>4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05B-43C8-80F5-A2A77D93FE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5736528"/>
        <c:axId val="1335737008"/>
      </c:barChart>
      <c:catAx>
        <c:axId val="1335736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5737008"/>
        <c:crosses val="autoZero"/>
        <c:auto val="1"/>
        <c:lblAlgn val="ctr"/>
        <c:lblOffset val="100"/>
        <c:noMultiLvlLbl val="0"/>
      </c:catAx>
      <c:valAx>
        <c:axId val="133573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5736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[work_order (1).xlsx]Sheet5!PivotTable2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Sheet5!$B$3:$B$4</c:f>
              <c:strCache>
                <c:ptCount val="1"/>
                <c:pt idx="0">
                  <c:v>Account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Sheet5!$A$5:$A$11</c:f>
              <c:multiLvlStrCache>
                <c:ptCount val="5"/>
                <c:lvl>
                  <c:pt idx="0">
                    <c:v>Qtr3</c:v>
                  </c:pt>
                  <c:pt idx="1">
                    <c:v>Qtr4</c:v>
                  </c:pt>
                  <c:pt idx="2">
                    <c:v>Qtr1</c:v>
                  </c:pt>
                  <c:pt idx="3">
                    <c:v>Qtr2</c:v>
                  </c:pt>
                  <c:pt idx="4">
                    <c:v>Qtr3</c:v>
                  </c:pt>
                </c:lvl>
                <c:lvl>
                  <c:pt idx="0">
                    <c:v>2020</c:v>
                  </c:pt>
                  <c:pt idx="2">
                    <c:v>2021</c:v>
                  </c:pt>
                </c:lvl>
              </c:multiLvlStrCache>
            </c:multiLvlStrRef>
          </c:cat>
          <c:val>
            <c:numRef>
              <c:f>Sheet5!$B$5:$B$11</c:f>
              <c:numCache>
                <c:formatCode>General</c:formatCode>
                <c:ptCount val="5"/>
                <c:pt idx="0">
                  <c:v>40</c:v>
                </c:pt>
                <c:pt idx="1">
                  <c:v>85</c:v>
                </c:pt>
                <c:pt idx="2">
                  <c:v>100</c:v>
                </c:pt>
                <c:pt idx="3">
                  <c:v>184</c:v>
                </c:pt>
                <c:pt idx="4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34-48B3-B6DB-B82A7EADC90C}"/>
            </c:ext>
          </c:extLst>
        </c:ser>
        <c:ser>
          <c:idx val="1"/>
          <c:order val="1"/>
          <c:tx>
            <c:strRef>
              <c:f>Sheet5!$C$3:$C$4</c:f>
              <c:strCache>
                <c:ptCount val="1"/>
                <c:pt idx="0">
                  <c:v>C.O.D.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Sheet5!$A$5:$A$11</c:f>
              <c:multiLvlStrCache>
                <c:ptCount val="5"/>
                <c:lvl>
                  <c:pt idx="0">
                    <c:v>Qtr3</c:v>
                  </c:pt>
                  <c:pt idx="1">
                    <c:v>Qtr4</c:v>
                  </c:pt>
                  <c:pt idx="2">
                    <c:v>Qtr1</c:v>
                  </c:pt>
                  <c:pt idx="3">
                    <c:v>Qtr2</c:v>
                  </c:pt>
                  <c:pt idx="4">
                    <c:v>Qtr3</c:v>
                  </c:pt>
                </c:lvl>
                <c:lvl>
                  <c:pt idx="0">
                    <c:v>2020</c:v>
                  </c:pt>
                  <c:pt idx="2">
                    <c:v>2021</c:v>
                  </c:pt>
                </c:lvl>
              </c:multiLvlStrCache>
            </c:multiLvlStrRef>
          </c:cat>
          <c:val>
            <c:numRef>
              <c:f>Sheet5!$C$5:$C$11</c:f>
              <c:numCache>
                <c:formatCode>General</c:formatCode>
                <c:ptCount val="5"/>
                <c:pt idx="0">
                  <c:v>23</c:v>
                </c:pt>
                <c:pt idx="1">
                  <c:v>43</c:v>
                </c:pt>
                <c:pt idx="2">
                  <c:v>70</c:v>
                </c:pt>
                <c:pt idx="3">
                  <c:v>211</c:v>
                </c:pt>
                <c:pt idx="4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34-48B3-B6DB-B82A7EADC90C}"/>
            </c:ext>
          </c:extLst>
        </c:ser>
        <c:ser>
          <c:idx val="2"/>
          <c:order val="2"/>
          <c:tx>
            <c:strRef>
              <c:f>Sheet5!$D$3:$D$4</c:f>
              <c:strCache>
                <c:ptCount val="1"/>
                <c:pt idx="0">
                  <c:v>Credit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Sheet5!$A$5:$A$11</c:f>
              <c:multiLvlStrCache>
                <c:ptCount val="5"/>
                <c:lvl>
                  <c:pt idx="0">
                    <c:v>Qtr3</c:v>
                  </c:pt>
                  <c:pt idx="1">
                    <c:v>Qtr4</c:v>
                  </c:pt>
                  <c:pt idx="2">
                    <c:v>Qtr1</c:v>
                  </c:pt>
                  <c:pt idx="3">
                    <c:v>Qtr2</c:v>
                  </c:pt>
                  <c:pt idx="4">
                    <c:v>Qtr3</c:v>
                  </c:pt>
                </c:lvl>
                <c:lvl>
                  <c:pt idx="0">
                    <c:v>2020</c:v>
                  </c:pt>
                  <c:pt idx="2">
                    <c:v>2021</c:v>
                  </c:pt>
                </c:lvl>
              </c:multiLvlStrCache>
            </c:multiLvlStrRef>
          </c:cat>
          <c:val>
            <c:numRef>
              <c:f>Sheet5!$D$5:$D$11</c:f>
              <c:numCache>
                <c:formatCode>General</c:formatCode>
                <c:ptCount val="5"/>
                <c:pt idx="2">
                  <c:v>1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34-48B3-B6DB-B82A7EADC90C}"/>
            </c:ext>
          </c:extLst>
        </c:ser>
        <c:ser>
          <c:idx val="3"/>
          <c:order val="3"/>
          <c:tx>
            <c:strRef>
              <c:f>Sheet5!$E$3:$E$4</c:f>
              <c:strCache>
                <c:ptCount val="1"/>
                <c:pt idx="0">
                  <c:v>P.O.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Sheet5!$A$5:$A$11</c:f>
              <c:multiLvlStrCache>
                <c:ptCount val="5"/>
                <c:lvl>
                  <c:pt idx="0">
                    <c:v>Qtr3</c:v>
                  </c:pt>
                  <c:pt idx="1">
                    <c:v>Qtr4</c:v>
                  </c:pt>
                  <c:pt idx="2">
                    <c:v>Qtr1</c:v>
                  </c:pt>
                  <c:pt idx="3">
                    <c:v>Qtr2</c:v>
                  </c:pt>
                  <c:pt idx="4">
                    <c:v>Qtr3</c:v>
                  </c:pt>
                </c:lvl>
                <c:lvl>
                  <c:pt idx="0">
                    <c:v>2020</c:v>
                  </c:pt>
                  <c:pt idx="2">
                    <c:v>2021</c:v>
                  </c:pt>
                </c:lvl>
              </c:multiLvlStrCache>
            </c:multiLvlStrRef>
          </c:cat>
          <c:val>
            <c:numRef>
              <c:f>Sheet5!$E$5:$E$11</c:f>
              <c:numCache>
                <c:formatCode>General</c:formatCode>
                <c:ptCount val="5"/>
                <c:pt idx="0">
                  <c:v>11</c:v>
                </c:pt>
                <c:pt idx="1">
                  <c:v>34</c:v>
                </c:pt>
                <c:pt idx="2">
                  <c:v>35</c:v>
                </c:pt>
                <c:pt idx="3">
                  <c:v>45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234-48B3-B6DB-B82A7EADC90C}"/>
            </c:ext>
          </c:extLst>
        </c:ser>
        <c:ser>
          <c:idx val="4"/>
          <c:order val="4"/>
          <c:tx>
            <c:strRef>
              <c:f>Sheet5!$F$3:$F$4</c:f>
              <c:strCache>
                <c:ptCount val="1"/>
                <c:pt idx="0">
                  <c:v>Warranty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Sheet5!$A$5:$A$11</c:f>
              <c:multiLvlStrCache>
                <c:ptCount val="5"/>
                <c:lvl>
                  <c:pt idx="0">
                    <c:v>Qtr3</c:v>
                  </c:pt>
                  <c:pt idx="1">
                    <c:v>Qtr4</c:v>
                  </c:pt>
                  <c:pt idx="2">
                    <c:v>Qtr1</c:v>
                  </c:pt>
                  <c:pt idx="3">
                    <c:v>Qtr2</c:v>
                  </c:pt>
                  <c:pt idx="4">
                    <c:v>Qtr3</c:v>
                  </c:pt>
                </c:lvl>
                <c:lvl>
                  <c:pt idx="0">
                    <c:v>2020</c:v>
                  </c:pt>
                  <c:pt idx="2">
                    <c:v>2021</c:v>
                  </c:pt>
                </c:lvl>
              </c:multiLvlStrCache>
            </c:multiLvlStrRef>
          </c:cat>
          <c:val>
            <c:numRef>
              <c:f>Sheet5!$F$5:$F$11</c:f>
              <c:numCache>
                <c:formatCode>General</c:formatCode>
                <c:ptCount val="5"/>
                <c:pt idx="2">
                  <c:v>11</c:v>
                </c:pt>
                <c:pt idx="3">
                  <c:v>28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234-48B3-B6DB-B82A7EADC9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33672064"/>
        <c:axId val="1333649504"/>
      </c:barChart>
      <c:catAx>
        <c:axId val="1333672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3649504"/>
        <c:crosses val="autoZero"/>
        <c:auto val="1"/>
        <c:lblAlgn val="ctr"/>
        <c:lblOffset val="100"/>
        <c:noMultiLvlLbl val="0"/>
      </c:catAx>
      <c:valAx>
        <c:axId val="1333649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3672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ubbleChart>
        <c:varyColors val="0"/>
        <c:ser>
          <c:idx val="0"/>
          <c:order val="0"/>
          <c:spPr>
            <a:solidFill>
              <a:schemeClr val="accent1"/>
            </a:solidFill>
            <a:ln w="28575">
              <a:noFill/>
            </a:ln>
            <a:effectLst/>
          </c:spPr>
          <c:invertIfNegative val="0"/>
          <c:xVal>
            <c:numRef>
              <c:f>'Sheet5 (2)'!$H$8:$H$10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'Sheet5 (2)'!$I$8:$I$10</c:f>
              <c:numCache>
                <c:formatCode>General</c:formatCode>
                <c:ptCount val="3"/>
                <c:pt idx="0">
                  <c:v>81377.859599999996</c:v>
                </c:pt>
                <c:pt idx="1">
                  <c:v>111095.7249</c:v>
                </c:pt>
                <c:pt idx="2">
                  <c:v>2711.3847999999998</c:v>
                </c:pt>
              </c:numCache>
            </c:numRef>
          </c:yVal>
          <c:bubbleSize>
            <c:numLit>
              <c:formatCode>General</c:formatCode>
              <c:ptCount val="3"/>
              <c:pt idx="0">
                <c:v>1</c:v>
              </c:pt>
              <c:pt idx="1">
                <c:v>1</c:v>
              </c:pt>
              <c:pt idx="2">
                <c:v>1</c:v>
              </c:pt>
            </c:numLit>
          </c:bubbleSize>
          <c:bubble3D val="0"/>
          <c:extLst>
            <c:ext xmlns:c16="http://schemas.microsoft.com/office/drawing/2014/chart" uri="{C3380CC4-5D6E-409C-BE32-E72D297353CC}">
              <c16:uniqueId val="{00000000-E982-4D98-99DF-70909013C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1333651424"/>
        <c:axId val="1333671104"/>
      </c:bubbleChart>
      <c:valAx>
        <c:axId val="1333651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3671104"/>
        <c:crosses val="autoZero"/>
        <c:crossBetween val="midCat"/>
      </c:valAx>
      <c:valAx>
        <c:axId val="1333671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36514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[work_order (1).xlsx]Radiant!PivotTable2</c:name>
    <c:fmtId val="10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Radiant!$B$3:$B$4</c:f>
              <c:strCache>
                <c:ptCount val="1"/>
                <c:pt idx="0">
                  <c:v>Assess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Radiant!$A$5:$A$13</c:f>
              <c:strCache>
                <c:ptCount val="9"/>
                <c:pt idx="0">
                  <c:v>Central</c:v>
                </c:pt>
                <c:pt idx="1">
                  <c:v>East</c:v>
                </c:pt>
                <c:pt idx="2">
                  <c:v>North</c:v>
                </c:pt>
                <c:pt idx="3">
                  <c:v>Northeast</c:v>
                </c:pt>
                <c:pt idx="4">
                  <c:v>Northwest</c:v>
                </c:pt>
                <c:pt idx="5">
                  <c:v>South</c:v>
                </c:pt>
                <c:pt idx="6">
                  <c:v>Southeast</c:v>
                </c:pt>
                <c:pt idx="7">
                  <c:v>Southwest</c:v>
                </c:pt>
                <c:pt idx="8">
                  <c:v>West</c:v>
                </c:pt>
              </c:strCache>
            </c:strRef>
          </c:cat>
          <c:val>
            <c:numRef>
              <c:f>Radiant!$B$5:$B$13</c:f>
              <c:numCache>
                <c:formatCode>General</c:formatCode>
                <c:ptCount val="9"/>
                <c:pt idx="0">
                  <c:v>46</c:v>
                </c:pt>
                <c:pt idx="1">
                  <c:v>19</c:v>
                </c:pt>
                <c:pt idx="2">
                  <c:v>64</c:v>
                </c:pt>
                <c:pt idx="3">
                  <c:v>18</c:v>
                </c:pt>
                <c:pt idx="4">
                  <c:v>70</c:v>
                </c:pt>
                <c:pt idx="5">
                  <c:v>63</c:v>
                </c:pt>
                <c:pt idx="6">
                  <c:v>67</c:v>
                </c:pt>
                <c:pt idx="7">
                  <c:v>7</c:v>
                </c:pt>
                <c:pt idx="8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52-47AE-A3E0-D5123AA93DE1}"/>
            </c:ext>
          </c:extLst>
        </c:ser>
        <c:ser>
          <c:idx val="1"/>
          <c:order val="1"/>
          <c:tx>
            <c:strRef>
              <c:f>Radiant!$C$3:$C$4</c:f>
              <c:strCache>
                <c:ptCount val="1"/>
                <c:pt idx="0">
                  <c:v>Deliver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Radiant!$A$5:$A$13</c:f>
              <c:strCache>
                <c:ptCount val="9"/>
                <c:pt idx="0">
                  <c:v>Central</c:v>
                </c:pt>
                <c:pt idx="1">
                  <c:v>East</c:v>
                </c:pt>
                <c:pt idx="2">
                  <c:v>North</c:v>
                </c:pt>
                <c:pt idx="3">
                  <c:v>Northeast</c:v>
                </c:pt>
                <c:pt idx="4">
                  <c:v>Northwest</c:v>
                </c:pt>
                <c:pt idx="5">
                  <c:v>South</c:v>
                </c:pt>
                <c:pt idx="6">
                  <c:v>Southeast</c:v>
                </c:pt>
                <c:pt idx="7">
                  <c:v>Southwest</c:v>
                </c:pt>
                <c:pt idx="8">
                  <c:v>West</c:v>
                </c:pt>
              </c:strCache>
            </c:strRef>
          </c:cat>
          <c:val>
            <c:numRef>
              <c:f>Radiant!$C$5:$C$13</c:f>
              <c:numCache>
                <c:formatCode>General</c:formatCode>
                <c:ptCount val="9"/>
                <c:pt idx="0">
                  <c:v>26</c:v>
                </c:pt>
                <c:pt idx="1">
                  <c:v>9</c:v>
                </c:pt>
                <c:pt idx="2">
                  <c:v>49</c:v>
                </c:pt>
                <c:pt idx="3">
                  <c:v>4</c:v>
                </c:pt>
                <c:pt idx="4">
                  <c:v>28</c:v>
                </c:pt>
                <c:pt idx="5">
                  <c:v>33</c:v>
                </c:pt>
                <c:pt idx="6">
                  <c:v>21</c:v>
                </c:pt>
                <c:pt idx="7">
                  <c:v>2</c:v>
                </c:pt>
                <c:pt idx="8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52-47AE-A3E0-D5123AA93DE1}"/>
            </c:ext>
          </c:extLst>
        </c:ser>
        <c:ser>
          <c:idx val="2"/>
          <c:order val="2"/>
          <c:tx>
            <c:strRef>
              <c:f>Radiant!$D$3:$D$4</c:f>
              <c:strCache>
                <c:ptCount val="1"/>
                <c:pt idx="0">
                  <c:v>Install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Radiant!$A$5:$A$13</c:f>
              <c:strCache>
                <c:ptCount val="9"/>
                <c:pt idx="0">
                  <c:v>Central</c:v>
                </c:pt>
                <c:pt idx="1">
                  <c:v>East</c:v>
                </c:pt>
                <c:pt idx="2">
                  <c:v>North</c:v>
                </c:pt>
                <c:pt idx="3">
                  <c:v>Northeast</c:v>
                </c:pt>
                <c:pt idx="4">
                  <c:v>Northwest</c:v>
                </c:pt>
                <c:pt idx="5">
                  <c:v>South</c:v>
                </c:pt>
                <c:pt idx="6">
                  <c:v>Southeast</c:v>
                </c:pt>
                <c:pt idx="7">
                  <c:v>Southwest</c:v>
                </c:pt>
                <c:pt idx="8">
                  <c:v>West</c:v>
                </c:pt>
              </c:strCache>
            </c:strRef>
          </c:cat>
          <c:val>
            <c:numRef>
              <c:f>Radiant!$D$5:$D$13</c:f>
              <c:numCache>
                <c:formatCode>General</c:formatCode>
                <c:ptCount val="9"/>
                <c:pt idx="0">
                  <c:v>16</c:v>
                </c:pt>
                <c:pt idx="1">
                  <c:v>2</c:v>
                </c:pt>
                <c:pt idx="2">
                  <c:v>7</c:v>
                </c:pt>
                <c:pt idx="3">
                  <c:v>4</c:v>
                </c:pt>
                <c:pt idx="4">
                  <c:v>7</c:v>
                </c:pt>
                <c:pt idx="5">
                  <c:v>17</c:v>
                </c:pt>
                <c:pt idx="6">
                  <c:v>4</c:v>
                </c:pt>
                <c:pt idx="7">
                  <c:v>1</c:v>
                </c:pt>
                <c:pt idx="8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952-47AE-A3E0-D5123AA93DE1}"/>
            </c:ext>
          </c:extLst>
        </c:ser>
        <c:ser>
          <c:idx val="3"/>
          <c:order val="3"/>
          <c:tx>
            <c:strRef>
              <c:f>Radiant!$E$3:$E$4</c:f>
              <c:strCache>
                <c:ptCount val="1"/>
                <c:pt idx="0">
                  <c:v>Repair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Radiant!$A$5:$A$13</c:f>
              <c:strCache>
                <c:ptCount val="9"/>
                <c:pt idx="0">
                  <c:v>Central</c:v>
                </c:pt>
                <c:pt idx="1">
                  <c:v>East</c:v>
                </c:pt>
                <c:pt idx="2">
                  <c:v>North</c:v>
                </c:pt>
                <c:pt idx="3">
                  <c:v>Northeast</c:v>
                </c:pt>
                <c:pt idx="4">
                  <c:v>Northwest</c:v>
                </c:pt>
                <c:pt idx="5">
                  <c:v>South</c:v>
                </c:pt>
                <c:pt idx="6">
                  <c:v>Southeast</c:v>
                </c:pt>
                <c:pt idx="7">
                  <c:v>Southwest</c:v>
                </c:pt>
                <c:pt idx="8">
                  <c:v>West</c:v>
                </c:pt>
              </c:strCache>
            </c:strRef>
          </c:cat>
          <c:val>
            <c:numRef>
              <c:f>Radiant!$E$5:$E$13</c:f>
              <c:numCache>
                <c:formatCode>General</c:formatCode>
                <c:ptCount val="9"/>
                <c:pt idx="0">
                  <c:v>23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16</c:v>
                </c:pt>
                <c:pt idx="5">
                  <c:v>8</c:v>
                </c:pt>
                <c:pt idx="6">
                  <c:v>12</c:v>
                </c:pt>
                <c:pt idx="7">
                  <c:v>4</c:v>
                </c:pt>
                <c:pt idx="8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952-47AE-A3E0-D5123AA93DE1}"/>
            </c:ext>
          </c:extLst>
        </c:ser>
        <c:ser>
          <c:idx val="4"/>
          <c:order val="4"/>
          <c:tx>
            <c:strRef>
              <c:f>Radiant!$F$3:$F$4</c:f>
              <c:strCache>
                <c:ptCount val="1"/>
                <c:pt idx="0">
                  <c:v>Replace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Radiant!$A$5:$A$13</c:f>
              <c:strCache>
                <c:ptCount val="9"/>
                <c:pt idx="0">
                  <c:v>Central</c:v>
                </c:pt>
                <c:pt idx="1">
                  <c:v>East</c:v>
                </c:pt>
                <c:pt idx="2">
                  <c:v>North</c:v>
                </c:pt>
                <c:pt idx="3">
                  <c:v>Northeast</c:v>
                </c:pt>
                <c:pt idx="4">
                  <c:v>Northwest</c:v>
                </c:pt>
                <c:pt idx="5">
                  <c:v>South</c:v>
                </c:pt>
                <c:pt idx="6">
                  <c:v>Southeast</c:v>
                </c:pt>
                <c:pt idx="7">
                  <c:v>Southwest</c:v>
                </c:pt>
                <c:pt idx="8">
                  <c:v>West</c:v>
                </c:pt>
              </c:strCache>
            </c:strRef>
          </c:cat>
          <c:val>
            <c:numRef>
              <c:f>Radiant!$F$5:$F$13</c:f>
              <c:numCache>
                <c:formatCode>General</c:formatCode>
                <c:ptCount val="9"/>
                <c:pt idx="0">
                  <c:v>47</c:v>
                </c:pt>
                <c:pt idx="1">
                  <c:v>17</c:v>
                </c:pt>
                <c:pt idx="2">
                  <c:v>35</c:v>
                </c:pt>
                <c:pt idx="3">
                  <c:v>6</c:v>
                </c:pt>
                <c:pt idx="4">
                  <c:v>50</c:v>
                </c:pt>
                <c:pt idx="5">
                  <c:v>29</c:v>
                </c:pt>
                <c:pt idx="6">
                  <c:v>31</c:v>
                </c:pt>
                <c:pt idx="7">
                  <c:v>7</c:v>
                </c:pt>
                <c:pt idx="8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952-47AE-A3E0-D5123AA93D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1302576"/>
        <c:axId val="1341322256"/>
      </c:barChart>
      <c:catAx>
        <c:axId val="13413025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1322256"/>
        <c:crosses val="autoZero"/>
        <c:auto val="1"/>
        <c:lblAlgn val="ctr"/>
        <c:lblOffset val="100"/>
        <c:noMultiLvlLbl val="0"/>
      </c:catAx>
      <c:valAx>
        <c:axId val="13413222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130257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[work_order (1).xlsx]Sheet5 (4)!PivotTable2</c:name>
    <c:fmtId val="1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'Sheet5 (4)'!$B$3:$B$4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'Sheet5 (4)'!$A$5:$A$9</c:f>
              <c:strCache>
                <c:ptCount val="5"/>
                <c:pt idx="0">
                  <c:v>Account</c:v>
                </c:pt>
                <c:pt idx="1">
                  <c:v>C.O.D.</c:v>
                </c:pt>
                <c:pt idx="2">
                  <c:v>Credit</c:v>
                </c:pt>
                <c:pt idx="3">
                  <c:v>P.O.</c:v>
                </c:pt>
                <c:pt idx="4">
                  <c:v>Warranty</c:v>
                </c:pt>
              </c:strCache>
            </c:strRef>
          </c:cat>
          <c:val>
            <c:numRef>
              <c:f>'Sheet5 (4)'!$B$5:$B$9</c:f>
              <c:numCache>
                <c:formatCode>General</c:formatCode>
                <c:ptCount val="5"/>
                <c:pt idx="4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20-48E5-B369-27F94B9F6C58}"/>
            </c:ext>
          </c:extLst>
        </c:ser>
        <c:ser>
          <c:idx val="1"/>
          <c:order val="1"/>
          <c:tx>
            <c:strRef>
              <c:f>'Sheet5 (4)'!$C$3:$C$4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'Sheet5 (4)'!$A$5:$A$9</c:f>
              <c:strCache>
                <c:ptCount val="5"/>
                <c:pt idx="0">
                  <c:v>Account</c:v>
                </c:pt>
                <c:pt idx="1">
                  <c:v>C.O.D.</c:v>
                </c:pt>
                <c:pt idx="2">
                  <c:v>Credit</c:v>
                </c:pt>
                <c:pt idx="3">
                  <c:v>P.O.</c:v>
                </c:pt>
                <c:pt idx="4">
                  <c:v>Warranty</c:v>
                </c:pt>
              </c:strCache>
            </c:strRef>
          </c:cat>
          <c:val>
            <c:numRef>
              <c:f>'Sheet5 (4)'!$C$5:$C$9</c:f>
              <c:numCache>
                <c:formatCode>General</c:formatCode>
                <c:ptCount val="5"/>
                <c:pt idx="0">
                  <c:v>441</c:v>
                </c:pt>
                <c:pt idx="1">
                  <c:v>381</c:v>
                </c:pt>
                <c:pt idx="2">
                  <c:v>5</c:v>
                </c:pt>
                <c:pt idx="3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20-48E5-B369-27F94B9F6C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33665344"/>
        <c:axId val="1333646624"/>
      </c:barChart>
      <c:catAx>
        <c:axId val="13336653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3646624"/>
        <c:crosses val="autoZero"/>
        <c:auto val="1"/>
        <c:lblAlgn val="ctr"/>
        <c:lblOffset val="100"/>
        <c:noMultiLvlLbl val="0"/>
      </c:catAx>
      <c:valAx>
        <c:axId val="1333646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3665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A21B-760C-D178-ED10-A64C02B41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D0B0F-4317-4E53-05BB-C89343DD9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1B04D-C210-2327-FEA7-A8AA4D39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EF43-7BB4-442B-B58A-88BF658EDD11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47203-E332-20A5-8120-52E3FB6E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96ED5-5012-C641-7F96-6B4CAF99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5473-7882-4DEA-82C5-0CC2857C6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38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8133D-7AB4-798F-96EA-94E63C96D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B9EC7-6789-BB69-E44C-AD96B0CCD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06EEE-5C9B-E0ED-799F-EB3044D40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EF43-7BB4-442B-B58A-88BF658EDD11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04F2E-B46B-8335-5341-B19088F2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C1120-B137-0E9A-7E90-26684911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5473-7882-4DEA-82C5-0CC2857C6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49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A47C36-B809-0EC9-CF7E-DB5D3B826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3FD26-9091-850B-225E-120099338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31352-A7BE-BD4A-2C58-EF02EBE0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EF43-7BB4-442B-B58A-88BF658EDD11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FD125-D481-1897-AA62-72E800A97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BDDDA-DB02-D098-1B2B-EE62C31C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5473-7882-4DEA-82C5-0CC2857C6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0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D123-A3BC-38EC-DA6E-ACF8D773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3AC8C-FE82-BF9E-3863-E87BC37D4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176C-94D7-92E1-5D51-60FA490C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EF43-7BB4-442B-B58A-88BF658EDD11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7771D-C3BD-1DB5-7F37-A52342E0A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4771D-599D-41F8-91BE-160C148A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5473-7882-4DEA-82C5-0CC2857C6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5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0417-1429-5E3D-7943-98F63999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F2840-491F-B66E-2684-1D691033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7D38E-DD2C-6AC1-9601-AC998D344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EF43-7BB4-442B-B58A-88BF658EDD11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BEFCA-13BD-E002-0A2A-A7A5F60D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06046-163C-C1F4-B3BD-0ADDDC2F6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5473-7882-4DEA-82C5-0CC2857C6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27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AE0FB-CA3D-048A-4C46-D559DBADD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A3367-5A1E-1258-2CDC-8926FC568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DFF39-FDEC-9463-4A16-92B01BB5A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1D9F4-7C9E-10EF-7EA4-991AE01A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EF43-7BB4-442B-B58A-88BF658EDD11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654E3-8510-A868-5F87-1B013B70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F65E7-79B2-75B4-ED5E-CE9978E3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5473-7882-4DEA-82C5-0CC2857C6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79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0D08-9A8A-7782-1106-375FA024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66048-DC9A-366F-D5D8-C8C91C7A9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CFD83-F894-C108-8BFE-92277EB15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EABC1-7E07-82F7-5C48-4D96063B4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573A3-C550-1C4C-CA92-CDCD2355F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81EE0F-4CA4-3F0B-222A-FC960A15F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EF43-7BB4-442B-B58A-88BF658EDD11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11EA7-80B0-F3B3-9B71-4014D0E4C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DDB889-762A-0DF9-E364-9294DE4C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5473-7882-4DEA-82C5-0CC2857C6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18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4FC5B-842D-F443-66DC-3888E440F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BF6E5D-3142-D0C9-5948-AF6D2195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EF43-7BB4-442B-B58A-88BF658EDD11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C383F-4C0D-CBA6-BD62-96FA70EAA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78DBD0-EEAB-A33E-C4B5-BBDB504A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5473-7882-4DEA-82C5-0CC2857C6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1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EABB10-7646-AD25-0D0B-23C9B944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EF43-7BB4-442B-B58A-88BF658EDD11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D4C76-DB3E-5BC6-F709-0F2DFA630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38340-5D73-24D4-6403-19E27096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5473-7882-4DEA-82C5-0CC2857C6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688FA-2F0C-0F54-142B-FBA578BC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2009F-C2CC-3E05-0099-78C68BCDD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A4A37-68CB-F040-01A1-C21F695B1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2BE88-B954-396D-A8FA-ABC18DF98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EF43-7BB4-442B-B58A-88BF658EDD11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4C65A-8CC1-C748-20C1-8D882416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92D3D-48F4-AEFC-294D-EDF9E06C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5473-7882-4DEA-82C5-0CC2857C6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82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623D-43DC-84F0-86B5-E06FCDE92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677A30-CF02-7703-6563-2EFA8C508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A2F4C-FF23-6FD6-10CC-A7BE64366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7BFC9-137E-F466-8625-43F02141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EF43-7BB4-442B-B58A-88BF658EDD11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555F1-1139-DA18-CD90-91A302FE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78408-1A84-5028-D4A7-28B9B759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5473-7882-4DEA-82C5-0CC2857C6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07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1904E-5384-E0B8-700C-C7B29793C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45D11-8776-9146-6F29-25585E77A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C2727-37BA-4E2D-8145-5CF5E4CF9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89EF43-7BB4-442B-B58A-88BF658EDD11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DBFE7-0D0B-BAFB-CCE3-091C92960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BB8BD-D405-7CD8-12E0-D33DCCC59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4E5473-7882-4DEA-82C5-0CC2857C6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86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F607-F56D-ED57-F1D7-0954AC7C04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D0385-D10D-D992-1E89-5DBD45D3C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1400" y="3602038"/>
            <a:ext cx="3276600" cy="1655762"/>
          </a:xfrm>
        </p:spPr>
        <p:txBody>
          <a:bodyPr/>
          <a:lstStyle/>
          <a:p>
            <a:r>
              <a:rPr lang="en-IN" dirty="0"/>
              <a:t>-</a:t>
            </a:r>
            <a:r>
              <a:rPr lang="en-IN" dirty="0" err="1"/>
              <a:t>Hareesh</a:t>
            </a:r>
            <a:r>
              <a:rPr lang="en-IN" dirty="0"/>
              <a:t> </a:t>
            </a:r>
            <a:r>
              <a:rPr lang="en-IN" dirty="0" err="1"/>
              <a:t>Kumaar</a:t>
            </a:r>
            <a:r>
              <a:rPr lang="en-IN" dirty="0"/>
              <a:t> G J</a:t>
            </a:r>
          </a:p>
          <a:p>
            <a:r>
              <a:rPr lang="en-IN" dirty="0"/>
              <a:t>4362</a:t>
            </a:r>
          </a:p>
        </p:txBody>
      </p:sp>
    </p:spTree>
    <p:extLst>
      <p:ext uri="{BB962C8B-B14F-4D97-AF65-F5344CB8AC3E}">
        <p14:creationId xmlns:p14="http://schemas.microsoft.com/office/powerpoint/2010/main" val="882850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F72E03-BC3C-61B9-2894-464266EB0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7" y="326572"/>
            <a:ext cx="11092543" cy="631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7CF7D6-0525-B5BD-D264-AB6906F75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F7B21F-5253-0D8C-E93E-3CDDFCDEC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10646" y="2155371"/>
            <a:ext cx="4886098" cy="3811588"/>
          </a:xfrm>
        </p:spPr>
        <p:txBody>
          <a:bodyPr>
            <a:normAutofit lnSpcReduction="10000"/>
          </a:bodyPr>
          <a:lstStyle/>
          <a:p>
            <a:r>
              <a:rPr lang="en-IN" sz="2800" dirty="0"/>
              <a:t>We calculate the date difference by using the </a:t>
            </a:r>
            <a:r>
              <a:rPr lang="en-IN" sz="2800" b="1" dirty="0"/>
              <a:t>days() </a:t>
            </a:r>
            <a:r>
              <a:rPr lang="en-IN" sz="2800" dirty="0"/>
              <a:t>formula between </a:t>
            </a:r>
            <a:r>
              <a:rPr lang="en-IN" sz="2800" dirty="0" err="1"/>
              <a:t>Req</a:t>
            </a:r>
            <a:r>
              <a:rPr lang="en-IN" sz="2800" dirty="0"/>
              <a:t> date column and Wok Date column.</a:t>
            </a:r>
          </a:p>
          <a:p>
            <a:r>
              <a:rPr lang="en-IN" sz="2800" dirty="0"/>
              <a:t>The difference is entered as a new column in the main data.</a:t>
            </a:r>
          </a:p>
          <a:p>
            <a:r>
              <a:rPr lang="en-IN" sz="2800" dirty="0"/>
              <a:t>By using pivot table we take the average of the Difference of Date – </a:t>
            </a:r>
            <a:r>
              <a:rPr lang="en-IN" sz="2800" b="1" dirty="0"/>
              <a:t>28.01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147373-DF2D-0AC9-9478-A2720F077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983" y="3004458"/>
            <a:ext cx="4506467" cy="163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365BA-60E9-26AB-56C1-DF5488DCE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FDA56-65BC-949E-25E2-4643EDE36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463041" cy="3962400"/>
          </a:xfrm>
        </p:spPr>
        <p:txBody>
          <a:bodyPr>
            <a:normAutofit/>
          </a:bodyPr>
          <a:lstStyle/>
          <a:p>
            <a:r>
              <a:rPr lang="en-IN" sz="2800" dirty="0"/>
              <a:t>By filtering out the Rush column as “Yes” and by using a pivot table keeping Districts as rows and Rush as values, we get the data.</a:t>
            </a:r>
          </a:p>
          <a:p>
            <a:r>
              <a:rPr lang="en-IN" sz="2800" dirty="0"/>
              <a:t>According to the data </a:t>
            </a:r>
            <a:r>
              <a:rPr lang="en-IN" sz="2800" b="1" dirty="0"/>
              <a:t>Northwest</a:t>
            </a:r>
            <a:r>
              <a:rPr lang="en-IN" sz="2800" dirty="0"/>
              <a:t> District has the highest rush jobs which is </a:t>
            </a:r>
            <a:r>
              <a:rPr lang="en-IN" sz="2800" b="1" dirty="0"/>
              <a:t>45</a:t>
            </a:r>
            <a:r>
              <a:rPr lang="en-IN" sz="28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3C0A0C-F283-41B6-F026-30FBAAF67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838" y="992981"/>
            <a:ext cx="4428374" cy="487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7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D2399-71E2-84C4-BC6F-3304CFE9D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95AB5-4F9C-D789-417C-1B0075BD1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180012" cy="3811588"/>
          </a:xfrm>
        </p:spPr>
        <p:txBody>
          <a:bodyPr>
            <a:normAutofit/>
          </a:bodyPr>
          <a:lstStyle/>
          <a:p>
            <a:r>
              <a:rPr lang="en-IN" sz="2800" dirty="0"/>
              <a:t>The average Labour hours for Rush jobs are </a:t>
            </a:r>
            <a:r>
              <a:rPr lang="en-IN" sz="2800" b="1" dirty="0"/>
              <a:t>0.59</a:t>
            </a:r>
            <a:r>
              <a:rPr lang="en-IN" sz="2800" dirty="0"/>
              <a:t> and for Non rush jobs it is </a:t>
            </a:r>
            <a:r>
              <a:rPr lang="en-IN" sz="2800" b="1" dirty="0"/>
              <a:t>0.79.</a:t>
            </a:r>
          </a:p>
          <a:p>
            <a:r>
              <a:rPr lang="en-IN" sz="2800" dirty="0"/>
              <a:t>Basically, there is a massive difference between the count of Rush job and Non rush job.</a:t>
            </a:r>
          </a:p>
          <a:p>
            <a:r>
              <a:rPr lang="en-IN" sz="2800" dirty="0"/>
              <a:t>So, the labour hours is respective of its own amount of work as well.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A056A9-7A55-10B8-55F7-141ABC2E7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537" y="2909111"/>
            <a:ext cx="3922249" cy="17743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ACA649-D06B-E224-D600-1D496CF09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106" y="4976231"/>
            <a:ext cx="2753109" cy="914528"/>
          </a:xfrm>
          <a:prstGeom prst="rect">
            <a:avLst/>
          </a:prstGeo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7239764-D12D-1009-ED25-FD5D88FE47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275489"/>
              </p:ext>
            </p:extLst>
          </p:nvPr>
        </p:nvGraphicFramePr>
        <p:xfrm>
          <a:off x="6493986" y="250988"/>
          <a:ext cx="4368800" cy="2365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5423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252A-1728-AA08-8134-BDD01E64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C2755-5069-84B6-9EAF-B949810A0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4265612" cy="4234543"/>
          </a:xfrm>
        </p:spPr>
        <p:txBody>
          <a:bodyPr>
            <a:normAutofit fontScale="92500" lnSpcReduction="20000"/>
          </a:bodyPr>
          <a:lstStyle/>
          <a:p>
            <a:r>
              <a:rPr lang="en-IN" sz="2800" dirty="0"/>
              <a:t>There are totally 5 types of services and 5 types of Payment modes.</a:t>
            </a:r>
          </a:p>
          <a:p>
            <a:r>
              <a:rPr lang="en-IN" sz="2800" dirty="0"/>
              <a:t>Assess Service is the service type that is widely being used. </a:t>
            </a:r>
          </a:p>
          <a:p>
            <a:r>
              <a:rPr lang="en-IN" sz="2800" dirty="0"/>
              <a:t>Account payment is the most used Payment type and next comes the C.O.D.</a:t>
            </a:r>
          </a:p>
          <a:p>
            <a:r>
              <a:rPr lang="en-IN" sz="2800" dirty="0" err="1"/>
              <a:t>Atlast</a:t>
            </a:r>
            <a:r>
              <a:rPr lang="en-IN" sz="2800" dirty="0"/>
              <a:t> we have the Credit payment which has only 5 payments in total.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61FDAD-5371-57FF-A7D2-1FD261483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361" y="3863616"/>
            <a:ext cx="5915851" cy="1895740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57B7333-93F1-21D4-6621-FD2FA1E714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7287423"/>
              </p:ext>
            </p:extLst>
          </p:nvPr>
        </p:nvGraphicFramePr>
        <p:xfrm>
          <a:off x="5436361" y="457200"/>
          <a:ext cx="5915851" cy="3102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1836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B5435-DEEC-DC83-A75B-96131FFA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7DAD1-9863-D8C9-DCBE-1EFA6560A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668383" cy="3811588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All the payment modes seems to be rising over the years. </a:t>
            </a:r>
          </a:p>
          <a:p>
            <a:r>
              <a:rPr lang="en-IN" sz="2400" dirty="0"/>
              <a:t>We can observe from the bar graph that both C.O.D and Account payment has  risen rapidly.</a:t>
            </a:r>
          </a:p>
          <a:p>
            <a:r>
              <a:rPr lang="en-IN" sz="2400" dirty="0"/>
              <a:t>The P.O and Credit payment methods hasn’t been used in the year 2020. But people started getting familiar with that payment mode in the year 2021.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42F27C-5262-CF96-3F82-9E9D3F2E7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35659"/>
            <a:ext cx="5125165" cy="2438740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5E07C3C-FF7E-EFFA-F8A6-7BE98DB91D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7812435"/>
              </p:ext>
            </p:extLst>
          </p:nvPr>
        </p:nvGraphicFramePr>
        <p:xfrm>
          <a:off x="6095999" y="359059"/>
          <a:ext cx="5125165" cy="2863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00013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EB86-AC13-7F2D-D350-9205DE81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17F5C-70A1-8E79-9DC8-F01F0416D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4572000" cy="4082143"/>
          </a:xfrm>
        </p:spPr>
        <p:txBody>
          <a:bodyPr>
            <a:normAutofit/>
          </a:bodyPr>
          <a:lstStyle/>
          <a:p>
            <a:r>
              <a:rPr lang="en-IN" sz="2400" dirty="0"/>
              <a:t>The number of technicians should be selected as Row column in the pivot table and the Sum of </a:t>
            </a:r>
            <a:r>
              <a:rPr lang="en-IN" sz="2400" dirty="0" err="1"/>
              <a:t>PartsCost</a:t>
            </a:r>
            <a:r>
              <a:rPr lang="en-IN" sz="2400" dirty="0"/>
              <a:t> as column.</a:t>
            </a:r>
          </a:p>
          <a:p>
            <a:r>
              <a:rPr lang="en-IN" sz="2400" dirty="0"/>
              <a:t>Using the </a:t>
            </a:r>
            <a:r>
              <a:rPr lang="en-IN" sz="2400" b="1" dirty="0" err="1"/>
              <a:t>correl</a:t>
            </a:r>
            <a:r>
              <a:rPr lang="en-IN" sz="2400" b="1" dirty="0"/>
              <a:t>() </a:t>
            </a:r>
            <a:r>
              <a:rPr lang="en-IN" sz="2400" dirty="0"/>
              <a:t>function we get the correlation value as </a:t>
            </a:r>
            <a:r>
              <a:rPr lang="en-IN" sz="2400" b="1" dirty="0"/>
              <a:t>24%</a:t>
            </a:r>
            <a:r>
              <a:rPr lang="en-IN" sz="2400" dirty="0"/>
              <a:t> which is a mild correlation between the Technicians and Parts Cost. </a:t>
            </a:r>
          </a:p>
          <a:p>
            <a:r>
              <a:rPr lang="en-IN" sz="2400" dirty="0"/>
              <a:t>The </a:t>
            </a:r>
            <a:r>
              <a:rPr lang="en-IN" sz="2400" b="1" dirty="0"/>
              <a:t>Scatter plot </a:t>
            </a:r>
            <a:r>
              <a:rPr lang="en-IN" sz="2400" dirty="0"/>
              <a:t>also shows that there is a mild correlation.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470CA5-375B-017B-350A-3A16B21E4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633" y="4754407"/>
            <a:ext cx="2962688" cy="1114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79B202-5CF6-483C-4355-D8DE120BD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5504" y="5168802"/>
            <a:ext cx="2162477" cy="285790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093C352-9F67-806D-9C4F-0053AAA9A7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9035036"/>
              </p:ext>
            </p:extLst>
          </p:nvPr>
        </p:nvGraphicFramePr>
        <p:xfrm>
          <a:off x="6096000" y="1219994"/>
          <a:ext cx="5256212" cy="3188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57159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7C76-B568-0740-35B5-44E66E20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64F35-948F-EE46-90CC-32B006918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134740"/>
          </a:xfrm>
        </p:spPr>
        <p:txBody>
          <a:bodyPr>
            <a:normAutofit lnSpcReduction="10000"/>
          </a:bodyPr>
          <a:lstStyle/>
          <a:p>
            <a:r>
              <a:rPr lang="en-IN" sz="2800" dirty="0"/>
              <a:t>By taking the result from Pivot table and Bar graph by selecting Districts as Rows, Service as column and Count of Service as values we can conclude that </a:t>
            </a:r>
            <a:r>
              <a:rPr lang="en-IN" sz="2800" b="1" dirty="0"/>
              <a:t>Assess Service </a:t>
            </a:r>
            <a:r>
              <a:rPr lang="en-IN" sz="2800" dirty="0"/>
              <a:t>is the most requested type of service in each district.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729C38-CC65-74B4-DD23-E31D8741D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580" y="3191346"/>
            <a:ext cx="5839640" cy="3000794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4210FCC-D2B2-DAB4-DB1C-B414021A3B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1070981"/>
              </p:ext>
            </p:extLst>
          </p:nvPr>
        </p:nvGraphicFramePr>
        <p:xfrm>
          <a:off x="5614580" y="283029"/>
          <a:ext cx="58396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23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F375-7AF2-3A7B-A180-1AC57BD3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C0FA5-BEF6-15CD-101F-0ED85E0CF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43841" cy="4397282"/>
          </a:xfrm>
        </p:spPr>
        <p:txBody>
          <a:bodyPr>
            <a:normAutofit fontScale="92500"/>
          </a:bodyPr>
          <a:lstStyle/>
          <a:p>
            <a:r>
              <a:rPr lang="en-IN" sz="2800" dirty="0"/>
              <a:t>The labours who has warranty is paid only from the Warranty payment mode.</a:t>
            </a:r>
          </a:p>
          <a:p>
            <a:r>
              <a:rPr lang="en-IN" sz="2800" dirty="0"/>
              <a:t>No other mode is being used to pay the labours with warranty.</a:t>
            </a:r>
          </a:p>
          <a:p>
            <a:r>
              <a:rPr lang="en-IN" sz="2800" dirty="0"/>
              <a:t>So, there is a huge difference amongst Payment modes and labours with and without warranty.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63D10C-C393-8F9D-F218-C57D805AC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100" y="3679371"/>
            <a:ext cx="5716312" cy="2775311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D9B4A46-AD1F-5376-0BE0-07344A2F18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3176125"/>
              </p:ext>
            </p:extLst>
          </p:nvPr>
        </p:nvGraphicFramePr>
        <p:xfrm>
          <a:off x="5712100" y="326571"/>
          <a:ext cx="5640112" cy="3102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2219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429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Assessment</vt:lpstr>
      <vt:lpstr>1</vt:lpstr>
      <vt:lpstr>2</vt:lpstr>
      <vt:lpstr>3</vt:lpstr>
      <vt:lpstr>4</vt:lpstr>
      <vt:lpstr>5</vt:lpstr>
      <vt:lpstr>6</vt:lpstr>
      <vt:lpstr>7</vt:lpstr>
      <vt:lpstr>8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</dc:title>
  <dc:creator>Hareeshkumaar Gj</dc:creator>
  <cp:lastModifiedBy>Hareeshkumaar Gj</cp:lastModifiedBy>
  <cp:revision>6</cp:revision>
  <dcterms:created xsi:type="dcterms:W3CDTF">2024-04-01T23:58:52Z</dcterms:created>
  <dcterms:modified xsi:type="dcterms:W3CDTF">2024-04-02T10:56:59Z</dcterms:modified>
</cp:coreProperties>
</file>