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60" r:id="rId5"/>
    <p:sldId id="262" r:id="rId6"/>
    <p:sldId id="261" r:id="rId7"/>
    <p:sldId id="259" r:id="rId8"/>
    <p:sldId id="258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0548A-C722-A9BC-1150-1F37AB60C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AFC8D5-7FDA-CBB9-EF8F-423D89622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9B53F-3EE4-1D30-EC26-D16E5588C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E4A58-D8C1-4A81-8758-032CC802C43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23DF3-5DC1-1EEF-E798-822FDA3A0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F1A6A-C153-CD55-5683-414758DCD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4072-24B8-499B-A689-4F4A99163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931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9C987-6894-6360-51BC-756E69FDE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0D4D9-9190-B301-015E-FEF699C83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891ED-3029-11B3-2BCE-BBB9DA2BA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E4A58-D8C1-4A81-8758-032CC802C43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EF043-5019-5D3B-C187-4D2BF435A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A0075-65D0-CDD0-6243-2A1B14B77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4072-24B8-499B-A689-4F4A99163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488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6BFCD8-38EE-651E-5606-D1790BC2C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82810B-D729-C3DA-5BE8-04D4456F2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44ED-364E-7A00-0651-55F4A47EE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E4A58-D8C1-4A81-8758-032CC802C43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7BC9F-966B-E267-B9C7-789294379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E4C4A-F6D0-5056-2B2E-275D801D8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4072-24B8-499B-A689-4F4A99163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246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31BB1-B7E1-9AE8-3FA0-20270F7D2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776AD-0C72-10EB-F605-4508CF536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67B8A-610A-3C58-6C36-97A556517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E4A58-D8C1-4A81-8758-032CC802C43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B83D9-ACB9-1802-3D63-D6FB58DBB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FC520-1F71-C178-676A-D675F0830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4072-24B8-499B-A689-4F4A99163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758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A5622-17EF-D344-DAB1-440ACCABC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ABF4B-5BF7-CE54-4EF0-F2BC2DE07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3A173-D0F7-2A1F-AAA3-AE59B775D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E4A58-D8C1-4A81-8758-032CC802C43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AA7DB-CD73-F0E5-836E-5F5BA6D6C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F4738-56F5-D8DE-1C8E-17FD330B2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4072-24B8-499B-A689-4F4A99163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819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06153-5156-A68A-EDC8-2E305ECC5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1FA8D-CCA8-14CD-589F-FA6ACB26E3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F0E71-43AD-41E2-F591-51F285584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8A4CC-AB6F-8296-4FB4-44D847003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E4A58-D8C1-4A81-8758-032CC802C43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2FEFB-AFC5-32E0-AE8C-8CC935CEE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E88ED-1206-6AFB-80B9-E7C4B98FA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4072-24B8-499B-A689-4F4A99163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904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78057-D0B9-AA34-CCC3-7E6921B22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42FD8-81D5-70CB-8F4C-14FF2E374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95774-C218-D313-A3FC-B50005338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6E313C-343A-C9A8-4C20-7D097BD63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F3FE9E-5EB7-82CB-BC82-5A9D913419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7A1BE1-877A-BDE8-DF5E-9EE3E11F0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E4A58-D8C1-4A81-8758-032CC802C43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4E2DCE-2445-7C78-B58A-B586A0315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5E2373-609C-4B83-CD35-61F388246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4072-24B8-499B-A689-4F4A99163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403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EC1D8-1E4A-628A-ABF9-3563A3375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A21FDC-CD8C-A7BB-2FCB-0156541CE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E4A58-D8C1-4A81-8758-032CC802C43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C9B7E3-803E-601E-5877-32A8DAFD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E0227A-8F6B-5547-7AC7-5ED3991E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4072-24B8-499B-A689-4F4A99163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697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CC61B6-CABE-B539-63BF-19D0D858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E4A58-D8C1-4A81-8758-032CC802C43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45C708-E890-3EEB-0E3A-40B715623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03864-1803-2D6C-0B53-2A14CA124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4072-24B8-499B-A689-4F4A99163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81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D47E5-810D-48E9-FC3F-A31F323B4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A8610-EBAD-EA6A-5F69-142E7B62A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79010-1214-5C5C-C7B7-6A4CE13F6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0CFE3-7885-D02E-CC90-DC0CB2AF4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E4A58-D8C1-4A81-8758-032CC802C43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4CA14-538A-480D-586F-2FDF27AD5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F3C81-24BC-1DB0-5B68-26B58C3B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4072-24B8-499B-A689-4F4A99163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861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7BD4C-FFD1-EF3A-DD55-88FD9A119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1C509F-66E4-F2F6-9501-F534F1432D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39BE2-01B9-3991-80A0-285C2A1FB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39038-4250-D9C6-1441-C4BCB0A64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E4A58-D8C1-4A81-8758-032CC802C43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EC7DF-475F-CDA1-713D-75C654E39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F1EFB-D12A-D1B4-9A6A-8D816B37A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4072-24B8-499B-A689-4F4A99163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8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5298A6-4CDF-64D5-5E9B-750B518FF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D4107-2434-36DD-81E1-2A5676AEF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40785-3751-3A77-D3AC-B8CBD42FE8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4E4A58-D8C1-4A81-8758-032CC802C43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53567-C930-1A81-DCC0-097770DCD5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50ABF-DD3F-B73F-DCEC-AFC30761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D94072-24B8-499B-A689-4F4A99163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448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6899128-A2A5-8E70-D2D9-CE54D0AFB9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Internal Assessment -1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E56EB88-A5A9-04BD-0EFE-1B2E930017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200" dirty="0" err="1"/>
              <a:t>Hareesh</a:t>
            </a:r>
            <a:r>
              <a:rPr lang="en-IN" sz="3200" dirty="0"/>
              <a:t> </a:t>
            </a:r>
            <a:r>
              <a:rPr lang="en-IN" sz="3200" dirty="0" err="1"/>
              <a:t>Kumaar</a:t>
            </a:r>
            <a:r>
              <a:rPr lang="en-IN" sz="3200" dirty="0"/>
              <a:t> G J</a:t>
            </a:r>
          </a:p>
          <a:p>
            <a:r>
              <a:rPr lang="en-IN" sz="3200" dirty="0"/>
              <a:t>4362</a:t>
            </a:r>
          </a:p>
        </p:txBody>
      </p:sp>
    </p:spTree>
    <p:extLst>
      <p:ext uri="{BB962C8B-B14F-4D97-AF65-F5344CB8AC3E}">
        <p14:creationId xmlns:p14="http://schemas.microsoft.com/office/powerpoint/2010/main" val="1390081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9BD996-65CF-6EC3-EE93-3B1BF7148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9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2B2BBA-EE73-9122-CBFF-DBBB2B0DF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We can observe that certain Departments does not have a many number of employees in a specific Ethnic group.</a:t>
            </a:r>
          </a:p>
          <a:p>
            <a:r>
              <a:rPr lang="en-IN" dirty="0"/>
              <a:t>While </a:t>
            </a:r>
            <a:r>
              <a:rPr lang="en-IN" b="1" dirty="0"/>
              <a:t>IT , HR and Sales </a:t>
            </a:r>
            <a:r>
              <a:rPr lang="en-IN" dirty="0"/>
              <a:t>are more diverse.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B9361A-0A78-CBB3-DB04-CA2B6DD6A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175" y="914049"/>
            <a:ext cx="2753109" cy="50299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1E3857-2083-ABE5-ED51-21BA9808D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7434" y="1575822"/>
            <a:ext cx="2667372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323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9BD996-65CF-6EC3-EE93-3B1BF7148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10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2B2BBA-EE73-9122-CBFF-DBBB2B0DF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From the picture it is very evident that there has been an </a:t>
            </a:r>
            <a:r>
              <a:rPr lang="en-IN" b="1" dirty="0"/>
              <a:t>increase</a:t>
            </a:r>
            <a:r>
              <a:rPr lang="en-IN" dirty="0"/>
              <a:t> in the number of hires over the recent years.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260B41-68B2-D060-A84A-7E6C7ABA1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0741" y="1486917"/>
            <a:ext cx="2343477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333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9BD996-65CF-6EC3-EE93-3B1BF7148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2B2BBA-EE73-9122-CBFF-DBBB2B0DF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In Pivot table choose Ethnicity and gender as rows and Count of EEID as values.</a:t>
            </a:r>
          </a:p>
          <a:p>
            <a:r>
              <a:rPr lang="en-IN" dirty="0"/>
              <a:t>We get this data as result.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D6E8D42-E1DD-35FF-58B8-C46F17A5A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977" y="1075996"/>
            <a:ext cx="2591162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096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9BD996-65CF-6EC3-EE93-3B1BF7148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2B2BBA-EE73-9122-CBFF-DBBB2B0DF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First the main data sheet is filtered by choosing the exit date alone.</a:t>
            </a:r>
          </a:p>
          <a:p>
            <a:r>
              <a:rPr lang="en-IN" dirty="0"/>
              <a:t>The corresponding exit dates and hire dates are copied and pasted.</a:t>
            </a:r>
          </a:p>
          <a:p>
            <a:r>
              <a:rPr lang="en-IN" dirty="0"/>
              <a:t>We use the Text function to calculate the year and then we find the difference by basic subtraction.</a:t>
            </a:r>
          </a:p>
          <a:p>
            <a:r>
              <a:rPr lang="en-IN" dirty="0"/>
              <a:t>Taking the average of that gives the result of </a:t>
            </a:r>
            <a:r>
              <a:rPr lang="en-IN" b="1" dirty="0"/>
              <a:t>4.87 years.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DFAF7B-1A82-0C62-EF35-AC1C52C9B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169" y="2057400"/>
            <a:ext cx="6604458" cy="335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14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9BD996-65CF-6EC3-EE93-3B1BF7148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2B2BBA-EE73-9122-CBFF-DBBB2B0DF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In Pivot table choose Departments as rows and annual salary as values.</a:t>
            </a:r>
          </a:p>
          <a:p>
            <a:r>
              <a:rPr lang="en-IN" dirty="0"/>
              <a:t>The average salary of IT department seems to be massive compared to other Departments.</a:t>
            </a:r>
          </a:p>
          <a:p>
            <a:r>
              <a:rPr lang="en-IN" dirty="0"/>
              <a:t>The average salary of HR department seems to be very low compared to other Departments.</a:t>
            </a:r>
          </a:p>
          <a:p>
            <a:r>
              <a:rPr lang="en-IN" dirty="0"/>
              <a:t>The other departments somewhat have the same average salaries.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C673D7-413C-BD21-CF64-8F1D9D4D9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770" y="2057400"/>
            <a:ext cx="3943900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253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9BD996-65CF-6EC3-EE93-3B1BF7148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2B2BBA-EE73-9122-CBFF-DBBB2B0DF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b="1" dirty="0"/>
              <a:t>United States </a:t>
            </a:r>
            <a:r>
              <a:rPr lang="en-IN" dirty="0"/>
              <a:t>has the highest number of Employees – </a:t>
            </a:r>
            <a:r>
              <a:rPr lang="en-IN" b="1" dirty="0"/>
              <a:t>643</a:t>
            </a:r>
            <a:r>
              <a:rPr lang="en-IN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B35F5F-642C-B117-BED5-4DDC9BCA6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7323" y="2562104"/>
            <a:ext cx="2638793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642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9BD996-65CF-6EC3-EE93-3B1BF7148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2B2BBA-EE73-9122-CBFF-DBBB2B0DF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Almost all the age groups has the same number of employees.</a:t>
            </a:r>
          </a:p>
          <a:p>
            <a:r>
              <a:rPr lang="en-IN" dirty="0"/>
              <a:t>But employees in the age group of </a:t>
            </a:r>
            <a:r>
              <a:rPr lang="en-IN" b="1" dirty="0"/>
              <a:t>45-54</a:t>
            </a:r>
            <a:r>
              <a:rPr lang="en-IN" dirty="0"/>
              <a:t> is high which is </a:t>
            </a:r>
            <a:r>
              <a:rPr lang="en-IN" b="1" dirty="0"/>
              <a:t>296</a:t>
            </a:r>
            <a:r>
              <a:rPr lang="en-IN" dirty="0"/>
              <a:t> in count.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57BFAC-84F3-2A5C-4B83-96C470A27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422" y="2389341"/>
            <a:ext cx="2943636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931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9BD996-65CF-6EC3-EE93-3B1BF7148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2B2BBA-EE73-9122-CBFF-DBBB2B0DF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By using the Average function of the bonus % column alone, we get the value as </a:t>
            </a:r>
            <a:r>
              <a:rPr lang="en-IN" b="1" dirty="0"/>
              <a:t>9%.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DC7777-12C9-04DD-639A-802F9A6DC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402" y="728285"/>
            <a:ext cx="4810796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328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9BD996-65CF-6EC3-EE93-3B1BF7148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2B2BBA-EE73-9122-CBFF-DBBB2B0DF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Choosing job title as rows</a:t>
            </a:r>
          </a:p>
          <a:p>
            <a:r>
              <a:rPr lang="en-IN" b="1" dirty="0"/>
              <a:t>Director</a:t>
            </a:r>
            <a:r>
              <a:rPr lang="en-IN" dirty="0"/>
              <a:t> occurs many number of times in the dataset which is </a:t>
            </a:r>
            <a:r>
              <a:rPr lang="en-IN" b="1" dirty="0"/>
              <a:t>121</a:t>
            </a:r>
            <a:r>
              <a:rPr lang="en-IN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9555A5-900A-B086-410E-4A997A805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660" y="3119394"/>
            <a:ext cx="3791479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337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9BD996-65CF-6EC3-EE93-3B1BF7148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8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2B2BBA-EE73-9122-CBFF-DBBB2B0DF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All the employees who have exited  received </a:t>
            </a:r>
            <a:r>
              <a:rPr lang="en-IN" b="1" dirty="0"/>
              <a:t>no bonus or less that 1%.</a:t>
            </a:r>
          </a:p>
          <a:p>
            <a:r>
              <a:rPr lang="en-IN" dirty="0"/>
              <a:t>This might be the primary reason for the employees to exit.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03295C-5EA5-C99D-BC3B-0E5583FB4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178" y="1372561"/>
            <a:ext cx="2715004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829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308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Internal Assessment -1</vt:lpstr>
      <vt:lpstr>1</vt:lpstr>
      <vt:lpstr>2</vt:lpstr>
      <vt:lpstr>3</vt:lpstr>
      <vt:lpstr>4</vt:lpstr>
      <vt:lpstr>5</vt:lpstr>
      <vt:lpstr>6</vt:lpstr>
      <vt:lpstr>7</vt:lpstr>
      <vt:lpstr>8</vt:lpstr>
      <vt:lpstr>9</vt:lpstr>
      <vt:lpstr>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Internal Assessment -1</dc:title>
  <dc:creator>Hareeshkumaar Gj</dc:creator>
  <cp:lastModifiedBy>Hareeshkumaar Gj</cp:lastModifiedBy>
  <cp:revision>2</cp:revision>
  <dcterms:created xsi:type="dcterms:W3CDTF">2024-03-29T03:57:24Z</dcterms:created>
  <dcterms:modified xsi:type="dcterms:W3CDTF">2024-03-29T05:56:27Z</dcterms:modified>
</cp:coreProperties>
</file>