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7" r:id="rId4"/>
    <p:sldId id="256" r:id="rId5"/>
    <p:sldId id="258" r:id="rId6"/>
    <p:sldId id="259" r:id="rId7"/>
    <p:sldId id="260" r:id="rId8"/>
    <p:sldId id="261" r:id="rId9"/>
    <p:sldId id="262" r:id="rId10"/>
    <p:sldId id="263"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55FF-6AA4-4D57-B0D1-A54B8A415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4E826D-B214-4CA3-8DA4-522E210E36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0CBE9B-E054-4856-ABB9-CD6C8DF6C2DA}"/>
              </a:ext>
            </a:extLst>
          </p:cNvPr>
          <p:cNvSpPr>
            <a:spLocks noGrp="1"/>
          </p:cNvSpPr>
          <p:nvPr>
            <p:ph type="dt" sz="half" idx="10"/>
          </p:nvPr>
        </p:nvSpPr>
        <p:spPr/>
        <p:txBody>
          <a:bodyPr/>
          <a:lstStyle/>
          <a:p>
            <a:fld id="{E0AD0486-C64F-454C-9191-13ABD4EBA02D}" type="datetimeFigureOut">
              <a:rPr lang="en-IN" smtClean="0"/>
              <a:t>27-09-2020</a:t>
            </a:fld>
            <a:endParaRPr lang="en-IN"/>
          </a:p>
        </p:txBody>
      </p:sp>
      <p:sp>
        <p:nvSpPr>
          <p:cNvPr id="5" name="Footer Placeholder 4">
            <a:extLst>
              <a:ext uri="{FF2B5EF4-FFF2-40B4-BE49-F238E27FC236}">
                <a16:creationId xmlns:a16="http://schemas.microsoft.com/office/drawing/2014/main" id="{92F8246F-823F-445F-95DA-082ACAEA29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B841B1-666A-4113-A017-3F571F2D5B28}"/>
              </a:ext>
            </a:extLst>
          </p:cNvPr>
          <p:cNvSpPr>
            <a:spLocks noGrp="1"/>
          </p:cNvSpPr>
          <p:nvPr>
            <p:ph type="sldNum" sz="quarter" idx="12"/>
          </p:nvPr>
        </p:nvSpPr>
        <p:spPr/>
        <p:txBody>
          <a:bodyPr/>
          <a:lstStyle/>
          <a:p>
            <a:fld id="{1CA8ABA0-7F08-4DDB-B055-D723B4DFED1A}" type="slidenum">
              <a:rPr lang="en-IN" smtClean="0"/>
              <a:t>‹#›</a:t>
            </a:fld>
            <a:endParaRPr lang="en-IN"/>
          </a:p>
        </p:txBody>
      </p:sp>
    </p:spTree>
    <p:extLst>
      <p:ext uri="{BB962C8B-B14F-4D97-AF65-F5344CB8AC3E}">
        <p14:creationId xmlns:p14="http://schemas.microsoft.com/office/powerpoint/2010/main" val="57963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CBE5-D84F-4C57-8BEC-59673E4055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5DCB2C-DA04-4E15-9D66-5952091519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3F810-7F04-4763-B8D5-4BC2FA3C9F9D}"/>
              </a:ext>
            </a:extLst>
          </p:cNvPr>
          <p:cNvSpPr>
            <a:spLocks noGrp="1"/>
          </p:cNvSpPr>
          <p:nvPr>
            <p:ph type="dt" sz="half" idx="10"/>
          </p:nvPr>
        </p:nvSpPr>
        <p:spPr/>
        <p:txBody>
          <a:bodyPr/>
          <a:lstStyle/>
          <a:p>
            <a:fld id="{E0AD0486-C64F-454C-9191-13ABD4EBA02D}" type="datetimeFigureOut">
              <a:rPr lang="en-IN" smtClean="0"/>
              <a:t>27-09-2020</a:t>
            </a:fld>
            <a:endParaRPr lang="en-IN"/>
          </a:p>
        </p:txBody>
      </p:sp>
      <p:sp>
        <p:nvSpPr>
          <p:cNvPr id="5" name="Footer Placeholder 4">
            <a:extLst>
              <a:ext uri="{FF2B5EF4-FFF2-40B4-BE49-F238E27FC236}">
                <a16:creationId xmlns:a16="http://schemas.microsoft.com/office/drawing/2014/main" id="{F286D201-7766-4C87-9E44-16D4D65566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2B2C9C-D77D-46C7-8E93-497A538003FE}"/>
              </a:ext>
            </a:extLst>
          </p:cNvPr>
          <p:cNvSpPr>
            <a:spLocks noGrp="1"/>
          </p:cNvSpPr>
          <p:nvPr>
            <p:ph type="sldNum" sz="quarter" idx="12"/>
          </p:nvPr>
        </p:nvSpPr>
        <p:spPr/>
        <p:txBody>
          <a:bodyPr/>
          <a:lstStyle/>
          <a:p>
            <a:fld id="{1CA8ABA0-7F08-4DDB-B055-D723B4DFED1A}" type="slidenum">
              <a:rPr lang="en-IN" smtClean="0"/>
              <a:t>‹#›</a:t>
            </a:fld>
            <a:endParaRPr lang="en-IN"/>
          </a:p>
        </p:txBody>
      </p:sp>
    </p:spTree>
    <p:extLst>
      <p:ext uri="{BB962C8B-B14F-4D97-AF65-F5344CB8AC3E}">
        <p14:creationId xmlns:p14="http://schemas.microsoft.com/office/powerpoint/2010/main" val="713056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3629E6-ECFF-4A00-A6A9-363F7AB32A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C4CCC8-E94C-4609-986A-6ED01C2B12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7B77D5-CC03-4BB3-98D8-32C088C6E57F}"/>
              </a:ext>
            </a:extLst>
          </p:cNvPr>
          <p:cNvSpPr>
            <a:spLocks noGrp="1"/>
          </p:cNvSpPr>
          <p:nvPr>
            <p:ph type="dt" sz="half" idx="10"/>
          </p:nvPr>
        </p:nvSpPr>
        <p:spPr/>
        <p:txBody>
          <a:bodyPr/>
          <a:lstStyle/>
          <a:p>
            <a:fld id="{E0AD0486-C64F-454C-9191-13ABD4EBA02D}" type="datetimeFigureOut">
              <a:rPr lang="en-IN" smtClean="0"/>
              <a:t>27-09-2020</a:t>
            </a:fld>
            <a:endParaRPr lang="en-IN"/>
          </a:p>
        </p:txBody>
      </p:sp>
      <p:sp>
        <p:nvSpPr>
          <p:cNvPr id="5" name="Footer Placeholder 4">
            <a:extLst>
              <a:ext uri="{FF2B5EF4-FFF2-40B4-BE49-F238E27FC236}">
                <a16:creationId xmlns:a16="http://schemas.microsoft.com/office/drawing/2014/main" id="{1B895BA1-1E7C-4F37-B36B-807799BB2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984A45-57F3-4EB3-B583-D95670787ABA}"/>
              </a:ext>
            </a:extLst>
          </p:cNvPr>
          <p:cNvSpPr>
            <a:spLocks noGrp="1"/>
          </p:cNvSpPr>
          <p:nvPr>
            <p:ph type="sldNum" sz="quarter" idx="12"/>
          </p:nvPr>
        </p:nvSpPr>
        <p:spPr/>
        <p:txBody>
          <a:bodyPr/>
          <a:lstStyle/>
          <a:p>
            <a:fld id="{1CA8ABA0-7F08-4DDB-B055-D723B4DFED1A}" type="slidenum">
              <a:rPr lang="en-IN" smtClean="0"/>
              <a:t>‹#›</a:t>
            </a:fld>
            <a:endParaRPr lang="en-IN"/>
          </a:p>
        </p:txBody>
      </p:sp>
    </p:spTree>
    <p:extLst>
      <p:ext uri="{BB962C8B-B14F-4D97-AF65-F5344CB8AC3E}">
        <p14:creationId xmlns:p14="http://schemas.microsoft.com/office/powerpoint/2010/main" val="363646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D777-5C30-4489-959A-56C948AEF6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68D7F1-13DF-4619-9F51-0DCB0019FA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36812B-224B-4B6A-BCCB-3F87BBB02313}"/>
              </a:ext>
            </a:extLst>
          </p:cNvPr>
          <p:cNvSpPr>
            <a:spLocks noGrp="1"/>
          </p:cNvSpPr>
          <p:nvPr>
            <p:ph type="dt" sz="half" idx="10"/>
          </p:nvPr>
        </p:nvSpPr>
        <p:spPr/>
        <p:txBody>
          <a:bodyPr/>
          <a:lstStyle/>
          <a:p>
            <a:fld id="{E0AD0486-C64F-454C-9191-13ABD4EBA02D}" type="datetimeFigureOut">
              <a:rPr lang="en-IN" smtClean="0"/>
              <a:t>27-09-2020</a:t>
            </a:fld>
            <a:endParaRPr lang="en-IN"/>
          </a:p>
        </p:txBody>
      </p:sp>
      <p:sp>
        <p:nvSpPr>
          <p:cNvPr id="5" name="Footer Placeholder 4">
            <a:extLst>
              <a:ext uri="{FF2B5EF4-FFF2-40B4-BE49-F238E27FC236}">
                <a16:creationId xmlns:a16="http://schemas.microsoft.com/office/drawing/2014/main" id="{AA42E988-8DF1-4725-9003-37B44140B7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B0E053-7959-4163-A015-3F64C72794D8}"/>
              </a:ext>
            </a:extLst>
          </p:cNvPr>
          <p:cNvSpPr>
            <a:spLocks noGrp="1"/>
          </p:cNvSpPr>
          <p:nvPr>
            <p:ph type="sldNum" sz="quarter" idx="12"/>
          </p:nvPr>
        </p:nvSpPr>
        <p:spPr/>
        <p:txBody>
          <a:bodyPr/>
          <a:lstStyle/>
          <a:p>
            <a:fld id="{1CA8ABA0-7F08-4DDB-B055-D723B4DFED1A}" type="slidenum">
              <a:rPr lang="en-IN" smtClean="0"/>
              <a:t>‹#›</a:t>
            </a:fld>
            <a:endParaRPr lang="en-IN"/>
          </a:p>
        </p:txBody>
      </p:sp>
    </p:spTree>
    <p:extLst>
      <p:ext uri="{BB962C8B-B14F-4D97-AF65-F5344CB8AC3E}">
        <p14:creationId xmlns:p14="http://schemas.microsoft.com/office/powerpoint/2010/main" val="240734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A31F-7FFF-417A-8BF1-41DAC36861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B903EE-4307-4679-B9F4-AF1D1666F5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6B2379-368B-428E-A508-EFC450C5488A}"/>
              </a:ext>
            </a:extLst>
          </p:cNvPr>
          <p:cNvSpPr>
            <a:spLocks noGrp="1"/>
          </p:cNvSpPr>
          <p:nvPr>
            <p:ph type="dt" sz="half" idx="10"/>
          </p:nvPr>
        </p:nvSpPr>
        <p:spPr/>
        <p:txBody>
          <a:bodyPr/>
          <a:lstStyle/>
          <a:p>
            <a:fld id="{E0AD0486-C64F-454C-9191-13ABD4EBA02D}" type="datetimeFigureOut">
              <a:rPr lang="en-IN" smtClean="0"/>
              <a:t>27-09-2020</a:t>
            </a:fld>
            <a:endParaRPr lang="en-IN"/>
          </a:p>
        </p:txBody>
      </p:sp>
      <p:sp>
        <p:nvSpPr>
          <p:cNvPr id="5" name="Footer Placeholder 4">
            <a:extLst>
              <a:ext uri="{FF2B5EF4-FFF2-40B4-BE49-F238E27FC236}">
                <a16:creationId xmlns:a16="http://schemas.microsoft.com/office/drawing/2014/main" id="{31303E0E-A8B1-4A4F-8D0C-3C75FE633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5237D2-91A2-4AF0-800D-FCC698B6F1F4}"/>
              </a:ext>
            </a:extLst>
          </p:cNvPr>
          <p:cNvSpPr>
            <a:spLocks noGrp="1"/>
          </p:cNvSpPr>
          <p:nvPr>
            <p:ph type="sldNum" sz="quarter" idx="12"/>
          </p:nvPr>
        </p:nvSpPr>
        <p:spPr/>
        <p:txBody>
          <a:bodyPr/>
          <a:lstStyle/>
          <a:p>
            <a:fld id="{1CA8ABA0-7F08-4DDB-B055-D723B4DFED1A}" type="slidenum">
              <a:rPr lang="en-IN" smtClean="0"/>
              <a:t>‹#›</a:t>
            </a:fld>
            <a:endParaRPr lang="en-IN"/>
          </a:p>
        </p:txBody>
      </p:sp>
    </p:spTree>
    <p:extLst>
      <p:ext uri="{BB962C8B-B14F-4D97-AF65-F5344CB8AC3E}">
        <p14:creationId xmlns:p14="http://schemas.microsoft.com/office/powerpoint/2010/main" val="208817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64F6-0E5C-4437-A1C2-03F2F7A38A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DF1215-6EE9-4B15-8086-13E1A96075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762437-7652-40CC-BC54-6A8710DEDE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E9FBA5-1644-4BA4-A2E1-2737CFAEB191}"/>
              </a:ext>
            </a:extLst>
          </p:cNvPr>
          <p:cNvSpPr>
            <a:spLocks noGrp="1"/>
          </p:cNvSpPr>
          <p:nvPr>
            <p:ph type="dt" sz="half" idx="10"/>
          </p:nvPr>
        </p:nvSpPr>
        <p:spPr/>
        <p:txBody>
          <a:bodyPr/>
          <a:lstStyle/>
          <a:p>
            <a:fld id="{E0AD0486-C64F-454C-9191-13ABD4EBA02D}" type="datetimeFigureOut">
              <a:rPr lang="en-IN" smtClean="0"/>
              <a:t>27-09-2020</a:t>
            </a:fld>
            <a:endParaRPr lang="en-IN"/>
          </a:p>
        </p:txBody>
      </p:sp>
      <p:sp>
        <p:nvSpPr>
          <p:cNvPr id="6" name="Footer Placeholder 5">
            <a:extLst>
              <a:ext uri="{FF2B5EF4-FFF2-40B4-BE49-F238E27FC236}">
                <a16:creationId xmlns:a16="http://schemas.microsoft.com/office/drawing/2014/main" id="{FE157901-BAC4-4D3D-B5FF-2F601403FD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A07C53-0620-4A12-9404-5357B8FCE614}"/>
              </a:ext>
            </a:extLst>
          </p:cNvPr>
          <p:cNvSpPr>
            <a:spLocks noGrp="1"/>
          </p:cNvSpPr>
          <p:nvPr>
            <p:ph type="sldNum" sz="quarter" idx="12"/>
          </p:nvPr>
        </p:nvSpPr>
        <p:spPr/>
        <p:txBody>
          <a:bodyPr/>
          <a:lstStyle/>
          <a:p>
            <a:fld id="{1CA8ABA0-7F08-4DDB-B055-D723B4DFED1A}" type="slidenum">
              <a:rPr lang="en-IN" smtClean="0"/>
              <a:t>‹#›</a:t>
            </a:fld>
            <a:endParaRPr lang="en-IN"/>
          </a:p>
        </p:txBody>
      </p:sp>
    </p:spTree>
    <p:extLst>
      <p:ext uri="{BB962C8B-B14F-4D97-AF65-F5344CB8AC3E}">
        <p14:creationId xmlns:p14="http://schemas.microsoft.com/office/powerpoint/2010/main" val="174514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E249-3EEA-4946-BAF3-D0061B1758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403592-5AA4-401C-8DAE-F780541678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6896DB-37B5-457E-8614-F5192D560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4549A9-2E6B-4410-AED9-457BD3513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57D97-D8A5-4663-ABF0-824CE033F4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BF2835-03FE-43DD-862F-EF17980464BF}"/>
              </a:ext>
            </a:extLst>
          </p:cNvPr>
          <p:cNvSpPr>
            <a:spLocks noGrp="1"/>
          </p:cNvSpPr>
          <p:nvPr>
            <p:ph type="dt" sz="half" idx="10"/>
          </p:nvPr>
        </p:nvSpPr>
        <p:spPr/>
        <p:txBody>
          <a:bodyPr/>
          <a:lstStyle/>
          <a:p>
            <a:fld id="{E0AD0486-C64F-454C-9191-13ABD4EBA02D}" type="datetimeFigureOut">
              <a:rPr lang="en-IN" smtClean="0"/>
              <a:t>27-09-2020</a:t>
            </a:fld>
            <a:endParaRPr lang="en-IN"/>
          </a:p>
        </p:txBody>
      </p:sp>
      <p:sp>
        <p:nvSpPr>
          <p:cNvPr id="8" name="Footer Placeholder 7">
            <a:extLst>
              <a:ext uri="{FF2B5EF4-FFF2-40B4-BE49-F238E27FC236}">
                <a16:creationId xmlns:a16="http://schemas.microsoft.com/office/drawing/2014/main" id="{DCF5F07A-E9BA-4955-B053-4C6E7DD83A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796E15-5120-4948-9AFB-C2BC5EFD97B9}"/>
              </a:ext>
            </a:extLst>
          </p:cNvPr>
          <p:cNvSpPr>
            <a:spLocks noGrp="1"/>
          </p:cNvSpPr>
          <p:nvPr>
            <p:ph type="sldNum" sz="quarter" idx="12"/>
          </p:nvPr>
        </p:nvSpPr>
        <p:spPr/>
        <p:txBody>
          <a:bodyPr/>
          <a:lstStyle/>
          <a:p>
            <a:fld id="{1CA8ABA0-7F08-4DDB-B055-D723B4DFED1A}" type="slidenum">
              <a:rPr lang="en-IN" smtClean="0"/>
              <a:t>‹#›</a:t>
            </a:fld>
            <a:endParaRPr lang="en-IN"/>
          </a:p>
        </p:txBody>
      </p:sp>
    </p:spTree>
    <p:extLst>
      <p:ext uri="{BB962C8B-B14F-4D97-AF65-F5344CB8AC3E}">
        <p14:creationId xmlns:p14="http://schemas.microsoft.com/office/powerpoint/2010/main" val="188677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458B-4488-4C4E-8394-F851097CDC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193E04-DFDE-4C35-B7A1-45659E8F8386}"/>
              </a:ext>
            </a:extLst>
          </p:cNvPr>
          <p:cNvSpPr>
            <a:spLocks noGrp="1"/>
          </p:cNvSpPr>
          <p:nvPr>
            <p:ph type="dt" sz="half" idx="10"/>
          </p:nvPr>
        </p:nvSpPr>
        <p:spPr/>
        <p:txBody>
          <a:bodyPr/>
          <a:lstStyle/>
          <a:p>
            <a:fld id="{E0AD0486-C64F-454C-9191-13ABD4EBA02D}" type="datetimeFigureOut">
              <a:rPr lang="en-IN" smtClean="0"/>
              <a:t>27-09-2020</a:t>
            </a:fld>
            <a:endParaRPr lang="en-IN"/>
          </a:p>
        </p:txBody>
      </p:sp>
      <p:sp>
        <p:nvSpPr>
          <p:cNvPr id="4" name="Footer Placeholder 3">
            <a:extLst>
              <a:ext uri="{FF2B5EF4-FFF2-40B4-BE49-F238E27FC236}">
                <a16:creationId xmlns:a16="http://schemas.microsoft.com/office/drawing/2014/main" id="{D439F464-7CB2-414F-8B2F-11256A8E63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E6C5D1-1698-4E06-A46E-DE0267C1BEA9}"/>
              </a:ext>
            </a:extLst>
          </p:cNvPr>
          <p:cNvSpPr>
            <a:spLocks noGrp="1"/>
          </p:cNvSpPr>
          <p:nvPr>
            <p:ph type="sldNum" sz="quarter" idx="12"/>
          </p:nvPr>
        </p:nvSpPr>
        <p:spPr/>
        <p:txBody>
          <a:bodyPr/>
          <a:lstStyle/>
          <a:p>
            <a:fld id="{1CA8ABA0-7F08-4DDB-B055-D723B4DFED1A}" type="slidenum">
              <a:rPr lang="en-IN" smtClean="0"/>
              <a:t>‹#›</a:t>
            </a:fld>
            <a:endParaRPr lang="en-IN"/>
          </a:p>
        </p:txBody>
      </p:sp>
    </p:spTree>
    <p:extLst>
      <p:ext uri="{BB962C8B-B14F-4D97-AF65-F5344CB8AC3E}">
        <p14:creationId xmlns:p14="http://schemas.microsoft.com/office/powerpoint/2010/main" val="398833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F4F462-5CF8-41E0-9A31-D1CA142BDE30}"/>
              </a:ext>
            </a:extLst>
          </p:cNvPr>
          <p:cNvSpPr>
            <a:spLocks noGrp="1"/>
          </p:cNvSpPr>
          <p:nvPr>
            <p:ph type="dt" sz="half" idx="10"/>
          </p:nvPr>
        </p:nvSpPr>
        <p:spPr/>
        <p:txBody>
          <a:bodyPr/>
          <a:lstStyle/>
          <a:p>
            <a:fld id="{E0AD0486-C64F-454C-9191-13ABD4EBA02D}" type="datetimeFigureOut">
              <a:rPr lang="en-IN" smtClean="0"/>
              <a:t>27-09-2020</a:t>
            </a:fld>
            <a:endParaRPr lang="en-IN"/>
          </a:p>
        </p:txBody>
      </p:sp>
      <p:sp>
        <p:nvSpPr>
          <p:cNvPr id="3" name="Footer Placeholder 2">
            <a:extLst>
              <a:ext uri="{FF2B5EF4-FFF2-40B4-BE49-F238E27FC236}">
                <a16:creationId xmlns:a16="http://schemas.microsoft.com/office/drawing/2014/main" id="{035A2041-45E0-4A63-B0BB-2711BD6600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D40F75-E446-4C01-AEA4-FB9E223B2479}"/>
              </a:ext>
            </a:extLst>
          </p:cNvPr>
          <p:cNvSpPr>
            <a:spLocks noGrp="1"/>
          </p:cNvSpPr>
          <p:nvPr>
            <p:ph type="sldNum" sz="quarter" idx="12"/>
          </p:nvPr>
        </p:nvSpPr>
        <p:spPr/>
        <p:txBody>
          <a:bodyPr/>
          <a:lstStyle/>
          <a:p>
            <a:fld id="{1CA8ABA0-7F08-4DDB-B055-D723B4DFED1A}" type="slidenum">
              <a:rPr lang="en-IN" smtClean="0"/>
              <a:t>‹#›</a:t>
            </a:fld>
            <a:endParaRPr lang="en-IN"/>
          </a:p>
        </p:txBody>
      </p:sp>
    </p:spTree>
    <p:extLst>
      <p:ext uri="{BB962C8B-B14F-4D97-AF65-F5344CB8AC3E}">
        <p14:creationId xmlns:p14="http://schemas.microsoft.com/office/powerpoint/2010/main" val="103909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DE0D-306C-42F6-A7FC-9B2975FBF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A187C7-1487-40AB-B368-1D4D7C398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6EC68E-7E0A-49F5-880C-64D6CC812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32EBC-56E2-46C3-8AB4-29866CBDD7FE}"/>
              </a:ext>
            </a:extLst>
          </p:cNvPr>
          <p:cNvSpPr>
            <a:spLocks noGrp="1"/>
          </p:cNvSpPr>
          <p:nvPr>
            <p:ph type="dt" sz="half" idx="10"/>
          </p:nvPr>
        </p:nvSpPr>
        <p:spPr/>
        <p:txBody>
          <a:bodyPr/>
          <a:lstStyle/>
          <a:p>
            <a:fld id="{E0AD0486-C64F-454C-9191-13ABD4EBA02D}" type="datetimeFigureOut">
              <a:rPr lang="en-IN" smtClean="0"/>
              <a:t>27-09-2020</a:t>
            </a:fld>
            <a:endParaRPr lang="en-IN"/>
          </a:p>
        </p:txBody>
      </p:sp>
      <p:sp>
        <p:nvSpPr>
          <p:cNvPr id="6" name="Footer Placeholder 5">
            <a:extLst>
              <a:ext uri="{FF2B5EF4-FFF2-40B4-BE49-F238E27FC236}">
                <a16:creationId xmlns:a16="http://schemas.microsoft.com/office/drawing/2014/main" id="{E3483E47-5F3A-48CA-BE53-E539C51466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381607-1818-46D3-AD8E-8473E0B49C76}"/>
              </a:ext>
            </a:extLst>
          </p:cNvPr>
          <p:cNvSpPr>
            <a:spLocks noGrp="1"/>
          </p:cNvSpPr>
          <p:nvPr>
            <p:ph type="sldNum" sz="quarter" idx="12"/>
          </p:nvPr>
        </p:nvSpPr>
        <p:spPr/>
        <p:txBody>
          <a:bodyPr/>
          <a:lstStyle/>
          <a:p>
            <a:fld id="{1CA8ABA0-7F08-4DDB-B055-D723B4DFED1A}" type="slidenum">
              <a:rPr lang="en-IN" smtClean="0"/>
              <a:t>‹#›</a:t>
            </a:fld>
            <a:endParaRPr lang="en-IN"/>
          </a:p>
        </p:txBody>
      </p:sp>
    </p:spTree>
    <p:extLst>
      <p:ext uri="{BB962C8B-B14F-4D97-AF65-F5344CB8AC3E}">
        <p14:creationId xmlns:p14="http://schemas.microsoft.com/office/powerpoint/2010/main" val="348018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D456-12BF-4699-9022-ACCA61DF3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4195FB-F13B-4C55-931B-D2FF077D4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F371CF-032B-4E7E-9940-7DB4BC23F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7A4C37-B6E2-4663-9C09-D176CBCDD59D}"/>
              </a:ext>
            </a:extLst>
          </p:cNvPr>
          <p:cNvSpPr>
            <a:spLocks noGrp="1"/>
          </p:cNvSpPr>
          <p:nvPr>
            <p:ph type="dt" sz="half" idx="10"/>
          </p:nvPr>
        </p:nvSpPr>
        <p:spPr/>
        <p:txBody>
          <a:bodyPr/>
          <a:lstStyle/>
          <a:p>
            <a:fld id="{E0AD0486-C64F-454C-9191-13ABD4EBA02D}" type="datetimeFigureOut">
              <a:rPr lang="en-IN" smtClean="0"/>
              <a:t>27-09-2020</a:t>
            </a:fld>
            <a:endParaRPr lang="en-IN"/>
          </a:p>
        </p:txBody>
      </p:sp>
      <p:sp>
        <p:nvSpPr>
          <p:cNvPr id="6" name="Footer Placeholder 5">
            <a:extLst>
              <a:ext uri="{FF2B5EF4-FFF2-40B4-BE49-F238E27FC236}">
                <a16:creationId xmlns:a16="http://schemas.microsoft.com/office/drawing/2014/main" id="{80D75A48-75C5-4DC5-8149-70BF2C417B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3EACF8-E5F5-497B-B92A-2DD0526C36D5}"/>
              </a:ext>
            </a:extLst>
          </p:cNvPr>
          <p:cNvSpPr>
            <a:spLocks noGrp="1"/>
          </p:cNvSpPr>
          <p:nvPr>
            <p:ph type="sldNum" sz="quarter" idx="12"/>
          </p:nvPr>
        </p:nvSpPr>
        <p:spPr/>
        <p:txBody>
          <a:bodyPr/>
          <a:lstStyle/>
          <a:p>
            <a:fld id="{1CA8ABA0-7F08-4DDB-B055-D723B4DFED1A}" type="slidenum">
              <a:rPr lang="en-IN" smtClean="0"/>
              <a:t>‹#›</a:t>
            </a:fld>
            <a:endParaRPr lang="en-IN"/>
          </a:p>
        </p:txBody>
      </p:sp>
    </p:spTree>
    <p:extLst>
      <p:ext uri="{BB962C8B-B14F-4D97-AF65-F5344CB8AC3E}">
        <p14:creationId xmlns:p14="http://schemas.microsoft.com/office/powerpoint/2010/main" val="389628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CBE15A-85B1-4CAA-B70D-A2B3717419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042E2B-2BA1-46BC-ACAA-049B79CFDD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86DB8A-5428-4976-B5B7-FAE57718E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D0486-C64F-454C-9191-13ABD4EBA02D}" type="datetimeFigureOut">
              <a:rPr lang="en-IN" smtClean="0"/>
              <a:t>27-09-2020</a:t>
            </a:fld>
            <a:endParaRPr lang="en-IN"/>
          </a:p>
        </p:txBody>
      </p:sp>
      <p:sp>
        <p:nvSpPr>
          <p:cNvPr id="5" name="Footer Placeholder 4">
            <a:extLst>
              <a:ext uri="{FF2B5EF4-FFF2-40B4-BE49-F238E27FC236}">
                <a16:creationId xmlns:a16="http://schemas.microsoft.com/office/drawing/2014/main" id="{06924240-1D08-4363-A4E6-85A340913A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0483D9-903A-4360-84FC-6704484186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A8ABA0-7F08-4DDB-B055-D723B4DFED1A}" type="slidenum">
              <a:rPr lang="en-IN" smtClean="0"/>
              <a:t>‹#›</a:t>
            </a:fld>
            <a:endParaRPr lang="en-IN"/>
          </a:p>
        </p:txBody>
      </p:sp>
    </p:spTree>
    <p:extLst>
      <p:ext uri="{BB962C8B-B14F-4D97-AF65-F5344CB8AC3E}">
        <p14:creationId xmlns:p14="http://schemas.microsoft.com/office/powerpoint/2010/main" val="1258086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azure.microsoft.com/en-us/services/" TargetMode="External"/><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8BC7D3F-C1C5-4DB8-8DAA-BE14D734D7AF}"/>
              </a:ext>
            </a:extLst>
          </p:cNvPr>
          <p:cNvSpPr>
            <a:spLocks noGrp="1"/>
          </p:cNvSpPr>
          <p:nvPr>
            <p:ph type="title"/>
          </p:nvPr>
        </p:nvSpPr>
        <p:spPr>
          <a:xfrm>
            <a:off x="1047280" y="759805"/>
            <a:ext cx="10306520" cy="1068995"/>
          </a:xfrm>
        </p:spPr>
        <p:txBody>
          <a:bodyPr vert="horz" lIns="91440" tIns="45720" rIns="91440" bIns="45720" rtlCol="0" anchor="ctr">
            <a:normAutofit/>
          </a:bodyPr>
          <a:lstStyle/>
          <a:p>
            <a:r>
              <a:rPr lang="en-US" sz="4000" b="1" dirty="0">
                <a:solidFill>
                  <a:srgbClr val="FFFFFF"/>
                </a:solidFill>
              </a:rPr>
              <a:t>Microsoft Azure</a:t>
            </a:r>
          </a:p>
        </p:txBody>
      </p:sp>
      <p:sp>
        <p:nvSpPr>
          <p:cNvPr id="4" name="Rectangle 3">
            <a:extLst>
              <a:ext uri="{FF2B5EF4-FFF2-40B4-BE49-F238E27FC236}">
                <a16:creationId xmlns:a16="http://schemas.microsoft.com/office/drawing/2014/main" id="{C01F86C7-539C-4E6A-9EE8-F9A498D4A78F}"/>
              </a:ext>
            </a:extLst>
          </p:cNvPr>
          <p:cNvSpPr/>
          <p:nvPr/>
        </p:nvSpPr>
        <p:spPr>
          <a:xfrm>
            <a:off x="1119322" y="2494450"/>
            <a:ext cx="6476085"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300" dirty="0"/>
              <a:t>Microsoft Azure, commonly referred to as Azure is a cloud computing service created by Microsoft for building, testing, deploying, and managing applications and services through Microsoft-managed data centers. </a:t>
            </a:r>
          </a:p>
          <a:p>
            <a:pPr indent="-228600">
              <a:lnSpc>
                <a:spcPct val="90000"/>
              </a:lnSpc>
              <a:spcAft>
                <a:spcPts val="600"/>
              </a:spcAft>
              <a:buFont typeface="Arial" panose="020B0604020202020204" pitchFamily="34" charset="0"/>
              <a:buChar char="•"/>
            </a:pPr>
            <a:endParaRPr lang="en-US" sz="1300" dirty="0"/>
          </a:p>
          <a:p>
            <a:pPr indent="-228600">
              <a:lnSpc>
                <a:spcPct val="90000"/>
              </a:lnSpc>
              <a:spcAft>
                <a:spcPts val="600"/>
              </a:spcAft>
              <a:buFont typeface="Arial" panose="020B0604020202020204" pitchFamily="34" charset="0"/>
              <a:buChar char="•"/>
            </a:pPr>
            <a:r>
              <a:rPr lang="en-US" sz="1300" dirty="0"/>
              <a:t>It provides software as a service (SaaS), platform as a service (PaaS) and infrastructure as a service (IaaS) and supports many different programming languages, tools, and frameworks, including both Microsoft-specific and third-party software and systems.</a:t>
            </a:r>
          </a:p>
          <a:p>
            <a:pPr indent="-228600">
              <a:lnSpc>
                <a:spcPct val="90000"/>
              </a:lnSpc>
              <a:spcAft>
                <a:spcPts val="600"/>
              </a:spcAft>
              <a:buFont typeface="Arial" panose="020B0604020202020204" pitchFamily="34" charset="0"/>
              <a:buChar char="•"/>
            </a:pPr>
            <a:endParaRPr lang="en-US" sz="1300" dirty="0"/>
          </a:p>
          <a:p>
            <a:pPr indent="-228600">
              <a:lnSpc>
                <a:spcPct val="90000"/>
              </a:lnSpc>
              <a:spcAft>
                <a:spcPts val="600"/>
              </a:spcAft>
              <a:buFont typeface="Arial" panose="020B0604020202020204" pitchFamily="34" charset="0"/>
              <a:buChar char="•"/>
            </a:pPr>
            <a:r>
              <a:rPr lang="en-US" sz="1300" dirty="0"/>
              <a:t>Azure was announced in October 2008, started with codename "Project Red Dog" and released on February 1, 2010, as Windows Azure before being renamed to </a:t>
            </a:r>
            <a:r>
              <a:rPr lang="en-US" sz="1300" b="1" dirty="0">
                <a:solidFill>
                  <a:srgbClr val="0070C0"/>
                </a:solidFill>
              </a:rPr>
              <a:t>Microsoft Azure on March 25, 2014.</a:t>
            </a:r>
          </a:p>
        </p:txBody>
      </p:sp>
      <p:pic>
        <p:nvPicPr>
          <p:cNvPr id="6" name="Picture 5">
            <a:extLst>
              <a:ext uri="{FF2B5EF4-FFF2-40B4-BE49-F238E27FC236}">
                <a16:creationId xmlns:a16="http://schemas.microsoft.com/office/drawing/2014/main" id="{B81D69BA-8410-4036-A31E-003702FB016A}"/>
              </a:ext>
            </a:extLst>
          </p:cNvPr>
          <p:cNvPicPr>
            <a:picLocks noChangeAspect="1"/>
          </p:cNvPicPr>
          <p:nvPr/>
        </p:nvPicPr>
        <p:blipFill>
          <a:blip r:embed="rId2"/>
          <a:stretch>
            <a:fillRect/>
          </a:stretch>
        </p:blipFill>
        <p:spPr>
          <a:xfrm>
            <a:off x="7595510" y="2299757"/>
            <a:ext cx="3627590" cy="3092375"/>
          </a:xfrm>
          <a:prstGeom prst="rect">
            <a:avLst/>
          </a:prstGeom>
        </p:spPr>
      </p:pic>
    </p:spTree>
    <p:extLst>
      <p:ext uri="{BB962C8B-B14F-4D97-AF65-F5344CB8AC3E}">
        <p14:creationId xmlns:p14="http://schemas.microsoft.com/office/powerpoint/2010/main" val="3524727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8BC7D3F-C1C5-4DB8-8DAA-BE14D734D7AF}"/>
              </a:ext>
            </a:extLst>
          </p:cNvPr>
          <p:cNvSpPr>
            <a:spLocks noGrp="1"/>
          </p:cNvSpPr>
          <p:nvPr>
            <p:ph type="title"/>
          </p:nvPr>
        </p:nvSpPr>
        <p:spPr>
          <a:xfrm>
            <a:off x="1047280" y="1071626"/>
            <a:ext cx="10306520" cy="669634"/>
          </a:xfrm>
        </p:spPr>
        <p:txBody>
          <a:bodyPr vert="horz" lIns="91440" tIns="45720" rIns="91440" bIns="45720" rtlCol="0" anchor="ctr">
            <a:normAutofit fontScale="90000"/>
          </a:bodyPr>
          <a:lstStyle/>
          <a:p>
            <a:r>
              <a:rPr lang="en-US" b="1" dirty="0">
                <a:solidFill>
                  <a:srgbClr val="FFFFFF"/>
                </a:solidFill>
              </a:rPr>
              <a:t>Administrative Services</a:t>
            </a:r>
            <a:br>
              <a:rPr lang="en-US" sz="4000" b="1" dirty="0">
                <a:solidFill>
                  <a:srgbClr val="FFFFFF"/>
                </a:solidFill>
              </a:rPr>
            </a:br>
            <a:endParaRPr lang="en-US" sz="4000" dirty="0">
              <a:solidFill>
                <a:srgbClr val="FFFFFF"/>
              </a:solidFill>
            </a:endParaRPr>
          </a:p>
        </p:txBody>
      </p:sp>
      <p:sp>
        <p:nvSpPr>
          <p:cNvPr id="4" name="Rectangle 3">
            <a:extLst>
              <a:ext uri="{FF2B5EF4-FFF2-40B4-BE49-F238E27FC236}">
                <a16:creationId xmlns:a16="http://schemas.microsoft.com/office/drawing/2014/main" id="{619D9989-8318-463C-8755-1D2AAB152DBB}"/>
              </a:ext>
            </a:extLst>
          </p:cNvPr>
          <p:cNvSpPr/>
          <p:nvPr/>
        </p:nvSpPr>
        <p:spPr>
          <a:xfrm>
            <a:off x="1424904" y="2494450"/>
            <a:ext cx="4053545"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0" i="0" dirty="0">
                <a:effectLst/>
              </a:rPr>
              <a:t>There are features and tasks associated with administering a collaborative software development environment.</a:t>
            </a:r>
          </a:p>
          <a:p>
            <a:pPr indent="-228600">
              <a:lnSpc>
                <a:spcPct val="90000"/>
              </a:lnSpc>
              <a:spcAft>
                <a:spcPts val="600"/>
              </a:spcAft>
              <a:buFont typeface="Arial" panose="020B0604020202020204" pitchFamily="34" charset="0"/>
              <a:buChar char="•"/>
            </a:pPr>
            <a:r>
              <a:rPr lang="en-US" sz="2400" b="0" i="0" dirty="0">
                <a:effectLst/>
              </a:rPr>
              <a:t> You complete most of these tasks through the web portal</a:t>
            </a:r>
            <a:endParaRPr lang="en-US" sz="2400" dirty="0"/>
          </a:p>
        </p:txBody>
      </p:sp>
      <p:pic>
        <p:nvPicPr>
          <p:cNvPr id="3" name="Picture 2">
            <a:extLst>
              <a:ext uri="{FF2B5EF4-FFF2-40B4-BE49-F238E27FC236}">
                <a16:creationId xmlns:a16="http://schemas.microsoft.com/office/drawing/2014/main" id="{75E039CE-AB8A-4F48-9E48-0307F50DF484}"/>
              </a:ext>
            </a:extLst>
          </p:cNvPr>
          <p:cNvPicPr>
            <a:picLocks noChangeAspect="1"/>
          </p:cNvPicPr>
          <p:nvPr/>
        </p:nvPicPr>
        <p:blipFill rotWithShape="1">
          <a:blip r:embed="rId2"/>
          <a:srcRect b="15921"/>
          <a:stretch/>
        </p:blipFill>
        <p:spPr>
          <a:xfrm>
            <a:off x="5478449" y="2492375"/>
            <a:ext cx="5744754" cy="4044611"/>
          </a:xfrm>
          <a:prstGeom prst="rect">
            <a:avLst/>
          </a:prstGeom>
        </p:spPr>
      </p:pic>
    </p:spTree>
    <p:extLst>
      <p:ext uri="{BB962C8B-B14F-4D97-AF65-F5344CB8AC3E}">
        <p14:creationId xmlns:p14="http://schemas.microsoft.com/office/powerpoint/2010/main" val="420075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7D3F-C1C5-4DB8-8DAA-BE14D734D7AF}"/>
              </a:ext>
            </a:extLst>
          </p:cNvPr>
          <p:cNvSpPr>
            <a:spLocks noGrp="1"/>
          </p:cNvSpPr>
          <p:nvPr>
            <p:ph type="title"/>
          </p:nvPr>
        </p:nvSpPr>
        <p:spPr>
          <a:xfrm>
            <a:off x="668518" y="223722"/>
            <a:ext cx="10515600" cy="500637"/>
          </a:xfrm>
        </p:spPr>
        <p:txBody>
          <a:bodyPr>
            <a:normAutofit fontScale="90000"/>
          </a:bodyPr>
          <a:lstStyle/>
          <a:p>
            <a:pPr algn="ctr"/>
            <a:r>
              <a:rPr lang="en-IN" sz="4000" dirty="0"/>
              <a:t>Azure DevOps Pricing</a:t>
            </a:r>
          </a:p>
        </p:txBody>
      </p:sp>
      <p:pic>
        <p:nvPicPr>
          <p:cNvPr id="3" name="Picture 2">
            <a:extLst>
              <a:ext uri="{FF2B5EF4-FFF2-40B4-BE49-F238E27FC236}">
                <a16:creationId xmlns:a16="http://schemas.microsoft.com/office/drawing/2014/main" id="{17FE8152-64B0-4F37-B9A0-9F7744C1C4ED}"/>
              </a:ext>
            </a:extLst>
          </p:cNvPr>
          <p:cNvPicPr>
            <a:picLocks noChangeAspect="1"/>
          </p:cNvPicPr>
          <p:nvPr/>
        </p:nvPicPr>
        <p:blipFill>
          <a:blip r:embed="rId2"/>
          <a:stretch>
            <a:fillRect/>
          </a:stretch>
        </p:blipFill>
        <p:spPr>
          <a:xfrm>
            <a:off x="357894" y="863462"/>
            <a:ext cx="11476212" cy="3754260"/>
          </a:xfrm>
          <a:prstGeom prst="rect">
            <a:avLst/>
          </a:prstGeom>
        </p:spPr>
      </p:pic>
      <p:pic>
        <p:nvPicPr>
          <p:cNvPr id="4" name="Picture 3">
            <a:extLst>
              <a:ext uri="{FF2B5EF4-FFF2-40B4-BE49-F238E27FC236}">
                <a16:creationId xmlns:a16="http://schemas.microsoft.com/office/drawing/2014/main" id="{9DF520C0-0990-41CF-850B-B294B9A67BD1}"/>
              </a:ext>
            </a:extLst>
          </p:cNvPr>
          <p:cNvPicPr>
            <a:picLocks noChangeAspect="1"/>
          </p:cNvPicPr>
          <p:nvPr/>
        </p:nvPicPr>
        <p:blipFill>
          <a:blip r:embed="rId3"/>
          <a:stretch>
            <a:fillRect/>
          </a:stretch>
        </p:blipFill>
        <p:spPr>
          <a:xfrm>
            <a:off x="357894" y="4617721"/>
            <a:ext cx="11476212" cy="2141297"/>
          </a:xfrm>
          <a:prstGeom prst="rect">
            <a:avLst/>
          </a:prstGeom>
        </p:spPr>
      </p:pic>
      <p:sp>
        <p:nvSpPr>
          <p:cNvPr id="5" name="Rectangle 4">
            <a:extLst>
              <a:ext uri="{FF2B5EF4-FFF2-40B4-BE49-F238E27FC236}">
                <a16:creationId xmlns:a16="http://schemas.microsoft.com/office/drawing/2014/main" id="{0931A500-9C38-4EF5-A7D7-4087DDBB7415}"/>
              </a:ext>
            </a:extLst>
          </p:cNvPr>
          <p:cNvSpPr/>
          <p:nvPr/>
        </p:nvSpPr>
        <p:spPr>
          <a:xfrm>
            <a:off x="103695" y="75414"/>
            <a:ext cx="11924907" cy="6683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0595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7D3F-C1C5-4DB8-8DAA-BE14D734D7A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92698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8BC7D3F-C1C5-4DB8-8DAA-BE14D734D7AF}"/>
              </a:ext>
            </a:extLst>
          </p:cNvPr>
          <p:cNvSpPr>
            <a:spLocks noGrp="1"/>
          </p:cNvSpPr>
          <p:nvPr>
            <p:ph type="title"/>
          </p:nvPr>
        </p:nvSpPr>
        <p:spPr>
          <a:xfrm>
            <a:off x="1047280" y="759805"/>
            <a:ext cx="10306520" cy="1003007"/>
          </a:xfrm>
        </p:spPr>
        <p:txBody>
          <a:bodyPr vert="horz" lIns="91440" tIns="45720" rIns="91440" bIns="45720" rtlCol="0" anchor="ctr">
            <a:normAutofit/>
          </a:bodyPr>
          <a:lstStyle/>
          <a:p>
            <a:r>
              <a:rPr lang="en-US" sz="4000" b="1" dirty="0">
                <a:solidFill>
                  <a:srgbClr val="FFFFFF"/>
                </a:solidFill>
              </a:rPr>
              <a:t>Azure Products</a:t>
            </a:r>
          </a:p>
        </p:txBody>
      </p:sp>
      <p:pic>
        <p:nvPicPr>
          <p:cNvPr id="6" name="Picture 5">
            <a:extLst>
              <a:ext uri="{FF2B5EF4-FFF2-40B4-BE49-F238E27FC236}">
                <a16:creationId xmlns:a16="http://schemas.microsoft.com/office/drawing/2014/main" id="{F0EF560D-DF6E-4005-8048-4C5C2395C4E1}"/>
              </a:ext>
            </a:extLst>
          </p:cNvPr>
          <p:cNvPicPr>
            <a:picLocks noChangeAspect="1"/>
          </p:cNvPicPr>
          <p:nvPr/>
        </p:nvPicPr>
        <p:blipFill>
          <a:blip r:embed="rId2"/>
          <a:stretch>
            <a:fillRect/>
          </a:stretch>
        </p:blipFill>
        <p:spPr>
          <a:xfrm>
            <a:off x="5612860" y="2407510"/>
            <a:ext cx="5846324" cy="2522709"/>
          </a:xfrm>
          <a:prstGeom prst="rect">
            <a:avLst/>
          </a:prstGeom>
        </p:spPr>
      </p:pic>
      <p:sp>
        <p:nvSpPr>
          <p:cNvPr id="8" name="Rectangle 7">
            <a:extLst>
              <a:ext uri="{FF2B5EF4-FFF2-40B4-BE49-F238E27FC236}">
                <a16:creationId xmlns:a16="http://schemas.microsoft.com/office/drawing/2014/main" id="{9497B4F2-889D-4647-96BB-369F794FC56D}"/>
              </a:ext>
            </a:extLst>
          </p:cNvPr>
          <p:cNvSpPr/>
          <p:nvPr/>
        </p:nvSpPr>
        <p:spPr>
          <a:xfrm>
            <a:off x="6094476" y="5217848"/>
            <a:ext cx="4355936" cy="646331"/>
          </a:xfrm>
          <a:prstGeom prst="rect">
            <a:avLst/>
          </a:prstGeom>
        </p:spPr>
        <p:txBody>
          <a:bodyPr wrap="none">
            <a:spAutoFit/>
          </a:bodyPr>
          <a:lstStyle/>
          <a:p>
            <a:r>
              <a:rPr lang="en-IN" dirty="0">
                <a:hlinkClick r:id="rId3"/>
              </a:rPr>
              <a:t>https://azure.microsoft.com/en-us/services/</a:t>
            </a:r>
            <a:endParaRPr lang="en-IN" dirty="0"/>
          </a:p>
          <a:p>
            <a:endParaRPr lang="en-IN" dirty="0"/>
          </a:p>
        </p:txBody>
      </p:sp>
      <p:pic>
        <p:nvPicPr>
          <p:cNvPr id="9" name="Picture 8">
            <a:extLst>
              <a:ext uri="{FF2B5EF4-FFF2-40B4-BE49-F238E27FC236}">
                <a16:creationId xmlns:a16="http://schemas.microsoft.com/office/drawing/2014/main" id="{0A19CB85-E09C-42AB-81B7-1743634766A4}"/>
              </a:ext>
            </a:extLst>
          </p:cNvPr>
          <p:cNvPicPr>
            <a:picLocks noChangeAspect="1"/>
          </p:cNvPicPr>
          <p:nvPr/>
        </p:nvPicPr>
        <p:blipFill>
          <a:blip r:embed="rId4"/>
          <a:stretch>
            <a:fillRect/>
          </a:stretch>
        </p:blipFill>
        <p:spPr>
          <a:xfrm>
            <a:off x="254021" y="3135221"/>
            <a:ext cx="5224428" cy="3285034"/>
          </a:xfrm>
          <a:prstGeom prst="rect">
            <a:avLst/>
          </a:prstGeom>
        </p:spPr>
      </p:pic>
    </p:spTree>
    <p:extLst>
      <p:ext uri="{BB962C8B-B14F-4D97-AF65-F5344CB8AC3E}">
        <p14:creationId xmlns:p14="http://schemas.microsoft.com/office/powerpoint/2010/main" val="108226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D6AAFF1-7C1F-4181-B513-ACE7A2D5A154}"/>
              </a:ext>
            </a:extLst>
          </p:cNvPr>
          <p:cNvPicPr>
            <a:picLocks noChangeAspect="1"/>
          </p:cNvPicPr>
          <p:nvPr/>
        </p:nvPicPr>
        <p:blipFill>
          <a:blip r:embed="rId2"/>
          <a:stretch>
            <a:fillRect/>
          </a:stretch>
        </p:blipFill>
        <p:spPr>
          <a:xfrm>
            <a:off x="637376" y="1572130"/>
            <a:ext cx="3343202" cy="2816648"/>
          </a:xfrm>
          <a:prstGeom prst="rect">
            <a:avLst/>
          </a:prstGeom>
        </p:spPr>
      </p:pic>
      <p:sp>
        <p:nvSpPr>
          <p:cNvPr id="18" name="Freeform: Shape 17">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EF467A77-E7FE-41EA-A2F7-2C4E5727EC15}"/>
              </a:ext>
            </a:extLst>
          </p:cNvPr>
          <p:cNvPicPr>
            <a:picLocks noChangeAspect="1"/>
          </p:cNvPicPr>
          <p:nvPr/>
        </p:nvPicPr>
        <p:blipFill>
          <a:blip r:embed="rId3"/>
          <a:stretch>
            <a:fillRect/>
          </a:stretch>
        </p:blipFill>
        <p:spPr>
          <a:xfrm>
            <a:off x="5545244" y="3171772"/>
            <a:ext cx="6020730" cy="1053627"/>
          </a:xfrm>
          <a:prstGeom prst="rect">
            <a:avLst/>
          </a:prstGeom>
        </p:spPr>
      </p:pic>
    </p:spTree>
    <p:extLst>
      <p:ext uri="{BB962C8B-B14F-4D97-AF65-F5344CB8AC3E}">
        <p14:creationId xmlns:p14="http://schemas.microsoft.com/office/powerpoint/2010/main" val="320352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B99D-C6BD-41F0-9437-E0CD4742D336}"/>
              </a:ext>
            </a:extLst>
          </p:cNvPr>
          <p:cNvSpPr>
            <a:spLocks noGrp="1"/>
          </p:cNvSpPr>
          <p:nvPr>
            <p:ph type="title"/>
          </p:nvPr>
        </p:nvSpPr>
        <p:spPr>
          <a:xfrm>
            <a:off x="506649" y="125599"/>
            <a:ext cx="10515600" cy="690677"/>
          </a:xfrm>
        </p:spPr>
        <p:txBody>
          <a:bodyPr>
            <a:normAutofit fontScale="90000"/>
          </a:bodyPr>
          <a:lstStyle/>
          <a:p>
            <a:pPr algn="ctr"/>
            <a:r>
              <a:rPr lang="en-IN" dirty="0"/>
              <a:t>Azure DevOps</a:t>
            </a:r>
          </a:p>
        </p:txBody>
      </p:sp>
      <p:sp>
        <p:nvSpPr>
          <p:cNvPr id="3" name="Rectangle 2">
            <a:extLst>
              <a:ext uri="{FF2B5EF4-FFF2-40B4-BE49-F238E27FC236}">
                <a16:creationId xmlns:a16="http://schemas.microsoft.com/office/drawing/2014/main" id="{90DB88CC-A451-4071-82B0-6CE4AA292720}"/>
              </a:ext>
            </a:extLst>
          </p:cNvPr>
          <p:cNvSpPr/>
          <p:nvPr/>
        </p:nvSpPr>
        <p:spPr>
          <a:xfrm>
            <a:off x="378510" y="980451"/>
            <a:ext cx="10445684" cy="2862322"/>
          </a:xfrm>
          <a:prstGeom prst="rect">
            <a:avLst/>
          </a:prstGeom>
        </p:spPr>
        <p:txBody>
          <a:bodyPr wrap="square">
            <a:spAutoFit/>
          </a:bodyPr>
          <a:lstStyle/>
          <a:p>
            <a:r>
              <a:rPr lang="en-US"/>
              <a:t>Azure DevOps provides developer services to support teams to plan work, collaborate on code development, and build and deploy applications. Developers can work in the cloud using Azure DevOps Services or on-premises using Azure DevOps Server. </a:t>
            </a:r>
          </a:p>
          <a:p>
            <a:endParaRPr lang="en-US"/>
          </a:p>
          <a:p>
            <a:r>
              <a:rPr lang="en-US"/>
              <a:t>Azure DevOps Server was formerly named Visual Studio Team Foundation Server (TFS).</a:t>
            </a:r>
          </a:p>
          <a:p>
            <a:endParaRPr lang="en-US">
              <a:solidFill>
                <a:srgbClr val="171717"/>
              </a:solidFill>
              <a:latin typeface="Segoe UI" panose="020B0502040204020203" pitchFamily="34" charset="0"/>
            </a:endParaRPr>
          </a:p>
          <a:p>
            <a:r>
              <a:rPr lang="en-IN"/>
              <a:t>Team Foundation Server became Azure DevOps Server 2019.</a:t>
            </a:r>
          </a:p>
          <a:p>
            <a:endParaRPr lang="en-IN"/>
          </a:p>
          <a:p>
            <a:r>
              <a:rPr lang="en-US"/>
              <a:t>Azure DevOps Services also gives you access to cloud build and deployment servers, and application insights.</a:t>
            </a:r>
            <a:endParaRPr lang="en-IN"/>
          </a:p>
          <a:p>
            <a:endParaRPr lang="en-IN" dirty="0"/>
          </a:p>
        </p:txBody>
      </p:sp>
      <p:pic>
        <p:nvPicPr>
          <p:cNvPr id="4" name="Picture 3">
            <a:extLst>
              <a:ext uri="{FF2B5EF4-FFF2-40B4-BE49-F238E27FC236}">
                <a16:creationId xmlns:a16="http://schemas.microsoft.com/office/drawing/2014/main" id="{2CEE73AD-E25D-4BF4-9057-7AFC2F84BC99}"/>
              </a:ext>
            </a:extLst>
          </p:cNvPr>
          <p:cNvPicPr>
            <a:picLocks noChangeAspect="1"/>
          </p:cNvPicPr>
          <p:nvPr/>
        </p:nvPicPr>
        <p:blipFill>
          <a:blip r:embed="rId2"/>
          <a:stretch>
            <a:fillRect/>
          </a:stretch>
        </p:blipFill>
        <p:spPr>
          <a:xfrm>
            <a:off x="378510" y="3688835"/>
            <a:ext cx="11072684" cy="1299822"/>
          </a:xfrm>
          <a:prstGeom prst="rect">
            <a:avLst/>
          </a:prstGeom>
        </p:spPr>
      </p:pic>
      <p:pic>
        <p:nvPicPr>
          <p:cNvPr id="5" name="Picture 4">
            <a:extLst>
              <a:ext uri="{FF2B5EF4-FFF2-40B4-BE49-F238E27FC236}">
                <a16:creationId xmlns:a16="http://schemas.microsoft.com/office/drawing/2014/main" id="{32370F9F-A1FC-4FFF-BBC4-88C9C279CC1E}"/>
              </a:ext>
            </a:extLst>
          </p:cNvPr>
          <p:cNvPicPr>
            <a:picLocks noChangeAspect="1"/>
          </p:cNvPicPr>
          <p:nvPr/>
        </p:nvPicPr>
        <p:blipFill>
          <a:blip r:embed="rId3"/>
          <a:stretch>
            <a:fillRect/>
          </a:stretch>
        </p:blipFill>
        <p:spPr>
          <a:xfrm>
            <a:off x="175099" y="5056751"/>
            <a:ext cx="11178701" cy="1330311"/>
          </a:xfrm>
          <a:prstGeom prst="rect">
            <a:avLst/>
          </a:prstGeom>
        </p:spPr>
      </p:pic>
    </p:spTree>
    <p:extLst>
      <p:ext uri="{BB962C8B-B14F-4D97-AF65-F5344CB8AC3E}">
        <p14:creationId xmlns:p14="http://schemas.microsoft.com/office/powerpoint/2010/main" val="87582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8BC7D3F-C1C5-4DB8-8DAA-BE14D734D7AF}"/>
              </a:ext>
            </a:extLst>
          </p:cNvPr>
          <p:cNvSpPr>
            <a:spLocks noGrp="1"/>
          </p:cNvSpPr>
          <p:nvPr>
            <p:ph type="title"/>
          </p:nvPr>
        </p:nvSpPr>
        <p:spPr>
          <a:xfrm>
            <a:off x="1047280" y="759805"/>
            <a:ext cx="10306520" cy="932179"/>
          </a:xfrm>
        </p:spPr>
        <p:txBody>
          <a:bodyPr vert="horz" lIns="91440" tIns="45720" rIns="91440" bIns="45720" rtlCol="0" anchor="ctr">
            <a:normAutofit/>
          </a:bodyPr>
          <a:lstStyle/>
          <a:p>
            <a:r>
              <a:rPr lang="en-US" sz="4000" b="1" dirty="0">
                <a:solidFill>
                  <a:srgbClr val="FFFFFF"/>
                </a:solidFill>
              </a:rPr>
              <a:t>Azure DevOps Services - Dashboards</a:t>
            </a:r>
          </a:p>
        </p:txBody>
      </p:sp>
      <p:sp>
        <p:nvSpPr>
          <p:cNvPr id="4" name="Rectangle 3">
            <a:extLst>
              <a:ext uri="{FF2B5EF4-FFF2-40B4-BE49-F238E27FC236}">
                <a16:creationId xmlns:a16="http://schemas.microsoft.com/office/drawing/2014/main" id="{858F411A-AEB1-40B3-8CA3-E9299B84DAF4}"/>
              </a:ext>
            </a:extLst>
          </p:cNvPr>
          <p:cNvSpPr/>
          <p:nvPr/>
        </p:nvSpPr>
        <p:spPr>
          <a:xfrm>
            <a:off x="1424904" y="2494450"/>
            <a:ext cx="4053545"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b="0" i="0">
                <a:effectLst/>
              </a:rPr>
              <a:t>You can do the following tasks in </a:t>
            </a:r>
            <a:r>
              <a:rPr lang="en-US" sz="1900" b="1" i="0">
                <a:effectLst/>
              </a:rPr>
              <a:t>Dashboards</a:t>
            </a:r>
            <a:r>
              <a:rPr lang="en-US" sz="1900" b="0" i="0">
                <a:effectLst/>
              </a:rPr>
              <a:t>:</a:t>
            </a:r>
          </a:p>
          <a:p>
            <a:pPr indent="-228600">
              <a:lnSpc>
                <a:spcPct val="90000"/>
              </a:lnSpc>
              <a:spcAft>
                <a:spcPts val="600"/>
              </a:spcAft>
              <a:buFont typeface="Arial" panose="020B0604020202020204" pitchFamily="34" charset="0"/>
              <a:buChar char="•"/>
            </a:pPr>
            <a:endParaRPr lang="en-US" sz="1900" b="0" i="0">
              <a:effectLst/>
            </a:endParaRPr>
          </a:p>
          <a:p>
            <a:pPr indent="-228600">
              <a:lnSpc>
                <a:spcPct val="90000"/>
              </a:lnSpc>
              <a:spcAft>
                <a:spcPts val="600"/>
              </a:spcAft>
              <a:buFont typeface="Arial" panose="020B0604020202020204" pitchFamily="34" charset="0"/>
              <a:buChar char="•"/>
            </a:pPr>
            <a:r>
              <a:rPr lang="en-US" sz="1900" b="0" i="0">
                <a:effectLst/>
              </a:rPr>
              <a:t>Add, configure, and manage dashboards</a:t>
            </a:r>
          </a:p>
          <a:p>
            <a:pPr indent="-228600">
              <a:lnSpc>
                <a:spcPct val="90000"/>
              </a:lnSpc>
              <a:spcAft>
                <a:spcPts val="600"/>
              </a:spcAft>
              <a:buFont typeface="Arial" panose="020B0604020202020204" pitchFamily="34" charset="0"/>
              <a:buChar char="•"/>
            </a:pPr>
            <a:endParaRPr lang="en-US" sz="1900" b="0" i="0">
              <a:effectLst/>
            </a:endParaRPr>
          </a:p>
          <a:p>
            <a:pPr indent="-228600">
              <a:lnSpc>
                <a:spcPct val="90000"/>
              </a:lnSpc>
              <a:spcAft>
                <a:spcPts val="600"/>
              </a:spcAft>
              <a:buFont typeface="Arial" panose="020B0604020202020204" pitchFamily="34" charset="0"/>
              <a:buChar char="•"/>
            </a:pPr>
            <a:r>
              <a:rPr lang="en-US" sz="1900" b="0" i="0">
                <a:effectLst/>
              </a:rPr>
              <a:t>Configure widgets that you add to dashboards</a:t>
            </a:r>
          </a:p>
          <a:p>
            <a:pPr indent="-228600">
              <a:lnSpc>
                <a:spcPct val="90000"/>
              </a:lnSpc>
              <a:spcAft>
                <a:spcPts val="600"/>
              </a:spcAft>
              <a:buFont typeface="Arial" panose="020B0604020202020204" pitchFamily="34" charset="0"/>
              <a:buChar char="•"/>
            </a:pPr>
            <a:endParaRPr lang="en-US" sz="1900" b="0" i="0">
              <a:effectLst/>
            </a:endParaRPr>
          </a:p>
          <a:p>
            <a:pPr indent="-228600">
              <a:lnSpc>
                <a:spcPct val="90000"/>
              </a:lnSpc>
              <a:spcAft>
                <a:spcPts val="600"/>
              </a:spcAft>
              <a:buFont typeface="Arial" panose="020B0604020202020204" pitchFamily="34" charset="0"/>
              <a:buChar char="•"/>
            </a:pPr>
            <a:r>
              <a:rPr lang="en-US" sz="1900" b="0" i="0">
                <a:effectLst/>
              </a:rPr>
              <a:t>Quickly navigate to different areas of your project</a:t>
            </a:r>
          </a:p>
        </p:txBody>
      </p:sp>
      <p:pic>
        <p:nvPicPr>
          <p:cNvPr id="3" name="Picture 2">
            <a:extLst>
              <a:ext uri="{FF2B5EF4-FFF2-40B4-BE49-F238E27FC236}">
                <a16:creationId xmlns:a16="http://schemas.microsoft.com/office/drawing/2014/main" id="{FBC0DBB8-8DC2-42CA-AEF3-6A206BB84B56}"/>
              </a:ext>
            </a:extLst>
          </p:cNvPr>
          <p:cNvPicPr>
            <a:picLocks noChangeAspect="1"/>
          </p:cNvPicPr>
          <p:nvPr/>
        </p:nvPicPr>
        <p:blipFill rotWithShape="1">
          <a:blip r:embed="rId2"/>
          <a:srcRect t="10179" b="6917"/>
          <a:stretch/>
        </p:blipFill>
        <p:spPr>
          <a:xfrm>
            <a:off x="5478449" y="2492375"/>
            <a:ext cx="6073365" cy="3927879"/>
          </a:xfrm>
          <a:prstGeom prst="rect">
            <a:avLst/>
          </a:prstGeom>
        </p:spPr>
      </p:pic>
    </p:spTree>
    <p:extLst>
      <p:ext uri="{BB962C8B-B14F-4D97-AF65-F5344CB8AC3E}">
        <p14:creationId xmlns:p14="http://schemas.microsoft.com/office/powerpoint/2010/main" val="35567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8BC7D3F-C1C5-4DB8-8DAA-BE14D734D7AF}"/>
              </a:ext>
            </a:extLst>
          </p:cNvPr>
          <p:cNvSpPr>
            <a:spLocks noGrp="1"/>
          </p:cNvSpPr>
          <p:nvPr>
            <p:ph type="title"/>
          </p:nvPr>
        </p:nvSpPr>
        <p:spPr>
          <a:xfrm>
            <a:off x="1047280" y="759806"/>
            <a:ext cx="10306520" cy="932180"/>
          </a:xfrm>
        </p:spPr>
        <p:txBody>
          <a:bodyPr vert="horz" lIns="91440" tIns="45720" rIns="91440" bIns="45720" rtlCol="0" anchor="ctr">
            <a:normAutofit/>
          </a:bodyPr>
          <a:lstStyle/>
          <a:p>
            <a:r>
              <a:rPr lang="en-US" sz="4000" b="1" dirty="0">
                <a:solidFill>
                  <a:srgbClr val="FFFFFF"/>
                </a:solidFill>
              </a:rPr>
              <a:t>Repos</a:t>
            </a:r>
          </a:p>
        </p:txBody>
      </p:sp>
      <p:sp>
        <p:nvSpPr>
          <p:cNvPr id="4" name="Rectangle 3">
            <a:extLst>
              <a:ext uri="{FF2B5EF4-FFF2-40B4-BE49-F238E27FC236}">
                <a16:creationId xmlns:a16="http://schemas.microsoft.com/office/drawing/2014/main" id="{F2BE7C58-CB4F-40DA-A6B6-7768CBB2118D}"/>
              </a:ext>
            </a:extLst>
          </p:cNvPr>
          <p:cNvSpPr/>
          <p:nvPr/>
        </p:nvSpPr>
        <p:spPr>
          <a:xfrm>
            <a:off x="1424904" y="2494450"/>
            <a:ext cx="4053545"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b="0" i="0" dirty="0">
                <a:effectLst/>
              </a:rPr>
              <a:t>From Azure Repos for Git, you can do the following tasks</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Review, download, and edit files, and review the change history for a file</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Review and manage commits that have been pushed</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Review, create, approve, comment on, and complete pull requests</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Add and manage Git tags</a:t>
            </a:r>
          </a:p>
        </p:txBody>
      </p:sp>
      <p:pic>
        <p:nvPicPr>
          <p:cNvPr id="3" name="Picture 2">
            <a:extLst>
              <a:ext uri="{FF2B5EF4-FFF2-40B4-BE49-F238E27FC236}">
                <a16:creationId xmlns:a16="http://schemas.microsoft.com/office/drawing/2014/main" id="{2EE9583C-5381-490E-9EFF-A1F557B3252D}"/>
              </a:ext>
            </a:extLst>
          </p:cNvPr>
          <p:cNvPicPr>
            <a:picLocks noChangeAspect="1"/>
          </p:cNvPicPr>
          <p:nvPr/>
        </p:nvPicPr>
        <p:blipFill rotWithShape="1">
          <a:blip r:embed="rId2"/>
          <a:srcRect t="24" b="17532"/>
          <a:stretch/>
        </p:blipFill>
        <p:spPr>
          <a:xfrm>
            <a:off x="5583677" y="2492376"/>
            <a:ext cx="5639526" cy="3976518"/>
          </a:xfrm>
          <a:prstGeom prst="rect">
            <a:avLst/>
          </a:prstGeom>
        </p:spPr>
      </p:pic>
    </p:spTree>
    <p:extLst>
      <p:ext uri="{BB962C8B-B14F-4D97-AF65-F5344CB8AC3E}">
        <p14:creationId xmlns:p14="http://schemas.microsoft.com/office/powerpoint/2010/main" val="3001877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8BC7D3F-C1C5-4DB8-8DAA-BE14D734D7AF}"/>
              </a:ext>
            </a:extLst>
          </p:cNvPr>
          <p:cNvSpPr>
            <a:spLocks noGrp="1"/>
          </p:cNvSpPr>
          <p:nvPr>
            <p:ph type="title"/>
          </p:nvPr>
        </p:nvSpPr>
        <p:spPr>
          <a:xfrm>
            <a:off x="1047280" y="759805"/>
            <a:ext cx="10306520" cy="930319"/>
          </a:xfrm>
        </p:spPr>
        <p:txBody>
          <a:bodyPr vert="horz" lIns="91440" tIns="45720" rIns="91440" bIns="45720" rtlCol="0" anchor="ctr">
            <a:normAutofit/>
          </a:bodyPr>
          <a:lstStyle/>
          <a:p>
            <a:r>
              <a:rPr lang="en-US" sz="4000" b="1" dirty="0">
                <a:solidFill>
                  <a:srgbClr val="FFFFFF"/>
                </a:solidFill>
              </a:rPr>
              <a:t>Plan and Track work</a:t>
            </a:r>
          </a:p>
        </p:txBody>
      </p:sp>
      <p:sp>
        <p:nvSpPr>
          <p:cNvPr id="4" name="Rectangle 3">
            <a:extLst>
              <a:ext uri="{FF2B5EF4-FFF2-40B4-BE49-F238E27FC236}">
                <a16:creationId xmlns:a16="http://schemas.microsoft.com/office/drawing/2014/main" id="{FB94CEA3-F081-429E-B999-792DEAF78C90}"/>
              </a:ext>
            </a:extLst>
          </p:cNvPr>
          <p:cNvSpPr/>
          <p:nvPr/>
        </p:nvSpPr>
        <p:spPr>
          <a:xfrm>
            <a:off x="1047280" y="2494450"/>
            <a:ext cx="4867137" cy="3563159"/>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400" b="0" i="0" dirty="0">
                <a:effectLst/>
              </a:rPr>
              <a:t>Add and update work items</a:t>
            </a:r>
          </a:p>
          <a:p>
            <a:pPr indent="-228600">
              <a:lnSpc>
                <a:spcPct val="90000"/>
              </a:lnSpc>
              <a:spcAft>
                <a:spcPts val="600"/>
              </a:spcAft>
              <a:buFont typeface="Arial" panose="020B0604020202020204" pitchFamily="34" charset="0"/>
              <a:buChar char="•"/>
            </a:pPr>
            <a:endParaRPr lang="en-US" sz="1400" b="0" i="0" dirty="0">
              <a:effectLst/>
            </a:endParaRPr>
          </a:p>
          <a:p>
            <a:pPr indent="-228600">
              <a:lnSpc>
                <a:spcPct val="90000"/>
              </a:lnSpc>
              <a:spcAft>
                <a:spcPts val="600"/>
              </a:spcAft>
              <a:buFont typeface="Arial" panose="020B0604020202020204" pitchFamily="34" charset="0"/>
              <a:buChar char="•"/>
            </a:pPr>
            <a:r>
              <a:rPr lang="en-US" sz="1400" b="0" i="0" dirty="0">
                <a:effectLst/>
              </a:rPr>
              <a:t>Define work item queries, and create status and trend charts based on those queries</a:t>
            </a:r>
          </a:p>
          <a:p>
            <a:pPr indent="-228600">
              <a:lnSpc>
                <a:spcPct val="90000"/>
              </a:lnSpc>
              <a:spcAft>
                <a:spcPts val="600"/>
              </a:spcAft>
              <a:buFont typeface="Arial" panose="020B0604020202020204" pitchFamily="34" charset="0"/>
              <a:buChar char="•"/>
            </a:pPr>
            <a:endParaRPr lang="en-US" sz="1400" b="0" i="0" dirty="0">
              <a:effectLst/>
            </a:endParaRPr>
          </a:p>
          <a:p>
            <a:pPr indent="-228600">
              <a:lnSpc>
                <a:spcPct val="90000"/>
              </a:lnSpc>
              <a:spcAft>
                <a:spcPts val="600"/>
              </a:spcAft>
              <a:buFont typeface="Arial" panose="020B0604020202020204" pitchFamily="34" charset="0"/>
              <a:buChar char="•"/>
            </a:pPr>
            <a:r>
              <a:rPr lang="en-US" sz="1400" b="0" i="0" dirty="0">
                <a:effectLst/>
              </a:rPr>
              <a:t>Manage your product backlog</a:t>
            </a:r>
          </a:p>
          <a:p>
            <a:pPr indent="-228600">
              <a:lnSpc>
                <a:spcPct val="90000"/>
              </a:lnSpc>
              <a:spcAft>
                <a:spcPts val="600"/>
              </a:spcAft>
              <a:buFont typeface="Arial" panose="020B0604020202020204" pitchFamily="34" charset="0"/>
              <a:buChar char="•"/>
            </a:pPr>
            <a:endParaRPr lang="en-US" sz="1400" b="0" i="0" dirty="0">
              <a:effectLst/>
            </a:endParaRPr>
          </a:p>
          <a:p>
            <a:pPr indent="-228600">
              <a:lnSpc>
                <a:spcPct val="90000"/>
              </a:lnSpc>
              <a:spcAft>
                <a:spcPts val="600"/>
              </a:spcAft>
              <a:buFont typeface="Arial" panose="020B0604020202020204" pitchFamily="34" charset="0"/>
              <a:buChar char="•"/>
            </a:pPr>
            <a:r>
              <a:rPr lang="en-US" sz="1400" b="0" i="0" dirty="0">
                <a:effectLst/>
              </a:rPr>
              <a:t>Plan sprints by using sprint backlogs</a:t>
            </a:r>
          </a:p>
          <a:p>
            <a:pPr indent="-228600">
              <a:lnSpc>
                <a:spcPct val="90000"/>
              </a:lnSpc>
              <a:spcAft>
                <a:spcPts val="600"/>
              </a:spcAft>
              <a:buFont typeface="Arial" panose="020B0604020202020204" pitchFamily="34" charset="0"/>
              <a:buChar char="•"/>
            </a:pPr>
            <a:endParaRPr lang="en-US" sz="1400" b="0" i="0" dirty="0">
              <a:effectLst/>
            </a:endParaRPr>
          </a:p>
          <a:p>
            <a:pPr indent="-228600">
              <a:lnSpc>
                <a:spcPct val="90000"/>
              </a:lnSpc>
              <a:spcAft>
                <a:spcPts val="600"/>
              </a:spcAft>
              <a:buFont typeface="Arial" panose="020B0604020202020204" pitchFamily="34" charset="0"/>
              <a:buChar char="•"/>
            </a:pPr>
            <a:r>
              <a:rPr lang="en-US" sz="1400" b="0" i="0" dirty="0">
                <a:effectLst/>
              </a:rPr>
              <a:t>Review sprint tasks and update tasks through the task boards</a:t>
            </a:r>
          </a:p>
          <a:p>
            <a:pPr indent="-228600">
              <a:lnSpc>
                <a:spcPct val="90000"/>
              </a:lnSpc>
              <a:spcAft>
                <a:spcPts val="600"/>
              </a:spcAft>
              <a:buFont typeface="Arial" panose="020B0604020202020204" pitchFamily="34" charset="0"/>
              <a:buChar char="•"/>
            </a:pPr>
            <a:endParaRPr lang="en-US" sz="1400" b="0" i="0" dirty="0">
              <a:effectLst/>
            </a:endParaRPr>
          </a:p>
          <a:p>
            <a:pPr indent="-228600">
              <a:lnSpc>
                <a:spcPct val="90000"/>
              </a:lnSpc>
              <a:spcAft>
                <a:spcPts val="600"/>
              </a:spcAft>
              <a:buFont typeface="Arial" panose="020B0604020202020204" pitchFamily="34" charset="0"/>
              <a:buChar char="•"/>
            </a:pPr>
            <a:r>
              <a:rPr lang="en-US" sz="1400" b="0" i="0" dirty="0">
                <a:effectLst/>
              </a:rPr>
              <a:t>Visualize the workflow and update the status by using Kanban boards</a:t>
            </a:r>
          </a:p>
          <a:p>
            <a:pPr indent="-228600">
              <a:lnSpc>
                <a:spcPct val="90000"/>
              </a:lnSpc>
              <a:spcAft>
                <a:spcPts val="600"/>
              </a:spcAft>
              <a:buFont typeface="Arial" panose="020B0604020202020204" pitchFamily="34" charset="0"/>
              <a:buChar char="•"/>
            </a:pPr>
            <a:endParaRPr lang="en-US" sz="1400" b="0" i="0" dirty="0">
              <a:effectLst/>
            </a:endParaRPr>
          </a:p>
          <a:p>
            <a:pPr indent="-228600">
              <a:lnSpc>
                <a:spcPct val="90000"/>
              </a:lnSpc>
              <a:spcAft>
                <a:spcPts val="600"/>
              </a:spcAft>
              <a:buFont typeface="Arial" panose="020B0604020202020204" pitchFamily="34" charset="0"/>
              <a:buChar char="•"/>
            </a:pPr>
            <a:r>
              <a:rPr lang="en-US" sz="1400" b="0" i="0" dirty="0">
                <a:effectLst/>
              </a:rPr>
              <a:t>Manage portfolios by grouping stories under features and grouping features under epics</a:t>
            </a:r>
          </a:p>
        </p:txBody>
      </p:sp>
      <p:pic>
        <p:nvPicPr>
          <p:cNvPr id="3" name="Picture 2">
            <a:extLst>
              <a:ext uri="{FF2B5EF4-FFF2-40B4-BE49-F238E27FC236}">
                <a16:creationId xmlns:a16="http://schemas.microsoft.com/office/drawing/2014/main" id="{628DB425-5B0E-4E21-B830-43E7D587701D}"/>
              </a:ext>
            </a:extLst>
          </p:cNvPr>
          <p:cNvPicPr>
            <a:picLocks noChangeAspect="1"/>
          </p:cNvPicPr>
          <p:nvPr/>
        </p:nvPicPr>
        <p:blipFill rotWithShape="1">
          <a:blip r:embed="rId2"/>
          <a:srcRect t="12800" b="6328"/>
          <a:stretch/>
        </p:blipFill>
        <p:spPr>
          <a:xfrm>
            <a:off x="6098892" y="2492376"/>
            <a:ext cx="4802404" cy="3563372"/>
          </a:xfrm>
          <a:prstGeom prst="rect">
            <a:avLst/>
          </a:prstGeom>
        </p:spPr>
      </p:pic>
    </p:spTree>
    <p:extLst>
      <p:ext uri="{BB962C8B-B14F-4D97-AF65-F5344CB8AC3E}">
        <p14:creationId xmlns:p14="http://schemas.microsoft.com/office/powerpoint/2010/main" val="324597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8BC7D3F-C1C5-4DB8-8DAA-BE14D734D7AF}"/>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a:solidFill>
                  <a:srgbClr val="FFFFFF"/>
                </a:solidFill>
              </a:rPr>
              <a:t>Continuous integration and deployment</a:t>
            </a:r>
            <a:br>
              <a:rPr lang="en-US" sz="4000" b="1">
                <a:solidFill>
                  <a:srgbClr val="FFFFFF"/>
                </a:solidFill>
              </a:rPr>
            </a:br>
            <a:endParaRPr lang="en-US" sz="4000">
              <a:solidFill>
                <a:srgbClr val="FFFFFF"/>
              </a:solidFill>
            </a:endParaRPr>
          </a:p>
        </p:txBody>
      </p:sp>
      <p:sp>
        <p:nvSpPr>
          <p:cNvPr id="4" name="Rectangle 3">
            <a:extLst>
              <a:ext uri="{FF2B5EF4-FFF2-40B4-BE49-F238E27FC236}">
                <a16:creationId xmlns:a16="http://schemas.microsoft.com/office/drawing/2014/main" id="{48B47BE5-0444-454F-950B-513CE3E3C69D}"/>
              </a:ext>
            </a:extLst>
          </p:cNvPr>
          <p:cNvSpPr/>
          <p:nvPr/>
        </p:nvSpPr>
        <p:spPr>
          <a:xfrm>
            <a:off x="1222645" y="2494450"/>
            <a:ext cx="4273483"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b="0" i="0" dirty="0">
                <a:effectLst/>
              </a:rPr>
              <a:t>Use pipelines to implement continuous integration and continuous delivery.</a:t>
            </a:r>
          </a:p>
          <a:p>
            <a:pPr indent="-228600">
              <a:lnSpc>
                <a:spcPct val="90000"/>
              </a:lnSpc>
              <a:spcAft>
                <a:spcPts val="600"/>
              </a:spcAft>
              <a:buFont typeface="Arial" panose="020B0604020202020204" pitchFamily="34" charset="0"/>
              <a:buChar char="•"/>
            </a:pPr>
            <a:endParaRPr lang="en-US" sz="1400" b="1" i="0" dirty="0">
              <a:effectLst/>
            </a:endParaRPr>
          </a:p>
          <a:p>
            <a:pPr indent="-228600">
              <a:lnSpc>
                <a:spcPct val="90000"/>
              </a:lnSpc>
              <a:spcAft>
                <a:spcPts val="600"/>
              </a:spcAft>
              <a:buFont typeface="Arial" panose="020B0604020202020204" pitchFamily="34" charset="0"/>
              <a:buChar char="•"/>
            </a:pPr>
            <a:r>
              <a:rPr lang="en-US" sz="1400" b="1" i="0" dirty="0">
                <a:effectLst/>
              </a:rPr>
              <a:t>Build automation</a:t>
            </a:r>
            <a:r>
              <a:rPr lang="en-US" sz="1400" b="0" i="0" dirty="0">
                <a:effectLst/>
              </a:rPr>
              <a:t>: Define the steps to take during build and the triggers that start a build.</a:t>
            </a:r>
          </a:p>
          <a:p>
            <a:pPr indent="-228600">
              <a:lnSpc>
                <a:spcPct val="90000"/>
              </a:lnSpc>
              <a:spcAft>
                <a:spcPts val="600"/>
              </a:spcAft>
              <a:buFont typeface="Arial" panose="020B0604020202020204" pitchFamily="34" charset="0"/>
              <a:buChar char="•"/>
            </a:pPr>
            <a:endParaRPr lang="en-US" sz="1400" b="1" i="0" dirty="0">
              <a:effectLst/>
            </a:endParaRPr>
          </a:p>
          <a:p>
            <a:pPr indent="-228600">
              <a:lnSpc>
                <a:spcPct val="90000"/>
              </a:lnSpc>
              <a:spcAft>
                <a:spcPts val="600"/>
              </a:spcAft>
              <a:buFont typeface="Arial" panose="020B0604020202020204" pitchFamily="34" charset="0"/>
              <a:buChar char="•"/>
            </a:pPr>
            <a:r>
              <a:rPr lang="en-US" sz="1400" b="1" i="0" dirty="0">
                <a:effectLst/>
              </a:rPr>
              <a:t>Release management</a:t>
            </a:r>
            <a:r>
              <a:rPr lang="en-US" sz="1400" b="0" i="0" dirty="0">
                <a:effectLst/>
              </a:rPr>
              <a:t>: Supports a rapid release cadence and management of simultaneous releases. </a:t>
            </a:r>
          </a:p>
          <a:p>
            <a:pPr indent="-228600">
              <a:lnSpc>
                <a:spcPct val="90000"/>
              </a:lnSpc>
              <a:spcAft>
                <a:spcPts val="600"/>
              </a:spcAft>
              <a:buFont typeface="Arial" panose="020B0604020202020204" pitchFamily="34" charset="0"/>
              <a:buChar char="•"/>
            </a:pPr>
            <a:r>
              <a:rPr lang="en-US" sz="1400" b="0" i="0" dirty="0">
                <a:effectLst/>
              </a:rPr>
              <a:t>You can configure release pipelines that represent your environments from development to production. environment. </a:t>
            </a:r>
          </a:p>
          <a:p>
            <a:pPr indent="-228600">
              <a:lnSpc>
                <a:spcPct val="90000"/>
              </a:lnSpc>
              <a:spcAft>
                <a:spcPts val="600"/>
              </a:spcAft>
              <a:buFont typeface="Arial" panose="020B0604020202020204" pitchFamily="34" charset="0"/>
              <a:buChar char="•"/>
            </a:pPr>
            <a:r>
              <a:rPr lang="en-US" sz="1400" b="0" i="0" dirty="0">
                <a:effectLst/>
              </a:rPr>
              <a:t>Create your release manually or automatically from a build. Then track your releases as they're deployed to various environments.</a:t>
            </a:r>
          </a:p>
        </p:txBody>
      </p:sp>
      <p:pic>
        <p:nvPicPr>
          <p:cNvPr id="3" name="Picture 2">
            <a:extLst>
              <a:ext uri="{FF2B5EF4-FFF2-40B4-BE49-F238E27FC236}">
                <a16:creationId xmlns:a16="http://schemas.microsoft.com/office/drawing/2014/main" id="{89551609-B4BF-475C-BD97-5B979767713B}"/>
              </a:ext>
            </a:extLst>
          </p:cNvPr>
          <p:cNvPicPr>
            <a:picLocks noChangeAspect="1"/>
          </p:cNvPicPr>
          <p:nvPr/>
        </p:nvPicPr>
        <p:blipFill rotWithShape="1">
          <a:blip r:embed="rId2"/>
          <a:srcRect l="3941" r="14524" b="2"/>
          <a:stretch/>
        </p:blipFill>
        <p:spPr>
          <a:xfrm>
            <a:off x="5749047" y="2492375"/>
            <a:ext cx="5474156" cy="4122433"/>
          </a:xfrm>
          <a:prstGeom prst="rect">
            <a:avLst/>
          </a:prstGeom>
        </p:spPr>
      </p:pic>
    </p:spTree>
    <p:extLst>
      <p:ext uri="{BB962C8B-B14F-4D97-AF65-F5344CB8AC3E}">
        <p14:creationId xmlns:p14="http://schemas.microsoft.com/office/powerpoint/2010/main" val="261538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8BC7D3F-C1C5-4DB8-8DAA-BE14D734D7AF}"/>
              </a:ext>
            </a:extLst>
          </p:cNvPr>
          <p:cNvSpPr>
            <a:spLocks noGrp="1"/>
          </p:cNvSpPr>
          <p:nvPr>
            <p:ph type="title"/>
          </p:nvPr>
        </p:nvSpPr>
        <p:spPr>
          <a:xfrm>
            <a:off x="1047280" y="759805"/>
            <a:ext cx="10306520" cy="930319"/>
          </a:xfrm>
        </p:spPr>
        <p:txBody>
          <a:bodyPr vert="horz" lIns="91440" tIns="45720" rIns="91440" bIns="45720" rtlCol="0" anchor="ctr">
            <a:normAutofit/>
          </a:bodyPr>
          <a:lstStyle/>
          <a:p>
            <a:r>
              <a:rPr lang="en-US" sz="4000" b="1" dirty="0">
                <a:solidFill>
                  <a:srgbClr val="FFFFFF"/>
                </a:solidFill>
              </a:rPr>
              <a:t>Manual and Exploratory Testing</a:t>
            </a:r>
          </a:p>
        </p:txBody>
      </p:sp>
      <p:sp>
        <p:nvSpPr>
          <p:cNvPr id="4" name="Rectangle 3">
            <a:extLst>
              <a:ext uri="{FF2B5EF4-FFF2-40B4-BE49-F238E27FC236}">
                <a16:creationId xmlns:a16="http://schemas.microsoft.com/office/drawing/2014/main" id="{9A97E6C7-F608-4914-A86F-1E120E6B4A62}"/>
              </a:ext>
            </a:extLst>
          </p:cNvPr>
          <p:cNvSpPr/>
          <p:nvPr/>
        </p:nvSpPr>
        <p:spPr>
          <a:xfrm>
            <a:off x="1222646" y="2494450"/>
            <a:ext cx="4255804"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b="0" i="0" dirty="0">
                <a:effectLst/>
              </a:rPr>
              <a:t>Customization of workflows with test plan, test suite, and test case work items</a:t>
            </a:r>
          </a:p>
          <a:p>
            <a:pPr indent="-228600">
              <a:lnSpc>
                <a:spcPct val="90000"/>
              </a:lnSpc>
              <a:spcAft>
                <a:spcPts val="600"/>
              </a:spcAft>
              <a:buFont typeface="Arial" panose="020B0604020202020204" pitchFamily="34" charset="0"/>
              <a:buChar char="•"/>
            </a:pPr>
            <a:endParaRPr lang="en-US" sz="1600" b="0" i="0" dirty="0">
              <a:effectLst/>
            </a:endParaRPr>
          </a:p>
          <a:p>
            <a:pPr indent="-228600">
              <a:lnSpc>
                <a:spcPct val="90000"/>
              </a:lnSpc>
              <a:spcAft>
                <a:spcPts val="600"/>
              </a:spcAft>
              <a:buFont typeface="Arial" panose="020B0604020202020204" pitchFamily="34" charset="0"/>
              <a:buChar char="•"/>
            </a:pPr>
            <a:r>
              <a:rPr lang="en-US" sz="1600" b="0" i="0" dirty="0">
                <a:effectLst/>
              </a:rPr>
              <a:t>End-to-end traceability from requirements to test cases and bugs with requirement-based test suites</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Sharable test plans, test suites, and test cases for reviewing with Stakeholders</a:t>
            </a:r>
          </a:p>
          <a:p>
            <a:pPr indent="-228600">
              <a:lnSpc>
                <a:spcPct val="90000"/>
              </a:lnSpc>
              <a:spcAft>
                <a:spcPts val="600"/>
              </a:spcAft>
              <a:buFont typeface="Arial" panose="020B0604020202020204" pitchFamily="34" charset="0"/>
              <a:buChar char="•"/>
            </a:pPr>
            <a:endParaRPr lang="en-US" sz="2000" b="0" i="0" dirty="0">
              <a:effectLst/>
            </a:endParaRPr>
          </a:p>
        </p:txBody>
      </p:sp>
      <p:pic>
        <p:nvPicPr>
          <p:cNvPr id="3" name="Picture 2">
            <a:extLst>
              <a:ext uri="{FF2B5EF4-FFF2-40B4-BE49-F238E27FC236}">
                <a16:creationId xmlns:a16="http://schemas.microsoft.com/office/drawing/2014/main" id="{82019D11-0E5F-4FDC-BB22-2E47394F4469}"/>
              </a:ext>
            </a:extLst>
          </p:cNvPr>
          <p:cNvPicPr>
            <a:picLocks noChangeAspect="1"/>
          </p:cNvPicPr>
          <p:nvPr/>
        </p:nvPicPr>
        <p:blipFill rotWithShape="1">
          <a:blip r:embed="rId2"/>
          <a:srcRect l="16947" r="27460" b="-1"/>
          <a:stretch/>
        </p:blipFill>
        <p:spPr>
          <a:xfrm>
            <a:off x="5784031" y="2492376"/>
            <a:ext cx="4736282" cy="3563158"/>
          </a:xfrm>
          <a:prstGeom prst="rect">
            <a:avLst/>
          </a:prstGeom>
        </p:spPr>
      </p:pic>
    </p:spTree>
    <p:extLst>
      <p:ext uri="{BB962C8B-B14F-4D97-AF65-F5344CB8AC3E}">
        <p14:creationId xmlns:p14="http://schemas.microsoft.com/office/powerpoint/2010/main" val="355852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399</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Microsoft Azure</vt:lpstr>
      <vt:lpstr>Azure Products</vt:lpstr>
      <vt:lpstr>PowerPoint Presentation</vt:lpstr>
      <vt:lpstr>Azure DevOps</vt:lpstr>
      <vt:lpstr>Azure DevOps Services - Dashboards</vt:lpstr>
      <vt:lpstr>Repos</vt:lpstr>
      <vt:lpstr>Plan and Track work</vt:lpstr>
      <vt:lpstr>Continuous integration and deployment </vt:lpstr>
      <vt:lpstr>Manual and Exploratory Testing</vt:lpstr>
      <vt:lpstr>Administrative Services </vt:lpstr>
      <vt:lpstr>Azure DevOps Pricing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Prabu Jayant</dc:creator>
  <cp:lastModifiedBy>Prabu Jayant</cp:lastModifiedBy>
  <cp:revision>16</cp:revision>
  <dcterms:created xsi:type="dcterms:W3CDTF">2020-09-27T11:44:51Z</dcterms:created>
  <dcterms:modified xsi:type="dcterms:W3CDTF">2020-09-27T16:42:53Z</dcterms:modified>
</cp:coreProperties>
</file>