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5" r:id="rId8"/>
    <p:sldId id="267" r:id="rId9"/>
    <p:sldId id="268" r:id="rId10"/>
    <p:sldId id="269" r:id="rId11"/>
    <p:sldId id="270" r:id="rId12"/>
    <p:sldId id="271" r:id="rId13"/>
    <p:sldId id="272" r:id="rId14"/>
    <p:sldId id="273" r:id="rId15"/>
    <p:sldId id="274" r:id="rId16"/>
    <p:sldId id="266"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B5AFC-C113-F444-9083-D2AF3B29C2FF}"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DF782-A1D1-DC49-8D82-FA6849B719E6}" type="slidenum">
              <a:rPr lang="en-US" smtClean="0"/>
              <a:t>‹#›</a:t>
            </a:fld>
            <a:endParaRPr lang="en-US"/>
          </a:p>
        </p:txBody>
      </p:sp>
    </p:spTree>
    <p:extLst>
      <p:ext uri="{BB962C8B-B14F-4D97-AF65-F5344CB8AC3E}">
        <p14:creationId xmlns:p14="http://schemas.microsoft.com/office/powerpoint/2010/main" val="2578518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1DF782-A1D1-DC49-8D82-FA6849B719E6}" type="slidenum">
              <a:rPr lang="en-US" smtClean="0"/>
              <a:t>16</a:t>
            </a:fld>
            <a:endParaRPr lang="en-US"/>
          </a:p>
        </p:txBody>
      </p:sp>
    </p:spTree>
    <p:extLst>
      <p:ext uri="{BB962C8B-B14F-4D97-AF65-F5344CB8AC3E}">
        <p14:creationId xmlns:p14="http://schemas.microsoft.com/office/powerpoint/2010/main" val="642056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F09D-31AF-4244-9CD2-0C0A940E3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02B6BB-BC2E-AB44-BBED-7EE768171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6EE599-203E-804F-9BBE-BB6DF028CC7A}"/>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5" name="Footer Placeholder 4">
            <a:extLst>
              <a:ext uri="{FF2B5EF4-FFF2-40B4-BE49-F238E27FC236}">
                <a16:creationId xmlns:a16="http://schemas.microsoft.com/office/drawing/2014/main" id="{467B5AA4-0E5C-FD47-84BB-61433F93D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E5080-7B72-3C4F-B30B-1AD536ED29C0}"/>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169956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C970-8831-7449-AD63-C516205EB9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2FFD85-F24B-3B40-8B36-F718867552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69D61-D663-3C45-98C1-9129BA0B1170}"/>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5" name="Footer Placeholder 4">
            <a:extLst>
              <a:ext uri="{FF2B5EF4-FFF2-40B4-BE49-F238E27FC236}">
                <a16:creationId xmlns:a16="http://schemas.microsoft.com/office/drawing/2014/main" id="{FB692629-FAF0-5B4A-9B86-193F8FD96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212CC-23C3-124A-A3F0-0E237B22C79C}"/>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65072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6F1DF-5017-A14B-BFAB-0414B9AAA8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6F9219-7BDC-0D43-848C-81BF5211C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929FA-8BFA-1342-A026-8776427F2A22}"/>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5" name="Footer Placeholder 4">
            <a:extLst>
              <a:ext uri="{FF2B5EF4-FFF2-40B4-BE49-F238E27FC236}">
                <a16:creationId xmlns:a16="http://schemas.microsoft.com/office/drawing/2014/main" id="{B0C6CDDC-75F4-FD4B-B9F1-D24051E34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E5119-3FD5-E742-93BE-BB08FDD26788}"/>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411704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32A5-14EB-9744-9963-07A727B5D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6F68D-4C0F-2040-8A73-78EEE58920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02C3E-8D6A-B141-9FBE-23AF97970C28}"/>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5" name="Footer Placeholder 4">
            <a:extLst>
              <a:ext uri="{FF2B5EF4-FFF2-40B4-BE49-F238E27FC236}">
                <a16:creationId xmlns:a16="http://schemas.microsoft.com/office/drawing/2014/main" id="{5D728AAB-FF53-4641-97B7-81FDE875A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56D76-2A8A-784C-9FE2-830AA4DE5224}"/>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409478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27D5-898A-9442-8A4F-56ABC297A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0108-8F6D-074C-A867-056D3BB6F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90E12-4F83-2F48-922A-1637AE28F842}"/>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5" name="Footer Placeholder 4">
            <a:extLst>
              <a:ext uri="{FF2B5EF4-FFF2-40B4-BE49-F238E27FC236}">
                <a16:creationId xmlns:a16="http://schemas.microsoft.com/office/drawing/2014/main" id="{7B704E8C-9FA1-E046-877C-E2601749C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039AF-E0F3-F74C-8AA4-423EAF7BF42C}"/>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173383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649E-911B-1543-A277-240630907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2F5D6A-8152-AD43-B2EE-55234680C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81B96-C759-5845-A763-996CDC6424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C7426C-B0FB-4A43-9117-0B193D6AA7CD}"/>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6" name="Footer Placeholder 5">
            <a:extLst>
              <a:ext uri="{FF2B5EF4-FFF2-40B4-BE49-F238E27FC236}">
                <a16:creationId xmlns:a16="http://schemas.microsoft.com/office/drawing/2014/main" id="{10423B46-C066-F64C-859C-A26CEE707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27C3D-EFEE-DC43-8DFA-6C58D4659C9B}"/>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358338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3416-0A05-8943-B0CC-101768BC0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66EA12-C796-8647-BCB2-327D4337C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F2BCE-58B7-6344-9648-C00D2EF185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560B55-0E01-E44F-8BA2-048ACE3FC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3D5E4E-9033-9045-815F-C9460551B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1351C7-F5B4-C34C-BC61-3E197EEBF9F2}"/>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8" name="Footer Placeholder 7">
            <a:extLst>
              <a:ext uri="{FF2B5EF4-FFF2-40B4-BE49-F238E27FC236}">
                <a16:creationId xmlns:a16="http://schemas.microsoft.com/office/drawing/2014/main" id="{6FE5E446-60D6-9141-9B71-4E01584E73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04FB93-438D-5C45-AB8F-5D0199E46AC0}"/>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243579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4C20-0D63-E744-9897-402EF1296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80C05-4443-0046-B00E-598A2674041D}"/>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4" name="Footer Placeholder 3">
            <a:extLst>
              <a:ext uri="{FF2B5EF4-FFF2-40B4-BE49-F238E27FC236}">
                <a16:creationId xmlns:a16="http://schemas.microsoft.com/office/drawing/2014/main" id="{20FDB2ED-2903-6E44-8165-165E8C2BC2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544CE2-52FB-8C4F-A608-C37C65435FA1}"/>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19961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D615A-A2DF-4D46-9CB7-FCCAC395B63D}"/>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3" name="Footer Placeholder 2">
            <a:extLst>
              <a:ext uri="{FF2B5EF4-FFF2-40B4-BE49-F238E27FC236}">
                <a16:creationId xmlns:a16="http://schemas.microsoft.com/office/drawing/2014/main" id="{77D9D5F7-E066-3A44-A11C-2203EB027C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85823-EAEA-D747-8959-371AFD4FD575}"/>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139778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EFB3-D42B-C64E-A09C-A885DB5BF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C279B-1BD5-0E47-93A9-BD4397DA3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232C6-20A1-BB41-86D0-8934FD9BF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816C8-1E69-5E41-9BB6-FB560643CBB7}"/>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6" name="Footer Placeholder 5">
            <a:extLst>
              <a:ext uri="{FF2B5EF4-FFF2-40B4-BE49-F238E27FC236}">
                <a16:creationId xmlns:a16="http://schemas.microsoft.com/office/drawing/2014/main" id="{E55A2497-E0D7-9D40-97CE-4427BD13B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54B8D-E519-F049-8933-E47A55AD576D}"/>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351539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C46F-67D6-E746-A6A6-92FB7070C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9132A-A7AD-9E4B-9B27-8D85D191C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899DF8-AAD8-EE47-8622-78564780B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47F86-2BFB-274E-B443-2CA636B5AD0E}"/>
              </a:ext>
            </a:extLst>
          </p:cNvPr>
          <p:cNvSpPr>
            <a:spLocks noGrp="1"/>
          </p:cNvSpPr>
          <p:nvPr>
            <p:ph type="dt" sz="half" idx="10"/>
          </p:nvPr>
        </p:nvSpPr>
        <p:spPr/>
        <p:txBody>
          <a:bodyPr/>
          <a:lstStyle/>
          <a:p>
            <a:fld id="{DB1D5382-B152-6B44-A69F-7EEDBDBBA949}" type="datetimeFigureOut">
              <a:rPr lang="en-US" smtClean="0"/>
              <a:t>5/2/22</a:t>
            </a:fld>
            <a:endParaRPr lang="en-US"/>
          </a:p>
        </p:txBody>
      </p:sp>
      <p:sp>
        <p:nvSpPr>
          <p:cNvPr id="6" name="Footer Placeholder 5">
            <a:extLst>
              <a:ext uri="{FF2B5EF4-FFF2-40B4-BE49-F238E27FC236}">
                <a16:creationId xmlns:a16="http://schemas.microsoft.com/office/drawing/2014/main" id="{2C3A80D3-79EB-C945-A0A3-B71D45C07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5BE0D-4A6F-A344-BC91-97BCE6F38851}"/>
              </a:ext>
            </a:extLst>
          </p:cNvPr>
          <p:cNvSpPr>
            <a:spLocks noGrp="1"/>
          </p:cNvSpPr>
          <p:nvPr>
            <p:ph type="sldNum" sz="quarter" idx="12"/>
          </p:nvPr>
        </p:nvSpPr>
        <p:spPr/>
        <p:txBody>
          <a:bodyPr/>
          <a:lstStyle/>
          <a:p>
            <a:fld id="{1B725415-5314-1546-AA3E-71D4F9C4B449}" type="slidenum">
              <a:rPr lang="en-US" smtClean="0"/>
              <a:t>‹#›</a:t>
            </a:fld>
            <a:endParaRPr lang="en-US"/>
          </a:p>
        </p:txBody>
      </p:sp>
    </p:spTree>
    <p:extLst>
      <p:ext uri="{BB962C8B-B14F-4D97-AF65-F5344CB8AC3E}">
        <p14:creationId xmlns:p14="http://schemas.microsoft.com/office/powerpoint/2010/main" val="2838612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E183E-CD12-E342-8E2C-245F91F3A5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EC4CB6-C8B1-F64B-8FEA-DC349CE0B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B8659-E1DD-3245-85B7-A40A0C2B1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D5382-B152-6B44-A69F-7EEDBDBBA949}" type="datetimeFigureOut">
              <a:rPr lang="en-US" smtClean="0"/>
              <a:t>5/2/22</a:t>
            </a:fld>
            <a:endParaRPr lang="en-US"/>
          </a:p>
        </p:txBody>
      </p:sp>
      <p:sp>
        <p:nvSpPr>
          <p:cNvPr id="5" name="Footer Placeholder 4">
            <a:extLst>
              <a:ext uri="{FF2B5EF4-FFF2-40B4-BE49-F238E27FC236}">
                <a16:creationId xmlns:a16="http://schemas.microsoft.com/office/drawing/2014/main" id="{317A0A7B-920D-8B44-B981-B9967ADED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BE08B-0C33-CF4C-A90F-21D5C3087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25415-5314-1546-AA3E-71D4F9C4B449}" type="slidenum">
              <a:rPr lang="en-US" smtClean="0"/>
              <a:t>‹#›</a:t>
            </a:fld>
            <a:endParaRPr lang="en-US"/>
          </a:p>
        </p:txBody>
      </p:sp>
    </p:spTree>
    <p:extLst>
      <p:ext uri="{BB962C8B-B14F-4D97-AF65-F5344CB8AC3E}">
        <p14:creationId xmlns:p14="http://schemas.microsoft.com/office/powerpoint/2010/main" val="71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ronline.org/2020/01/23/a-stock-market-boom-is-not-the-basis-of-shared-prosperity/"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xpixel.net/Increase-In-Stock-Exchange-Economy-Profit-Pay-2553884"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wallpaperflare.com/blur-business-chart-computer-data-finance-graph-growth-wallpaper-qhifw"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hareeshv@gmail.co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ississippitoday.org/2020/03/29/stock-market-dive-brings-attention-to-that-third-rail-state-pension-plan/" TargetMode="External"/><Relationship Id="rId7" Type="http://schemas.openxmlformats.org/officeDocument/2006/relationships/hyperlink" Target="https://creativecommons.org/licenses/by-nd/3.0/" TargetMode="External"/><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hyperlink" Target="https://www.kaggle.com/search?q=google+stock+price+in%3Anotebooks" TargetMode="External"/><Relationship Id="rId5" Type="http://schemas.openxmlformats.org/officeDocument/2006/relationships/hyperlink" Target="https://learning.oreilly.com/library/view/python-for-finance/9781492024323/ch15.html#ts_clustering" TargetMode="Externa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quoteinspector.com/images/investing/stock-vs-market/"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158288589@N02/40390413880"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icpedia.org/post-it-note/s/stocks-and-shares.html"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creativecommons.org/licenses/by-nd/3.0/" TargetMode="External"/><Relationship Id="rId4" Type="http://schemas.openxmlformats.org/officeDocument/2006/relationships/hyperlink" Target="https://www.flickr.com/photos/quoteinspector/4039041541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quoteinspector.com/images/investing/stocks-vs-market/"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quoteinspector.com/images/investing/pie-chart/"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FC841BD-5EFD-9449-A50F-BD1540708299}"/>
              </a:ext>
            </a:extLst>
          </p:cNvPr>
          <p:cNvSpPr>
            <a:spLocks noGrp="1"/>
          </p:cNvSpPr>
          <p:nvPr>
            <p:ph type="ctrTitle"/>
          </p:nvPr>
        </p:nvSpPr>
        <p:spPr>
          <a:xfrm>
            <a:off x="8104676" y="1481328"/>
            <a:ext cx="3663652" cy="2468880"/>
          </a:xfrm>
        </p:spPr>
        <p:txBody>
          <a:bodyPr>
            <a:normAutofit/>
          </a:bodyPr>
          <a:lstStyle/>
          <a:p>
            <a:pPr algn="l"/>
            <a:r>
              <a:rPr lang="en-US" sz="4000" dirty="0"/>
              <a:t>Google stock price Prediction</a:t>
            </a:r>
          </a:p>
        </p:txBody>
      </p:sp>
      <p:sp>
        <p:nvSpPr>
          <p:cNvPr id="3" name="Subtitle 2">
            <a:extLst>
              <a:ext uri="{FF2B5EF4-FFF2-40B4-BE49-F238E27FC236}">
                <a16:creationId xmlns:a16="http://schemas.microsoft.com/office/drawing/2014/main" id="{9AA43CA8-DB1F-9D49-B075-18B2D5B24594}"/>
              </a:ext>
            </a:extLst>
          </p:cNvPr>
          <p:cNvSpPr>
            <a:spLocks noGrp="1"/>
          </p:cNvSpPr>
          <p:nvPr>
            <p:ph type="subTitle" idx="1"/>
          </p:nvPr>
        </p:nvSpPr>
        <p:spPr>
          <a:xfrm>
            <a:off x="8044389" y="4078224"/>
            <a:ext cx="3969384" cy="1730084"/>
          </a:xfrm>
        </p:spPr>
        <p:txBody>
          <a:bodyPr>
            <a:noAutofit/>
          </a:bodyPr>
          <a:lstStyle/>
          <a:p>
            <a:pPr algn="l"/>
            <a:r>
              <a:rPr lang="en-US" dirty="0"/>
              <a:t>Regis University - MSDS696 – Data Science Practicum II</a:t>
            </a:r>
          </a:p>
          <a:p>
            <a:pPr algn="l"/>
            <a:r>
              <a:rPr lang="en-US" dirty="0"/>
              <a:t>Hareesh Vijayanandan Nair</a:t>
            </a:r>
          </a:p>
        </p:txBody>
      </p:sp>
      <p:sp>
        <p:nvSpPr>
          <p:cNvPr id="33"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Shape 36">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descr="A picture containing text, scoreboard&#10;&#10;Description automatically generated">
            <a:extLst>
              <a:ext uri="{FF2B5EF4-FFF2-40B4-BE49-F238E27FC236}">
                <a16:creationId xmlns:a16="http://schemas.microsoft.com/office/drawing/2014/main" id="{1692BBBE-67F5-9AD9-38CB-8FB4BECF367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04" r="16781"/>
          <a:stretch/>
        </p:blipFill>
        <p:spPr>
          <a:xfrm>
            <a:off x="95102" y="391434"/>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6" name="TextBox 5">
            <a:extLst>
              <a:ext uri="{FF2B5EF4-FFF2-40B4-BE49-F238E27FC236}">
                <a16:creationId xmlns:a16="http://schemas.microsoft.com/office/drawing/2014/main" id="{708425C5-9C65-5279-1580-954FEF210EAF}"/>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s://mronline.org/2020/01/23/a-stock-market-boom-is-not-the-basis-of-shared-prosperity/">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dirty="0">
              <a:solidFill>
                <a:srgbClr val="FFFFFF"/>
              </a:solidFill>
            </a:endParaRPr>
          </a:p>
        </p:txBody>
      </p:sp>
    </p:spTree>
    <p:extLst>
      <p:ext uri="{BB962C8B-B14F-4D97-AF65-F5344CB8AC3E}">
        <p14:creationId xmlns:p14="http://schemas.microsoft.com/office/powerpoint/2010/main" val="354157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FC0E-A179-9A47-9434-EEB783FC4F40}"/>
              </a:ext>
            </a:extLst>
          </p:cNvPr>
          <p:cNvSpPr>
            <a:spLocks noGrp="1"/>
          </p:cNvSpPr>
          <p:nvPr>
            <p:ph type="title"/>
          </p:nvPr>
        </p:nvSpPr>
        <p:spPr/>
        <p:txBody>
          <a:bodyPr/>
          <a:lstStyle/>
          <a:p>
            <a:r>
              <a:rPr lang="en-US" dirty="0"/>
              <a:t>Google Stock Price Action from 2010 to 2022 - Adj Close Price</a:t>
            </a:r>
          </a:p>
        </p:txBody>
      </p:sp>
      <p:pic>
        <p:nvPicPr>
          <p:cNvPr id="4" name="Content Placeholder 3">
            <a:extLst>
              <a:ext uri="{FF2B5EF4-FFF2-40B4-BE49-F238E27FC236}">
                <a16:creationId xmlns:a16="http://schemas.microsoft.com/office/drawing/2014/main" id="{BE5BDD7F-2170-812C-6C5B-FC81AB6CFE46}"/>
              </a:ext>
            </a:extLst>
          </p:cNvPr>
          <p:cNvPicPr>
            <a:picLocks noGrp="1" noChangeAspect="1"/>
          </p:cNvPicPr>
          <p:nvPr>
            <p:ph idx="1"/>
          </p:nvPr>
        </p:nvPicPr>
        <p:blipFill>
          <a:blip r:embed="rId2"/>
          <a:stretch>
            <a:fillRect/>
          </a:stretch>
        </p:blipFill>
        <p:spPr>
          <a:xfrm>
            <a:off x="1247892" y="1825625"/>
            <a:ext cx="9696216" cy="4351338"/>
          </a:xfrm>
          <a:prstGeom prst="rect">
            <a:avLst/>
          </a:prstGeom>
        </p:spPr>
      </p:pic>
    </p:spTree>
    <p:extLst>
      <p:ext uri="{BB962C8B-B14F-4D97-AF65-F5344CB8AC3E}">
        <p14:creationId xmlns:p14="http://schemas.microsoft.com/office/powerpoint/2010/main" val="427461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D12C-5344-505B-0B3B-03C43C7E1B95}"/>
              </a:ext>
            </a:extLst>
          </p:cNvPr>
          <p:cNvSpPr>
            <a:spLocks noGrp="1"/>
          </p:cNvSpPr>
          <p:nvPr>
            <p:ph type="title"/>
          </p:nvPr>
        </p:nvSpPr>
        <p:spPr/>
        <p:txBody>
          <a:bodyPr/>
          <a:lstStyle/>
          <a:p>
            <a:r>
              <a:rPr lang="en-US" dirty="0"/>
              <a:t>Google Stock Price Action from 2010 to 2022 – Volume of stock traded in millions</a:t>
            </a:r>
          </a:p>
        </p:txBody>
      </p:sp>
      <p:pic>
        <p:nvPicPr>
          <p:cNvPr id="4" name="Content Placeholder 3">
            <a:extLst>
              <a:ext uri="{FF2B5EF4-FFF2-40B4-BE49-F238E27FC236}">
                <a16:creationId xmlns:a16="http://schemas.microsoft.com/office/drawing/2014/main" id="{D5AB8EDE-C1BA-094C-A7CE-5B1815A8F2EF}"/>
              </a:ext>
            </a:extLst>
          </p:cNvPr>
          <p:cNvPicPr>
            <a:picLocks noGrp="1" noChangeAspect="1"/>
          </p:cNvPicPr>
          <p:nvPr>
            <p:ph idx="1"/>
          </p:nvPr>
        </p:nvPicPr>
        <p:blipFill>
          <a:blip r:embed="rId2"/>
          <a:stretch>
            <a:fillRect/>
          </a:stretch>
        </p:blipFill>
        <p:spPr>
          <a:xfrm>
            <a:off x="1623068" y="1825625"/>
            <a:ext cx="8945864" cy="4351338"/>
          </a:xfrm>
          <a:prstGeom prst="rect">
            <a:avLst/>
          </a:prstGeom>
        </p:spPr>
      </p:pic>
    </p:spTree>
    <p:extLst>
      <p:ext uri="{BB962C8B-B14F-4D97-AF65-F5344CB8AC3E}">
        <p14:creationId xmlns:p14="http://schemas.microsoft.com/office/powerpoint/2010/main" val="239277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EC0B-E489-89DA-D219-9B9342F6BB15}"/>
              </a:ext>
            </a:extLst>
          </p:cNvPr>
          <p:cNvSpPr>
            <a:spLocks noGrp="1"/>
          </p:cNvSpPr>
          <p:nvPr>
            <p:ph type="title"/>
          </p:nvPr>
        </p:nvSpPr>
        <p:spPr/>
        <p:txBody>
          <a:bodyPr/>
          <a:lstStyle/>
          <a:p>
            <a:r>
              <a:rPr lang="en-US" b="1" dirty="0"/>
              <a:t>Augmented Dickey Fuller Test (ADF) Result</a:t>
            </a:r>
            <a:br>
              <a:rPr lang="en-US" b="1" dirty="0"/>
            </a:br>
            <a:endParaRPr lang="en-US" dirty="0"/>
          </a:p>
        </p:txBody>
      </p:sp>
      <p:pic>
        <p:nvPicPr>
          <p:cNvPr id="4" name="Content Placeholder 3">
            <a:extLst>
              <a:ext uri="{FF2B5EF4-FFF2-40B4-BE49-F238E27FC236}">
                <a16:creationId xmlns:a16="http://schemas.microsoft.com/office/drawing/2014/main" id="{0DE435AE-810D-3D6D-DE50-21B4EB2427A3}"/>
              </a:ext>
            </a:extLst>
          </p:cNvPr>
          <p:cNvPicPr>
            <a:picLocks noGrp="1" noChangeAspect="1"/>
          </p:cNvPicPr>
          <p:nvPr>
            <p:ph idx="1"/>
          </p:nvPr>
        </p:nvPicPr>
        <p:blipFill>
          <a:blip r:embed="rId2"/>
          <a:stretch>
            <a:fillRect/>
          </a:stretch>
        </p:blipFill>
        <p:spPr>
          <a:xfrm>
            <a:off x="3668215" y="1825625"/>
            <a:ext cx="4855570" cy="4351338"/>
          </a:xfrm>
          <a:prstGeom prst="rect">
            <a:avLst/>
          </a:prstGeom>
        </p:spPr>
      </p:pic>
    </p:spTree>
    <p:extLst>
      <p:ext uri="{BB962C8B-B14F-4D97-AF65-F5344CB8AC3E}">
        <p14:creationId xmlns:p14="http://schemas.microsoft.com/office/powerpoint/2010/main" val="393160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E8B08-0E80-B3EC-81B6-15B5732B7872}"/>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t>Kwiatkowski-Phillips-Schmidt-Shin Test (KPSS) Result</a:t>
            </a:r>
          </a:p>
        </p:txBody>
      </p:sp>
      <p:sp>
        <p:nvSpPr>
          <p:cNvPr id="1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a:extLst>
              <a:ext uri="{FF2B5EF4-FFF2-40B4-BE49-F238E27FC236}">
                <a16:creationId xmlns:a16="http://schemas.microsoft.com/office/drawing/2014/main" id="{2B2D2007-EF01-B452-83CA-4A7443642D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26286" y="2642616"/>
            <a:ext cx="5401923" cy="3605784"/>
          </a:xfrm>
          <a:prstGeom prst="rect">
            <a:avLst/>
          </a:prstGeom>
        </p:spPr>
      </p:pic>
      <p:pic>
        <p:nvPicPr>
          <p:cNvPr id="4" name="Picture 3">
            <a:extLst>
              <a:ext uri="{FF2B5EF4-FFF2-40B4-BE49-F238E27FC236}">
                <a16:creationId xmlns:a16="http://schemas.microsoft.com/office/drawing/2014/main" id="{FCD4AC5D-7AA4-5D36-9F6F-B33DC6BB9A0B}"/>
              </a:ext>
            </a:extLst>
          </p:cNvPr>
          <p:cNvPicPr>
            <a:picLocks noChangeAspect="1"/>
          </p:cNvPicPr>
          <p:nvPr/>
        </p:nvPicPr>
        <p:blipFill>
          <a:blip r:embed="rId4"/>
          <a:stretch>
            <a:fillRect/>
          </a:stretch>
        </p:blipFill>
        <p:spPr>
          <a:xfrm>
            <a:off x="6254496" y="3013259"/>
            <a:ext cx="5614416" cy="2864497"/>
          </a:xfrm>
          <a:prstGeom prst="rect">
            <a:avLst/>
          </a:prstGeom>
        </p:spPr>
      </p:pic>
    </p:spTree>
    <p:extLst>
      <p:ext uri="{BB962C8B-B14F-4D97-AF65-F5344CB8AC3E}">
        <p14:creationId xmlns:p14="http://schemas.microsoft.com/office/powerpoint/2010/main" val="2377725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B2C4-05FC-42AD-C2D2-15A1074B03D7}"/>
              </a:ext>
            </a:extLst>
          </p:cNvPr>
          <p:cNvSpPr>
            <a:spLocks noGrp="1"/>
          </p:cNvSpPr>
          <p:nvPr>
            <p:ph type="title"/>
          </p:nvPr>
        </p:nvSpPr>
        <p:spPr/>
        <p:txBody>
          <a:bodyPr/>
          <a:lstStyle/>
          <a:p>
            <a:r>
              <a:rPr lang="en-US" dirty="0"/>
              <a:t>Validation versus Prediction Diagram</a:t>
            </a:r>
          </a:p>
        </p:txBody>
      </p:sp>
      <p:pic>
        <p:nvPicPr>
          <p:cNvPr id="4" name="Content Placeholder 3">
            <a:extLst>
              <a:ext uri="{FF2B5EF4-FFF2-40B4-BE49-F238E27FC236}">
                <a16:creationId xmlns:a16="http://schemas.microsoft.com/office/drawing/2014/main" id="{5B26973A-5E68-A04A-885E-578E7585134D}"/>
              </a:ext>
            </a:extLst>
          </p:cNvPr>
          <p:cNvPicPr>
            <a:picLocks noGrp="1" noChangeAspect="1"/>
          </p:cNvPicPr>
          <p:nvPr>
            <p:ph idx="1"/>
          </p:nvPr>
        </p:nvPicPr>
        <p:blipFill>
          <a:blip r:embed="rId2"/>
          <a:stretch>
            <a:fillRect/>
          </a:stretch>
        </p:blipFill>
        <p:spPr>
          <a:xfrm>
            <a:off x="1496747" y="1825625"/>
            <a:ext cx="9198506" cy="4351338"/>
          </a:xfrm>
          <a:prstGeom prst="rect">
            <a:avLst/>
          </a:prstGeom>
        </p:spPr>
      </p:pic>
    </p:spTree>
    <p:extLst>
      <p:ext uri="{BB962C8B-B14F-4D97-AF65-F5344CB8AC3E}">
        <p14:creationId xmlns:p14="http://schemas.microsoft.com/office/powerpoint/2010/main" val="276409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E74-DFC3-0390-DE71-0D4370A34987}"/>
              </a:ext>
            </a:extLst>
          </p:cNvPr>
          <p:cNvSpPr>
            <a:spLocks noGrp="1"/>
          </p:cNvSpPr>
          <p:nvPr>
            <p:ph type="title"/>
          </p:nvPr>
        </p:nvSpPr>
        <p:spPr/>
        <p:txBody>
          <a:bodyPr/>
          <a:lstStyle/>
          <a:p>
            <a:r>
              <a:rPr lang="en-US" dirty="0"/>
              <a:t>LSTM output plotted with Train, Validation and Prediction data</a:t>
            </a:r>
          </a:p>
        </p:txBody>
      </p:sp>
      <p:pic>
        <p:nvPicPr>
          <p:cNvPr id="4" name="Picture 3">
            <a:extLst>
              <a:ext uri="{FF2B5EF4-FFF2-40B4-BE49-F238E27FC236}">
                <a16:creationId xmlns:a16="http://schemas.microsoft.com/office/drawing/2014/main" id="{7CF42888-F568-5E25-7DB6-6E90F201AA6D}"/>
              </a:ext>
            </a:extLst>
          </p:cNvPr>
          <p:cNvPicPr>
            <a:picLocks noChangeAspect="1"/>
          </p:cNvPicPr>
          <p:nvPr/>
        </p:nvPicPr>
        <p:blipFill>
          <a:blip r:embed="rId2"/>
          <a:stretch>
            <a:fillRect/>
          </a:stretch>
        </p:blipFill>
        <p:spPr>
          <a:xfrm>
            <a:off x="745523" y="1690688"/>
            <a:ext cx="9980141" cy="5076271"/>
          </a:xfrm>
          <a:prstGeom prst="rect">
            <a:avLst/>
          </a:prstGeom>
        </p:spPr>
      </p:pic>
    </p:spTree>
    <p:extLst>
      <p:ext uri="{BB962C8B-B14F-4D97-AF65-F5344CB8AC3E}">
        <p14:creationId xmlns:p14="http://schemas.microsoft.com/office/powerpoint/2010/main" val="170700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graphical user interface&#10;&#10;Description automatically generated">
            <a:extLst>
              <a:ext uri="{FF2B5EF4-FFF2-40B4-BE49-F238E27FC236}">
                <a16:creationId xmlns:a16="http://schemas.microsoft.com/office/drawing/2014/main" id="{B39D88AD-D9F2-3EB4-D01D-279CA5EA14F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27556" b="1"/>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38CDFB-F8E1-89A8-15D6-2EC7F53827D3}"/>
              </a:ext>
            </a:extLst>
          </p:cNvPr>
          <p:cNvSpPr>
            <a:spLocks noGrp="1"/>
          </p:cNvSpPr>
          <p:nvPr>
            <p:ph type="title"/>
          </p:nvPr>
        </p:nvSpPr>
        <p:spPr>
          <a:xfrm>
            <a:off x="643467" y="321734"/>
            <a:ext cx="6891186" cy="1135737"/>
          </a:xfrm>
        </p:spPr>
        <p:txBody>
          <a:bodyPr>
            <a:normAutofit/>
          </a:bodyPr>
          <a:lstStyle/>
          <a:p>
            <a:r>
              <a:rPr lang="en-US" sz="3600"/>
              <a:t>Conclusions</a:t>
            </a:r>
          </a:p>
        </p:txBody>
      </p:sp>
      <p:sp>
        <p:nvSpPr>
          <p:cNvPr id="3" name="Content Placeholder 2">
            <a:extLst>
              <a:ext uri="{FF2B5EF4-FFF2-40B4-BE49-F238E27FC236}">
                <a16:creationId xmlns:a16="http://schemas.microsoft.com/office/drawing/2014/main" id="{C0F5402D-CE2F-7627-07E1-61EF4139CF66}"/>
              </a:ext>
            </a:extLst>
          </p:cNvPr>
          <p:cNvSpPr>
            <a:spLocks noGrp="1"/>
          </p:cNvSpPr>
          <p:nvPr>
            <p:ph idx="1"/>
          </p:nvPr>
        </p:nvSpPr>
        <p:spPr>
          <a:xfrm>
            <a:off x="643467" y="1782981"/>
            <a:ext cx="6891187" cy="4393982"/>
          </a:xfrm>
        </p:spPr>
        <p:txBody>
          <a:bodyPr>
            <a:normAutofit/>
          </a:bodyPr>
          <a:lstStyle/>
          <a:p>
            <a:r>
              <a:rPr lang="en-US" sz="2000"/>
              <a:t>From RNN and LSTM method the plot looks almost similar to the validation results.</a:t>
            </a:r>
          </a:p>
          <a:p>
            <a:r>
              <a:rPr lang="en-US" sz="2000"/>
              <a:t>This model can be further improved and can be used to predict the Google stock price results.</a:t>
            </a:r>
          </a:p>
          <a:p>
            <a:r>
              <a:rPr lang="en-US" sz="2000"/>
              <a:t>On Further tuning with other data sets this model can be reused for other stock price predictions also.</a:t>
            </a:r>
          </a:p>
          <a:p>
            <a:endParaRPr lang="en-US" sz="2000"/>
          </a:p>
        </p:txBody>
      </p:sp>
      <p:grpSp>
        <p:nvGrpSpPr>
          <p:cNvPr id="13" name="Group 12">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578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in a suit and tie&#10;&#10;Description automatically generated with medium confidence">
            <a:extLst>
              <a:ext uri="{FF2B5EF4-FFF2-40B4-BE49-F238E27FC236}">
                <a16:creationId xmlns:a16="http://schemas.microsoft.com/office/drawing/2014/main" id="{97C948AC-8BA6-814E-AD44-D45915B5192A}"/>
              </a:ext>
            </a:extLst>
          </p:cNvPr>
          <p:cNvPicPr>
            <a:picLocks noChangeAspect="1"/>
          </p:cNvPicPr>
          <p:nvPr/>
        </p:nvPicPr>
        <p:blipFill rotWithShape="1">
          <a:blip r:embed="rId2"/>
          <a:srcRect t="412" r="13242" b="8677"/>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a:xfrm>
            <a:off x="371094" y="1161288"/>
            <a:ext cx="3438144" cy="1124712"/>
          </a:xfrm>
        </p:spPr>
        <p:txBody>
          <a:bodyPr anchor="b">
            <a:normAutofit/>
          </a:bodyPr>
          <a:lstStyle/>
          <a:p>
            <a:r>
              <a:rPr lang="en-US" sz="2800"/>
              <a:t>Contact</a:t>
            </a: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a:xfrm>
            <a:off x="371094" y="2718054"/>
            <a:ext cx="3438906" cy="3207258"/>
          </a:xfrm>
        </p:spPr>
        <p:txBody>
          <a:bodyPr anchor="t">
            <a:normAutofit/>
          </a:bodyPr>
          <a:lstStyle/>
          <a:p>
            <a:pPr marL="0" indent="0">
              <a:buNone/>
            </a:pPr>
            <a:r>
              <a:rPr lang="en-US" sz="1700"/>
              <a:t>Hareesh Vijayanandan Nair</a:t>
            </a:r>
          </a:p>
          <a:p>
            <a:pPr marL="0" indent="0">
              <a:buNone/>
            </a:pPr>
            <a:r>
              <a:rPr lang="en-US" sz="1700"/>
              <a:t>MSDS 696</a:t>
            </a:r>
          </a:p>
          <a:p>
            <a:pPr marL="0" indent="0">
              <a:buNone/>
            </a:pPr>
            <a:r>
              <a:rPr lang="en-US" sz="1700"/>
              <a:t>Regis university</a:t>
            </a:r>
          </a:p>
          <a:p>
            <a:pPr marL="0" indent="0">
              <a:buNone/>
            </a:pPr>
            <a:r>
              <a:rPr lang="en-US" sz="1700">
                <a:hlinkClick r:id="rId3"/>
              </a:rPr>
              <a:t>hareeshv@gmail.com</a:t>
            </a:r>
            <a:endParaRPr lang="en-US" sz="1700"/>
          </a:p>
          <a:p>
            <a:pPr marL="0" indent="0">
              <a:buNone/>
            </a:pPr>
            <a:r>
              <a:rPr lang="en-US" sz="1700"/>
              <a:t>Cell : 216-225-9670</a:t>
            </a:r>
          </a:p>
        </p:txBody>
      </p:sp>
    </p:spTree>
    <p:extLst>
      <p:ext uri="{BB962C8B-B14F-4D97-AF65-F5344CB8AC3E}">
        <p14:creationId xmlns:p14="http://schemas.microsoft.com/office/powerpoint/2010/main" val="3017679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0D5C916E-E442-8665-FCA3-18ED9A93B9B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19982" b="-1"/>
          <a:stretch/>
        </p:blipFill>
        <p:spPr>
          <a:xfrm>
            <a:off x="2522356" y="10"/>
            <a:ext cx="9669642" cy="6857990"/>
          </a:xfrm>
          <a:prstGeom prst="rect">
            <a:avLst/>
          </a:prstGeom>
        </p:spPr>
      </p:pic>
      <p:sp>
        <p:nvSpPr>
          <p:cNvPr id="16"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D1F8FF-4B39-16DC-889A-3176D10B0BB5}"/>
              </a:ext>
            </a:extLst>
          </p:cNvPr>
          <p:cNvSpPr>
            <a:spLocks noGrp="1"/>
          </p:cNvSpPr>
          <p:nvPr>
            <p:ph type="title"/>
          </p:nvPr>
        </p:nvSpPr>
        <p:spPr>
          <a:xfrm>
            <a:off x="838200" y="365125"/>
            <a:ext cx="3822189" cy="1899912"/>
          </a:xfrm>
        </p:spPr>
        <p:txBody>
          <a:bodyPr>
            <a:normAutofit/>
          </a:bodyPr>
          <a:lstStyle/>
          <a:p>
            <a:r>
              <a:rPr lang="en-US" sz="4000"/>
              <a:t>References</a:t>
            </a:r>
          </a:p>
        </p:txBody>
      </p:sp>
      <p:sp>
        <p:nvSpPr>
          <p:cNvPr id="3" name="Content Placeholder 2">
            <a:extLst>
              <a:ext uri="{FF2B5EF4-FFF2-40B4-BE49-F238E27FC236}">
                <a16:creationId xmlns:a16="http://schemas.microsoft.com/office/drawing/2014/main" id="{E9317A4A-5047-C920-6BA1-B428CAF8CD2B}"/>
              </a:ext>
            </a:extLst>
          </p:cNvPr>
          <p:cNvSpPr>
            <a:spLocks noGrp="1"/>
          </p:cNvSpPr>
          <p:nvPr>
            <p:ph idx="1"/>
          </p:nvPr>
        </p:nvSpPr>
        <p:spPr>
          <a:xfrm>
            <a:off x="838200" y="2434201"/>
            <a:ext cx="3822189" cy="3742762"/>
          </a:xfrm>
        </p:spPr>
        <p:txBody>
          <a:bodyPr>
            <a:normAutofit/>
          </a:bodyPr>
          <a:lstStyle/>
          <a:p>
            <a:r>
              <a:rPr lang="en-US" sz="1900"/>
              <a:t>Slide Pictures included from Microsoft power point online browser.</a:t>
            </a:r>
          </a:p>
          <a:p>
            <a:r>
              <a:rPr lang="en-US" sz="1900"/>
              <a:t>Data - </a:t>
            </a:r>
            <a:r>
              <a:rPr lang="en-US" sz="1900" u="sng">
                <a:hlinkClick r:id="rId4"/>
              </a:rPr>
              <a:t>https://finance.yahoo.com/</a:t>
            </a:r>
            <a:endParaRPr lang="en-US" sz="1900"/>
          </a:p>
          <a:p>
            <a:r>
              <a:rPr lang="en-US" sz="1900" u="sng">
                <a:hlinkClick r:id="rId5"/>
              </a:rPr>
              <a:t>https://learning.oreilly.com/library/view/python-for-finance/9781492024323/ch15.html#ts_clustering</a:t>
            </a:r>
            <a:endParaRPr lang="en-US" sz="1900"/>
          </a:p>
          <a:p>
            <a:r>
              <a:rPr lang="en-US" sz="1900"/>
              <a:t>Code References - </a:t>
            </a:r>
            <a:r>
              <a:rPr lang="en-US" sz="1900" u="sng">
                <a:hlinkClick r:id="rId6"/>
              </a:rPr>
              <a:t>https://www.kaggle.com/search?q=google+stock+price+in%3Anotebooks</a:t>
            </a:r>
            <a:endParaRPr lang="en-US" sz="1900"/>
          </a:p>
          <a:p>
            <a:endParaRPr lang="en-US" sz="1900"/>
          </a:p>
        </p:txBody>
      </p:sp>
      <p:sp>
        <p:nvSpPr>
          <p:cNvPr id="6" name="TextBox 5">
            <a:extLst>
              <a:ext uri="{FF2B5EF4-FFF2-40B4-BE49-F238E27FC236}">
                <a16:creationId xmlns:a16="http://schemas.microsoft.com/office/drawing/2014/main" id="{4B9F9A07-4AB4-6AAC-63FA-72F463C9EC49}"/>
              </a:ext>
            </a:extLst>
          </p:cNvPr>
          <p:cNvSpPr txBox="1"/>
          <p:nvPr/>
        </p:nvSpPr>
        <p:spPr>
          <a:xfrm>
            <a:off x="9865720"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mississippitoday.org/2020/03/29/stock-market-dive-brings-attention-to-that-third-rail-state-pension-pla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279555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olorful&#10;&#10;Description automatically generated">
            <a:extLst>
              <a:ext uri="{FF2B5EF4-FFF2-40B4-BE49-F238E27FC236}">
                <a16:creationId xmlns:a16="http://schemas.microsoft.com/office/drawing/2014/main" id="{E5E6A520-B97B-E293-2746-8FBAC3A1125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79" t="1549" r="15254" b="-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354504-B5E3-1D46-A23C-E01B2E63BAC4}"/>
              </a:ext>
            </a:extLst>
          </p:cNvPr>
          <p:cNvSpPr>
            <a:spLocks noGrp="1"/>
          </p:cNvSpPr>
          <p:nvPr>
            <p:ph type="title"/>
          </p:nvPr>
        </p:nvSpPr>
        <p:spPr>
          <a:xfrm>
            <a:off x="371094" y="1161288"/>
            <a:ext cx="3438144" cy="1124712"/>
          </a:xfrm>
        </p:spPr>
        <p:txBody>
          <a:bodyPr anchor="b">
            <a:normAutofit/>
          </a:bodyPr>
          <a:lstStyle/>
          <a:p>
            <a:r>
              <a:rPr lang="en-US" sz="2800"/>
              <a:t>Contents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E70F5B4-DAB6-954A-9453-99B57E49F76A}"/>
              </a:ext>
            </a:extLst>
          </p:cNvPr>
          <p:cNvSpPr>
            <a:spLocks noGrp="1"/>
          </p:cNvSpPr>
          <p:nvPr>
            <p:ph idx="1"/>
          </p:nvPr>
        </p:nvSpPr>
        <p:spPr>
          <a:xfrm>
            <a:off x="371094" y="2718054"/>
            <a:ext cx="3438906" cy="3207258"/>
          </a:xfrm>
        </p:spPr>
        <p:txBody>
          <a:bodyPr anchor="t">
            <a:normAutofit/>
          </a:bodyPr>
          <a:lstStyle/>
          <a:p>
            <a:r>
              <a:rPr lang="en-US" sz="1700" dirty="0"/>
              <a:t>Problem</a:t>
            </a:r>
          </a:p>
          <a:p>
            <a:r>
              <a:rPr lang="en-US" sz="1700" dirty="0"/>
              <a:t>Research Question</a:t>
            </a:r>
          </a:p>
          <a:p>
            <a:r>
              <a:rPr lang="en-US" sz="1700" dirty="0"/>
              <a:t>Data</a:t>
            </a:r>
          </a:p>
          <a:p>
            <a:r>
              <a:rPr lang="en-US" sz="1700" dirty="0"/>
              <a:t>Proposed Methodology</a:t>
            </a:r>
          </a:p>
          <a:p>
            <a:r>
              <a:rPr lang="en-US" sz="1700" dirty="0"/>
              <a:t>Results</a:t>
            </a:r>
          </a:p>
          <a:p>
            <a:r>
              <a:rPr lang="en-US" sz="1700" dirty="0"/>
              <a:t>Conclusions</a:t>
            </a:r>
          </a:p>
          <a:p>
            <a:r>
              <a:rPr lang="en-US" sz="1700" dirty="0"/>
              <a:t>Contact</a:t>
            </a:r>
          </a:p>
          <a:p>
            <a:r>
              <a:rPr lang="en-US" sz="1700" dirty="0"/>
              <a:t>References</a:t>
            </a:r>
          </a:p>
        </p:txBody>
      </p:sp>
    </p:spTree>
    <p:extLst>
      <p:ext uri="{BB962C8B-B14F-4D97-AF65-F5344CB8AC3E}">
        <p14:creationId xmlns:p14="http://schemas.microsoft.com/office/powerpoint/2010/main" val="173016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a:xfrm>
            <a:off x="838201" y="365125"/>
            <a:ext cx="5251316" cy="1807305"/>
          </a:xfrm>
        </p:spPr>
        <p:txBody>
          <a:bodyPr>
            <a:normAutofit/>
          </a:bodyPr>
          <a:lstStyle/>
          <a:p>
            <a:r>
              <a:rPr lang="en-US" dirty="0"/>
              <a:t>Problem or Situation</a:t>
            </a: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a:xfrm>
            <a:off x="838200" y="2333297"/>
            <a:ext cx="4619621" cy="3843666"/>
          </a:xfrm>
        </p:spPr>
        <p:txBody>
          <a:bodyPr>
            <a:normAutofit/>
          </a:bodyPr>
          <a:lstStyle/>
          <a:p>
            <a:pPr marL="0" indent="0">
              <a:buNone/>
            </a:pPr>
            <a:r>
              <a:rPr lang="en-US" sz="2000" dirty="0"/>
              <a:t>	Stock is a major investment option. Most of the retirement fund is also modelled in such a way that it is also used as a stock investment. This scenario gives more challenges to normal middleclass people on their future investment. People are trying to protect their hard-earned money without much loss. </a:t>
            </a:r>
          </a:p>
          <a:p>
            <a:pPr marL="0" indent="0">
              <a:buNone/>
            </a:pPr>
            <a:r>
              <a:rPr lang="en-US" sz="2000" dirty="0"/>
              <a:t>	Modelling and prediction of stock price is getting more attention. This project is to research on how to predict Google stock price as a model.</a:t>
            </a:r>
          </a:p>
        </p:txBody>
      </p:sp>
      <p:pic>
        <p:nvPicPr>
          <p:cNvPr id="5" name="Picture 4" descr="A picture containing text&#10;&#10;Description automatically generated">
            <a:extLst>
              <a:ext uri="{FF2B5EF4-FFF2-40B4-BE49-F238E27FC236}">
                <a16:creationId xmlns:a16="http://schemas.microsoft.com/office/drawing/2014/main" id="{E01D33F8-5795-8D29-5C36-D1D1FB6B6A3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178" r="1778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A9CB00CD-AD32-FBAA-DB40-5C1A43B8F52F}"/>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s://www.flickr.com/photos/158288589@N02/40390413880">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dirty="0">
              <a:solidFill>
                <a:srgbClr val="FFFFFF"/>
              </a:solidFill>
            </a:endParaRPr>
          </a:p>
        </p:txBody>
      </p:sp>
    </p:spTree>
    <p:extLst>
      <p:ext uri="{BB962C8B-B14F-4D97-AF65-F5344CB8AC3E}">
        <p14:creationId xmlns:p14="http://schemas.microsoft.com/office/powerpoint/2010/main" val="341402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a:xfrm>
            <a:off x="1137035" y="609600"/>
            <a:ext cx="3595678" cy="1330839"/>
          </a:xfrm>
        </p:spPr>
        <p:txBody>
          <a:bodyPr>
            <a:normAutofit/>
          </a:bodyPr>
          <a:lstStyle/>
          <a:p>
            <a:r>
              <a:rPr lang="en-US" dirty="0"/>
              <a:t>Research Question</a:t>
            </a: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a:xfrm>
            <a:off x="1137034" y="2194102"/>
            <a:ext cx="3158741" cy="3908586"/>
          </a:xfrm>
        </p:spPr>
        <p:txBody>
          <a:bodyPr>
            <a:normAutofit/>
          </a:bodyPr>
          <a:lstStyle/>
          <a:p>
            <a:pPr marL="0" indent="0">
              <a:buNone/>
            </a:pPr>
            <a:r>
              <a:rPr lang="en-US" sz="2000" dirty="0"/>
              <a:t>	How to understand and predict the stock price impact during the volatile market where national and international affairs are bringing impacts. This prediction model should help the users to avoid any loss on stock investment and maximize the profit.</a:t>
            </a:r>
          </a:p>
        </p:txBody>
      </p:sp>
      <p:pic>
        <p:nvPicPr>
          <p:cNvPr id="5" name="Picture 4" descr="A picture containing text, table, indoor, computer&#10;&#10;Description automatically generated">
            <a:extLst>
              <a:ext uri="{FF2B5EF4-FFF2-40B4-BE49-F238E27FC236}">
                <a16:creationId xmlns:a16="http://schemas.microsoft.com/office/drawing/2014/main" id="{1F983B1D-6AE6-F84C-2B2D-A77F168F7F6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7653" r="11841" b="-2"/>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6" name="TextBox 5">
            <a:extLst>
              <a:ext uri="{FF2B5EF4-FFF2-40B4-BE49-F238E27FC236}">
                <a16:creationId xmlns:a16="http://schemas.microsoft.com/office/drawing/2014/main" id="{4504A6D2-7689-2F83-C0C6-EFCC4FCA781E}"/>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picpedia.org/post-it-note/s/stocks-and-share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28222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a:xfrm>
            <a:off x="1191966" y="900622"/>
            <a:ext cx="3629555" cy="1893524"/>
          </a:xfrm>
        </p:spPr>
        <p:txBody>
          <a:bodyPr anchor="b">
            <a:normAutofit/>
          </a:bodyPr>
          <a:lstStyle/>
          <a:p>
            <a:r>
              <a:rPr lang="en-US" sz="4800"/>
              <a:t>Data</a:t>
            </a: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a:xfrm>
            <a:off x="1191966" y="2965593"/>
            <a:ext cx="3629555" cy="2941544"/>
          </a:xfrm>
        </p:spPr>
        <p:txBody>
          <a:bodyPr>
            <a:normAutofit/>
          </a:bodyPr>
          <a:lstStyle/>
          <a:p>
            <a:r>
              <a:rPr lang="en-US" sz="1800"/>
              <a:t>The data set for this project is obtained from yahoo finance stock data.</a:t>
            </a:r>
          </a:p>
          <a:p>
            <a:r>
              <a:rPr lang="en-US" sz="1800"/>
              <a:t>Google Stock data details are below.</a:t>
            </a:r>
          </a:p>
          <a:p>
            <a:endParaRPr lang="en-US" sz="1800"/>
          </a:p>
          <a:p>
            <a:endParaRPr lang="en-US" sz="1800"/>
          </a:p>
          <a:p>
            <a:endParaRPr lang="en-US" sz="1800"/>
          </a:p>
        </p:txBody>
      </p:sp>
      <p:pic>
        <p:nvPicPr>
          <p:cNvPr id="6" name="Picture 5" descr="A picture containing text, indoor&#10;&#10;Description automatically generated">
            <a:extLst>
              <a:ext uri="{FF2B5EF4-FFF2-40B4-BE49-F238E27FC236}">
                <a16:creationId xmlns:a16="http://schemas.microsoft.com/office/drawing/2014/main" id="{89FF3792-9297-D5F6-FC23-8DC305C36BA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89717" y="171716"/>
            <a:ext cx="6227926" cy="3179620"/>
          </a:xfrm>
          <a:prstGeom prst="rect">
            <a:avLst/>
          </a:prstGeom>
        </p:spPr>
      </p:pic>
      <p:graphicFrame>
        <p:nvGraphicFramePr>
          <p:cNvPr id="4" name="Table 4">
            <a:extLst>
              <a:ext uri="{FF2B5EF4-FFF2-40B4-BE49-F238E27FC236}">
                <a16:creationId xmlns:a16="http://schemas.microsoft.com/office/drawing/2014/main" id="{6566B00C-93DF-D649-8321-BD91FC03DFDE}"/>
              </a:ext>
            </a:extLst>
          </p:cNvPr>
          <p:cNvGraphicFramePr>
            <a:graphicFrameLocks noGrp="1"/>
          </p:cNvGraphicFramePr>
          <p:nvPr>
            <p:extLst>
              <p:ext uri="{D42A27DB-BD31-4B8C-83A1-F6EECF244321}">
                <p14:modId xmlns:p14="http://schemas.microsoft.com/office/powerpoint/2010/main" val="336386635"/>
              </p:ext>
            </p:extLst>
          </p:nvPr>
        </p:nvGraphicFramePr>
        <p:xfrm>
          <a:off x="5189717" y="3743183"/>
          <a:ext cx="6320442" cy="2689896"/>
        </p:xfrm>
        <a:graphic>
          <a:graphicData uri="http://schemas.openxmlformats.org/drawingml/2006/table">
            <a:tbl>
              <a:tblPr firstRow="1" bandRow="1">
                <a:tableStyleId>{5C22544A-7EE6-4342-B048-85BDC9FD1C3A}</a:tableStyleId>
              </a:tblPr>
              <a:tblGrid>
                <a:gridCol w="990237">
                  <a:extLst>
                    <a:ext uri="{9D8B030D-6E8A-4147-A177-3AD203B41FA5}">
                      <a16:colId xmlns:a16="http://schemas.microsoft.com/office/drawing/2014/main" val="124974100"/>
                    </a:ext>
                  </a:extLst>
                </a:gridCol>
                <a:gridCol w="5330205">
                  <a:extLst>
                    <a:ext uri="{9D8B030D-6E8A-4147-A177-3AD203B41FA5}">
                      <a16:colId xmlns:a16="http://schemas.microsoft.com/office/drawing/2014/main" val="2048885797"/>
                    </a:ext>
                  </a:extLst>
                </a:gridCol>
              </a:tblGrid>
              <a:tr h="336237">
                <a:tc>
                  <a:txBody>
                    <a:bodyPr/>
                    <a:lstStyle/>
                    <a:p>
                      <a:r>
                        <a:rPr lang="en-US" sz="1500"/>
                        <a:t>Field</a:t>
                      </a:r>
                    </a:p>
                  </a:txBody>
                  <a:tcPr marL="76417" marR="76417" marT="38209" marB="38209"/>
                </a:tc>
                <a:tc>
                  <a:txBody>
                    <a:bodyPr/>
                    <a:lstStyle/>
                    <a:p>
                      <a:r>
                        <a:rPr lang="en-US" sz="1500"/>
                        <a:t>Description</a:t>
                      </a:r>
                    </a:p>
                  </a:txBody>
                  <a:tcPr marL="76417" marR="76417" marT="38209" marB="38209"/>
                </a:tc>
                <a:extLst>
                  <a:ext uri="{0D108BD9-81ED-4DB2-BD59-A6C34878D82A}">
                    <a16:rowId xmlns:a16="http://schemas.microsoft.com/office/drawing/2014/main" val="3307124293"/>
                  </a:ext>
                </a:extLst>
              </a:tr>
              <a:tr h="336237">
                <a:tc>
                  <a:txBody>
                    <a:bodyPr/>
                    <a:lstStyle/>
                    <a:p>
                      <a:r>
                        <a:rPr lang="en-US" sz="1500"/>
                        <a:t>Date</a:t>
                      </a:r>
                    </a:p>
                  </a:txBody>
                  <a:tcPr marL="76417" marR="76417" marT="38209" marB="38209"/>
                </a:tc>
                <a:tc>
                  <a:txBody>
                    <a:bodyPr/>
                    <a:lstStyle/>
                    <a:p>
                      <a:r>
                        <a:rPr lang="en-US" sz="1500"/>
                        <a:t>When the transaction is processed.</a:t>
                      </a:r>
                    </a:p>
                  </a:txBody>
                  <a:tcPr marL="76417" marR="76417" marT="38209" marB="38209"/>
                </a:tc>
                <a:extLst>
                  <a:ext uri="{0D108BD9-81ED-4DB2-BD59-A6C34878D82A}">
                    <a16:rowId xmlns:a16="http://schemas.microsoft.com/office/drawing/2014/main" val="2691406731"/>
                  </a:ext>
                </a:extLst>
              </a:tr>
              <a:tr h="336237">
                <a:tc>
                  <a:txBody>
                    <a:bodyPr/>
                    <a:lstStyle/>
                    <a:p>
                      <a:r>
                        <a:rPr lang="en-US" sz="1500"/>
                        <a:t>Open</a:t>
                      </a:r>
                    </a:p>
                  </a:txBody>
                  <a:tcPr marL="76417" marR="76417" marT="38209" marB="38209"/>
                </a:tc>
                <a:tc>
                  <a:txBody>
                    <a:bodyPr/>
                    <a:lstStyle/>
                    <a:p>
                      <a:r>
                        <a:rPr lang="en-US" sz="1500"/>
                        <a:t>The open price when the stock exchange is opened.</a:t>
                      </a:r>
                    </a:p>
                  </a:txBody>
                  <a:tcPr marL="76417" marR="76417" marT="38209" marB="38209"/>
                </a:tc>
                <a:extLst>
                  <a:ext uri="{0D108BD9-81ED-4DB2-BD59-A6C34878D82A}">
                    <a16:rowId xmlns:a16="http://schemas.microsoft.com/office/drawing/2014/main" val="127060661"/>
                  </a:ext>
                </a:extLst>
              </a:tr>
              <a:tr h="336237">
                <a:tc>
                  <a:txBody>
                    <a:bodyPr/>
                    <a:lstStyle/>
                    <a:p>
                      <a:r>
                        <a:rPr lang="en-US" sz="1500"/>
                        <a:t>Close</a:t>
                      </a:r>
                    </a:p>
                  </a:txBody>
                  <a:tcPr marL="76417" marR="76417" marT="38209" marB="38209"/>
                </a:tc>
                <a:tc>
                  <a:txBody>
                    <a:bodyPr/>
                    <a:lstStyle/>
                    <a:p>
                      <a:r>
                        <a:rPr lang="en-US" sz="1500"/>
                        <a:t>The close price when the stock exchange is closed.</a:t>
                      </a:r>
                    </a:p>
                  </a:txBody>
                  <a:tcPr marL="76417" marR="76417" marT="38209" marB="38209"/>
                </a:tc>
                <a:extLst>
                  <a:ext uri="{0D108BD9-81ED-4DB2-BD59-A6C34878D82A}">
                    <a16:rowId xmlns:a16="http://schemas.microsoft.com/office/drawing/2014/main" val="3031077006"/>
                  </a:ext>
                </a:extLst>
              </a:tr>
              <a:tr h="336237">
                <a:tc>
                  <a:txBody>
                    <a:bodyPr/>
                    <a:lstStyle/>
                    <a:p>
                      <a:r>
                        <a:rPr lang="en-US" sz="1500"/>
                        <a:t>High</a:t>
                      </a:r>
                    </a:p>
                  </a:txBody>
                  <a:tcPr marL="76417" marR="76417" marT="38209" marB="38209"/>
                </a:tc>
                <a:tc>
                  <a:txBody>
                    <a:bodyPr/>
                    <a:lstStyle/>
                    <a:p>
                      <a:r>
                        <a:rPr lang="en-US" sz="1500"/>
                        <a:t>High price of stock on this day.</a:t>
                      </a:r>
                    </a:p>
                  </a:txBody>
                  <a:tcPr marL="76417" marR="76417" marT="38209" marB="38209"/>
                </a:tc>
                <a:extLst>
                  <a:ext uri="{0D108BD9-81ED-4DB2-BD59-A6C34878D82A}">
                    <a16:rowId xmlns:a16="http://schemas.microsoft.com/office/drawing/2014/main" val="923658356"/>
                  </a:ext>
                </a:extLst>
              </a:tr>
              <a:tr h="336237">
                <a:tc>
                  <a:txBody>
                    <a:bodyPr/>
                    <a:lstStyle/>
                    <a:p>
                      <a:r>
                        <a:rPr lang="en-US" sz="1500"/>
                        <a:t>Low</a:t>
                      </a:r>
                    </a:p>
                  </a:txBody>
                  <a:tcPr marL="76417" marR="76417" marT="38209" marB="38209"/>
                </a:tc>
                <a:tc>
                  <a:txBody>
                    <a:bodyPr/>
                    <a:lstStyle/>
                    <a:p>
                      <a:r>
                        <a:rPr lang="en-US" sz="1500"/>
                        <a:t>Low price on this day.</a:t>
                      </a:r>
                    </a:p>
                  </a:txBody>
                  <a:tcPr marL="76417" marR="76417" marT="38209" marB="38209"/>
                </a:tc>
                <a:extLst>
                  <a:ext uri="{0D108BD9-81ED-4DB2-BD59-A6C34878D82A}">
                    <a16:rowId xmlns:a16="http://schemas.microsoft.com/office/drawing/2014/main" val="223246828"/>
                  </a:ext>
                </a:extLst>
              </a:tr>
              <a:tr h="336237">
                <a:tc>
                  <a:txBody>
                    <a:bodyPr/>
                    <a:lstStyle/>
                    <a:p>
                      <a:r>
                        <a:rPr lang="en-US" sz="1500"/>
                        <a:t>Volume</a:t>
                      </a:r>
                    </a:p>
                  </a:txBody>
                  <a:tcPr marL="76417" marR="76417" marT="38209" marB="38209"/>
                </a:tc>
                <a:tc>
                  <a:txBody>
                    <a:bodyPr/>
                    <a:lstStyle/>
                    <a:p>
                      <a:r>
                        <a:rPr lang="en-US" sz="1500"/>
                        <a:t>The total volume of the stock transacted on this day.</a:t>
                      </a:r>
                    </a:p>
                  </a:txBody>
                  <a:tcPr marL="76417" marR="76417" marT="38209" marB="38209"/>
                </a:tc>
                <a:extLst>
                  <a:ext uri="{0D108BD9-81ED-4DB2-BD59-A6C34878D82A}">
                    <a16:rowId xmlns:a16="http://schemas.microsoft.com/office/drawing/2014/main" val="1341154944"/>
                  </a:ext>
                </a:extLst>
              </a:tr>
              <a:tr h="336237">
                <a:tc>
                  <a:txBody>
                    <a:bodyPr/>
                    <a:lstStyle/>
                    <a:p>
                      <a:r>
                        <a:rPr lang="en-US" sz="1500"/>
                        <a:t>Adj Close</a:t>
                      </a:r>
                    </a:p>
                  </a:txBody>
                  <a:tcPr marL="76417" marR="76417" marT="38209" marB="38209"/>
                </a:tc>
                <a:tc>
                  <a:txBody>
                    <a:bodyPr/>
                    <a:lstStyle/>
                    <a:p>
                      <a:r>
                        <a:rPr lang="en-US" sz="1500"/>
                        <a:t>The adjusted closing price amends a stock close price.</a:t>
                      </a:r>
                    </a:p>
                  </a:txBody>
                  <a:tcPr marL="76417" marR="76417" marT="38209" marB="38209"/>
                </a:tc>
                <a:extLst>
                  <a:ext uri="{0D108BD9-81ED-4DB2-BD59-A6C34878D82A}">
                    <a16:rowId xmlns:a16="http://schemas.microsoft.com/office/drawing/2014/main" val="3493014617"/>
                  </a:ext>
                </a:extLst>
              </a:tr>
            </a:tbl>
          </a:graphicData>
        </a:graphic>
      </p:graphicFrame>
      <p:sp>
        <p:nvSpPr>
          <p:cNvPr id="7" name="TextBox 6">
            <a:extLst>
              <a:ext uri="{FF2B5EF4-FFF2-40B4-BE49-F238E27FC236}">
                <a16:creationId xmlns:a16="http://schemas.microsoft.com/office/drawing/2014/main" id="{2AA7CC99-C660-78C8-9E81-EDFDC9A10383}"/>
              </a:ext>
            </a:extLst>
          </p:cNvPr>
          <p:cNvSpPr txBox="1"/>
          <p:nvPr/>
        </p:nvSpPr>
        <p:spPr>
          <a:xfrm>
            <a:off x="8023597" y="3151281"/>
            <a:ext cx="3041453" cy="200055"/>
          </a:xfrm>
          <a:prstGeom prst="rect">
            <a:avLst/>
          </a:prstGeom>
          <a:solidFill>
            <a:srgbClr val="000000"/>
          </a:solidFill>
        </p:spPr>
        <p:txBody>
          <a:bodyPr wrap="square" rtlCol="0">
            <a:spAutoFit/>
          </a:bodyPr>
          <a:lstStyle/>
          <a:p>
            <a:pPr algn="r">
              <a:spcAft>
                <a:spcPts val="600"/>
              </a:spcAft>
            </a:pPr>
            <a:r>
              <a:rPr lang="en-US" sz="700">
                <a:solidFill>
                  <a:srgbClr val="FFFFFF"/>
                </a:solidFill>
                <a:hlinkClick r:id="rId4" tooltip="https://www.flickr.com/photos/quoteinspector/4039041541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3880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5C52C948-D48E-C7EF-BDE6-06546C965DF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804" t="9091" r="17494"/>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035FE1-F360-C94B-AC45-EE57422D9FE2}"/>
              </a:ext>
            </a:extLst>
          </p:cNvPr>
          <p:cNvSpPr>
            <a:spLocks noGrp="1"/>
          </p:cNvSpPr>
          <p:nvPr>
            <p:ph type="title"/>
          </p:nvPr>
        </p:nvSpPr>
        <p:spPr>
          <a:xfrm>
            <a:off x="371094" y="1161288"/>
            <a:ext cx="3438144" cy="1124712"/>
          </a:xfrm>
        </p:spPr>
        <p:txBody>
          <a:bodyPr anchor="b">
            <a:normAutofit/>
          </a:bodyPr>
          <a:lstStyle/>
          <a:p>
            <a:r>
              <a:rPr lang="en-US" sz="2800" dirty="0"/>
              <a:t>Proposed methodology</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9507472-8366-5F4E-ACE0-A3540FC409D5}"/>
              </a:ext>
            </a:extLst>
          </p:cNvPr>
          <p:cNvSpPr>
            <a:spLocks noGrp="1"/>
          </p:cNvSpPr>
          <p:nvPr>
            <p:ph idx="1"/>
          </p:nvPr>
        </p:nvSpPr>
        <p:spPr>
          <a:xfrm>
            <a:off x="371093" y="2718054"/>
            <a:ext cx="3632495" cy="3358752"/>
          </a:xfrm>
        </p:spPr>
        <p:txBody>
          <a:bodyPr anchor="t">
            <a:normAutofit/>
          </a:bodyPr>
          <a:lstStyle/>
          <a:p>
            <a:endParaRPr lang="en-US" sz="2000" dirty="0"/>
          </a:p>
          <a:p>
            <a:r>
              <a:rPr lang="en-US" sz="2000" dirty="0"/>
              <a:t>Long short-term memory (LSTM) with Recurrent neural Network (RNN) is used for this prediction. This model proved to be a good candidate for time series data prediction.</a:t>
            </a:r>
          </a:p>
          <a:p>
            <a:pPr marL="0" indent="0">
              <a:buNone/>
            </a:pPr>
            <a:endParaRPr lang="en-US" sz="1600" dirty="0"/>
          </a:p>
        </p:txBody>
      </p:sp>
      <p:sp>
        <p:nvSpPr>
          <p:cNvPr id="6" name="TextBox 5">
            <a:extLst>
              <a:ext uri="{FF2B5EF4-FFF2-40B4-BE49-F238E27FC236}">
                <a16:creationId xmlns:a16="http://schemas.microsoft.com/office/drawing/2014/main" id="{2D42C416-B83F-BBCE-A762-4C6A6E7117B3}"/>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investing/stocks-vs-marke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55289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8CDFB-F8E1-89A8-15D6-2EC7F53827D3}"/>
              </a:ext>
            </a:extLst>
          </p:cNvPr>
          <p:cNvSpPr>
            <a:spLocks noGrp="1"/>
          </p:cNvSpPr>
          <p:nvPr>
            <p:ph type="title"/>
          </p:nvPr>
        </p:nvSpPr>
        <p:spPr>
          <a:xfrm>
            <a:off x="838201" y="365125"/>
            <a:ext cx="5251316" cy="1807305"/>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C0F5402D-CE2F-7627-07E1-61EF4139CF66}"/>
              </a:ext>
            </a:extLst>
          </p:cNvPr>
          <p:cNvSpPr>
            <a:spLocks noGrp="1"/>
          </p:cNvSpPr>
          <p:nvPr>
            <p:ph idx="1"/>
          </p:nvPr>
        </p:nvSpPr>
        <p:spPr>
          <a:xfrm>
            <a:off x="838200" y="2333297"/>
            <a:ext cx="4619621" cy="3843666"/>
          </a:xfrm>
        </p:spPr>
        <p:txBody>
          <a:bodyPr>
            <a:normAutofit/>
          </a:bodyPr>
          <a:lstStyle/>
          <a:p>
            <a:r>
              <a:rPr lang="en-US" sz="2000" dirty="0"/>
              <a:t>Exploratory Data Analysis (EDA) and Data Visualization plots are used to ensure the Data validation and stability .</a:t>
            </a:r>
          </a:p>
          <a:p>
            <a:r>
              <a:rPr lang="en-US" sz="2000" dirty="0"/>
              <a:t>Multiple plots are generated to ensure the validation result.</a:t>
            </a:r>
          </a:p>
          <a:p>
            <a:r>
              <a:rPr lang="en-US" sz="2000" dirty="0"/>
              <a:t>Augmented Dickey Fuller test (ADF) and Kwiatkowski-Phillips-Schmidt-Shin Test (KPSS) is conducted to ensure the data is reliable for a Time series prediction.</a:t>
            </a:r>
          </a:p>
          <a:p>
            <a:r>
              <a:rPr lang="en-US" sz="2000" dirty="0"/>
              <a:t>Google Stock Price Predication is conducted using LSTM and RNN.</a:t>
            </a:r>
          </a:p>
          <a:p>
            <a:endParaRPr lang="en-US" sz="2000" dirty="0"/>
          </a:p>
          <a:p>
            <a:endParaRPr lang="en-US" sz="2000" dirty="0"/>
          </a:p>
        </p:txBody>
      </p:sp>
      <p:pic>
        <p:nvPicPr>
          <p:cNvPr id="5" name="Picture 4">
            <a:extLst>
              <a:ext uri="{FF2B5EF4-FFF2-40B4-BE49-F238E27FC236}">
                <a16:creationId xmlns:a16="http://schemas.microsoft.com/office/drawing/2014/main" id="{20C59D6C-A806-1015-59F6-A83B2A49B71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569" r="2839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B8519102-1E98-FAE1-40A7-159E49DA35F8}"/>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quoteinspector.com/images/investing/pie-char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23788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258B-3BAD-E0C0-9863-4F639EE97132}"/>
              </a:ext>
            </a:extLst>
          </p:cNvPr>
          <p:cNvSpPr>
            <a:spLocks noGrp="1"/>
          </p:cNvSpPr>
          <p:nvPr>
            <p:ph type="title"/>
          </p:nvPr>
        </p:nvSpPr>
        <p:spPr/>
        <p:txBody>
          <a:bodyPr/>
          <a:lstStyle/>
          <a:p>
            <a:r>
              <a:rPr lang="en-US" dirty="0"/>
              <a:t>Google Stock Price Action from 2010 to 2022 - Open Stock</a:t>
            </a:r>
          </a:p>
        </p:txBody>
      </p:sp>
      <p:pic>
        <p:nvPicPr>
          <p:cNvPr id="4" name="Content Placeholder 3">
            <a:extLst>
              <a:ext uri="{FF2B5EF4-FFF2-40B4-BE49-F238E27FC236}">
                <a16:creationId xmlns:a16="http://schemas.microsoft.com/office/drawing/2014/main" id="{CBE1FF42-D80F-D5EC-5D69-6A81573D2A2D}"/>
              </a:ext>
            </a:extLst>
          </p:cNvPr>
          <p:cNvPicPr>
            <a:picLocks noGrp="1" noChangeAspect="1"/>
          </p:cNvPicPr>
          <p:nvPr>
            <p:ph idx="1"/>
          </p:nvPr>
        </p:nvPicPr>
        <p:blipFill>
          <a:blip r:embed="rId2"/>
          <a:stretch>
            <a:fillRect/>
          </a:stretch>
        </p:blipFill>
        <p:spPr>
          <a:xfrm>
            <a:off x="685975" y="1813268"/>
            <a:ext cx="9658513" cy="4351338"/>
          </a:xfrm>
          <a:prstGeom prst="rect">
            <a:avLst/>
          </a:prstGeom>
        </p:spPr>
      </p:pic>
    </p:spTree>
    <p:extLst>
      <p:ext uri="{BB962C8B-B14F-4D97-AF65-F5344CB8AC3E}">
        <p14:creationId xmlns:p14="http://schemas.microsoft.com/office/powerpoint/2010/main" val="302414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2B22-E580-9D2A-65DB-89311A69B3C5}"/>
              </a:ext>
            </a:extLst>
          </p:cNvPr>
          <p:cNvSpPr>
            <a:spLocks noGrp="1"/>
          </p:cNvSpPr>
          <p:nvPr>
            <p:ph type="title"/>
          </p:nvPr>
        </p:nvSpPr>
        <p:spPr/>
        <p:txBody>
          <a:bodyPr/>
          <a:lstStyle/>
          <a:p>
            <a:r>
              <a:rPr lang="en-US" dirty="0"/>
              <a:t>Google Stock Price Action from 2010 to 2022 - Open price and High price</a:t>
            </a:r>
          </a:p>
        </p:txBody>
      </p:sp>
      <p:pic>
        <p:nvPicPr>
          <p:cNvPr id="4" name="Content Placeholder 3">
            <a:extLst>
              <a:ext uri="{FF2B5EF4-FFF2-40B4-BE49-F238E27FC236}">
                <a16:creationId xmlns:a16="http://schemas.microsoft.com/office/drawing/2014/main" id="{98963BF8-4D1C-74D4-0216-50464A68E685}"/>
              </a:ext>
            </a:extLst>
          </p:cNvPr>
          <p:cNvPicPr>
            <a:picLocks noGrp="1" noChangeAspect="1"/>
          </p:cNvPicPr>
          <p:nvPr>
            <p:ph idx="1"/>
          </p:nvPr>
        </p:nvPicPr>
        <p:blipFill>
          <a:blip r:embed="rId2"/>
          <a:stretch>
            <a:fillRect/>
          </a:stretch>
        </p:blipFill>
        <p:spPr>
          <a:xfrm>
            <a:off x="1319800" y="1825625"/>
            <a:ext cx="9552400" cy="4351338"/>
          </a:xfrm>
          <a:prstGeom prst="rect">
            <a:avLst/>
          </a:prstGeom>
        </p:spPr>
      </p:pic>
    </p:spTree>
    <p:extLst>
      <p:ext uri="{BB962C8B-B14F-4D97-AF65-F5344CB8AC3E}">
        <p14:creationId xmlns:p14="http://schemas.microsoft.com/office/powerpoint/2010/main" val="2982066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644</Words>
  <Application>Microsoft Macintosh PowerPoint</Application>
  <PresentationFormat>Widescreen</PresentationFormat>
  <Paragraphs>76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Rockwell</vt:lpstr>
      <vt:lpstr>Office Theme</vt:lpstr>
      <vt:lpstr>Google stock price Prediction</vt:lpstr>
      <vt:lpstr>Contents</vt:lpstr>
      <vt:lpstr>Problem or Situation</vt:lpstr>
      <vt:lpstr>Research Question</vt:lpstr>
      <vt:lpstr>Data</vt:lpstr>
      <vt:lpstr>Proposed methodology</vt:lpstr>
      <vt:lpstr>Results</vt:lpstr>
      <vt:lpstr>Google Stock Price Action from 2010 to 2022 - Open Stock</vt:lpstr>
      <vt:lpstr>Google Stock Price Action from 2010 to 2022 - Open price and High price</vt:lpstr>
      <vt:lpstr>Google Stock Price Action from 2010 to 2022 - Adj Close Price</vt:lpstr>
      <vt:lpstr>Google Stock Price Action from 2010 to 2022 – Volume of stock traded in millions</vt:lpstr>
      <vt:lpstr>Augmented Dickey Fuller Test (ADF) Result </vt:lpstr>
      <vt:lpstr>Kwiatkowski-Phillips-Schmidt-Shin Test (KPSS) Result</vt:lpstr>
      <vt:lpstr>Validation versus Prediction Diagram</vt:lpstr>
      <vt:lpstr>LSTM output plotted with Train, Validation and Prediction data</vt:lpstr>
      <vt:lpstr>Conclusions</vt:lpstr>
      <vt:lpstr>Contact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stock Prediction</dc:title>
  <dc:creator>Vijayanandan Nair, Hareesh</dc:creator>
  <cp:lastModifiedBy>Nair, Hareesh</cp:lastModifiedBy>
  <cp:revision>43</cp:revision>
  <dcterms:created xsi:type="dcterms:W3CDTF">2022-04-01T06:10:43Z</dcterms:created>
  <dcterms:modified xsi:type="dcterms:W3CDTF">2022-05-02T07:11:05Z</dcterms:modified>
</cp:coreProperties>
</file>